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4060446872"/>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42AE8-AC1D-4909-B6FB-3E916E4B4ADA}"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89185648"/>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2055832015"/>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2710271511"/>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1234790361"/>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128111865"/>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130214929"/>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2094419394"/>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150479198"/>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2620359454"/>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42AE8-AC1D-4909-B6FB-3E916E4B4ADA}"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084925017"/>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42AE8-AC1D-4909-B6FB-3E916E4B4ADA}"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1038770864"/>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42AE8-AC1D-4909-B6FB-3E916E4B4ADA}"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1481946261"/>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42AE8-AC1D-4909-B6FB-3E916E4B4ADA}"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1014842743"/>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42AE8-AC1D-4909-B6FB-3E916E4B4ADA}"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816307030"/>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42AE8-AC1D-4909-B6FB-3E916E4B4ADA}"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3003273148"/>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42AE8-AC1D-4909-B6FB-3E916E4B4ADA}"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E4FAC-E019-4D5F-9754-F4DDE17905E3}" type="slidenum">
              <a:rPr lang="en-US" smtClean="0"/>
              <a:t>‹#›</a:t>
            </a:fld>
            <a:endParaRPr lang="en-US"/>
          </a:p>
        </p:txBody>
      </p:sp>
    </p:spTree>
    <p:extLst>
      <p:ext uri="{BB962C8B-B14F-4D97-AF65-F5344CB8AC3E}">
        <p14:creationId xmlns:p14="http://schemas.microsoft.com/office/powerpoint/2010/main" val="2087937832"/>
      </p:ext>
    </p:extLst>
  </p:cSld>
  <p:clrMapOvr>
    <a:masterClrMapping/>
  </p:clrMapOvr>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642AE8-AC1D-4909-B6FB-3E916E4B4ADA}" type="datetimeFigureOut">
              <a:rPr lang="en-US" smtClean="0"/>
              <a:t>5/27/2024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AE4FAC-E019-4D5F-9754-F4DDE17905E3}" type="slidenum">
              <a:rPr lang="en-US" smtClean="0"/>
              <a:t>‹#›</a:t>
            </a:fld>
            <a:endParaRPr lang="en-US"/>
          </a:p>
        </p:txBody>
      </p:sp>
    </p:spTree>
    <p:extLst>
      <p:ext uri="{BB962C8B-B14F-4D97-AF65-F5344CB8AC3E}">
        <p14:creationId xmlns:p14="http://schemas.microsoft.com/office/powerpoint/2010/main" val="238251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10">
        <p:dissolve/>
      </p:transition>
    </mc:Choice>
    <mc:Fallback xmlns="">
      <p:transition>
        <p:dissolv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F207-9AA1-A9B7-344F-21FE19CAF4BC}"/>
              </a:ext>
            </a:extLst>
          </p:cNvPr>
          <p:cNvSpPr>
            <a:spLocks noGrp="1"/>
          </p:cNvSpPr>
          <p:nvPr>
            <p:ph type="ctrTitle"/>
          </p:nvPr>
        </p:nvSpPr>
        <p:spPr>
          <a:xfrm>
            <a:off x="3576577" y="1380068"/>
            <a:ext cx="7926446" cy="2616199"/>
          </a:xfrm>
        </p:spPr>
        <p:txBody>
          <a:bodyPr>
            <a:normAutofit/>
          </a:bodyPr>
          <a:lstStyle/>
          <a:p>
            <a:r>
              <a:rPr lang="en-US" sz="6600" dirty="0">
                <a:solidFill>
                  <a:schemeClr val="accent1">
                    <a:lumMod val="75000"/>
                  </a:schemeClr>
                </a:solidFill>
                <a:latin typeface="Algerian" panose="04020705040A02060702" pitchFamily="82" charset="0"/>
              </a:rPr>
              <a:t>INTERNATIONAL TECHNOLOGY DAY</a:t>
            </a:r>
          </a:p>
        </p:txBody>
      </p:sp>
      <p:sp>
        <p:nvSpPr>
          <p:cNvPr id="3" name="Subtitle 2">
            <a:extLst>
              <a:ext uri="{FF2B5EF4-FFF2-40B4-BE49-F238E27FC236}">
                <a16:creationId xmlns:a16="http://schemas.microsoft.com/office/drawing/2014/main" id="{DB7DEEE9-72F2-AF71-0A0A-DD8B56833535}"/>
              </a:ext>
            </a:extLst>
          </p:cNvPr>
          <p:cNvSpPr>
            <a:spLocks noGrp="1"/>
          </p:cNvSpPr>
          <p:nvPr>
            <p:ph type="subTitle" idx="1"/>
          </p:nvPr>
        </p:nvSpPr>
        <p:spPr>
          <a:xfrm>
            <a:off x="4723721" y="3996267"/>
            <a:ext cx="6987645" cy="1895247"/>
          </a:xfrm>
        </p:spPr>
        <p:txBody>
          <a:bodyPr>
            <a:normAutofit/>
          </a:bodyPr>
          <a:lstStyle/>
          <a:p>
            <a:pPr algn="just"/>
            <a:r>
              <a:rPr lang="en-US" sz="2000" b="0" i="0" dirty="0">
                <a:solidFill>
                  <a:schemeClr val="bg2">
                    <a:lumMod val="25000"/>
                  </a:schemeClr>
                </a:solidFill>
                <a:effectLst/>
                <a:latin typeface="Gill Sans Ultra Bold Condensed" panose="020B0A06020104020203" pitchFamily="34" charset="0"/>
              </a:rPr>
              <a:t>India celebrates National Technology Day annually on May 11 to commemorate the successful nuclear test at Pokhran in 1998 and mark significant achievements in science and technology, emphasising its pivotal role in solidifying the nation's position as a global leader in technological.</a:t>
            </a:r>
            <a:endParaRPr lang="en-US" sz="2000" dirty="0">
              <a:solidFill>
                <a:schemeClr val="bg2">
                  <a:lumMod val="25000"/>
                </a:schemeClr>
              </a:solidFill>
              <a:latin typeface="Gill Sans Ultra Bold Condensed" panose="020B0A06020104020203" pitchFamily="34" charset="0"/>
            </a:endParaRPr>
          </a:p>
        </p:txBody>
      </p:sp>
    </p:spTree>
    <p:extLst>
      <p:ext uri="{BB962C8B-B14F-4D97-AF65-F5344CB8AC3E}">
        <p14:creationId xmlns:p14="http://schemas.microsoft.com/office/powerpoint/2010/main" val="762172303"/>
      </p:ext>
    </p:extLst>
  </p:cSld>
  <p:clrMapOvr>
    <a:masterClrMapping/>
  </p:clrMapOvr>
  <mc:AlternateContent xmlns:mc="http://schemas.openxmlformats.org/markup-compatibility/2006" xmlns:p14="http://schemas.microsoft.com/office/powerpoint/2010/main">
    <mc:Choice Requires="p14">
      <p:transition p14:dur="250" advClick="0" advTm="1000">
        <p:dissolve/>
      </p:transition>
    </mc:Choice>
    <mc:Fallback xmlns="">
      <p:transition advClick="0" advTm="1000">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3B4E-190C-57DE-3788-D21B2E8B0D16}"/>
              </a:ext>
            </a:extLst>
          </p:cNvPr>
          <p:cNvSpPr>
            <a:spLocks noGrp="1"/>
          </p:cNvSpPr>
          <p:nvPr>
            <p:ph type="title"/>
          </p:nvPr>
        </p:nvSpPr>
        <p:spPr/>
        <p:txBody>
          <a:bodyPr>
            <a:normAutofit/>
          </a:bodyPr>
          <a:lstStyle/>
          <a:p>
            <a:r>
              <a:rPr lang="en-US" sz="7200" dirty="0">
                <a:solidFill>
                  <a:schemeClr val="accent1">
                    <a:lumMod val="75000"/>
                  </a:schemeClr>
                </a:solidFill>
                <a:latin typeface="Algerian" panose="04020705040A02060702" pitchFamily="82" charset="0"/>
              </a:rPr>
              <a:t>ORIGION </a:t>
            </a:r>
            <a:r>
              <a:rPr lang="en-US" sz="7200">
                <a:solidFill>
                  <a:schemeClr val="accent1">
                    <a:lumMod val="75000"/>
                  </a:schemeClr>
                </a:solidFill>
                <a:latin typeface="Algerian" panose="04020705040A02060702" pitchFamily="82" charset="0"/>
              </a:rPr>
              <a:t>AND THEME</a:t>
            </a:r>
            <a:endParaRPr lang="en-US" sz="7200" dirty="0">
              <a:solidFill>
                <a:schemeClr val="accent1">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D07FF51-E1C4-2BCC-5662-A64C79A6F1EC}"/>
              </a:ext>
            </a:extLst>
          </p:cNvPr>
          <p:cNvSpPr>
            <a:spLocks noGrp="1"/>
          </p:cNvSpPr>
          <p:nvPr>
            <p:ph idx="1"/>
          </p:nvPr>
        </p:nvSpPr>
        <p:spPr>
          <a:xfrm>
            <a:off x="1484310" y="2268638"/>
            <a:ext cx="10018713" cy="3680750"/>
          </a:xfrm>
        </p:spPr>
        <p:txBody>
          <a:bodyPr>
            <a:normAutofit fontScale="85000" lnSpcReduction="10000"/>
          </a:bodyPr>
          <a:lstStyle/>
          <a:p>
            <a:pPr algn="just" fontAlgn="base"/>
            <a:r>
              <a:rPr lang="en-US" sz="2800" b="0" i="0" dirty="0">
                <a:solidFill>
                  <a:schemeClr val="tx2">
                    <a:lumMod val="90000"/>
                    <a:lumOff val="10000"/>
                  </a:schemeClr>
                </a:solidFill>
                <a:effectLst/>
                <a:latin typeface="Cooper Black" panose="0208090404030B020404" pitchFamily="18" charset="0"/>
              </a:rPr>
              <a:t>Former Prime Minister Atal Bihari Vajpayee designated</a:t>
            </a:r>
            <a:r>
              <a:rPr lang="en-US" sz="2800" b="1" i="0" dirty="0">
                <a:solidFill>
                  <a:schemeClr val="tx2">
                    <a:lumMod val="90000"/>
                    <a:lumOff val="10000"/>
                  </a:schemeClr>
                </a:solidFill>
                <a:effectLst/>
                <a:latin typeface="Cooper Black" panose="0208090404030B020404" pitchFamily="18" charset="0"/>
              </a:rPr>
              <a:t> May 11</a:t>
            </a:r>
            <a:r>
              <a:rPr lang="en-US" sz="2800" b="0" i="0" dirty="0">
                <a:solidFill>
                  <a:schemeClr val="tx2">
                    <a:lumMod val="90000"/>
                    <a:lumOff val="10000"/>
                  </a:schemeClr>
                </a:solidFill>
                <a:effectLst/>
                <a:latin typeface="Cooper Black" panose="0208090404030B020404" pitchFamily="18" charset="0"/>
              </a:rPr>
              <a:t> as National Technology Day in India to commemorate the historic Pokhran nuclear tests conducted by the Indian Army in Rajasthan in 1998.</a:t>
            </a:r>
          </a:p>
          <a:p>
            <a:pPr algn="just" fontAlgn="base"/>
            <a:r>
              <a:rPr lang="en-US" sz="2800" b="0" i="0" dirty="0">
                <a:solidFill>
                  <a:schemeClr val="tx2">
                    <a:lumMod val="90000"/>
                    <a:lumOff val="10000"/>
                  </a:schemeClr>
                </a:solidFill>
                <a:effectLst/>
                <a:latin typeface="Cooper Black" panose="0208090404030B020404" pitchFamily="18" charset="0"/>
              </a:rPr>
              <a:t>The following year, on May 11, 1999, the Council for Technology </a:t>
            </a:r>
            <a:r>
              <a:rPr lang="en-US" sz="2800" b="0" i="0" dirty="0" err="1">
                <a:solidFill>
                  <a:schemeClr val="tx2">
                    <a:lumMod val="90000"/>
                    <a:lumOff val="10000"/>
                  </a:schemeClr>
                </a:solidFill>
                <a:effectLst/>
                <a:latin typeface="Cooper Black" panose="0208090404030B020404" pitchFamily="18" charset="0"/>
              </a:rPr>
              <a:t>organised</a:t>
            </a:r>
            <a:r>
              <a:rPr lang="en-US" sz="2800" b="0" i="0" dirty="0">
                <a:solidFill>
                  <a:schemeClr val="tx2">
                    <a:lumMod val="90000"/>
                    <a:lumOff val="10000"/>
                  </a:schemeClr>
                </a:solidFill>
                <a:effectLst/>
                <a:latin typeface="Cooper Black" panose="0208090404030B020404" pitchFamily="18" charset="0"/>
              </a:rPr>
              <a:t> the inaugural celebration of National Technology Day. This event served to commemorate the nation’s dynamic technological achievements, </a:t>
            </a:r>
            <a:r>
              <a:rPr lang="en-US" sz="2800" b="0" i="0" dirty="0" err="1">
                <a:solidFill>
                  <a:schemeClr val="tx2">
                    <a:lumMod val="90000"/>
                    <a:lumOff val="10000"/>
                  </a:schemeClr>
                </a:solidFill>
                <a:effectLst/>
                <a:latin typeface="Cooper Black" panose="0208090404030B020404" pitchFamily="18" charset="0"/>
              </a:rPr>
              <a:t>honour</a:t>
            </a:r>
            <a:r>
              <a:rPr lang="en-US" sz="2800" b="0" i="0" dirty="0">
                <a:solidFill>
                  <a:schemeClr val="tx2">
                    <a:lumMod val="90000"/>
                    <a:lumOff val="10000"/>
                  </a:schemeClr>
                </a:solidFill>
                <a:effectLst/>
                <a:latin typeface="Cooper Black" panose="0208090404030B020404" pitchFamily="18" charset="0"/>
              </a:rPr>
              <a:t> the contributions of professionals working in the field, and highlight their remarkable accomplishments.</a:t>
            </a:r>
          </a:p>
          <a:p>
            <a:endParaRPr lang="en-US" dirty="0"/>
          </a:p>
        </p:txBody>
      </p:sp>
    </p:spTree>
    <p:extLst>
      <p:ext uri="{BB962C8B-B14F-4D97-AF65-F5344CB8AC3E}">
        <p14:creationId xmlns:p14="http://schemas.microsoft.com/office/powerpoint/2010/main" val="2737996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
        <p15:prstTrans prst="airplane"/>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8521-53DB-CB36-C9FB-A4FE10338587}"/>
              </a:ext>
            </a:extLst>
          </p:cNvPr>
          <p:cNvSpPr>
            <a:spLocks noGrp="1"/>
          </p:cNvSpPr>
          <p:nvPr>
            <p:ph type="title"/>
          </p:nvPr>
        </p:nvSpPr>
        <p:spPr/>
        <p:txBody>
          <a:bodyPr>
            <a:normAutofit/>
          </a:bodyPr>
          <a:lstStyle/>
          <a:p>
            <a:r>
              <a:rPr lang="en-US" sz="4800" dirty="0">
                <a:solidFill>
                  <a:schemeClr val="accent1">
                    <a:lumMod val="75000"/>
                  </a:schemeClr>
                </a:solidFill>
                <a:latin typeface="Algerian" panose="04020705040A02060702" pitchFamily="82" charset="0"/>
              </a:rPr>
              <a:t>SIGNIFICANCE AND CELEBRATION</a:t>
            </a:r>
          </a:p>
        </p:txBody>
      </p:sp>
      <p:sp>
        <p:nvSpPr>
          <p:cNvPr id="3" name="Content Placeholder 2">
            <a:extLst>
              <a:ext uri="{FF2B5EF4-FFF2-40B4-BE49-F238E27FC236}">
                <a16:creationId xmlns:a16="http://schemas.microsoft.com/office/drawing/2014/main" id="{053C53FE-59B0-A3E0-F90B-0E2E8B144162}"/>
              </a:ext>
            </a:extLst>
          </p:cNvPr>
          <p:cNvSpPr>
            <a:spLocks noGrp="1"/>
          </p:cNvSpPr>
          <p:nvPr>
            <p:ph idx="1"/>
          </p:nvPr>
        </p:nvSpPr>
        <p:spPr/>
        <p:txBody>
          <a:bodyPr>
            <a:normAutofit fontScale="92500" lnSpcReduction="20000"/>
          </a:bodyPr>
          <a:lstStyle/>
          <a:p>
            <a:pPr algn="just" fontAlgn="base"/>
            <a:r>
              <a:rPr lang="en-US" b="0" i="0" dirty="0">
                <a:solidFill>
                  <a:schemeClr val="bg2">
                    <a:lumMod val="25000"/>
                  </a:schemeClr>
                </a:solidFill>
                <a:effectLst/>
                <a:latin typeface="Cooper Black" panose="0208090404030B020404" pitchFamily="18" charset="0"/>
              </a:rPr>
              <a:t>National Technology Day holds great significance for a developing nation such as India, as those committed to advancing science and technology are pivotal in driving the country’s transformation, and this observance is a tribute to </a:t>
            </a:r>
            <a:r>
              <a:rPr lang="en-US" b="0" i="0" dirty="0" err="1">
                <a:solidFill>
                  <a:schemeClr val="bg2">
                    <a:lumMod val="25000"/>
                  </a:schemeClr>
                </a:solidFill>
                <a:effectLst/>
                <a:latin typeface="Cooper Black" panose="0208090404030B020404" pitchFamily="18" charset="0"/>
              </a:rPr>
              <a:t>honour</a:t>
            </a:r>
            <a:r>
              <a:rPr lang="en-US" b="0" i="0" dirty="0">
                <a:solidFill>
                  <a:schemeClr val="bg2">
                    <a:lumMod val="25000"/>
                  </a:schemeClr>
                </a:solidFill>
                <a:effectLst/>
                <a:latin typeface="Cooper Black" panose="0208090404030B020404" pitchFamily="18" charset="0"/>
              </a:rPr>
              <a:t> and </a:t>
            </a:r>
            <a:r>
              <a:rPr lang="en-US" b="0" i="0" dirty="0" err="1">
                <a:solidFill>
                  <a:schemeClr val="bg2">
                    <a:lumMod val="25000"/>
                  </a:schemeClr>
                </a:solidFill>
                <a:effectLst/>
                <a:latin typeface="Cooper Black" panose="0208090404030B020404" pitchFamily="18" charset="0"/>
              </a:rPr>
              <a:t>recognise</a:t>
            </a:r>
            <a:r>
              <a:rPr lang="en-US" b="0" i="0" dirty="0">
                <a:solidFill>
                  <a:schemeClr val="bg2">
                    <a:lumMod val="25000"/>
                  </a:schemeClr>
                </a:solidFill>
                <a:effectLst/>
                <a:latin typeface="Cooper Black" panose="0208090404030B020404" pitchFamily="18" charset="0"/>
              </a:rPr>
              <a:t> their contributions.</a:t>
            </a:r>
          </a:p>
          <a:p>
            <a:pPr algn="just" fontAlgn="base"/>
            <a:r>
              <a:rPr lang="en-US" b="0" i="0" dirty="0">
                <a:solidFill>
                  <a:schemeClr val="bg2">
                    <a:lumMod val="25000"/>
                  </a:schemeClr>
                </a:solidFill>
                <a:effectLst/>
                <a:latin typeface="Cooper Black" panose="0208090404030B020404" pitchFamily="18" charset="0"/>
              </a:rPr>
              <a:t>India celebrates National Technology Day with great enthusiasm, </a:t>
            </a:r>
            <a:r>
              <a:rPr lang="en-US" b="0" i="0" dirty="0" err="1">
                <a:solidFill>
                  <a:schemeClr val="bg2">
                    <a:lumMod val="25000"/>
                  </a:schemeClr>
                </a:solidFill>
                <a:effectLst/>
                <a:latin typeface="Cooper Black" panose="0208090404030B020404" pitchFamily="18" charset="0"/>
              </a:rPr>
              <a:t>honouring</a:t>
            </a:r>
            <a:r>
              <a:rPr lang="en-US" b="0" i="0" dirty="0">
                <a:solidFill>
                  <a:schemeClr val="bg2">
                    <a:lumMod val="25000"/>
                  </a:schemeClr>
                </a:solidFill>
                <a:effectLst/>
                <a:latin typeface="Cooper Black" panose="0208090404030B020404" pitchFamily="18" charset="0"/>
              </a:rPr>
              <a:t> the remarkable achievements of the nation’s scientists, engineers, and innovators. The government </a:t>
            </a:r>
            <a:r>
              <a:rPr lang="en-US" b="0" i="0" dirty="0" err="1">
                <a:solidFill>
                  <a:schemeClr val="bg2">
                    <a:lumMod val="25000"/>
                  </a:schemeClr>
                </a:solidFill>
                <a:effectLst/>
                <a:latin typeface="Cooper Black" panose="0208090404030B020404" pitchFamily="18" charset="0"/>
              </a:rPr>
              <a:t>organises</a:t>
            </a:r>
            <a:r>
              <a:rPr lang="en-US" b="0" i="0" dirty="0">
                <a:solidFill>
                  <a:schemeClr val="bg2">
                    <a:lumMod val="25000"/>
                  </a:schemeClr>
                </a:solidFill>
                <a:effectLst/>
                <a:latin typeface="Cooper Black" panose="0208090404030B020404" pitchFamily="18" charset="0"/>
              </a:rPr>
              <a:t> events and talks that delve into the future of science and technology, providing a platform for discourse and inspiration.</a:t>
            </a:r>
          </a:p>
          <a:p>
            <a:endParaRPr lang="en-US" dirty="0"/>
          </a:p>
        </p:txBody>
      </p:sp>
    </p:spTree>
    <p:extLst>
      <p:ext uri="{BB962C8B-B14F-4D97-AF65-F5344CB8AC3E}">
        <p14:creationId xmlns:p14="http://schemas.microsoft.com/office/powerpoint/2010/main" val="347179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1000">
        <p15:prstTrans prst="origami"/>
      </p:transition>
    </mc:Choice>
    <mc:Fallback xmlns="">
      <p:transition spd="slow" advClick="0" advTm="1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48</TotalTime>
  <Words>225</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Arial</vt:lpstr>
      <vt:lpstr>Cooper Black</vt:lpstr>
      <vt:lpstr>Corbel</vt:lpstr>
      <vt:lpstr>Gill Sans Ultra Bold Condensed</vt:lpstr>
      <vt:lpstr>Parallax</vt:lpstr>
      <vt:lpstr>INTERNATIONAL TECHNOLOGY DAY</vt:lpstr>
      <vt:lpstr>ORIGION AND THEME</vt:lpstr>
      <vt:lpstr>SIGNIFICANCE AND CELEBRATION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TECHNOLOGY DAY</dc:title>
  <dc:creator>Admin</dc:creator>
  <cp:lastModifiedBy>Admin</cp:lastModifiedBy>
  <cp:revision>2</cp:revision>
  <dcterms:created xsi:type="dcterms:W3CDTF">2024-05-24T11:34:45Z</dcterms:created>
  <dcterms:modified xsi:type="dcterms:W3CDTF">2024-05-27T11:45:54Z</dcterms:modified>
</cp:coreProperties>
</file>