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7"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28204522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912554039"/>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729937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2058530285"/>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270162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4035135100"/>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7421082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1159098763"/>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404A7C7-D8CE-4E33-8F14-DEE556F8B16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875365"/>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9472348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812842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143210331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219243010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B468D-F776-429C-BBFC-6B84DC81F792}"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4A7C7-D8CE-4E33-8F14-DEE556F8B16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3115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B468D-F776-429C-BBFC-6B84DC81F792}"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A7C7-D8CE-4E33-8F14-DEE556F8B16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77707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B468D-F776-429C-BBFC-6B84DC81F792}"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2445392194"/>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287659"/>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420172520"/>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79452238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969151"/>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765160"/>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19958663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58990403"/>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80636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56966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668812"/>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B468D-F776-429C-BBFC-6B84DC81F792}"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A7C7-D8CE-4E33-8F14-DEE556F8B16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624639"/>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1610633222"/>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B468D-F776-429C-BBFC-6B84DC81F792}"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43181437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B468D-F776-429C-BBFC-6B84DC81F792}"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396275132"/>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B468D-F776-429C-BBFC-6B84DC81F792}"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1440196602"/>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98468746"/>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8B468D-F776-429C-BBFC-6B84DC81F792}"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A7C7-D8CE-4E33-8F14-DEE556F8B168}" type="slidenum">
              <a:rPr lang="en-US" smtClean="0"/>
              <a:t>‹#›</a:t>
            </a:fld>
            <a:endParaRPr lang="en-US"/>
          </a:p>
        </p:txBody>
      </p:sp>
    </p:spTree>
    <p:extLst>
      <p:ext uri="{BB962C8B-B14F-4D97-AF65-F5344CB8AC3E}">
        <p14:creationId xmlns:p14="http://schemas.microsoft.com/office/powerpoint/2010/main" val="342798790"/>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8B468D-F776-429C-BBFC-6B84DC81F792}" type="datetimeFigureOut">
              <a:rPr lang="en-US" smtClean="0"/>
              <a:t>5/21/2024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04A7C7-D8CE-4E33-8F14-DEE556F8B168}" type="slidenum">
              <a:rPr lang="en-US" smtClean="0"/>
              <a:t>‹#›</a:t>
            </a:fld>
            <a:endParaRPr lang="en-US"/>
          </a:p>
        </p:txBody>
      </p:sp>
    </p:spTree>
    <p:extLst>
      <p:ext uri="{BB962C8B-B14F-4D97-AF65-F5344CB8AC3E}">
        <p14:creationId xmlns:p14="http://schemas.microsoft.com/office/powerpoint/2010/main" val="428104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8B468D-F776-429C-BBFC-6B84DC81F792}" type="datetimeFigureOut">
              <a:rPr lang="en-US" smtClean="0"/>
              <a:t>5/21/2024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04A7C7-D8CE-4E33-8F14-DEE556F8B168}" type="slidenum">
              <a:rPr lang="en-US" smtClean="0"/>
              <a:t>‹#›</a:t>
            </a:fld>
            <a:endParaRPr lang="en-US"/>
          </a:p>
        </p:txBody>
      </p:sp>
    </p:spTree>
    <p:extLst>
      <p:ext uri="{BB962C8B-B14F-4D97-AF65-F5344CB8AC3E}">
        <p14:creationId xmlns:p14="http://schemas.microsoft.com/office/powerpoint/2010/main" val="273289675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nio.com/fr/divers/ciel-bleu-usine-fumee-smog-la-pollution-vapeur-industri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atd-fscj-introtosociology/chapter/reading-introduction-to-population-urbanization-and-the-environment/"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ko/%EC%86%8C%EC%9D%8C-%EA%B3%B5%ED%95%B4-%EB%B6%88%EC%95%88-%EC%9E%A1%EC%9D%8C-%EA%B5%90%ED%86%B5-%EB%B6%84%EB%85%B8-%EC%9E%90%EB%8F%99-%EB%8F%84%EC%8B%9C-%ED%86%B5%EA%B7%BC-%EC%9A%B0%EC%9A%B8-3583915/"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ile:Landfill.jpg"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Light_pollution"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FFD8-6D56-09E4-EEB3-B4FA6762CA88}"/>
              </a:ext>
            </a:extLst>
          </p:cNvPr>
          <p:cNvSpPr>
            <a:spLocks noGrp="1"/>
          </p:cNvSpPr>
          <p:nvPr>
            <p:ph type="ctrTitle"/>
          </p:nvPr>
        </p:nvSpPr>
        <p:spPr/>
        <p:txBody>
          <a:bodyPr/>
          <a:lstStyle/>
          <a:p>
            <a:r>
              <a:rPr lang="en-US" dirty="0">
                <a:latin typeface="Bell MT" panose="02020503060305020303" pitchFamily="18" charset="0"/>
              </a:rPr>
              <a:t>POLLUTION</a:t>
            </a:r>
          </a:p>
        </p:txBody>
      </p:sp>
      <p:sp>
        <p:nvSpPr>
          <p:cNvPr id="3" name="Subtitle 2">
            <a:extLst>
              <a:ext uri="{FF2B5EF4-FFF2-40B4-BE49-F238E27FC236}">
                <a16:creationId xmlns:a16="http://schemas.microsoft.com/office/drawing/2014/main" id="{B5C67DB1-EE21-5C02-5F20-336360C6C334}"/>
              </a:ext>
            </a:extLst>
          </p:cNvPr>
          <p:cNvSpPr>
            <a:spLocks noGrp="1"/>
          </p:cNvSpPr>
          <p:nvPr>
            <p:ph type="subTitle" idx="1"/>
          </p:nvPr>
        </p:nvSpPr>
        <p:spPr/>
        <p:txBody>
          <a:bodyPr>
            <a:normAutofit fontScale="85000" lnSpcReduction="20000"/>
          </a:bodyPr>
          <a:lstStyle/>
          <a:p>
            <a:r>
              <a:rPr lang="en-US" b="0" i="0" dirty="0">
                <a:solidFill>
                  <a:srgbClr val="202124"/>
                </a:solidFill>
                <a:effectLst/>
                <a:latin typeface="Elephant" panose="02020904090505020303" pitchFamily="18" charset="0"/>
              </a:rPr>
              <a:t>Pollution is </a:t>
            </a:r>
            <a:r>
              <a:rPr lang="en-US" b="0" i="0" dirty="0">
                <a:solidFill>
                  <a:srgbClr val="040C28"/>
                </a:solidFill>
                <a:effectLst/>
                <a:latin typeface="Elephant" panose="02020904090505020303" pitchFamily="18" charset="0"/>
              </a:rPr>
              <a:t>the introduction of harmful materials into the environment</a:t>
            </a:r>
            <a:r>
              <a:rPr lang="en-US" b="0" i="0" dirty="0">
                <a:solidFill>
                  <a:srgbClr val="202124"/>
                </a:solidFill>
                <a:effectLst/>
                <a:highlight>
                  <a:srgbClr val="FFFFFF"/>
                </a:highlight>
                <a:latin typeface="Elephant" panose="02020904090505020303" pitchFamily="18" charset="0"/>
              </a:rPr>
              <a:t>. These harmful materials are called pollutants. Pollutants can be natural, such as volcanic ash. They can also be created by human activity, such as trash or runoff produced by factories.</a:t>
            </a:r>
            <a:endParaRPr lang="en-US" dirty="0">
              <a:latin typeface="Elephant" panose="02020904090505020303" pitchFamily="18" charset="0"/>
            </a:endParaRPr>
          </a:p>
        </p:txBody>
      </p:sp>
    </p:spTree>
    <p:extLst>
      <p:ext uri="{BB962C8B-B14F-4D97-AF65-F5344CB8AC3E}">
        <p14:creationId xmlns:p14="http://schemas.microsoft.com/office/powerpoint/2010/main" val="1664880779"/>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6455-FF85-4544-CE62-6267A25442DC}"/>
              </a:ext>
            </a:extLst>
          </p:cNvPr>
          <p:cNvSpPr>
            <a:spLocks noGrp="1"/>
          </p:cNvSpPr>
          <p:nvPr>
            <p:ph type="title"/>
          </p:nvPr>
        </p:nvSpPr>
        <p:spPr/>
        <p:txBody>
          <a:bodyPr>
            <a:normAutofit/>
          </a:bodyPr>
          <a:lstStyle/>
          <a:p>
            <a:r>
              <a:rPr lang="en-US" dirty="0">
                <a:latin typeface="Elephant" panose="02020904090505020303" pitchFamily="18" charset="0"/>
              </a:rPr>
              <a:t>POLLUTION is a very hamrfull for human,animals &amp; and our earth. </a:t>
            </a:r>
          </a:p>
        </p:txBody>
      </p:sp>
      <p:sp>
        <p:nvSpPr>
          <p:cNvPr id="3" name="Content Placeholder 2">
            <a:extLst>
              <a:ext uri="{FF2B5EF4-FFF2-40B4-BE49-F238E27FC236}">
                <a16:creationId xmlns:a16="http://schemas.microsoft.com/office/drawing/2014/main" id="{08EA751C-2805-F173-E522-6208CD41D322}"/>
              </a:ext>
            </a:extLst>
          </p:cNvPr>
          <p:cNvSpPr>
            <a:spLocks noGrp="1"/>
          </p:cNvSpPr>
          <p:nvPr>
            <p:ph idx="1"/>
          </p:nvPr>
        </p:nvSpPr>
        <p:spPr/>
        <p:txBody>
          <a:bodyPr>
            <a:norm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There are many types of pollution</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 AIR POLLLUTION </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WATER POLLUTION</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NOISE POLLUTIUON</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LAND POLLUTION</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THERMAL POLLUTION</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LIGHT POLLUTION</a:t>
            </a:r>
          </a:p>
        </p:txBody>
      </p:sp>
    </p:spTree>
    <p:extLst>
      <p:ext uri="{BB962C8B-B14F-4D97-AF65-F5344CB8AC3E}">
        <p14:creationId xmlns:p14="http://schemas.microsoft.com/office/powerpoint/2010/main" val="839270169"/>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000"/>
                                        <p:tgtEl>
                                          <p:spTgt spid="3">
                                            <p:txEl>
                                              <p:pRg st="3" end="3"/>
                                            </p:txEl>
                                          </p:spTgt>
                                        </p:tgtEl>
                                      </p:cBhvr>
                                    </p:animEffect>
                                    <p:anim calcmode="lin" valueType="num">
                                      <p:cBhvr>
                                        <p:cTn id="34"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2000"/>
                                        <p:tgtEl>
                                          <p:spTgt spid="3">
                                            <p:txEl>
                                              <p:pRg st="4" end="4"/>
                                            </p:txEl>
                                          </p:spTgt>
                                        </p:tgtEl>
                                      </p:cBhvr>
                                    </p:animEffect>
                                    <p:anim calcmode="lin" valueType="num">
                                      <p:cBhvr>
                                        <p:cTn id="41"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000"/>
                                        <p:tgtEl>
                                          <p:spTgt spid="3">
                                            <p:txEl>
                                              <p:pRg st="5" end="5"/>
                                            </p:txEl>
                                          </p:spTgt>
                                        </p:tgtEl>
                                      </p:cBhvr>
                                    </p:animEffect>
                                    <p:anim calcmode="lin" valueType="num">
                                      <p:cBhvr>
                                        <p:cTn id="48"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9"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2000"/>
                                        <p:tgtEl>
                                          <p:spTgt spid="3">
                                            <p:txEl>
                                              <p:pRg st="6" end="6"/>
                                            </p:txEl>
                                          </p:spTgt>
                                        </p:tgtEl>
                                      </p:cBhvr>
                                    </p:animEffect>
                                    <p:anim calcmode="lin" valueType="num">
                                      <p:cBhvr>
                                        <p:cTn id="55"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6"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C38F-3F58-24B1-B152-35B949CD917A}"/>
              </a:ext>
            </a:extLst>
          </p:cNvPr>
          <p:cNvSpPr>
            <a:spLocks noGrp="1"/>
          </p:cNvSpPr>
          <p:nvPr>
            <p:ph type="title"/>
          </p:nvPr>
        </p:nvSpPr>
        <p:spPr/>
        <p:txBody>
          <a:bodyPr>
            <a:normAutofit/>
          </a:bodyPr>
          <a:lstStyle/>
          <a:p>
            <a:r>
              <a:rPr lang="en-US" sz="7200" dirty="0">
                <a:latin typeface="Algerian" panose="04020705040A02060702" pitchFamily="82" charset="0"/>
              </a:rPr>
              <a:t>AIR POLLUTION</a:t>
            </a:r>
          </a:p>
        </p:txBody>
      </p:sp>
      <p:sp>
        <p:nvSpPr>
          <p:cNvPr id="3" name="Content Placeholder 2">
            <a:extLst>
              <a:ext uri="{FF2B5EF4-FFF2-40B4-BE49-F238E27FC236}">
                <a16:creationId xmlns:a16="http://schemas.microsoft.com/office/drawing/2014/main" id="{FC4781B6-F58D-D542-3C60-4CFA52F99101}"/>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effectLst/>
              </a:rPr>
              <a:t>Air pollution is one of the greatest environmental risk to health. By reducing air pollution levels, countries can reduce the burden of disease from stroke, heart disease, lung cancer, and both chronic and acute respiratory diseases, including asthma.</a:t>
            </a:r>
          </a:p>
          <a:p>
            <a:pPr>
              <a:buFont typeface="Arial" panose="020B0604020202020204" pitchFamily="34" charset="0"/>
              <a:buChar char="•"/>
            </a:pPr>
            <a:r>
              <a:rPr lang="en-US" b="1" dirty="0">
                <a:effectLst/>
              </a:rPr>
              <a:t>In 2019, 99% of the world’s population was living in places where the WHO air quality guidelines levels were not met.</a:t>
            </a:r>
          </a:p>
          <a:p>
            <a:pPr>
              <a:buFont typeface="Arial" panose="020B0604020202020204" pitchFamily="34" charset="0"/>
              <a:buChar char="•"/>
            </a:pPr>
            <a:r>
              <a:rPr lang="en-US" b="1" dirty="0">
                <a:effectLst/>
              </a:rPr>
              <a:t>The combined effects of ambient air pollution and household air pollution are associated with 6.7 million premature deaths annually.</a:t>
            </a:r>
          </a:p>
          <a:p>
            <a:pPr>
              <a:buFont typeface="Arial" panose="020B0604020202020204" pitchFamily="34" charset="0"/>
              <a:buChar char="•"/>
            </a:pPr>
            <a:r>
              <a:rPr lang="en-US" b="1" dirty="0">
                <a:effectLst/>
              </a:rPr>
              <a:t>Ambient (outdoor) air pollution is estimated to have caused 4.2 million premature deaths worldwide in 2019.</a:t>
            </a:r>
          </a:p>
          <a:p>
            <a:pPr>
              <a:buFont typeface="Arial" panose="020B0604020202020204" pitchFamily="34" charset="0"/>
              <a:buChar char="•"/>
            </a:pPr>
            <a:r>
              <a:rPr lang="en-US" b="1" dirty="0">
                <a:effectLst/>
              </a:rPr>
              <a:t>Some 89% of those premature deaths occurred in low- and middle-income countries, and the greatest number in the WHO South-East Asia and Western Pacific Regions.</a:t>
            </a:r>
          </a:p>
          <a:p>
            <a:pPr>
              <a:buFont typeface="Arial" panose="020B0604020202020204" pitchFamily="34" charset="0"/>
              <a:buChar char="•"/>
            </a:pPr>
            <a:r>
              <a:rPr lang="en-US" b="1" dirty="0">
                <a:effectLst/>
              </a:rPr>
              <a:t>Policies and investments supporting cleaner transport, energy efficient homes, power generation, industry and better municipal waste management would reduce key sources of outdoor air pollution. Access to clean household energy would also greatly reduce ambient air pollution in some regions.</a:t>
            </a:r>
          </a:p>
          <a:p>
            <a:br>
              <a:rPr lang="en-US" dirty="0">
                <a:effectLst/>
              </a:rPr>
            </a:br>
            <a:endParaRPr lang="en-US" dirty="0"/>
          </a:p>
        </p:txBody>
      </p:sp>
      <p:pic>
        <p:nvPicPr>
          <p:cNvPr id="5" name="Picture 4">
            <a:extLst>
              <a:ext uri="{FF2B5EF4-FFF2-40B4-BE49-F238E27FC236}">
                <a16:creationId xmlns:a16="http://schemas.microsoft.com/office/drawing/2014/main" id="{71C85B40-7E94-5D33-6857-FDA38D6C33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74002" y="3589458"/>
            <a:ext cx="2596587" cy="25888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7079129"/>
      </p:ext>
    </p:extLst>
  </p:cSld>
  <p:clrMapOvr>
    <a:masterClrMapping/>
  </p:clrMapOvr>
  <mc:AlternateContent xmlns:mc="http://schemas.openxmlformats.org/markup-compatibility/2006">
    <mc:Choice xmlns:p14="http://schemas.microsoft.com/office/powerpoint/2010/main" Requires="p14">
      <p:transition p14:dur="20" advTm="2000">
        <p:dissolve/>
      </p:transition>
    </mc:Choice>
    <mc:Fallback>
      <p:transition advTm="2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xit" presetSubtype="0" fill="hold" nodeType="clickEffect">
                                  <p:stCondLst>
                                    <p:cond delay="0"/>
                                  </p:stCondLst>
                                  <p:childTnLst>
                                    <p:animEffect transition="out" filter="wipe(down)">
                                      <p:cBhvr>
                                        <p:cTn id="46" dur="180" accel="50000">
                                          <p:stCondLst>
                                            <p:cond delay="1820"/>
                                          </p:stCondLst>
                                        </p:cTn>
                                        <p:tgtEl>
                                          <p:spTgt spid="5"/>
                                        </p:tgtEl>
                                      </p:cBhvr>
                                    </p:animEffect>
                                    <p:anim calcmode="lin" valueType="num">
                                      <p:cBhvr>
                                        <p:cTn id="47"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48"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49"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0"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1"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2"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3"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54" dur="26">
                                          <p:stCondLst>
                                            <p:cond delay="620"/>
                                          </p:stCondLst>
                                        </p:cTn>
                                        <p:tgtEl>
                                          <p:spTgt spid="5"/>
                                        </p:tgtEl>
                                      </p:cBhvr>
                                      <p:to x="100000" y="60000"/>
                                    </p:animScale>
                                    <p:animScale>
                                      <p:cBhvr>
                                        <p:cTn id="55" dur="166" decel="50000">
                                          <p:stCondLst>
                                            <p:cond delay="646"/>
                                          </p:stCondLst>
                                        </p:cTn>
                                        <p:tgtEl>
                                          <p:spTgt spid="5"/>
                                        </p:tgtEl>
                                      </p:cBhvr>
                                      <p:to x="100000" y="100000"/>
                                    </p:animScale>
                                    <p:animScale>
                                      <p:cBhvr>
                                        <p:cTn id="56" dur="26">
                                          <p:stCondLst>
                                            <p:cond delay="1312"/>
                                          </p:stCondLst>
                                        </p:cTn>
                                        <p:tgtEl>
                                          <p:spTgt spid="5"/>
                                        </p:tgtEl>
                                      </p:cBhvr>
                                      <p:to x="100000" y="80000"/>
                                    </p:animScale>
                                    <p:animScale>
                                      <p:cBhvr>
                                        <p:cTn id="57" dur="166" decel="50000">
                                          <p:stCondLst>
                                            <p:cond delay="1338"/>
                                          </p:stCondLst>
                                        </p:cTn>
                                        <p:tgtEl>
                                          <p:spTgt spid="5"/>
                                        </p:tgtEl>
                                      </p:cBhvr>
                                      <p:to x="100000" y="100000"/>
                                    </p:animScale>
                                    <p:animScale>
                                      <p:cBhvr>
                                        <p:cTn id="58" dur="26">
                                          <p:stCondLst>
                                            <p:cond delay="1642"/>
                                          </p:stCondLst>
                                        </p:cTn>
                                        <p:tgtEl>
                                          <p:spTgt spid="5"/>
                                        </p:tgtEl>
                                      </p:cBhvr>
                                      <p:to x="100000" y="90000"/>
                                    </p:animScale>
                                    <p:animScale>
                                      <p:cBhvr>
                                        <p:cTn id="59" dur="166" decel="50000">
                                          <p:stCondLst>
                                            <p:cond delay="1668"/>
                                          </p:stCondLst>
                                        </p:cTn>
                                        <p:tgtEl>
                                          <p:spTgt spid="5"/>
                                        </p:tgtEl>
                                      </p:cBhvr>
                                      <p:to x="100000" y="100000"/>
                                    </p:animScale>
                                    <p:animScale>
                                      <p:cBhvr>
                                        <p:cTn id="60" dur="26">
                                          <p:stCondLst>
                                            <p:cond delay="1808"/>
                                          </p:stCondLst>
                                        </p:cTn>
                                        <p:tgtEl>
                                          <p:spTgt spid="5"/>
                                        </p:tgtEl>
                                      </p:cBhvr>
                                      <p:to x="100000" y="95000"/>
                                    </p:animScale>
                                    <p:animScale>
                                      <p:cBhvr>
                                        <p:cTn id="61" dur="166" decel="50000">
                                          <p:stCondLst>
                                            <p:cond delay="1834"/>
                                          </p:stCondLst>
                                        </p:cTn>
                                        <p:tgtEl>
                                          <p:spTgt spid="5"/>
                                        </p:tgtEl>
                                      </p:cBhvr>
                                      <p:to x="100000" y="100000"/>
                                    </p:animScale>
                                    <p:set>
                                      <p:cBhvr>
                                        <p:cTn id="6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A34A-3124-D7FD-D7DF-25F422AF0A0A}"/>
              </a:ext>
            </a:extLst>
          </p:cNvPr>
          <p:cNvSpPr>
            <a:spLocks noGrp="1"/>
          </p:cNvSpPr>
          <p:nvPr>
            <p:ph type="title"/>
          </p:nvPr>
        </p:nvSpPr>
        <p:spPr/>
        <p:txBody>
          <a:bodyPr>
            <a:normAutofit/>
          </a:bodyPr>
          <a:lstStyle/>
          <a:p>
            <a:r>
              <a:rPr lang="en-US" sz="5400" dirty="0">
                <a:latin typeface="Elephant" panose="02020904090505020303" pitchFamily="18" charset="0"/>
              </a:rPr>
              <a:t>WATER POLLUTION</a:t>
            </a:r>
          </a:p>
        </p:txBody>
      </p:sp>
      <p:sp>
        <p:nvSpPr>
          <p:cNvPr id="3" name="Content Placeholder 2">
            <a:extLst>
              <a:ext uri="{FF2B5EF4-FFF2-40B4-BE49-F238E27FC236}">
                <a16:creationId xmlns:a16="http://schemas.microsoft.com/office/drawing/2014/main" id="{55E22171-E511-8596-AC29-9952197D2FEB}"/>
              </a:ext>
            </a:extLst>
          </p:cNvPr>
          <p:cNvSpPr>
            <a:spLocks noGrp="1"/>
          </p:cNvSpPr>
          <p:nvPr>
            <p:ph idx="1"/>
          </p:nvPr>
        </p:nvSpPr>
        <p:spPr/>
        <p:txBody>
          <a:bodyPr/>
          <a:lstStyle/>
          <a:p>
            <a:pPr algn="l"/>
            <a:r>
              <a:rPr lang="en-US" b="0" i="0" dirty="0">
                <a:solidFill>
                  <a:srgbClr val="2B2B2B"/>
                </a:solidFill>
                <a:effectLst/>
                <a:highlight>
                  <a:srgbClr val="FFFFFF"/>
                </a:highlight>
                <a:latin typeface="AvenirNext"/>
              </a:rPr>
              <a:t>Water pollution occurs when harmful substances—often chemicals or microorganisms—contaminate a stream, river, lake, ocean, aquifer, or other body of water, degrading water quality and rendering it toxic to humans or the environment.</a:t>
            </a:r>
          </a:p>
          <a:p>
            <a:pPr algn="l"/>
            <a:r>
              <a:rPr lang="en-US" b="0" i="0" dirty="0">
                <a:solidFill>
                  <a:srgbClr val="2B2B2B"/>
                </a:solidFill>
                <a:effectLst/>
                <a:highlight>
                  <a:srgbClr val="FFFFFF"/>
                </a:highlight>
                <a:latin typeface="AvenirNext"/>
              </a:rPr>
              <a:t>This widespread problem of water pollution is jeopardizing our health. Unsafe water kills more people each year than war and all other forms of violence combined. Meanwhile, our drinkable water sources are finite: Less than 1 percent of the earth’s freshwater is actually accessible to us. Without action, the challenges will only increase by 2050, when global demand for freshwater is expected to be one-third greater than it is now.</a:t>
            </a:r>
          </a:p>
          <a:p>
            <a:endParaRPr lang="en-US" dirty="0"/>
          </a:p>
        </p:txBody>
      </p:sp>
      <p:pic>
        <p:nvPicPr>
          <p:cNvPr id="5" name="Picture 4">
            <a:extLst>
              <a:ext uri="{FF2B5EF4-FFF2-40B4-BE49-F238E27FC236}">
                <a16:creationId xmlns:a16="http://schemas.microsoft.com/office/drawing/2014/main" id="{4F5E73EF-517E-2150-4348-E3A4E4879F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22436" y="4575537"/>
            <a:ext cx="2252772" cy="21474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51679990"/>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xit" presetSubtype="0" fill="hold" nodeType="clickEffect">
                                  <p:stCondLst>
                                    <p:cond delay="0"/>
                                  </p:stCondLst>
                                  <p:childTnLst>
                                    <p:anim calcmode="lin" valueType="num">
                                      <p:cBhvr>
                                        <p:cTn id="11" dur="1000"/>
                                        <p:tgtEl>
                                          <p:spTgt spid="5"/>
                                        </p:tgtEl>
                                        <p:attrNameLst>
                                          <p:attrName>ppt_w</p:attrName>
                                        </p:attrNameLst>
                                      </p:cBhvr>
                                      <p:tavLst>
                                        <p:tav tm="0">
                                          <p:val>
                                            <p:strVal val="ppt_w"/>
                                          </p:val>
                                        </p:tav>
                                        <p:tav tm="100000">
                                          <p:val>
                                            <p:fltVal val="0"/>
                                          </p:val>
                                        </p:tav>
                                      </p:tavLst>
                                    </p:anim>
                                    <p:anim calcmode="lin" valueType="num">
                                      <p:cBhvr>
                                        <p:cTn id="12" dur="1000"/>
                                        <p:tgtEl>
                                          <p:spTgt spid="5"/>
                                        </p:tgtEl>
                                        <p:attrNameLst>
                                          <p:attrName>ppt_h</p:attrName>
                                        </p:attrNameLst>
                                      </p:cBhvr>
                                      <p:tavLst>
                                        <p:tav tm="0">
                                          <p:val>
                                            <p:strVal val="ppt_h"/>
                                          </p:val>
                                        </p:tav>
                                        <p:tav tm="100000">
                                          <p:val>
                                            <p:fltVal val="0"/>
                                          </p:val>
                                        </p:tav>
                                      </p:tavLst>
                                    </p:anim>
                                    <p:anim calcmode="lin" valueType="num">
                                      <p:cBhvr>
                                        <p:cTn id="13" dur="1000"/>
                                        <p:tgtEl>
                                          <p:spTgt spid="5"/>
                                        </p:tgtEl>
                                        <p:attrNameLst>
                                          <p:attrName>style.rotation</p:attrName>
                                        </p:attrNameLst>
                                      </p:cBhvr>
                                      <p:tavLst>
                                        <p:tav tm="0">
                                          <p:val>
                                            <p:fltVal val="0"/>
                                          </p:val>
                                        </p:tav>
                                        <p:tav tm="100000">
                                          <p:val>
                                            <p:fltVal val="90"/>
                                          </p:val>
                                        </p:tav>
                                      </p:tavLst>
                                    </p:anim>
                                    <p:animEffect transition="out" filter="fade">
                                      <p:cBhvr>
                                        <p:cTn id="14" dur="1000"/>
                                        <p:tgtEl>
                                          <p:spTgt spid="5"/>
                                        </p:tgtEl>
                                      </p:cBhvr>
                                    </p:animEffect>
                                    <p:set>
                                      <p:cBhvr>
                                        <p:cTn id="15" dur="1" fill="hold">
                                          <p:stCondLst>
                                            <p:cond delay="9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0" nodeType="clickEffect">
                                  <p:stCondLst>
                                    <p:cond delay="0"/>
                                  </p:stCondLst>
                                  <p:childTnLst>
                                    <p:animEffect transition="out" filter="wheel(1)">
                                      <p:cBhvr>
                                        <p:cTn id="19" dur="2000"/>
                                        <p:tgtEl>
                                          <p:spTgt spid="3">
                                            <p:txEl>
                                              <p:pRg st="0" end="0"/>
                                            </p:txEl>
                                          </p:spTgt>
                                        </p:tgtEl>
                                      </p:cBhvr>
                                    </p:animEffect>
                                    <p:set>
                                      <p:cBhvr>
                                        <p:cTn id="20"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xit" presetSubtype="1" fill="hold" grpId="0" nodeType="clickEffect">
                                  <p:stCondLst>
                                    <p:cond delay="0"/>
                                  </p:stCondLst>
                                  <p:childTnLst>
                                    <p:animEffect transition="out" filter="wheel(1)">
                                      <p:cBhvr>
                                        <p:cTn id="24" dur="2000"/>
                                        <p:tgtEl>
                                          <p:spTgt spid="3">
                                            <p:txEl>
                                              <p:pRg st="1" end="1"/>
                                            </p:txEl>
                                          </p:spTgt>
                                        </p:tgtEl>
                                      </p:cBhvr>
                                    </p:animEffect>
                                    <p:set>
                                      <p:cBhvr>
                                        <p:cTn id="25"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A973-56E6-E0EE-74D5-BE9C1DE8BF59}"/>
              </a:ext>
            </a:extLst>
          </p:cNvPr>
          <p:cNvSpPr>
            <a:spLocks noGrp="1"/>
          </p:cNvSpPr>
          <p:nvPr>
            <p:ph type="title"/>
          </p:nvPr>
        </p:nvSpPr>
        <p:spPr/>
        <p:txBody>
          <a:bodyPr>
            <a:normAutofit fontScale="90000"/>
          </a:bodyPr>
          <a:lstStyle/>
          <a:p>
            <a:r>
              <a:rPr lang="en-US" sz="6600" dirty="0">
                <a:effectLst>
                  <a:outerShdw blurRad="38100" dist="38100" dir="2700000" algn="tl">
                    <a:srgbClr val="000000">
                      <a:alpha val="43137"/>
                    </a:srgbClr>
                  </a:outerShdw>
                </a:effectLst>
                <a:latin typeface="Rockwell Extra Bold" panose="02060903040505020403" pitchFamily="18" charset="0"/>
              </a:rPr>
              <a:t>NOISE POLLUTION</a:t>
            </a:r>
          </a:p>
        </p:txBody>
      </p:sp>
      <p:sp>
        <p:nvSpPr>
          <p:cNvPr id="3" name="Content Placeholder 2">
            <a:extLst>
              <a:ext uri="{FF2B5EF4-FFF2-40B4-BE49-F238E27FC236}">
                <a16:creationId xmlns:a16="http://schemas.microsoft.com/office/drawing/2014/main" id="{DD6FE038-CAD5-1524-41D3-E6AC8676C79B}"/>
              </a:ext>
            </a:extLst>
          </p:cNvPr>
          <p:cNvSpPr>
            <a:spLocks noGrp="1"/>
          </p:cNvSpPr>
          <p:nvPr>
            <p:ph idx="1"/>
          </p:nvPr>
        </p:nvSpPr>
        <p:spPr/>
        <p:txBody>
          <a:bodyPr/>
          <a:lstStyle/>
          <a:p>
            <a:r>
              <a:rPr lang="en-US" b="1" i="0" dirty="0">
                <a:solidFill>
                  <a:srgbClr val="202122"/>
                </a:solidFill>
                <a:effectLst/>
                <a:highlight>
                  <a:srgbClr val="FFFFFF"/>
                </a:highlight>
                <a:latin typeface="Arial" panose="020B0604020202020204" pitchFamily="34" charset="0"/>
              </a:rPr>
              <a:t>Noise pollution</a:t>
            </a:r>
            <a:r>
              <a:rPr lang="en-US" b="0" i="0" dirty="0">
                <a:solidFill>
                  <a:srgbClr val="202122"/>
                </a:solidFill>
                <a:effectLst/>
                <a:highlight>
                  <a:srgbClr val="FFFFFF"/>
                </a:highlight>
                <a:latin typeface="Arial" panose="020B0604020202020204" pitchFamily="34" charset="0"/>
              </a:rPr>
              <a:t>, or sound </a:t>
            </a:r>
            <a:r>
              <a:rPr lang="en-US" b="0" i="0" u="none" strike="noStrike" dirty="0">
                <a:effectLst/>
                <a:highlight>
                  <a:srgbClr val="FFFFFF"/>
                </a:highlight>
                <a:latin typeface="Arial" panose="020B0604020202020204" pitchFamily="34" charset="0"/>
              </a:rPr>
              <a:t>pollution</a:t>
            </a:r>
            <a:r>
              <a:rPr lang="en-US" b="0" i="0" dirty="0">
                <a:solidFill>
                  <a:srgbClr val="202122"/>
                </a:solidFill>
                <a:effectLst/>
                <a:highlight>
                  <a:srgbClr val="FFFFFF"/>
                </a:highlight>
                <a:latin typeface="Arial" panose="020B0604020202020204" pitchFamily="34" charset="0"/>
              </a:rPr>
              <a:t>, is the propagation of noise or sound with ranging impacts on the activity of human or animal life, most of which are harmful to a degree. The source of outdoor noise worldwide is mainly caused by machines, transport and propagation systems. Poor </a:t>
            </a:r>
            <a:r>
              <a:rPr lang="en-US" b="0" i="0" u="none" strike="noStrike" dirty="0">
                <a:effectLst/>
                <a:highlight>
                  <a:srgbClr val="FFFFFF"/>
                </a:highlight>
                <a:latin typeface="Arial" panose="020B0604020202020204" pitchFamily="34" charset="0"/>
              </a:rPr>
              <a:t>urban planning</a:t>
            </a:r>
            <a:r>
              <a:rPr lang="en-US" b="0" i="0" dirty="0">
                <a:solidFill>
                  <a:srgbClr val="202122"/>
                </a:solidFill>
                <a:effectLst/>
                <a:highlight>
                  <a:srgbClr val="FFFFFF"/>
                </a:highlight>
                <a:latin typeface="Arial" panose="020B0604020202020204" pitchFamily="34" charset="0"/>
              </a:rPr>
              <a:t> may give rise to noise disintegration or pollution, side-by-side industrial and residential buildings can result in noise pollution in the residential areas. Some of the main sources of noise in residential areas include </a:t>
            </a:r>
            <a:r>
              <a:rPr lang="en-US" b="0" i="0" u="none" strike="noStrike" dirty="0">
                <a:effectLst/>
                <a:highlight>
                  <a:srgbClr val="FFFFFF"/>
                </a:highlight>
                <a:latin typeface="Arial" panose="020B0604020202020204" pitchFamily="34" charset="0"/>
              </a:rPr>
              <a:t>loud music</a:t>
            </a:r>
            <a:r>
              <a:rPr lang="en-US" b="0" i="0" dirty="0">
                <a:solidFill>
                  <a:srgbClr val="202122"/>
                </a:solidFill>
                <a:effectLst/>
                <a:highlight>
                  <a:srgbClr val="FFFFFF"/>
                </a:highlight>
                <a:latin typeface="Arial" panose="020B0604020202020204" pitchFamily="34" charset="0"/>
              </a:rPr>
              <a:t>, </a:t>
            </a:r>
            <a:r>
              <a:rPr lang="en-US" b="0" i="0" u="none" strike="noStrike" dirty="0">
                <a:effectLst/>
                <a:highlight>
                  <a:srgbClr val="FFFFFF"/>
                </a:highlight>
                <a:latin typeface="Arial" panose="020B0604020202020204" pitchFamily="34" charset="0"/>
              </a:rPr>
              <a:t>transportation</a:t>
            </a:r>
            <a:r>
              <a:rPr lang="en-US" b="0" i="0" dirty="0">
                <a:solidFill>
                  <a:srgbClr val="202122"/>
                </a:solidFill>
                <a:effectLst/>
                <a:highlight>
                  <a:srgbClr val="FFFFFF"/>
                </a:highlight>
                <a:latin typeface="Arial" panose="020B0604020202020204" pitchFamily="34" charset="0"/>
              </a:rPr>
              <a:t> (traffic, rail, airplanes, etc.), lawn care maintenance, </a:t>
            </a:r>
            <a:r>
              <a:rPr lang="en-US" b="0" i="0" u="none" strike="noStrike" dirty="0">
                <a:effectLst/>
                <a:highlight>
                  <a:srgbClr val="FFFFFF"/>
                </a:highlight>
                <a:latin typeface="Arial" panose="020B0604020202020204" pitchFamily="34" charset="0"/>
              </a:rPr>
              <a:t>construction</a:t>
            </a:r>
            <a:r>
              <a:rPr lang="en-US" b="0" i="0" dirty="0">
                <a:solidFill>
                  <a:srgbClr val="202122"/>
                </a:solidFill>
                <a:effectLst/>
                <a:highlight>
                  <a:srgbClr val="FFFFFF"/>
                </a:highlight>
                <a:latin typeface="Arial" panose="020B0604020202020204" pitchFamily="34" charset="0"/>
              </a:rPr>
              <a:t>, electrical generators, wind turbines, explosions and people.</a:t>
            </a:r>
            <a:endParaRPr lang="en-US" dirty="0"/>
          </a:p>
        </p:txBody>
      </p:sp>
      <p:pic>
        <p:nvPicPr>
          <p:cNvPr id="5" name="Picture 4">
            <a:extLst>
              <a:ext uri="{FF2B5EF4-FFF2-40B4-BE49-F238E27FC236}">
                <a16:creationId xmlns:a16="http://schemas.microsoft.com/office/drawing/2014/main" id="{B57BA79A-189D-F4C5-8C1D-00B2756F62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13134" y="3795532"/>
            <a:ext cx="2762491" cy="2762491"/>
          </a:xfrm>
          <a:prstGeom prst="rect">
            <a:avLst/>
          </a:prstGeom>
        </p:spPr>
      </p:pic>
    </p:spTree>
    <p:extLst>
      <p:ext uri="{BB962C8B-B14F-4D97-AF65-F5344CB8AC3E}">
        <p14:creationId xmlns:p14="http://schemas.microsoft.com/office/powerpoint/2010/main" val="316803394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A4D9-4CFC-86DC-E05D-A9A2A1C64731}"/>
              </a:ext>
            </a:extLst>
          </p:cNvPr>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Rockwell Extra Bold" panose="02060903040505020403" pitchFamily="18" charset="0"/>
              </a:rPr>
              <a:t>THERMAL POLLUTION</a:t>
            </a:r>
          </a:p>
        </p:txBody>
      </p:sp>
      <p:sp>
        <p:nvSpPr>
          <p:cNvPr id="3" name="Content Placeholder 2">
            <a:extLst>
              <a:ext uri="{FF2B5EF4-FFF2-40B4-BE49-F238E27FC236}">
                <a16:creationId xmlns:a16="http://schemas.microsoft.com/office/drawing/2014/main" id="{326C901D-B5ED-8A1D-5AE8-5A90505343C1}"/>
              </a:ext>
            </a:extLst>
          </p:cNvPr>
          <p:cNvSpPr>
            <a:spLocks noGrp="1"/>
          </p:cNvSpPr>
          <p:nvPr>
            <p:ph idx="1"/>
          </p:nvPr>
        </p:nvSpPr>
        <p:spPr/>
        <p:txBody>
          <a:bodyPr/>
          <a:lstStyle/>
          <a:p>
            <a:r>
              <a:rPr lang="en-US" b="1" i="0" dirty="0">
                <a:solidFill>
                  <a:srgbClr val="202122"/>
                </a:solidFill>
                <a:effectLst/>
                <a:highlight>
                  <a:srgbClr val="FFFFFF"/>
                </a:highlight>
                <a:latin typeface="Arial" panose="020B0604020202020204" pitchFamily="34" charset="0"/>
              </a:rPr>
              <a:t>Thermal pollution</a:t>
            </a:r>
            <a:r>
              <a:rPr lang="en-US" b="0" i="0" dirty="0">
                <a:solidFill>
                  <a:srgbClr val="202122"/>
                </a:solidFill>
                <a:effectLst/>
                <a:highlight>
                  <a:srgbClr val="FFFFFF"/>
                </a:highlight>
                <a:latin typeface="Arial" panose="020B0604020202020204" pitchFamily="34" charset="0"/>
              </a:rPr>
              <a:t>, sometimes called "</a:t>
            </a:r>
            <a:r>
              <a:rPr lang="en-US" b="1" i="0" dirty="0">
                <a:solidFill>
                  <a:srgbClr val="202122"/>
                </a:solidFill>
                <a:effectLst/>
                <a:highlight>
                  <a:srgbClr val="FFFFFF"/>
                </a:highlight>
                <a:latin typeface="Arial" panose="020B0604020202020204" pitchFamily="34" charset="0"/>
              </a:rPr>
              <a:t>thermal enrichment</a:t>
            </a:r>
            <a:r>
              <a:rPr lang="en-US" b="0" i="0" dirty="0">
                <a:solidFill>
                  <a:srgbClr val="202122"/>
                </a:solidFill>
                <a:effectLst/>
                <a:highlight>
                  <a:srgbClr val="FFFFFF"/>
                </a:highlight>
                <a:latin typeface="Arial" panose="020B0604020202020204" pitchFamily="34" charset="0"/>
              </a:rPr>
              <a:t>", is the degradation of </a:t>
            </a:r>
            <a:r>
              <a:rPr lang="en-US" b="0" i="0" u="none" strike="noStrike" dirty="0">
                <a:effectLst/>
                <a:highlight>
                  <a:srgbClr val="FFFFFF"/>
                </a:highlight>
                <a:latin typeface="Arial" panose="020B0604020202020204" pitchFamily="34" charset="0"/>
              </a:rPr>
              <a:t>water quality</a:t>
            </a:r>
            <a:r>
              <a:rPr lang="en-US" b="0" i="0" dirty="0">
                <a:solidFill>
                  <a:srgbClr val="202122"/>
                </a:solidFill>
                <a:effectLst/>
                <a:highlight>
                  <a:srgbClr val="FFFFFF"/>
                </a:highlight>
                <a:latin typeface="Arial" panose="020B0604020202020204" pitchFamily="34" charset="0"/>
              </a:rPr>
              <a:t> by any process that changes ambient water </a:t>
            </a:r>
            <a:r>
              <a:rPr lang="en-US" b="0" i="0" u="none" strike="noStrike" dirty="0">
                <a:effectLst/>
                <a:highlight>
                  <a:srgbClr val="FFFFFF"/>
                </a:highlight>
                <a:latin typeface="Arial" panose="020B0604020202020204" pitchFamily="34" charset="0"/>
              </a:rPr>
              <a:t>temperature</a:t>
            </a:r>
            <a:r>
              <a:rPr lang="en-US" b="0" i="0" dirty="0">
                <a:solidFill>
                  <a:srgbClr val="202122"/>
                </a:solidFill>
                <a:effectLst/>
                <a:highlight>
                  <a:srgbClr val="FFFFFF"/>
                </a:highlight>
                <a:latin typeface="Arial" panose="020B0604020202020204" pitchFamily="34" charset="0"/>
              </a:rPr>
              <a:t>. Thermal pollution is the rise or drop in the temperature of a natural </a:t>
            </a:r>
            <a:r>
              <a:rPr lang="en-US" b="0" i="0" u="none" strike="noStrike" dirty="0">
                <a:effectLst/>
                <a:highlight>
                  <a:srgbClr val="FFFFFF"/>
                </a:highlight>
                <a:latin typeface="Arial" panose="020B0604020202020204" pitchFamily="34" charset="0"/>
              </a:rPr>
              <a:t>body of water</a:t>
            </a:r>
            <a:r>
              <a:rPr lang="en-US" b="0" i="0" dirty="0">
                <a:solidFill>
                  <a:srgbClr val="202122"/>
                </a:solidFill>
                <a:effectLst/>
                <a:highlight>
                  <a:srgbClr val="FFFFFF"/>
                </a:highlight>
                <a:latin typeface="Arial" panose="020B0604020202020204" pitchFamily="34" charset="0"/>
              </a:rPr>
              <a:t> caused by </a:t>
            </a:r>
            <a:r>
              <a:rPr lang="en-US" b="0" i="0" u="none" strike="noStrike" dirty="0">
                <a:effectLst/>
                <a:highlight>
                  <a:srgbClr val="FFFFFF"/>
                </a:highlight>
                <a:latin typeface="Arial" panose="020B0604020202020204" pitchFamily="34" charset="0"/>
              </a:rPr>
              <a:t>human influence</a:t>
            </a:r>
            <a:r>
              <a:rPr lang="en-US" b="0" i="0" dirty="0">
                <a:solidFill>
                  <a:srgbClr val="202122"/>
                </a:solidFill>
                <a:effectLst/>
                <a:highlight>
                  <a:srgbClr val="FFFFFF"/>
                </a:highlight>
                <a:latin typeface="Arial" panose="020B0604020202020204" pitchFamily="34" charset="0"/>
              </a:rPr>
              <a:t>. Thermal pollution, unlike </a:t>
            </a:r>
            <a:r>
              <a:rPr lang="en-US" b="0" i="0" u="none" strike="noStrike" dirty="0">
                <a:effectLst/>
                <a:highlight>
                  <a:srgbClr val="FFFFFF"/>
                </a:highlight>
                <a:latin typeface="Arial" panose="020B0604020202020204" pitchFamily="34" charset="0"/>
              </a:rPr>
              <a:t>chemical pollution</a:t>
            </a:r>
            <a:r>
              <a:rPr lang="en-US" b="0" i="0" dirty="0">
                <a:solidFill>
                  <a:srgbClr val="202122"/>
                </a:solidFill>
                <a:effectLst/>
                <a:highlight>
                  <a:srgbClr val="FFFFFF"/>
                </a:highlight>
                <a:latin typeface="Arial" panose="020B0604020202020204" pitchFamily="34" charset="0"/>
              </a:rPr>
              <a:t>, results in a change in the physical </a:t>
            </a:r>
            <a:r>
              <a:rPr lang="en-US" b="0" i="0" u="none" strike="noStrike" dirty="0">
                <a:effectLst/>
                <a:highlight>
                  <a:srgbClr val="FFFFFF"/>
                </a:highlight>
                <a:latin typeface="Arial" panose="020B0604020202020204" pitchFamily="34" charset="0"/>
              </a:rPr>
              <a:t>properties of water</a:t>
            </a:r>
            <a:r>
              <a:rPr lang="en-US" b="0" i="0" dirty="0">
                <a:solidFill>
                  <a:srgbClr val="202122"/>
                </a:solidFill>
                <a:effectLst/>
                <a:highlight>
                  <a:srgbClr val="FFFFFF"/>
                </a:highlight>
                <a:latin typeface="Arial" panose="020B0604020202020204" pitchFamily="34" charset="0"/>
              </a:rPr>
              <a:t>. A common cause of thermal pollution is the use of water as a </a:t>
            </a:r>
            <a:r>
              <a:rPr lang="en-US" b="0" i="0" u="none" strike="noStrike" dirty="0">
                <a:effectLst/>
                <a:highlight>
                  <a:srgbClr val="FFFFFF"/>
                </a:highlight>
                <a:latin typeface="Arial" panose="020B0604020202020204" pitchFamily="34" charset="0"/>
              </a:rPr>
              <a:t>coolant</a:t>
            </a:r>
            <a:r>
              <a:rPr lang="en-US" b="0" i="0" dirty="0">
                <a:solidFill>
                  <a:srgbClr val="202122"/>
                </a:solidFill>
                <a:effectLst/>
                <a:highlight>
                  <a:srgbClr val="FFFFFF"/>
                </a:highlight>
                <a:latin typeface="Arial" panose="020B0604020202020204" pitchFamily="34" charset="0"/>
              </a:rPr>
              <a:t> by </a:t>
            </a:r>
            <a:r>
              <a:rPr lang="en-US" b="0" i="0" u="none" strike="noStrike" dirty="0">
                <a:effectLst/>
                <a:highlight>
                  <a:srgbClr val="FFFFFF"/>
                </a:highlight>
                <a:latin typeface="Arial" panose="020B0604020202020204" pitchFamily="34" charset="0"/>
              </a:rPr>
              <a:t>power plants</a:t>
            </a:r>
            <a:r>
              <a:rPr lang="en-US" b="0" i="0" dirty="0">
                <a:solidFill>
                  <a:srgbClr val="202122"/>
                </a:solidFill>
                <a:effectLst/>
                <a:highlight>
                  <a:srgbClr val="FFFFFF"/>
                </a:highlight>
                <a:latin typeface="Arial" panose="020B0604020202020204" pitchFamily="34" charset="0"/>
              </a:rPr>
              <a:t> and industrial manufacturers.</a:t>
            </a:r>
            <a:r>
              <a:rPr lang="en-US" b="0" i="0" u="none" strike="noStrike" dirty="0">
                <a:effectLst/>
                <a:highlight>
                  <a:srgbClr val="FFFFFF"/>
                </a:highlight>
                <a:latin typeface="Arial" panose="020B0604020202020204" pitchFamily="34" charset="0"/>
              </a:rPr>
              <a:t>Urban runoff</a:t>
            </a:r>
            <a:r>
              <a:rPr lang="en-US" b="0" i="0" dirty="0">
                <a:solidFill>
                  <a:srgbClr val="202122"/>
                </a:solidFill>
                <a:effectLst/>
                <a:highlight>
                  <a:srgbClr val="FFFFFF"/>
                </a:highlight>
                <a:latin typeface="Arial" panose="020B0604020202020204" pitchFamily="34" charset="0"/>
              </a:rPr>
              <a:t>—</a:t>
            </a:r>
            <a:r>
              <a:rPr lang="en-US" b="0" i="0" u="none" strike="noStrike" dirty="0">
                <a:effectLst/>
                <a:highlight>
                  <a:srgbClr val="FFFFFF"/>
                </a:highlight>
                <a:latin typeface="Arial" panose="020B0604020202020204" pitchFamily="34" charset="0"/>
              </a:rPr>
              <a:t>stormwater</a:t>
            </a:r>
            <a:r>
              <a:rPr lang="en-US" b="0" i="0" dirty="0">
                <a:solidFill>
                  <a:srgbClr val="202122"/>
                </a:solidFill>
                <a:effectLst/>
                <a:highlight>
                  <a:srgbClr val="FFFFFF"/>
                </a:highlight>
                <a:latin typeface="Arial" panose="020B0604020202020204" pitchFamily="34" charset="0"/>
              </a:rPr>
              <a:t> discharged to surface waters from rooftops, roads, and parking lots—and </a:t>
            </a:r>
            <a:r>
              <a:rPr lang="en-US" b="0" i="0" u="none" strike="noStrike" dirty="0">
                <a:effectLst/>
                <a:highlight>
                  <a:srgbClr val="FFFFFF"/>
                </a:highlight>
                <a:latin typeface="Arial" panose="020B0604020202020204" pitchFamily="34" charset="0"/>
              </a:rPr>
              <a:t>reservoirs</a:t>
            </a:r>
            <a:r>
              <a:rPr lang="en-US" b="0" i="0" dirty="0">
                <a:solidFill>
                  <a:srgbClr val="202122"/>
                </a:solidFill>
                <a:effectLst/>
                <a:highlight>
                  <a:srgbClr val="FFFFFF"/>
                </a:highlight>
                <a:latin typeface="Arial" panose="020B0604020202020204" pitchFamily="34" charset="0"/>
              </a:rPr>
              <a:t> can also be a source of thermal pollution. Thermal pollution can also be caused by the release of very cold water from the base of reservoirs into warmer rivers.</a:t>
            </a:r>
            <a:endParaRPr lang="en-US" dirty="0"/>
          </a:p>
        </p:txBody>
      </p:sp>
    </p:spTree>
    <p:extLst>
      <p:ext uri="{BB962C8B-B14F-4D97-AF65-F5344CB8AC3E}">
        <p14:creationId xmlns:p14="http://schemas.microsoft.com/office/powerpoint/2010/main" val="238015360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xit" presetSubtype="0" fill="hold" grpId="0" nodeType="clickEffect">
                                  <p:stCondLst>
                                    <p:cond delay="0"/>
                                  </p:stCondLst>
                                  <p:childTnLst>
                                    <p:anim calcmode="lin" valueType="num">
                                      <p:cBhvr>
                                        <p:cTn id="11" dur="1000"/>
                                        <p:tgtEl>
                                          <p:spTgt spid="2"/>
                                        </p:tgtEl>
                                        <p:attrNameLst>
                                          <p:attrName>ppt_w</p:attrName>
                                        </p:attrNameLst>
                                      </p:cBhvr>
                                      <p:tavLst>
                                        <p:tav tm="0">
                                          <p:val>
                                            <p:strVal val="ppt_w"/>
                                          </p:val>
                                        </p:tav>
                                        <p:tav tm="100000">
                                          <p:val>
                                            <p:fltVal val="0"/>
                                          </p:val>
                                        </p:tav>
                                      </p:tavLst>
                                    </p:anim>
                                    <p:anim calcmode="lin" valueType="num">
                                      <p:cBhvr>
                                        <p:cTn id="12" dur="1000"/>
                                        <p:tgtEl>
                                          <p:spTgt spid="2"/>
                                        </p:tgtEl>
                                        <p:attrNameLst>
                                          <p:attrName>ppt_h</p:attrName>
                                        </p:attrNameLst>
                                      </p:cBhvr>
                                      <p:tavLst>
                                        <p:tav tm="0">
                                          <p:val>
                                            <p:strVal val="ppt_h"/>
                                          </p:val>
                                        </p:tav>
                                        <p:tav tm="100000">
                                          <p:val>
                                            <p:fltVal val="0"/>
                                          </p:val>
                                        </p:tav>
                                      </p:tavLst>
                                    </p:anim>
                                    <p:anim calcmode="lin" valueType="num">
                                      <p:cBhvr>
                                        <p:cTn id="13" dur="1000"/>
                                        <p:tgtEl>
                                          <p:spTgt spid="2"/>
                                        </p:tgtEl>
                                        <p:attrNameLst>
                                          <p:attrName>style.rotation</p:attrName>
                                        </p:attrNameLst>
                                      </p:cBhvr>
                                      <p:tavLst>
                                        <p:tav tm="0">
                                          <p:val>
                                            <p:fltVal val="0"/>
                                          </p:val>
                                        </p:tav>
                                        <p:tav tm="100000">
                                          <p:val>
                                            <p:fltVal val="90"/>
                                          </p:val>
                                        </p:tav>
                                      </p:tavLst>
                                    </p:anim>
                                    <p:animEffect transition="out" filter="fade">
                                      <p:cBhvr>
                                        <p:cTn id="14" dur="1000"/>
                                        <p:tgtEl>
                                          <p:spTgt spid="2"/>
                                        </p:tgtEl>
                                      </p:cBhvr>
                                    </p:animEffect>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CE99-F8FD-A149-21A7-1774DFB0B93D}"/>
              </a:ext>
            </a:extLst>
          </p:cNvPr>
          <p:cNvSpPr>
            <a:spLocks noGrp="1"/>
          </p:cNvSpPr>
          <p:nvPr>
            <p:ph type="title"/>
          </p:nvPr>
        </p:nvSpPr>
        <p:spPr/>
        <p:txBody>
          <a:bodyPr>
            <a:normAutofit/>
          </a:bodyPr>
          <a:lstStyle/>
          <a:p>
            <a:r>
              <a:rPr lang="en-US" sz="7200" dirty="0">
                <a:effectLst>
                  <a:outerShdw blurRad="38100" dist="38100" dir="2700000" algn="tl">
                    <a:srgbClr val="000000">
                      <a:alpha val="43137"/>
                    </a:srgbClr>
                  </a:outerShdw>
                </a:effectLst>
                <a:latin typeface="Bauhaus 93" panose="04030905020B02020C02" pitchFamily="82" charset="0"/>
              </a:rPr>
              <a:t>LAND POLLUTION</a:t>
            </a:r>
          </a:p>
        </p:txBody>
      </p:sp>
      <p:sp>
        <p:nvSpPr>
          <p:cNvPr id="3" name="Content Placeholder 2">
            <a:extLst>
              <a:ext uri="{FF2B5EF4-FFF2-40B4-BE49-F238E27FC236}">
                <a16:creationId xmlns:a16="http://schemas.microsoft.com/office/drawing/2014/main" id="{9506D246-1FBA-E059-8A1E-7ED26F364F4D}"/>
              </a:ext>
            </a:extLst>
          </p:cNvPr>
          <p:cNvSpPr>
            <a:spLocks noGrp="1"/>
          </p:cNvSpPr>
          <p:nvPr>
            <p:ph idx="1"/>
          </p:nvPr>
        </p:nvSpPr>
        <p:spPr/>
        <p:txBody>
          <a:bodyPr>
            <a:normAutofit fontScale="92500" lnSpcReduction="10000"/>
          </a:bodyPr>
          <a:lstStyle/>
          <a:p>
            <a:pPr algn="l"/>
            <a:r>
              <a:rPr lang="en-US" b="0" i="0" dirty="0">
                <a:solidFill>
                  <a:srgbClr val="202124"/>
                </a:solidFill>
                <a:effectLst/>
                <a:highlight>
                  <a:srgbClr val="FFFFFF"/>
                </a:highlight>
                <a:latin typeface="Google Sans"/>
              </a:rPr>
              <a:t> </a:t>
            </a:r>
            <a:r>
              <a:rPr lang="en-US" b="0" i="0" dirty="0">
                <a:solidFill>
                  <a:srgbClr val="585656"/>
                </a:solidFill>
                <a:effectLst/>
                <a:highlight>
                  <a:srgbClr val="FFFFFF"/>
                </a:highlight>
                <a:latin typeface="Arial" panose="020B0604020202020204" pitchFamily="34" charset="0"/>
              </a:rPr>
              <a:t>Land pollution refers to the deterioration of the earth’s land surfaces at and below ground level. It is caused by the accumulation of solid and liquid waste materials that contaminate groundwater and soil. These waste materials are often referred to as municipal solid waste (MSW), which includes both hazardous and non-hazardous waste.</a:t>
            </a:r>
          </a:p>
          <a:p>
            <a:pPr algn="l"/>
            <a:r>
              <a:rPr lang="en-US" b="0" i="0" dirty="0">
                <a:solidFill>
                  <a:srgbClr val="585656"/>
                </a:solidFill>
                <a:effectLst/>
                <a:highlight>
                  <a:srgbClr val="FFFFFF"/>
                </a:highlight>
                <a:latin typeface="Arial" panose="020B0604020202020204" pitchFamily="34" charset="0"/>
              </a:rPr>
              <a:t>As different waste materials and pollutants like heavy metals, pesticides, plastic, litter and pharmaceuticals sit on top of and leach into our soil, they change and degrade its natural composition. Over time, some pollutants can also go through a chemical transformation, creating secondary pollutants like fumaric and phthalic acids.</a:t>
            </a:r>
          </a:p>
          <a:p>
            <a:pPr algn="l"/>
            <a:r>
              <a:rPr lang="en-US" b="0" i="0" dirty="0">
                <a:solidFill>
                  <a:srgbClr val="585656"/>
                </a:solidFill>
                <a:effectLst/>
                <a:highlight>
                  <a:srgbClr val="FFFFFF"/>
                </a:highlight>
                <a:latin typeface="Arial" panose="020B0604020202020204" pitchFamily="34" charset="0"/>
              </a:rPr>
              <a:t>The permeability of the soil formations below the waste can increase or reduce the risk of land pollution. The higher the permeability of the soil, the more likely that land pollution will occur. Meanwhile, extreme weather events like hurricanes and floods can exacerbate the effects of land pollution as they disperse or concentrate certain pollutants. </a:t>
            </a:r>
          </a:p>
          <a:p>
            <a:endParaRPr lang="en-US" dirty="0"/>
          </a:p>
        </p:txBody>
      </p:sp>
      <p:pic>
        <p:nvPicPr>
          <p:cNvPr id="5" name="Picture 4">
            <a:extLst>
              <a:ext uri="{FF2B5EF4-FFF2-40B4-BE49-F238E27FC236}">
                <a16:creationId xmlns:a16="http://schemas.microsoft.com/office/drawing/2014/main" id="{D71D7D58-AD9B-EF2E-59DC-E7DF9D2CF0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29344" y="4424596"/>
            <a:ext cx="2962656" cy="22219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4710608"/>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3">
                                            <p:txEl>
                                              <p:pRg st="0" end="0"/>
                                            </p:txEl>
                                          </p:spTgt>
                                        </p:tgtEl>
                                        <p:attrNameLst>
                                          <p:attrName>ppt_w</p:attrName>
                                        </p:attrNameLst>
                                      </p:cBhvr>
                                      <p:tavLst>
                                        <p:tav tm="0">
                                          <p:val>
                                            <p:strVal val="ppt_w"/>
                                          </p:val>
                                        </p:tav>
                                        <p:tav tm="100000">
                                          <p:val>
                                            <p:fltVal val="0"/>
                                          </p:val>
                                        </p:tav>
                                      </p:tavLst>
                                    </p:anim>
                                    <p:anim calcmode="lin" valueType="num">
                                      <p:cBhvr>
                                        <p:cTn id="13"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3">
                                            <p:txEl>
                                              <p:pRg st="1" end="1"/>
                                            </p:txEl>
                                          </p:spTgt>
                                        </p:tgtEl>
                                        <p:attrNameLst>
                                          <p:attrName>ppt_w</p:attrName>
                                        </p:attrNameLst>
                                      </p:cBhvr>
                                      <p:tavLst>
                                        <p:tav tm="0">
                                          <p:val>
                                            <p:strVal val="ppt_w"/>
                                          </p:val>
                                        </p:tav>
                                        <p:tav tm="100000">
                                          <p:val>
                                            <p:fltVal val="0"/>
                                          </p:val>
                                        </p:tav>
                                      </p:tavLst>
                                    </p:anim>
                                    <p:anim calcmode="lin" valueType="num">
                                      <p:cBhvr>
                                        <p:cTn id="20"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21" dur="500"/>
                                        <p:tgtEl>
                                          <p:spTgt spid="3">
                                            <p:txEl>
                                              <p:pRg st="1" end="1"/>
                                            </p:txEl>
                                          </p:spTgt>
                                        </p:tgtEl>
                                      </p:cBhvr>
                                    </p:animEffect>
                                    <p:set>
                                      <p:cBhvr>
                                        <p:cTn id="2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0" nodeType="clickEffect">
                                  <p:stCondLst>
                                    <p:cond delay="0"/>
                                  </p:stCondLst>
                                  <p:childTnLst>
                                    <p:anim calcmode="lin" valueType="num">
                                      <p:cBhvr>
                                        <p:cTn id="26" dur="500"/>
                                        <p:tgtEl>
                                          <p:spTgt spid="3">
                                            <p:txEl>
                                              <p:pRg st="2" end="2"/>
                                            </p:txEl>
                                          </p:spTgt>
                                        </p:tgtEl>
                                        <p:attrNameLst>
                                          <p:attrName>ppt_w</p:attrName>
                                        </p:attrNameLst>
                                      </p:cBhvr>
                                      <p:tavLst>
                                        <p:tav tm="0">
                                          <p:val>
                                            <p:strVal val="ppt_w"/>
                                          </p:val>
                                        </p:tav>
                                        <p:tav tm="100000">
                                          <p:val>
                                            <p:fltVal val="0"/>
                                          </p:val>
                                        </p:tav>
                                      </p:tavLst>
                                    </p:anim>
                                    <p:anim calcmode="lin" valueType="num">
                                      <p:cBhvr>
                                        <p:cTn id="27"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28" dur="500"/>
                                        <p:tgtEl>
                                          <p:spTgt spid="3">
                                            <p:txEl>
                                              <p:pRg st="2" end="2"/>
                                            </p:txEl>
                                          </p:spTgt>
                                        </p:tgtEl>
                                      </p:cBhvr>
                                    </p:animEffect>
                                    <p:set>
                                      <p:cBhvr>
                                        <p:cTn id="29"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0" nodeType="clickEffect">
                                  <p:stCondLst>
                                    <p:cond delay="0"/>
                                  </p:stCondLst>
                                  <p:childTnLst>
                                    <p:anim calcmode="lin" valueType="num">
                                      <p:cBhvr additive="base">
                                        <p:cTn id="33" dur="500"/>
                                        <p:tgtEl>
                                          <p:spTgt spid="2"/>
                                        </p:tgtEl>
                                        <p:attrNameLst>
                                          <p:attrName>ppt_x</p:attrName>
                                        </p:attrNameLst>
                                      </p:cBhvr>
                                      <p:tavLst>
                                        <p:tav tm="0">
                                          <p:val>
                                            <p:strVal val="ppt_x"/>
                                          </p:val>
                                        </p:tav>
                                        <p:tav tm="100000">
                                          <p:val>
                                            <p:strVal val="ppt_x"/>
                                          </p:val>
                                        </p:tav>
                                      </p:tavLst>
                                    </p:anim>
                                    <p:anim calcmode="lin" valueType="num">
                                      <p:cBhvr additive="base">
                                        <p:cTn id="34" dur="500"/>
                                        <p:tgtEl>
                                          <p:spTgt spid="2"/>
                                        </p:tgtEl>
                                        <p:attrNameLst>
                                          <p:attrName>ppt_y</p:attrName>
                                        </p:attrNameLst>
                                      </p:cBhvr>
                                      <p:tavLst>
                                        <p:tav tm="0">
                                          <p:val>
                                            <p:strVal val="ppt_y"/>
                                          </p:val>
                                        </p:tav>
                                        <p:tav tm="100000">
                                          <p:val>
                                            <p:strVal val="1+ppt_h/2"/>
                                          </p:val>
                                        </p:tav>
                                      </p:tavLst>
                                    </p:anim>
                                    <p:set>
                                      <p:cBhvr>
                                        <p:cTn id="3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6661-360C-0A24-D4A7-AA6969844B25}"/>
              </a:ext>
            </a:extLst>
          </p:cNvPr>
          <p:cNvSpPr>
            <a:spLocks noGrp="1"/>
          </p:cNvSpPr>
          <p:nvPr>
            <p:ph type="title"/>
          </p:nvPr>
        </p:nvSpPr>
        <p:spPr/>
        <p:txBody>
          <a:bodyPr>
            <a:normAutofit fontScale="90000"/>
          </a:bodyPr>
          <a:lstStyle/>
          <a:p>
            <a:r>
              <a:rPr lang="en-US" sz="6600" dirty="0">
                <a:latin typeface="Rockwell Extra Bold" panose="02060903040505020403" pitchFamily="18" charset="0"/>
              </a:rPr>
              <a:t>LIGHT POLLUTION</a:t>
            </a:r>
          </a:p>
        </p:txBody>
      </p:sp>
      <p:sp>
        <p:nvSpPr>
          <p:cNvPr id="3" name="Content Placeholder 2">
            <a:extLst>
              <a:ext uri="{FF2B5EF4-FFF2-40B4-BE49-F238E27FC236}">
                <a16:creationId xmlns:a16="http://schemas.microsoft.com/office/drawing/2014/main" id="{6A42F7FC-4341-1E1A-6EC6-BB72951CA787}"/>
              </a:ext>
            </a:extLst>
          </p:cNvPr>
          <p:cNvSpPr>
            <a:spLocks noGrp="1"/>
          </p:cNvSpPr>
          <p:nvPr>
            <p:ph idx="1"/>
          </p:nvPr>
        </p:nvSpPr>
        <p:spPr/>
        <p:txBody>
          <a:bodyPr>
            <a:normAutofit/>
          </a:bodyPr>
          <a:lstStyle/>
          <a:p>
            <a:pPr algn="just"/>
            <a:r>
              <a:rPr lang="en-US" sz="2400" b="1" i="0" dirty="0">
                <a:solidFill>
                  <a:srgbClr val="202122"/>
                </a:solidFill>
                <a:effectLst/>
                <a:highlight>
                  <a:srgbClr val="FFFFFF"/>
                </a:highlight>
                <a:latin typeface="Arial" panose="020B0604020202020204" pitchFamily="34" charset="0"/>
              </a:rPr>
              <a:t>Light pollution</a:t>
            </a:r>
            <a:r>
              <a:rPr lang="en-US" sz="2400" b="0" i="0" dirty="0">
                <a:solidFill>
                  <a:srgbClr val="202122"/>
                </a:solidFill>
                <a:effectLst/>
                <a:highlight>
                  <a:srgbClr val="FFFFFF"/>
                </a:highlight>
                <a:latin typeface="Arial" panose="020B0604020202020204" pitchFamily="34" charset="0"/>
              </a:rPr>
              <a:t> is the presence of any unwanted, inappropriate, or excessive artificial </a:t>
            </a:r>
            <a:r>
              <a:rPr lang="en-US" sz="2400" b="0" i="0" u="none" strike="noStrike" dirty="0">
                <a:effectLst/>
                <a:highlight>
                  <a:srgbClr val="FFFFFF"/>
                </a:highlight>
                <a:latin typeface="Arial" panose="020B0604020202020204" pitchFamily="34" charset="0"/>
              </a:rPr>
              <a:t>lighting</a:t>
            </a:r>
            <a:r>
              <a:rPr lang="en-US" sz="2400" b="0" i="0" dirty="0">
                <a:solidFill>
                  <a:srgbClr val="202122"/>
                </a:solidFill>
                <a:effectLst/>
                <a:highlight>
                  <a:srgbClr val="FFFFFF"/>
                </a:highlight>
                <a:latin typeface="Arial" panose="020B0604020202020204" pitchFamily="34" charset="0"/>
              </a:rPr>
              <a:t>. In a descriptive sense, the term </a:t>
            </a:r>
            <a:r>
              <a:rPr lang="en-US" sz="2400" b="0" i="1" dirty="0">
                <a:solidFill>
                  <a:srgbClr val="202122"/>
                </a:solidFill>
                <a:effectLst/>
                <a:highlight>
                  <a:srgbClr val="FFFFFF"/>
                </a:highlight>
                <a:latin typeface="Arial" panose="020B0604020202020204" pitchFamily="34" charset="0"/>
              </a:rPr>
              <a:t>light pollution</a:t>
            </a:r>
            <a:r>
              <a:rPr lang="en-US" sz="2400" b="0" i="0" dirty="0">
                <a:solidFill>
                  <a:srgbClr val="202122"/>
                </a:solidFill>
                <a:effectLst/>
                <a:highlight>
                  <a:srgbClr val="FFFFFF"/>
                </a:highlight>
                <a:latin typeface="Arial" panose="020B0604020202020204" pitchFamily="34" charset="0"/>
              </a:rPr>
              <a:t> refers to the effects of any poorly implemented lighting sources, during the day or night. Light pollution can be understood not only as a phenomenon resulting from a specific source or kind of pollution, but also as a contributor to the wider, collective impact of various sources of pollution.</a:t>
            </a:r>
            <a:endParaRPr lang="en-US" sz="2400" dirty="0"/>
          </a:p>
        </p:txBody>
      </p:sp>
      <p:pic>
        <p:nvPicPr>
          <p:cNvPr id="5" name="Picture 4">
            <a:extLst>
              <a:ext uri="{FF2B5EF4-FFF2-40B4-BE49-F238E27FC236}">
                <a16:creationId xmlns:a16="http://schemas.microsoft.com/office/drawing/2014/main" id="{30F39D87-FE8C-D461-A30D-D590991B8A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04130" y="4894444"/>
            <a:ext cx="3433320" cy="17725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9696077"/>
      </p:ext>
    </p:extLst>
  </p:cSld>
  <p:clrMapOvr>
    <a:masterClrMapping/>
  </p:clrMapOvr>
  <mc:AlternateContent xmlns:mc="http://schemas.openxmlformats.org/markup-compatibility/2006">
    <mc:Choice xmlns:p14="http://schemas.microsoft.com/office/powerpoint/2010/main" Requires="p14">
      <p:transition p14:dur="20">
        <p:dissolve/>
      </p:transition>
    </mc:Choice>
    <mc:Fallback>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grpId="0" nodeType="clickEffect">
                                  <p:stCondLst>
                                    <p:cond delay="0"/>
                                  </p:stCondLst>
                                  <p:childTnLst>
                                    <p:animEffect transition="out" filter="wipe(down)">
                                      <p:cBhvr>
                                        <p:cTn id="26" dur="180" accel="50000">
                                          <p:stCondLst>
                                            <p:cond delay="1820"/>
                                          </p:stCondLst>
                                        </p:cTn>
                                        <p:tgtEl>
                                          <p:spTgt spid="3">
                                            <p:txEl>
                                              <p:pRg st="0" end="0"/>
                                            </p:txEl>
                                          </p:spTgt>
                                        </p:tgtEl>
                                      </p:cBhvr>
                                    </p:animEffect>
                                    <p:anim calcmode="lin" valueType="num">
                                      <p:cBhvr>
                                        <p:cTn id="27"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28"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29"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34" dur="26">
                                          <p:stCondLst>
                                            <p:cond delay="620"/>
                                          </p:stCondLst>
                                        </p:cTn>
                                        <p:tgtEl>
                                          <p:spTgt spid="3">
                                            <p:txEl>
                                              <p:pRg st="0" end="0"/>
                                            </p:txEl>
                                          </p:spTgt>
                                        </p:tgtEl>
                                      </p:cBhvr>
                                      <p:to x="100000" y="60000"/>
                                    </p:animScale>
                                    <p:animScale>
                                      <p:cBhvr>
                                        <p:cTn id="35" dur="166" decel="50000">
                                          <p:stCondLst>
                                            <p:cond delay="646"/>
                                          </p:stCondLst>
                                        </p:cTn>
                                        <p:tgtEl>
                                          <p:spTgt spid="3">
                                            <p:txEl>
                                              <p:pRg st="0" end="0"/>
                                            </p:txEl>
                                          </p:spTgt>
                                        </p:tgtEl>
                                      </p:cBhvr>
                                      <p:to x="100000" y="100000"/>
                                    </p:animScale>
                                    <p:animScale>
                                      <p:cBhvr>
                                        <p:cTn id="36" dur="26">
                                          <p:stCondLst>
                                            <p:cond delay="1312"/>
                                          </p:stCondLst>
                                        </p:cTn>
                                        <p:tgtEl>
                                          <p:spTgt spid="3">
                                            <p:txEl>
                                              <p:pRg st="0" end="0"/>
                                            </p:txEl>
                                          </p:spTgt>
                                        </p:tgtEl>
                                      </p:cBhvr>
                                      <p:to x="100000" y="80000"/>
                                    </p:animScale>
                                    <p:animScale>
                                      <p:cBhvr>
                                        <p:cTn id="37" dur="166" decel="50000">
                                          <p:stCondLst>
                                            <p:cond delay="1338"/>
                                          </p:stCondLst>
                                        </p:cTn>
                                        <p:tgtEl>
                                          <p:spTgt spid="3">
                                            <p:txEl>
                                              <p:pRg st="0" end="0"/>
                                            </p:txEl>
                                          </p:spTgt>
                                        </p:tgtEl>
                                      </p:cBhvr>
                                      <p:to x="100000" y="100000"/>
                                    </p:animScale>
                                    <p:animScale>
                                      <p:cBhvr>
                                        <p:cTn id="38" dur="26">
                                          <p:stCondLst>
                                            <p:cond delay="1642"/>
                                          </p:stCondLst>
                                        </p:cTn>
                                        <p:tgtEl>
                                          <p:spTgt spid="3">
                                            <p:txEl>
                                              <p:pRg st="0" end="0"/>
                                            </p:txEl>
                                          </p:spTgt>
                                        </p:tgtEl>
                                      </p:cBhvr>
                                      <p:to x="100000" y="90000"/>
                                    </p:animScale>
                                    <p:animScale>
                                      <p:cBhvr>
                                        <p:cTn id="39" dur="166" decel="50000">
                                          <p:stCondLst>
                                            <p:cond delay="1668"/>
                                          </p:stCondLst>
                                        </p:cTn>
                                        <p:tgtEl>
                                          <p:spTgt spid="3">
                                            <p:txEl>
                                              <p:pRg st="0" end="0"/>
                                            </p:txEl>
                                          </p:spTgt>
                                        </p:tgtEl>
                                      </p:cBhvr>
                                      <p:to x="100000" y="100000"/>
                                    </p:animScale>
                                    <p:animScale>
                                      <p:cBhvr>
                                        <p:cTn id="40" dur="26">
                                          <p:stCondLst>
                                            <p:cond delay="1808"/>
                                          </p:stCondLst>
                                        </p:cTn>
                                        <p:tgtEl>
                                          <p:spTgt spid="3">
                                            <p:txEl>
                                              <p:pRg st="0" end="0"/>
                                            </p:txEl>
                                          </p:spTgt>
                                        </p:tgtEl>
                                      </p:cBhvr>
                                      <p:to x="100000" y="95000"/>
                                    </p:animScale>
                                    <p:animScale>
                                      <p:cBhvr>
                                        <p:cTn id="41" dur="166" decel="50000">
                                          <p:stCondLst>
                                            <p:cond delay="1834"/>
                                          </p:stCondLst>
                                        </p:cTn>
                                        <p:tgtEl>
                                          <p:spTgt spid="3">
                                            <p:txEl>
                                              <p:pRg st="0" end="0"/>
                                            </p:txEl>
                                          </p:spTgt>
                                        </p:tgtEl>
                                      </p:cBhvr>
                                      <p:to x="100000" y="100000"/>
                                    </p:animScale>
                                    <p:set>
                                      <p:cBhvr>
                                        <p:cTn id="42" dur="1" fill="hold">
                                          <p:stCondLst>
                                            <p:cond delay="1999"/>
                                          </p:stCondLst>
                                        </p:cTn>
                                        <p:tgtEl>
                                          <p:spTgt spid="3">
                                            <p:txEl>
                                              <p:pRg st="0" end="0"/>
                                            </p:txEl>
                                          </p:spTgt>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20"/>
                                        <p:tgtEl>
                                          <p:spTgt spid="5"/>
                                        </p:tgtEl>
                                      </p:cBhvr>
                                    </p:animEffect>
                                    <p:set>
                                      <p:cBhvr>
                                        <p:cTn id="45" dur="1" fill="hold">
                                          <p:stCondLst>
                                            <p:cond delay="1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Facet</Template>
  <TotalTime>42</TotalTime>
  <Words>902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vt:i4>
      </vt:variant>
    </vt:vector>
  </HeadingPairs>
  <TitlesOfParts>
    <vt:vector size="22" baseType="lpstr">
      <vt:lpstr>Algerian</vt:lpstr>
      <vt:lpstr>Arial</vt:lpstr>
      <vt:lpstr>AvenirNext</vt:lpstr>
      <vt:lpstr>Bauhaus 93</vt:lpstr>
      <vt:lpstr>Bell MT</vt:lpstr>
      <vt:lpstr>Elephant</vt:lpstr>
      <vt:lpstr>Garamond</vt:lpstr>
      <vt:lpstr>Google Sans</vt:lpstr>
      <vt:lpstr>Rockwell Extra Bold</vt:lpstr>
      <vt:lpstr>Times New Roman</vt:lpstr>
      <vt:lpstr>Trebuchet MS</vt:lpstr>
      <vt:lpstr>Wingdings 3</vt:lpstr>
      <vt:lpstr>Facet</vt:lpstr>
      <vt:lpstr>Organic</vt:lpstr>
      <vt:lpstr>POLLUTION</vt:lpstr>
      <vt:lpstr>POLLUTION is a very hamrfull for human,animals &amp; and our earth. </vt:lpstr>
      <vt:lpstr>AIR POLLUTION</vt:lpstr>
      <vt:lpstr>WATER POLLUTION</vt:lpstr>
      <vt:lpstr>NOISE POLLUTION</vt:lpstr>
      <vt:lpstr>THERMAL POLLUTION</vt:lpstr>
      <vt:lpstr>LAND POLLUTION</vt:lpstr>
      <vt:lpstr>LIGHT POLLUTION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Admin</dc:creator>
  <cp:lastModifiedBy>Admin</cp:lastModifiedBy>
  <cp:revision>2</cp:revision>
  <dcterms:created xsi:type="dcterms:W3CDTF">2024-05-20T12:20:17Z</dcterms:created>
  <dcterms:modified xsi:type="dcterms:W3CDTF">2024-05-21T12:12:17Z</dcterms:modified>
</cp:coreProperties>
</file>