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754" y="91"/>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AI/ML </a:t>
            </a:r>
            <a:r>
              <a:rPr lang="en-US" sz="3600" b="1" dirty="0" err="1">
                <a:solidFill>
                  <a:schemeClr val="bg1"/>
                </a:solidFill>
                <a:latin typeface="Calibri" panose="020F0502020204030204" pitchFamily="34" charset="0"/>
                <a:cs typeface="Times New Roman" panose="02020603050405020304" pitchFamily="18" charset="0"/>
              </a:rPr>
              <a:t>Implementaion</a:t>
            </a:r>
            <a:r>
              <a:rPr lang="en-US" sz="3600" b="1" dirty="0">
                <a:solidFill>
                  <a:schemeClr val="bg1"/>
                </a:solidFill>
                <a:latin typeface="Calibri" panose="020F0502020204030204" pitchFamily="34" charset="0"/>
                <a:cs typeface="Times New Roman" panose="02020603050405020304" pitchFamily="18" charset="0"/>
              </a:rPr>
              <a:t> Chatbot Using NLP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0" y="972537"/>
            <a:ext cx="6908686" cy="4909036"/>
          </a:xfrm>
          <a:prstGeom prst="rect">
            <a:avLst/>
          </a:prstGeom>
          <a:noFill/>
        </p:spPr>
        <p:txBody>
          <a:bodyPr wrap="square">
            <a:spAutoFit/>
          </a:bodyPr>
          <a:lstStyle/>
          <a:p>
            <a:r>
              <a:rPr lang="en-IN" sz="2400" b="1" dirty="0">
                <a:solidFill>
                  <a:srgbClr val="213163"/>
                </a:solidFill>
              </a:rPr>
              <a:t>Learning Objectives</a:t>
            </a:r>
          </a:p>
          <a:p>
            <a:pPr>
              <a:buNone/>
            </a:pPr>
            <a:endParaRPr lang="en-US" sz="1100" b="1" dirty="0"/>
          </a:p>
          <a:p>
            <a:pPr>
              <a:buNone/>
            </a:pPr>
            <a:r>
              <a:rPr lang="en-US" sz="1400" dirty="0"/>
              <a:t>This chatbot project is all about learning how to make machines understand and respond to human language in a meaningful way. By building this chatbot, you'll gain hands-on experience with </a:t>
            </a:r>
            <a:r>
              <a:rPr lang="en-US" sz="1400" b="1" dirty="0"/>
              <a:t>Natural Language Processing (NLP), Machine Learning, and Web Development</a:t>
            </a:r>
            <a:r>
              <a:rPr lang="en-US" sz="1400" dirty="0"/>
              <a:t>.</a:t>
            </a:r>
          </a:p>
          <a:p>
            <a:pPr>
              <a:buNone/>
            </a:pPr>
            <a:r>
              <a:rPr lang="en-US" sz="1400" b="1" dirty="0"/>
              <a:t>What You'll Learn:</a:t>
            </a:r>
          </a:p>
          <a:p>
            <a:pPr>
              <a:buNone/>
            </a:pPr>
            <a:r>
              <a:rPr lang="en-US" sz="1400" dirty="0"/>
              <a:t>🔹 </a:t>
            </a:r>
            <a:r>
              <a:rPr lang="en-US" sz="1400" b="1" dirty="0"/>
              <a:t>How Chatbots Work</a:t>
            </a:r>
            <a:r>
              <a:rPr lang="en-US" sz="1400" dirty="0"/>
              <a:t> – You'll understand the basics of chatbots, how they   process user input, and generate responses.</a:t>
            </a:r>
          </a:p>
          <a:p>
            <a:pPr>
              <a:buNone/>
            </a:pPr>
            <a:r>
              <a:rPr lang="en-US" sz="1400" dirty="0"/>
              <a:t>🔹 </a:t>
            </a:r>
            <a:r>
              <a:rPr lang="en-US" sz="1400" b="1" dirty="0"/>
              <a:t>Natural Language Processing (NLP)</a:t>
            </a:r>
            <a:r>
              <a:rPr lang="en-US" sz="1400" dirty="0"/>
              <a:t> – Learn how to clean and prepare text, use </a:t>
            </a:r>
            <a:r>
              <a:rPr lang="en-US" sz="1400" b="1" dirty="0"/>
              <a:t>TF-IDF vectorization</a:t>
            </a:r>
            <a:r>
              <a:rPr lang="en-US" sz="1400" dirty="0"/>
              <a:t>, and classify user queries based on intent.</a:t>
            </a:r>
          </a:p>
          <a:p>
            <a:pPr>
              <a:buNone/>
            </a:pPr>
            <a:r>
              <a:rPr lang="en-US" sz="1400" dirty="0"/>
              <a:t>🔹 </a:t>
            </a:r>
            <a:r>
              <a:rPr lang="en-US" sz="1400" b="1" dirty="0"/>
              <a:t>Machine Learning for Intent Recognition</a:t>
            </a:r>
            <a:r>
              <a:rPr lang="en-US" sz="1400" dirty="0"/>
              <a:t> – Train a chatbot using </a:t>
            </a:r>
            <a:r>
              <a:rPr lang="en-US" sz="1400" b="1" dirty="0"/>
              <a:t>Logistic Regression</a:t>
            </a:r>
            <a:r>
              <a:rPr lang="en-US" sz="1400" dirty="0"/>
              <a:t> to classify user messages and respond accordingly.</a:t>
            </a:r>
          </a:p>
          <a:p>
            <a:pPr>
              <a:buNone/>
            </a:pPr>
            <a:r>
              <a:rPr lang="en-US" sz="1400" dirty="0"/>
              <a:t>🔹 </a:t>
            </a:r>
            <a:r>
              <a:rPr lang="en-US" sz="1400" b="1" dirty="0"/>
              <a:t>Building an Interactive Chat Interface</a:t>
            </a:r>
            <a:r>
              <a:rPr lang="en-US" sz="1400" dirty="0"/>
              <a:t> – Use </a:t>
            </a:r>
            <a:r>
              <a:rPr lang="en-US" sz="1400" b="1" dirty="0" err="1"/>
              <a:t>Streamlit</a:t>
            </a:r>
            <a:r>
              <a:rPr lang="en-US" sz="1400" dirty="0"/>
              <a:t>, a simple and powerful Python framework, to create a user-friendly chatbot interface.</a:t>
            </a:r>
          </a:p>
          <a:p>
            <a:pPr>
              <a:buNone/>
            </a:pPr>
            <a:r>
              <a:rPr lang="en-US" sz="1400" dirty="0"/>
              <a:t>🔹 </a:t>
            </a:r>
            <a:r>
              <a:rPr lang="en-US" sz="1400" b="1" dirty="0"/>
              <a:t>Data Handling &amp; Storage</a:t>
            </a:r>
            <a:r>
              <a:rPr lang="en-US" sz="1400" dirty="0"/>
              <a:t> – Learn to store chatbot intents in a </a:t>
            </a:r>
            <a:r>
              <a:rPr lang="en-US" sz="1400" b="1" dirty="0"/>
              <a:t>JSON file</a:t>
            </a:r>
            <a:r>
              <a:rPr lang="en-US" sz="1400" dirty="0"/>
              <a:t> and log conversations in a </a:t>
            </a:r>
            <a:r>
              <a:rPr lang="en-US" sz="1400" b="1" dirty="0"/>
              <a:t>CSV file</a:t>
            </a:r>
            <a:r>
              <a:rPr lang="en-US" sz="1400" dirty="0"/>
              <a:t> for future improvements.</a:t>
            </a:r>
          </a:p>
          <a:p>
            <a:pPr>
              <a:buNone/>
            </a:pPr>
            <a:r>
              <a:rPr lang="en-US" sz="1400" dirty="0"/>
              <a:t>🔹 </a:t>
            </a:r>
            <a:r>
              <a:rPr lang="en-US" sz="1400" b="1" dirty="0"/>
              <a:t>Improving Chatbot Conversations</a:t>
            </a:r>
            <a:r>
              <a:rPr lang="en-US" sz="1400" dirty="0"/>
              <a:t> – Add randomness to chatbot responses to make interactions feel more natural.</a:t>
            </a:r>
          </a:p>
          <a:p>
            <a:r>
              <a:rPr lang="en-US" sz="1400" dirty="0"/>
              <a:t>🔹 </a:t>
            </a:r>
            <a:r>
              <a:rPr lang="en-US" sz="1400" b="1" dirty="0"/>
              <a:t>Future Possibilities</a:t>
            </a:r>
            <a:r>
              <a:rPr lang="en-US" sz="1400" dirty="0"/>
              <a:t> – Explore how you can take this chatbot further with </a:t>
            </a:r>
            <a:r>
              <a:rPr lang="en-US" sz="1400" b="1" dirty="0"/>
              <a:t>deep learning, voice interaction, or real-time APIs</a:t>
            </a:r>
            <a:r>
              <a:rPr lang="en-US" sz="1400" dirty="0"/>
              <a:t>.</a:t>
            </a:r>
          </a:p>
          <a:p>
            <a:endParaRPr lang="en-IN" sz="1200" b="1"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4634151" cy="276999"/>
          </a:xfrm>
          <a:prstGeom prst="rect">
            <a:avLst/>
          </a:prstGeom>
          <a:noFill/>
        </p:spPr>
        <p:txBody>
          <a:bodyPr wrap="square" rtlCol="0">
            <a:spAutoFit/>
          </a:bodyPr>
          <a:lstStyle/>
          <a:p>
            <a:pPr>
              <a:spcAft>
                <a:spcPts val="800"/>
              </a:spcAft>
            </a:pPr>
            <a:r>
              <a:rPr lang="en-IN" sz="1200" dirty="0">
                <a:solidFill>
                  <a:srgbClr val="0000FF"/>
                </a:solidFill>
                <a:latin typeface="+mn-lt"/>
              </a:rPr>
              <a:t>https://github.com/Sahillandage/AI-ML-Chatbot-Using-NLP-.git</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1067664"/>
            <a:ext cx="10864959" cy="5355312"/>
          </a:xfrm>
          <a:prstGeom prst="rect">
            <a:avLst/>
          </a:prstGeom>
          <a:noFill/>
        </p:spPr>
        <p:txBody>
          <a:bodyPr wrap="square">
            <a:spAutoFit/>
          </a:bodyPr>
          <a:lstStyle/>
          <a:p>
            <a:r>
              <a:rPr lang="en-US" sz="2400" b="1" dirty="0">
                <a:solidFill>
                  <a:srgbClr val="213163"/>
                </a:solidFill>
              </a:rPr>
              <a:t>T</a:t>
            </a:r>
            <a:r>
              <a:rPr lang="en-IN" sz="2400" b="1" dirty="0" err="1">
                <a:solidFill>
                  <a:srgbClr val="213163"/>
                </a:solidFill>
              </a:rPr>
              <a:t>ools</a:t>
            </a:r>
            <a:r>
              <a:rPr lang="en-IN" sz="2400" b="1" dirty="0">
                <a:solidFill>
                  <a:srgbClr val="213163"/>
                </a:solidFill>
              </a:rPr>
              <a:t> and Technology used</a:t>
            </a:r>
          </a:p>
          <a:p>
            <a:endParaRPr lang="en-IN" sz="1200" b="1" dirty="0">
              <a:solidFill>
                <a:srgbClr val="213163"/>
              </a:solidFill>
            </a:endParaRPr>
          </a:p>
          <a:p>
            <a:pPr>
              <a:buNone/>
            </a:pPr>
            <a:r>
              <a:rPr lang="en-US" sz="1400" dirty="0"/>
              <a:t>This chatbot is built using a mix of </a:t>
            </a:r>
            <a:r>
              <a:rPr lang="en-US" sz="1400" b="1" dirty="0"/>
              <a:t>machine learning, NLP, and web technologies</a:t>
            </a:r>
            <a:r>
              <a:rPr lang="en-US" sz="1400" dirty="0"/>
              <a:t> to create a smart and interactive assistant. Here’s a look at what makes it work:</a:t>
            </a:r>
          </a:p>
          <a:p>
            <a:pPr>
              <a:buNone/>
            </a:pPr>
            <a:r>
              <a:rPr lang="en-US" sz="1400" b="1" dirty="0"/>
              <a:t>🛠 Programming Language</a:t>
            </a:r>
          </a:p>
          <a:p>
            <a:pPr>
              <a:buFont typeface="Arial" panose="020B0604020202020204" pitchFamily="34" charset="0"/>
              <a:buChar char="•"/>
            </a:pPr>
            <a:r>
              <a:rPr lang="en-US" sz="1400" b="1" dirty="0"/>
              <a:t>Python</a:t>
            </a:r>
            <a:r>
              <a:rPr lang="en-US" sz="1400" dirty="0"/>
              <a:t> – The backbone of this project, powering everything from text processing to machine learning.</a:t>
            </a:r>
          </a:p>
          <a:p>
            <a:pPr>
              <a:buNone/>
            </a:pPr>
            <a:r>
              <a:rPr lang="en-US" sz="1400" b="1" dirty="0"/>
              <a:t>🧠 Natural Language Processing (NLP)</a:t>
            </a:r>
          </a:p>
          <a:p>
            <a:pPr>
              <a:buFont typeface="Arial" panose="020B0604020202020204" pitchFamily="34" charset="0"/>
              <a:buChar char="•"/>
            </a:pPr>
            <a:r>
              <a:rPr lang="en-US" sz="1400" b="1" dirty="0"/>
              <a:t>NLTK (Natural Language Toolkit)</a:t>
            </a:r>
            <a:r>
              <a:rPr lang="en-US" sz="1400" dirty="0"/>
              <a:t> – Helps break down and understand user input.</a:t>
            </a:r>
          </a:p>
          <a:p>
            <a:pPr>
              <a:buFont typeface="Arial" panose="020B0604020202020204" pitchFamily="34" charset="0"/>
              <a:buChar char="•"/>
            </a:pPr>
            <a:r>
              <a:rPr lang="en-US" sz="1400" b="1" dirty="0"/>
              <a:t>TF-IDF (Term Frequency-Inverse Document Frequency)</a:t>
            </a:r>
            <a:r>
              <a:rPr lang="en-US" sz="1400" dirty="0"/>
              <a:t> – Converts text into numbers so the machine learning model can analyze it.</a:t>
            </a:r>
          </a:p>
          <a:p>
            <a:pPr>
              <a:buNone/>
            </a:pPr>
            <a:r>
              <a:rPr lang="en-US" sz="1400" b="1" dirty="0"/>
              <a:t>🤖 Machine Learning</a:t>
            </a:r>
          </a:p>
          <a:p>
            <a:pPr>
              <a:buFont typeface="Arial" panose="020B0604020202020204" pitchFamily="34" charset="0"/>
              <a:buChar char="•"/>
            </a:pPr>
            <a:r>
              <a:rPr lang="en-US" sz="1400" b="1" dirty="0"/>
              <a:t>Scikit-learn</a:t>
            </a:r>
            <a:r>
              <a:rPr lang="en-US" sz="1400" dirty="0"/>
              <a:t> – Used to train a </a:t>
            </a:r>
            <a:r>
              <a:rPr lang="en-US" sz="1400" b="1" dirty="0"/>
              <a:t>Logistic Regression</a:t>
            </a:r>
            <a:r>
              <a:rPr lang="en-US" sz="1400" dirty="0"/>
              <a:t> model that helps predict user intent based on their messages.</a:t>
            </a:r>
          </a:p>
          <a:p>
            <a:pPr>
              <a:buNone/>
            </a:pPr>
            <a:r>
              <a:rPr lang="en-US" sz="1400" b="1" dirty="0"/>
              <a:t>💻 Web Interface &amp; User Interaction</a:t>
            </a:r>
          </a:p>
          <a:p>
            <a:pPr>
              <a:buFont typeface="Arial" panose="020B0604020202020204" pitchFamily="34" charset="0"/>
              <a:buChar char="•"/>
            </a:pPr>
            <a:r>
              <a:rPr lang="en-US" sz="1400" b="1" dirty="0" err="1"/>
              <a:t>Streamlit</a:t>
            </a:r>
            <a:r>
              <a:rPr lang="en-US" sz="1400" dirty="0"/>
              <a:t> – A simple and interactive way to build the chatbot’s web interface. It allows users to chat directly from their browser.</a:t>
            </a:r>
          </a:p>
          <a:p>
            <a:pPr>
              <a:buNone/>
            </a:pPr>
            <a:r>
              <a:rPr lang="en-US" sz="1400" b="1" dirty="0"/>
              <a:t>📂 Data Storage &amp; Logging</a:t>
            </a:r>
          </a:p>
          <a:p>
            <a:pPr>
              <a:buFont typeface="Arial" panose="020B0604020202020204" pitchFamily="34" charset="0"/>
              <a:buChar char="•"/>
            </a:pPr>
            <a:r>
              <a:rPr lang="en-US" sz="1400" b="1" dirty="0"/>
              <a:t>JSON (JavaScript Object Notation)</a:t>
            </a:r>
            <a:r>
              <a:rPr lang="en-US" sz="1400" dirty="0"/>
              <a:t> – Stores predefined questions (patterns) and responses for the chatbot.</a:t>
            </a:r>
          </a:p>
          <a:p>
            <a:pPr>
              <a:buFont typeface="Arial" panose="020B0604020202020204" pitchFamily="34" charset="0"/>
              <a:buChar char="•"/>
            </a:pPr>
            <a:r>
              <a:rPr lang="en-US" sz="1400" b="1" dirty="0"/>
              <a:t>CSV (Comma-Separated Values)</a:t>
            </a:r>
            <a:r>
              <a:rPr lang="en-US" sz="1400" dirty="0"/>
              <a:t> – Keeps a history of conversations so interactions can be analyzed later.</a:t>
            </a:r>
          </a:p>
          <a:p>
            <a:pPr>
              <a:buNone/>
            </a:pPr>
            <a:r>
              <a:rPr lang="en-US" sz="1400" b="1" dirty="0"/>
              <a:t>⚙️ Development &amp; Deployment</a:t>
            </a:r>
          </a:p>
          <a:p>
            <a:pPr>
              <a:buFont typeface="Arial" panose="020B0604020202020204" pitchFamily="34" charset="0"/>
              <a:buChar char="•"/>
            </a:pPr>
            <a:r>
              <a:rPr lang="en-US" sz="1400" b="1" dirty="0" err="1"/>
              <a:t>Jupyter</a:t>
            </a:r>
            <a:r>
              <a:rPr lang="en-US" sz="1400" b="1" dirty="0"/>
              <a:t> Notebook</a:t>
            </a:r>
            <a:r>
              <a:rPr lang="en-US" sz="1400" dirty="0"/>
              <a:t> – Used for experimenting and fine-tuning the chatbot’s logic.</a:t>
            </a:r>
          </a:p>
          <a:p>
            <a:pPr>
              <a:buFont typeface="Arial" panose="020B0604020202020204" pitchFamily="34" charset="0"/>
              <a:buChar char="•"/>
            </a:pPr>
            <a:r>
              <a:rPr lang="en-US" sz="1400" b="1" dirty="0"/>
              <a:t>VS Code / Terminal</a:t>
            </a:r>
            <a:r>
              <a:rPr lang="en-US" sz="1400" dirty="0"/>
              <a:t> – Where the chatbot script is written and executed.</a:t>
            </a:r>
          </a:p>
          <a:p>
            <a:pPr>
              <a:buNone/>
            </a:pPr>
            <a:r>
              <a:rPr lang="en-US" sz="1400" b="1" dirty="0"/>
              <a:t>🔧 Other Helpful Tools</a:t>
            </a:r>
          </a:p>
          <a:p>
            <a:pPr>
              <a:buFont typeface="Arial" panose="020B0604020202020204" pitchFamily="34" charset="0"/>
              <a:buChar char="•"/>
            </a:pPr>
            <a:r>
              <a:rPr lang="en-US" sz="1400" b="1" dirty="0"/>
              <a:t>OS Module</a:t>
            </a:r>
            <a:r>
              <a:rPr lang="en-US" sz="1400" dirty="0"/>
              <a:t> – Manages file paths and directories.</a:t>
            </a:r>
          </a:p>
          <a:p>
            <a:pPr>
              <a:buFont typeface="Arial" panose="020B0604020202020204" pitchFamily="34" charset="0"/>
              <a:buChar char="•"/>
            </a:pPr>
            <a:r>
              <a:rPr lang="en-US" sz="1400" b="1" dirty="0"/>
              <a:t>Datetime Module</a:t>
            </a:r>
            <a:r>
              <a:rPr lang="en-US" sz="1400" dirty="0"/>
              <a:t> – Records timestamps for chatbot conversations.</a:t>
            </a:r>
          </a:p>
          <a:p>
            <a:pPr>
              <a:buFont typeface="Arial" panose="020B0604020202020204" pitchFamily="34" charset="0"/>
              <a:buChar char="•"/>
            </a:pPr>
            <a:r>
              <a:rPr lang="en-US" sz="1400" b="1" dirty="0"/>
              <a:t>Random Module</a:t>
            </a:r>
            <a:r>
              <a:rPr lang="en-US" sz="1400" dirty="0"/>
              <a:t> – Helps make chatbot responses feel more natural by picking from multiple possible replies.</a:t>
            </a:r>
          </a:p>
          <a:p>
            <a:r>
              <a:rPr lang="en-IN" sz="1200" b="1" dirty="0">
                <a:solidFill>
                  <a:srgbClr val="213163"/>
                </a:solidFill>
              </a:rPr>
              <a:t>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03041" y="1172856"/>
            <a:ext cx="11245620" cy="6032421"/>
          </a:xfrm>
          <a:prstGeom prst="rect">
            <a:avLst/>
          </a:prstGeom>
          <a:noFill/>
        </p:spPr>
        <p:txBody>
          <a:bodyPr wrap="square">
            <a:spAutoFit/>
          </a:bodyPr>
          <a:lstStyle/>
          <a:p>
            <a:r>
              <a:rPr lang="en-US" sz="2400" b="1" dirty="0">
                <a:solidFill>
                  <a:srgbClr val="213163"/>
                </a:solidFill>
              </a:rPr>
              <a:t>Methodology</a:t>
            </a:r>
          </a:p>
          <a:p>
            <a:endParaRPr lang="en-US" sz="2000" b="1" dirty="0">
              <a:solidFill>
                <a:srgbClr val="213163"/>
              </a:solidFill>
            </a:endParaRPr>
          </a:p>
          <a:p>
            <a:r>
              <a:rPr lang="en-US" sz="1800" dirty="0"/>
              <a:t>This chatbot follows a </a:t>
            </a:r>
            <a:r>
              <a:rPr lang="en-US" sz="1800" b="1" dirty="0"/>
              <a:t>simple yet effective approach</a:t>
            </a:r>
            <a:r>
              <a:rPr lang="en-US" sz="1800" dirty="0"/>
              <a:t> to understand user queries and respond intelligently. Here's a quick breakdown of the process:</a:t>
            </a:r>
          </a:p>
          <a:p>
            <a:pPr>
              <a:buNone/>
            </a:pPr>
            <a:r>
              <a:rPr lang="en-US" sz="1800" b="1" dirty="0">
                <a:solidFill>
                  <a:srgbClr val="213163"/>
                </a:solidFill>
              </a:rPr>
              <a:t>1. </a:t>
            </a:r>
            <a:r>
              <a:rPr lang="en-US" sz="1800" b="1" dirty="0"/>
              <a:t>Understanding User Input</a:t>
            </a:r>
          </a:p>
          <a:p>
            <a:r>
              <a:rPr lang="en-US" sz="1800" dirty="0"/>
              <a:t>When a user types a message, the chatbot first </a:t>
            </a:r>
            <a:r>
              <a:rPr lang="en-US" sz="1800" b="1" dirty="0"/>
              <a:t>preprocesses</a:t>
            </a:r>
            <a:r>
              <a:rPr lang="en-US" sz="1800" dirty="0"/>
              <a:t> the text using </a:t>
            </a:r>
            <a:r>
              <a:rPr lang="en-US" sz="1800" b="1" dirty="0"/>
              <a:t>NLTK</a:t>
            </a:r>
            <a:r>
              <a:rPr lang="en-US" sz="1800" dirty="0"/>
              <a:t> (tokenization, removing unnecessary characters, etc.).</a:t>
            </a:r>
          </a:p>
          <a:p>
            <a:pPr>
              <a:buNone/>
            </a:pPr>
            <a:r>
              <a:rPr lang="en-US" sz="1800" b="1" dirty="0">
                <a:solidFill>
                  <a:srgbClr val="213163"/>
                </a:solidFill>
              </a:rPr>
              <a:t>2. </a:t>
            </a:r>
            <a:r>
              <a:rPr lang="en-US" sz="1800" b="1" dirty="0"/>
              <a:t>Identifying Intent</a:t>
            </a:r>
          </a:p>
          <a:p>
            <a:r>
              <a:rPr lang="en-US" sz="1800" dirty="0"/>
              <a:t>The chatbot uses </a:t>
            </a:r>
            <a:r>
              <a:rPr lang="en-US" sz="1800" b="1" dirty="0"/>
              <a:t>TF-IDF vectorization</a:t>
            </a:r>
            <a:r>
              <a:rPr lang="en-US" sz="1800" dirty="0"/>
              <a:t> to convert text into a numerical format and then applies a </a:t>
            </a:r>
            <a:r>
              <a:rPr lang="en-US" sz="1800" b="1" dirty="0"/>
              <a:t>Logistic Regression model</a:t>
            </a:r>
            <a:r>
              <a:rPr lang="en-US" sz="1800" dirty="0"/>
              <a:t> to predict the intent of the message.</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solidFill>
                  <a:srgbClr val="213163"/>
                </a:solidFill>
              </a:rPr>
              <a:t>3. </a:t>
            </a:r>
            <a:r>
              <a:rPr kumimoji="0" lang="en-US" altLang="en-US" sz="1800" b="1" i="0" u="none" strike="noStrike" cap="none" normalizeH="0" baseline="0" dirty="0">
                <a:ln>
                  <a:noFill/>
                </a:ln>
                <a:solidFill>
                  <a:schemeClr val="tx1"/>
                </a:solidFill>
                <a:effectLst/>
                <a:latin typeface="Arial" panose="020B0604020202020204" pitchFamily="34" charset="0"/>
              </a:rPr>
              <a:t>Generating a Response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Once the chatbot identifies the intent, it selects a </a:t>
            </a:r>
            <a:r>
              <a:rPr kumimoji="0" lang="en-US" altLang="en-US" sz="1800" b="1" i="0" u="none" strike="noStrike" cap="none" normalizeH="0" baseline="0" dirty="0">
                <a:ln>
                  <a:noFill/>
                </a:ln>
                <a:solidFill>
                  <a:schemeClr val="tx1"/>
                </a:solidFill>
                <a:effectLst/>
                <a:latin typeface="Arial" panose="020B0604020202020204" pitchFamily="34" charset="0"/>
              </a:rPr>
              <a:t>random response</a:t>
            </a:r>
            <a:r>
              <a:rPr kumimoji="0" lang="en-US" altLang="en-US" sz="1800" b="0" i="0" u="none" strike="noStrike" cap="none" normalizeH="0" baseline="0" dirty="0">
                <a:ln>
                  <a:noFill/>
                </a:ln>
                <a:solidFill>
                  <a:schemeClr val="tx1"/>
                </a:solidFill>
                <a:effectLst/>
                <a:latin typeface="Arial" panose="020B0604020202020204" pitchFamily="34" charset="0"/>
              </a:rPr>
              <a:t> from the predefined answers stored in </a:t>
            </a:r>
            <a:r>
              <a:rPr kumimoji="0" lang="en-US" altLang="en-US" sz="1800" b="0" i="0" u="none" strike="noStrike" cap="none" normalizeH="0" baseline="0" dirty="0" err="1">
                <a:ln>
                  <a:noFill/>
                </a:ln>
                <a:solidFill>
                  <a:schemeClr val="tx1"/>
                </a:solidFill>
                <a:effectLst/>
                <a:latin typeface="Arial Unicode MS"/>
              </a:rPr>
              <a:t>intents.json</a:t>
            </a:r>
            <a:r>
              <a:rPr kumimoji="0" lang="en-US" altLang="en-US" sz="1800" b="0" i="0" u="none" strike="noStrike" cap="none" normalizeH="0" baseline="0" dirty="0">
                <a:ln>
                  <a:noFill/>
                </a:ln>
                <a:solidFill>
                  <a:schemeClr val="tx1"/>
                </a:solidFill>
                <a:effectLst/>
              </a:rPr>
              <a:t>.</a:t>
            </a:r>
          </a:p>
          <a:p>
            <a:pPr>
              <a:buNone/>
            </a:pPr>
            <a:r>
              <a:rPr lang="en-US" sz="1800" b="1" dirty="0">
                <a:solidFill>
                  <a:srgbClr val="213163"/>
                </a:solidFill>
              </a:rPr>
              <a:t>4. </a:t>
            </a:r>
            <a:r>
              <a:rPr lang="en-US" sz="1800" b="1" dirty="0"/>
              <a:t>Displaying the Response</a:t>
            </a:r>
          </a:p>
          <a:p>
            <a:r>
              <a:rPr lang="en-US" sz="1800" dirty="0"/>
              <a:t>The response is then displayed in the </a:t>
            </a:r>
            <a:r>
              <a:rPr lang="en-US" sz="1800" b="1" dirty="0" err="1"/>
              <a:t>Streamlit</a:t>
            </a:r>
            <a:r>
              <a:rPr lang="en-US" sz="1800" dirty="0"/>
              <a:t> web interface, creating a smooth and interactive user experience.</a:t>
            </a:r>
          </a:p>
          <a:p>
            <a:pPr>
              <a:buNone/>
            </a:pPr>
            <a:r>
              <a:rPr lang="en-US" sz="1800" b="1" dirty="0">
                <a:solidFill>
                  <a:srgbClr val="213163"/>
                </a:solidFill>
              </a:rPr>
              <a:t>5. </a:t>
            </a:r>
            <a:r>
              <a:rPr lang="en-US" sz="1800" b="1" dirty="0"/>
              <a:t>Logging the Conversation</a:t>
            </a:r>
          </a:p>
          <a:p>
            <a:r>
              <a:rPr lang="en-US" sz="1800" dirty="0"/>
              <a:t>Each chat session is </a:t>
            </a:r>
            <a:r>
              <a:rPr lang="en-US" sz="1800" b="1" dirty="0"/>
              <a:t>logged in a CSV file</a:t>
            </a:r>
            <a:r>
              <a:rPr lang="en-US" sz="1800" dirty="0"/>
              <a:t>, capturing the user’s input, chatbot response, and timestamp. This helps in analyzing interactions and improving responses.</a:t>
            </a:r>
          </a:p>
          <a:p>
            <a:endParaRPr lang="en-US" sz="1600" b="1" dirty="0">
              <a:solidFill>
                <a:srgbClr val="213163"/>
              </a:solidFill>
            </a:endParaRPr>
          </a:p>
          <a:p>
            <a:endParaRPr lang="en-US" sz="2000" b="1" dirty="0">
              <a:solidFill>
                <a:srgbClr val="213163"/>
              </a:solidFill>
            </a:endParaRPr>
          </a:p>
        </p:txBody>
      </p:sp>
      <p:sp>
        <p:nvSpPr>
          <p:cNvPr id="5" name="Rectangle 3">
            <a:extLst>
              <a:ext uri="{FF2B5EF4-FFF2-40B4-BE49-F238E27FC236}">
                <a16:creationId xmlns:a16="http://schemas.microsoft.com/office/drawing/2014/main" id="{335ACCF7-5912-3C3C-E83B-EEE7706AFDBB}"/>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8B409FD-BE0B-5CCB-FF95-00D0B84569FF}"/>
              </a:ext>
            </a:extLst>
          </p:cNvPr>
          <p:cNvSpPr>
            <a:spLocks noChangeArrowheads="1"/>
          </p:cNvSpPr>
          <p:nvPr/>
        </p:nvSpPr>
        <p:spPr bwMode="auto">
          <a:xfrm>
            <a:off x="152400" y="2732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0624390" cy="5139869"/>
          </a:xfrm>
          <a:prstGeom prst="rect">
            <a:avLst/>
          </a:prstGeom>
          <a:noFill/>
        </p:spPr>
        <p:txBody>
          <a:bodyPr wrap="square">
            <a:spAutoFit/>
          </a:bodyPr>
          <a:lstStyle/>
          <a:p>
            <a:r>
              <a:rPr lang="en-US" sz="2400" b="1" dirty="0">
                <a:solidFill>
                  <a:srgbClr val="213163"/>
                </a:solidFill>
              </a:rPr>
              <a:t>Problem Statement:</a:t>
            </a:r>
          </a:p>
          <a:p>
            <a:endParaRPr lang="en-US" sz="1600" b="1" dirty="0">
              <a:solidFill>
                <a:srgbClr val="213163"/>
              </a:solidFill>
            </a:endParaRPr>
          </a:p>
          <a:p>
            <a:pPr>
              <a:buNone/>
            </a:pPr>
            <a:r>
              <a:rPr lang="en-US" sz="1600" dirty="0"/>
              <a:t>In today's digital world, users often seek quick and accurate responses to their queries. However, traditional customer support methods can be slow, costly, and require human intervention. This project aims to build an </a:t>
            </a:r>
            <a:r>
              <a:rPr lang="en-US" sz="1600" b="1" dirty="0"/>
              <a:t>AI-powered chatbot</a:t>
            </a:r>
            <a:r>
              <a:rPr lang="en-US" sz="1600" dirty="0"/>
              <a:t> that can:</a:t>
            </a:r>
          </a:p>
          <a:p>
            <a:pPr>
              <a:buNone/>
            </a:pPr>
            <a:endParaRPr lang="en-US" sz="1600" dirty="0"/>
          </a:p>
          <a:p>
            <a:pPr>
              <a:buNone/>
            </a:pPr>
            <a:r>
              <a:rPr lang="en-US" sz="1600" dirty="0"/>
              <a:t>✅ Understand </a:t>
            </a:r>
            <a:r>
              <a:rPr lang="en-US" sz="1600" b="1" dirty="0"/>
              <a:t>user intent</a:t>
            </a:r>
            <a:r>
              <a:rPr lang="en-US" sz="1600" dirty="0"/>
              <a:t> using </a:t>
            </a:r>
            <a:r>
              <a:rPr lang="en-US" sz="1600" b="1" dirty="0"/>
              <a:t>Natural Language Processing (NLP)</a:t>
            </a:r>
            <a:r>
              <a:rPr lang="en-US" sz="1600" dirty="0"/>
              <a:t>.</a:t>
            </a:r>
          </a:p>
          <a:p>
            <a:pPr>
              <a:buNone/>
            </a:pPr>
            <a:r>
              <a:rPr lang="en-US" sz="1600" dirty="0"/>
              <a:t>✅ Provide </a:t>
            </a:r>
            <a:r>
              <a:rPr lang="en-US" sz="1600" b="1" dirty="0"/>
              <a:t>instant, relevant responses</a:t>
            </a:r>
            <a:r>
              <a:rPr lang="en-US" sz="1600" dirty="0"/>
              <a:t> based on predefined intents.</a:t>
            </a:r>
            <a:br>
              <a:rPr lang="en-US" sz="1600" dirty="0"/>
            </a:br>
            <a:r>
              <a:rPr lang="en-US" sz="1600" dirty="0"/>
              <a:t>✅ Offer a </a:t>
            </a:r>
            <a:r>
              <a:rPr lang="en-US" sz="1600" b="1" dirty="0"/>
              <a:t>simple and interactive web interface</a:t>
            </a:r>
            <a:r>
              <a:rPr lang="en-US" sz="1600" dirty="0"/>
              <a:t> for seamless communication.</a:t>
            </a:r>
            <a:br>
              <a:rPr lang="en-US" sz="1600" dirty="0"/>
            </a:br>
            <a:r>
              <a:rPr lang="en-US" sz="1600" dirty="0"/>
              <a:t>✅ Store </a:t>
            </a:r>
            <a:r>
              <a:rPr lang="en-US" sz="1600" b="1" dirty="0"/>
              <a:t>chat history</a:t>
            </a:r>
            <a:r>
              <a:rPr lang="en-US" sz="1600" dirty="0"/>
              <a:t> for further analysis and improvement.</a:t>
            </a:r>
          </a:p>
          <a:p>
            <a:pPr>
              <a:buNone/>
            </a:pPr>
            <a:endParaRPr lang="en-US" sz="1600" b="1" dirty="0"/>
          </a:p>
          <a:p>
            <a:pPr>
              <a:buNone/>
            </a:pPr>
            <a:r>
              <a:rPr lang="en-US" sz="1600" b="1" dirty="0"/>
              <a:t>Key Challenges Addressed:</a:t>
            </a:r>
          </a:p>
          <a:p>
            <a:pPr>
              <a:buNone/>
            </a:pPr>
            <a:endParaRPr lang="en-US" sz="1600" dirty="0"/>
          </a:p>
          <a:p>
            <a:pPr>
              <a:buNone/>
            </a:pPr>
            <a:r>
              <a:rPr lang="en-US" sz="1600" dirty="0"/>
              <a:t>🔹 Automating conversations without needing human support.</a:t>
            </a:r>
            <a:br>
              <a:rPr lang="en-US" sz="1600" dirty="0"/>
            </a:br>
            <a:r>
              <a:rPr lang="en-US" sz="1600" dirty="0"/>
              <a:t>🔹 Ensuring accurate intent recognition using </a:t>
            </a:r>
            <a:r>
              <a:rPr lang="en-US" sz="1600" b="1" dirty="0"/>
              <a:t>machine learning (Logistic Regression)</a:t>
            </a:r>
            <a:r>
              <a:rPr lang="en-US" sz="1600" dirty="0"/>
              <a:t>.</a:t>
            </a:r>
            <a:br>
              <a:rPr lang="en-US" sz="1600" dirty="0"/>
            </a:br>
            <a:r>
              <a:rPr lang="en-US" sz="1600" dirty="0"/>
              <a:t>🔹 Making the chatbot easy to use with a </a:t>
            </a:r>
            <a:r>
              <a:rPr lang="en-US" sz="1600" b="1" dirty="0" err="1"/>
              <a:t>Streamlit</a:t>
            </a:r>
            <a:r>
              <a:rPr lang="en-US" sz="1600" b="1" dirty="0"/>
              <a:t>-based UI</a:t>
            </a:r>
            <a:r>
              <a:rPr lang="en-US" sz="1600" dirty="0"/>
              <a:t>.</a:t>
            </a:r>
            <a:br>
              <a:rPr lang="en-US" sz="1600" dirty="0"/>
            </a:br>
            <a:r>
              <a:rPr lang="en-US" sz="1600" dirty="0"/>
              <a:t>🔹 Allowing </a:t>
            </a:r>
            <a:r>
              <a:rPr lang="en-US" sz="1600" b="1" dirty="0"/>
              <a:t>customization</a:t>
            </a:r>
            <a:r>
              <a:rPr lang="en-US" sz="1600" dirty="0"/>
              <a:t> by modifying chatbot intents and responses.</a:t>
            </a:r>
          </a:p>
          <a:p>
            <a:r>
              <a:rPr lang="en-US" sz="1600" dirty="0"/>
              <a:t>This chatbot serves as a </a:t>
            </a:r>
            <a:r>
              <a:rPr lang="en-US" sz="1600" b="1" dirty="0"/>
              <a:t>starting point</a:t>
            </a:r>
            <a:r>
              <a:rPr lang="en-US" sz="1600" dirty="0"/>
              <a:t> for developing intelligent conversational agents that can be integrated into customer service, educational platforms, and various other domains.</a:t>
            </a:r>
          </a:p>
          <a:p>
            <a:r>
              <a:rPr lang="en-US" sz="1600" b="1" dirty="0">
                <a:solidFill>
                  <a:srgbClr val="213163"/>
                </a:solidFill>
              </a:rPr>
              <a:t>  </a:t>
            </a:r>
            <a:endParaRPr lang="en-IN" sz="16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738664"/>
          </a:xfrm>
          <a:prstGeom prst="rect">
            <a:avLst/>
          </a:prstGeom>
          <a:noFill/>
        </p:spPr>
        <p:txBody>
          <a:bodyPr wrap="square">
            <a:spAutoFit/>
          </a:bodyPr>
          <a:lstStyle/>
          <a:p>
            <a:r>
              <a:rPr lang="en-US" sz="2400" b="1" dirty="0">
                <a:solidFill>
                  <a:srgbClr val="213163"/>
                </a:solidFill>
              </a:rPr>
              <a:t>Solution:</a:t>
            </a:r>
          </a:p>
          <a:p>
            <a:endParaRPr lang="en-IN" sz="900" b="1" dirty="0">
              <a:solidFill>
                <a:srgbClr val="213163"/>
              </a:solidFill>
            </a:endParaRPr>
          </a:p>
          <a:p>
            <a:endParaRPr lang="en-US" sz="900" b="1" dirty="0">
              <a:solidFill>
                <a:srgbClr val="213163"/>
              </a:solidFill>
            </a:endParaRPr>
          </a:p>
        </p:txBody>
      </p:sp>
      <p:sp>
        <p:nvSpPr>
          <p:cNvPr id="4" name="Rectangle 2">
            <a:extLst>
              <a:ext uri="{FF2B5EF4-FFF2-40B4-BE49-F238E27FC236}">
                <a16:creationId xmlns:a16="http://schemas.microsoft.com/office/drawing/2014/main" id="{7283B942-F383-3907-05FC-01A80C4E722F}"/>
              </a:ext>
            </a:extLst>
          </p:cNvPr>
          <p:cNvSpPr>
            <a:spLocks noChangeArrowheads="1"/>
          </p:cNvSpPr>
          <p:nvPr/>
        </p:nvSpPr>
        <p:spPr bwMode="auto">
          <a:xfrm>
            <a:off x="255104" y="1724008"/>
            <a:ext cx="1168179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address the problem of </a:t>
            </a:r>
            <a:r>
              <a:rPr kumimoji="0" lang="en-US" altLang="en-US" sz="1600" b="1" i="0" u="none" strike="noStrike" cap="none" normalizeH="0" baseline="0" dirty="0">
                <a:ln>
                  <a:noFill/>
                </a:ln>
                <a:solidFill>
                  <a:schemeClr val="tx1"/>
                </a:solidFill>
                <a:effectLst/>
                <a:latin typeface="Arial" panose="020B0604020202020204" pitchFamily="34" charset="0"/>
              </a:rPr>
              <a:t>delayed and inefficient responses in customer support or general queries</a:t>
            </a:r>
            <a:r>
              <a:rPr kumimoji="0" lang="en-US" altLang="en-US" sz="1600" b="0" i="0" u="none" strike="noStrike" cap="none" normalizeH="0" baseline="0" dirty="0">
                <a:ln>
                  <a:noFill/>
                </a:ln>
                <a:solidFill>
                  <a:schemeClr val="tx1"/>
                </a:solidFill>
                <a:effectLst/>
                <a:latin typeface="Arial" panose="020B0604020202020204" pitchFamily="34" charset="0"/>
              </a:rPr>
              <a:t>, this project provides a </a:t>
            </a:r>
            <a:r>
              <a:rPr kumimoji="0" lang="en-US" altLang="en-US" sz="1600" b="1" i="0" u="none" strike="noStrike" cap="none" normalizeH="0" baseline="0" dirty="0">
                <a:ln>
                  <a:noFill/>
                </a:ln>
                <a:solidFill>
                  <a:schemeClr val="tx1"/>
                </a:solidFill>
                <a:effectLst/>
                <a:latin typeface="Arial" panose="020B0604020202020204" pitchFamily="34" charset="0"/>
              </a:rPr>
              <a:t>machine learning-based chatbot</a:t>
            </a:r>
            <a:r>
              <a:rPr kumimoji="0" lang="en-US" altLang="en-US" sz="1600" b="0" i="0" u="none" strike="noStrike" cap="none" normalizeH="0" baseline="0" dirty="0">
                <a:ln>
                  <a:noFill/>
                </a:ln>
                <a:solidFill>
                  <a:schemeClr val="tx1"/>
                </a:solidFill>
                <a:effectLst/>
                <a:latin typeface="Arial" panose="020B0604020202020204" pitchFamily="34" charset="0"/>
              </a:rPr>
              <a:t>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Understands User Intent</a:t>
            </a:r>
            <a:r>
              <a:rPr kumimoji="0" lang="en-US" altLang="en-US" sz="1600" b="0" i="0" u="none" strike="noStrike" cap="none" normalizeH="0" baseline="0" dirty="0">
                <a:ln>
                  <a:noFill/>
                </a:ln>
                <a:solidFill>
                  <a:schemeClr val="tx1"/>
                </a:solidFill>
                <a:effectLst/>
                <a:latin typeface="Arial" panose="020B0604020202020204" pitchFamily="34" charset="0"/>
              </a:rPr>
              <a:t> – Uses </a:t>
            </a:r>
            <a:r>
              <a:rPr kumimoji="0" lang="en-US" altLang="en-US" sz="16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1600" b="0" i="0" u="none" strike="noStrike" cap="none" normalizeH="0" baseline="0" dirty="0">
                <a:ln>
                  <a:noFill/>
                </a:ln>
                <a:solidFill>
                  <a:schemeClr val="tx1"/>
                </a:solidFill>
                <a:effectLst/>
                <a:latin typeface="Arial" panose="020B0604020202020204" pitchFamily="34" charset="0"/>
              </a:rPr>
              <a:t> with </a:t>
            </a:r>
            <a:r>
              <a:rPr kumimoji="0" lang="en-US" altLang="en-US" sz="1600" b="1" i="0" u="none" strike="noStrike" cap="none" normalizeH="0" baseline="0" dirty="0">
                <a:ln>
                  <a:noFill/>
                </a:ln>
                <a:solidFill>
                  <a:schemeClr val="tx1"/>
                </a:solidFill>
                <a:effectLst/>
                <a:latin typeface="Arial" panose="020B0604020202020204" pitchFamily="34" charset="0"/>
              </a:rPr>
              <a:t>TF-IDF vectorization</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Logistic Regression</a:t>
            </a:r>
            <a:r>
              <a:rPr kumimoji="0" lang="en-US" altLang="en-US" sz="1600" b="0" i="0" u="none" strike="noStrike" cap="none" normalizeH="0" baseline="0" dirty="0">
                <a:ln>
                  <a:noFill/>
                </a:ln>
                <a:solidFill>
                  <a:schemeClr val="tx1"/>
                </a:solidFill>
                <a:effectLst/>
                <a:latin typeface="Arial" panose="020B0604020202020204" pitchFamily="34" charset="0"/>
              </a:rPr>
              <a:t> to classify user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Provides Instant Responses</a:t>
            </a:r>
            <a:r>
              <a:rPr kumimoji="0" lang="en-US" altLang="en-US" sz="1600" b="0" i="0" u="none" strike="noStrike" cap="none" normalizeH="0" baseline="0" dirty="0">
                <a:ln>
                  <a:noFill/>
                </a:ln>
                <a:solidFill>
                  <a:schemeClr val="tx1"/>
                </a:solidFill>
                <a:effectLst/>
                <a:latin typeface="Arial" panose="020B0604020202020204" pitchFamily="34" charset="0"/>
              </a:rPr>
              <a:t> – Fetches relevant answers from a </a:t>
            </a:r>
            <a:r>
              <a:rPr kumimoji="0" lang="en-US" altLang="en-US" sz="1600" b="1" i="0" u="none" strike="noStrike" cap="none" normalizeH="0" baseline="0" dirty="0">
                <a:ln>
                  <a:noFill/>
                </a:ln>
                <a:solidFill>
                  <a:schemeClr val="tx1"/>
                </a:solidFill>
                <a:effectLst/>
                <a:latin typeface="Arial" panose="020B0604020202020204" pitchFamily="34" charset="0"/>
              </a:rPr>
              <a:t>predefined intent-response database (</a:t>
            </a:r>
            <a:r>
              <a:rPr kumimoji="0" lang="en-US" altLang="en-US" sz="1600" b="1" i="0" u="none" strike="noStrike" cap="none" normalizeH="0" baseline="0" dirty="0" err="1">
                <a:ln>
                  <a:noFill/>
                </a:ln>
                <a:solidFill>
                  <a:schemeClr val="tx1"/>
                </a:solidFill>
                <a:effectLst/>
                <a:latin typeface="Arial" panose="020B0604020202020204" pitchFamily="34" charset="0"/>
              </a:rPr>
              <a:t>intents.json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ensuring quick and accurate replies.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Easy-to-Use Interface</a:t>
            </a:r>
            <a:r>
              <a:rPr kumimoji="0" lang="en-US" altLang="en-US" sz="1600" b="0" i="0" u="none" strike="noStrike" cap="none" normalizeH="0" baseline="0" dirty="0">
                <a:ln>
                  <a:noFill/>
                </a:ln>
                <a:solidFill>
                  <a:schemeClr val="tx1"/>
                </a:solidFill>
                <a:effectLst/>
                <a:latin typeface="Arial" panose="020B0604020202020204" pitchFamily="34" charset="0"/>
              </a:rPr>
              <a:t> – A </a:t>
            </a:r>
            <a:r>
              <a:rPr kumimoji="0" lang="en-US" altLang="en-US" sz="1600" b="1" i="0" u="none" strike="noStrike" cap="none" normalizeH="0" baseline="0" dirty="0" err="1">
                <a:ln>
                  <a:noFill/>
                </a:ln>
                <a:solidFill>
                  <a:schemeClr val="tx1"/>
                </a:solidFill>
                <a:effectLst/>
                <a:latin typeface="Arial" panose="020B0604020202020204" pitchFamily="34" charset="0"/>
              </a:rPr>
              <a:t>Streamlit</a:t>
            </a:r>
            <a:r>
              <a:rPr kumimoji="0" lang="en-US" altLang="en-US" sz="1600" b="1" i="0" u="none" strike="noStrike" cap="none" normalizeH="0" baseline="0" dirty="0">
                <a:ln>
                  <a:noFill/>
                </a:ln>
                <a:solidFill>
                  <a:schemeClr val="tx1"/>
                </a:solidFill>
                <a:effectLst/>
                <a:latin typeface="Arial" panose="020B0604020202020204" pitchFamily="34" charset="0"/>
              </a:rPr>
              <a:t>-powered web app</a:t>
            </a:r>
            <a:r>
              <a:rPr kumimoji="0" lang="en-US" altLang="en-US" sz="1600" b="0" i="0" u="none" strike="noStrike" cap="none" normalizeH="0" baseline="0" dirty="0">
                <a:ln>
                  <a:noFill/>
                </a:ln>
                <a:solidFill>
                  <a:schemeClr val="tx1"/>
                </a:solidFill>
                <a:effectLst/>
                <a:latin typeface="Arial" panose="020B0604020202020204" pitchFamily="34" charset="0"/>
              </a:rPr>
              <a:t> makes interactions smooth and user-friendly.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Logs Conversations for Analysis</a:t>
            </a:r>
            <a:r>
              <a:rPr kumimoji="0" lang="en-US" altLang="en-US" sz="1600" b="0" i="0" u="none" strike="noStrike" cap="none" normalizeH="0" baseline="0" dirty="0">
                <a:ln>
                  <a:noFill/>
                </a:ln>
                <a:solidFill>
                  <a:schemeClr val="tx1"/>
                </a:solidFill>
                <a:effectLst/>
                <a:latin typeface="Arial" panose="020B0604020202020204" pitchFamily="34" charset="0"/>
              </a:rPr>
              <a:t> – Stores user queries, chatbot responses, and timestamps in a </a:t>
            </a:r>
            <a:r>
              <a:rPr kumimoji="0" lang="en-US" altLang="en-US" sz="1600" b="1" i="0" u="none" strike="noStrike" cap="none" normalizeH="0" baseline="0" dirty="0">
                <a:ln>
                  <a:noFill/>
                </a:ln>
                <a:solidFill>
                  <a:schemeClr val="tx1"/>
                </a:solidFill>
                <a:effectLst/>
                <a:latin typeface="Arial" panose="020B0604020202020204" pitchFamily="34" charset="0"/>
              </a:rPr>
              <a:t>CSV file</a:t>
            </a:r>
            <a:r>
              <a:rPr kumimoji="0" lang="en-US" altLang="en-US" sz="1600" b="0" i="0" u="none" strike="noStrike" cap="none" normalizeH="0" baseline="0" dirty="0">
                <a:ln>
                  <a:noFill/>
                </a:ln>
                <a:solidFill>
                  <a:schemeClr val="tx1"/>
                </a:solidFill>
                <a:effectLst/>
                <a:latin typeface="Arial" panose="020B0604020202020204" pitchFamily="34" charset="0"/>
              </a:rPr>
              <a:t>, allowing improvements based on user interactions.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Highly Customizable</a:t>
            </a:r>
            <a:r>
              <a:rPr kumimoji="0" lang="en-US" altLang="en-US" sz="1600" b="0" i="0" u="none" strike="noStrike" cap="none" normalizeH="0" baseline="0" dirty="0">
                <a:ln>
                  <a:noFill/>
                </a:ln>
                <a:solidFill>
                  <a:schemeClr val="tx1"/>
                </a:solidFill>
                <a:effectLst/>
                <a:latin typeface="Arial" panose="020B0604020202020204" pitchFamily="34" charset="0"/>
              </a:rPr>
              <a:t> – The chatbot’s knowledge base can be easily expanded by modifying the </a:t>
            </a:r>
            <a:r>
              <a:rPr kumimoji="0" lang="en-US" altLang="en-US" sz="1600" b="0" i="0" u="none" strike="noStrike" cap="none" normalizeH="0" baseline="0" dirty="0" err="1">
                <a:ln>
                  <a:noFill/>
                </a:ln>
                <a:solidFill>
                  <a:schemeClr val="tx1"/>
                </a:solidFill>
                <a:effectLst/>
                <a:latin typeface="Arial Unicode MS"/>
              </a:rPr>
              <a:t>intents.json</a:t>
            </a:r>
            <a:r>
              <a:rPr kumimoji="0" lang="en-US" altLang="en-US" sz="1600" b="0" i="0" u="none" strike="noStrike" cap="none" normalizeH="0" baseline="0" dirty="0">
                <a:ln>
                  <a:noFill/>
                </a:ln>
                <a:solidFill>
                  <a:schemeClr val="tx1"/>
                </a:solidFill>
                <a:effectLst/>
              </a:rPr>
              <a:t> file, making it adaptable to different applications.</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How This Solution Helps: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Reduces the need for </a:t>
            </a:r>
            <a:r>
              <a:rPr kumimoji="0" lang="en-US" altLang="en-US" sz="1600" b="1" i="0" u="none" strike="noStrike" cap="none" normalizeH="0" baseline="0" dirty="0">
                <a:ln>
                  <a:noFill/>
                </a:ln>
                <a:solidFill>
                  <a:schemeClr val="tx1"/>
                </a:solidFill>
                <a:effectLst/>
                <a:latin typeface="Arial" panose="020B0604020202020204" pitchFamily="34" charset="0"/>
              </a:rPr>
              <a:t>human intervention</a:t>
            </a:r>
            <a:r>
              <a:rPr kumimoji="0" lang="en-US" altLang="en-US" sz="1600" b="0" i="0" u="none" strike="noStrike" cap="none" normalizeH="0" baseline="0" dirty="0">
                <a:ln>
                  <a:noFill/>
                </a:ln>
                <a:solidFill>
                  <a:schemeClr val="tx1"/>
                </a:solidFill>
                <a:effectLst/>
                <a:latin typeface="Arial" panose="020B0604020202020204" pitchFamily="34" charset="0"/>
              </a:rPr>
              <a:t> in answering repetitive queries.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Offers a </a:t>
            </a:r>
            <a:r>
              <a:rPr kumimoji="0" lang="en-US" altLang="en-US" sz="1600" b="1" i="0" u="none" strike="noStrike" cap="none" normalizeH="0" baseline="0" dirty="0">
                <a:ln>
                  <a:noFill/>
                </a:ln>
                <a:solidFill>
                  <a:schemeClr val="tx1"/>
                </a:solidFill>
                <a:effectLst/>
                <a:latin typeface="Arial" panose="020B0604020202020204" pitchFamily="34" charset="0"/>
              </a:rPr>
              <a:t>scalable</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cost-effective</a:t>
            </a:r>
            <a:r>
              <a:rPr kumimoji="0" lang="en-US" altLang="en-US" sz="1600" b="0" i="0" u="none" strike="noStrike" cap="none" normalizeH="0" baseline="0" dirty="0">
                <a:ln>
                  <a:noFill/>
                </a:ln>
                <a:solidFill>
                  <a:schemeClr val="tx1"/>
                </a:solidFill>
                <a:effectLst/>
                <a:latin typeface="Arial" panose="020B0604020202020204" pitchFamily="34" charset="0"/>
              </a:rPr>
              <a:t> alternative to traditional customer support.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Can be extended with </a:t>
            </a:r>
            <a:r>
              <a:rPr kumimoji="0" lang="en-US" altLang="en-US" sz="1600" b="1" i="0" u="none" strike="noStrike" cap="none" normalizeH="0" baseline="0" dirty="0">
                <a:ln>
                  <a:noFill/>
                </a:ln>
                <a:solidFill>
                  <a:schemeClr val="tx1"/>
                </a:solidFill>
                <a:effectLst/>
                <a:latin typeface="Arial" panose="020B0604020202020204" pitchFamily="34" charset="0"/>
              </a:rPr>
              <a:t>deep learning, API integrations, and voice interactions</a:t>
            </a:r>
            <a:r>
              <a:rPr kumimoji="0" lang="en-US" altLang="en-US" sz="1600" b="0" i="0" u="none" strike="noStrike" cap="none" normalizeH="0" baseline="0" dirty="0">
                <a:ln>
                  <a:noFill/>
                </a:ln>
                <a:solidFill>
                  <a:schemeClr val="tx1"/>
                </a:solidFill>
                <a:effectLst/>
                <a:latin typeface="Arial" panose="020B0604020202020204" pitchFamily="34" charset="0"/>
              </a:rPr>
              <a:t> for a smarter AI assistant.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chatbot is a </a:t>
            </a:r>
            <a:r>
              <a:rPr kumimoji="0" lang="en-US" altLang="en-US" sz="1600" b="1" i="0" u="none" strike="noStrike" cap="none" normalizeH="0" baseline="0" dirty="0">
                <a:ln>
                  <a:noFill/>
                </a:ln>
                <a:solidFill>
                  <a:schemeClr val="tx1"/>
                </a:solidFill>
                <a:effectLst/>
                <a:latin typeface="Arial" panose="020B0604020202020204" pitchFamily="34" charset="0"/>
              </a:rPr>
              <a:t>step towards intelligent automation</a:t>
            </a:r>
            <a:r>
              <a:rPr kumimoji="0" lang="en-US" altLang="en-US" sz="1600" b="0" i="0" u="none" strike="noStrike" cap="none" normalizeH="0" baseline="0" dirty="0">
                <a:ln>
                  <a:noFill/>
                </a:ln>
                <a:solidFill>
                  <a:schemeClr val="tx1"/>
                </a:solidFill>
                <a:effectLst/>
                <a:latin typeface="Arial" panose="020B0604020202020204" pitchFamily="34" charset="0"/>
              </a:rPr>
              <a:t>, making information </a:t>
            </a:r>
            <a:r>
              <a:rPr kumimoji="0" lang="en-US" altLang="en-US" sz="1600" b="1" i="0" u="none" strike="noStrike" cap="none" normalizeH="0" baseline="0" dirty="0">
                <a:ln>
                  <a:noFill/>
                </a:ln>
                <a:solidFill>
                  <a:schemeClr val="tx1"/>
                </a:solidFill>
                <a:effectLst/>
                <a:latin typeface="Arial" panose="020B0604020202020204" pitchFamily="34" charset="0"/>
              </a:rPr>
              <a:t>more accessible and interactions more efficient</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rPr>
              <a:t>Screenshot</a:t>
            </a:r>
            <a:r>
              <a:rPr lang="en-US" sz="2000" b="1" dirty="0">
                <a:solidFill>
                  <a:srgbClr val="213163"/>
                </a:solidFill>
              </a:rPr>
              <a: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CA9C9D4-1BD9-59F6-C6B3-D95DDAF999EE}"/>
              </a:ext>
            </a:extLst>
          </p:cNvPr>
          <p:cNvPicPr>
            <a:picLocks noChangeAspect="1"/>
          </p:cNvPicPr>
          <p:nvPr/>
        </p:nvPicPr>
        <p:blipFill>
          <a:blip r:embed="rId2"/>
          <a:stretch>
            <a:fillRect/>
          </a:stretch>
        </p:blipFill>
        <p:spPr>
          <a:xfrm>
            <a:off x="77358" y="1949049"/>
            <a:ext cx="3252755" cy="3608562"/>
          </a:xfrm>
          <a:prstGeom prst="rect">
            <a:avLst/>
          </a:prstGeom>
        </p:spPr>
      </p:pic>
      <p:pic>
        <p:nvPicPr>
          <p:cNvPr id="12" name="Picture 11">
            <a:extLst>
              <a:ext uri="{FF2B5EF4-FFF2-40B4-BE49-F238E27FC236}">
                <a16:creationId xmlns:a16="http://schemas.microsoft.com/office/drawing/2014/main" id="{2CFDF26A-8C6C-6C9C-C2D6-C42EB647D059}"/>
              </a:ext>
            </a:extLst>
          </p:cNvPr>
          <p:cNvPicPr>
            <a:picLocks noChangeAspect="1"/>
          </p:cNvPicPr>
          <p:nvPr/>
        </p:nvPicPr>
        <p:blipFill>
          <a:blip r:embed="rId3"/>
          <a:stretch>
            <a:fillRect/>
          </a:stretch>
        </p:blipFill>
        <p:spPr>
          <a:xfrm>
            <a:off x="2967599" y="2013660"/>
            <a:ext cx="3252754" cy="3608562"/>
          </a:xfrm>
          <a:prstGeom prst="rect">
            <a:avLst/>
          </a:prstGeom>
        </p:spPr>
      </p:pic>
      <p:pic>
        <p:nvPicPr>
          <p:cNvPr id="13" name="Picture 12">
            <a:extLst>
              <a:ext uri="{FF2B5EF4-FFF2-40B4-BE49-F238E27FC236}">
                <a16:creationId xmlns:a16="http://schemas.microsoft.com/office/drawing/2014/main" id="{E5E9F8AE-A670-6B43-610B-9F830EE65405}"/>
              </a:ext>
            </a:extLst>
          </p:cNvPr>
          <p:cNvPicPr>
            <a:picLocks noChangeAspect="1"/>
          </p:cNvPicPr>
          <p:nvPr/>
        </p:nvPicPr>
        <p:blipFill>
          <a:blip r:embed="rId4"/>
          <a:stretch>
            <a:fillRect/>
          </a:stretch>
        </p:blipFill>
        <p:spPr>
          <a:xfrm>
            <a:off x="5971647" y="1990349"/>
            <a:ext cx="3252754" cy="3659880"/>
          </a:xfrm>
          <a:prstGeom prst="rect">
            <a:avLst/>
          </a:prstGeom>
        </p:spPr>
      </p:pic>
      <p:pic>
        <p:nvPicPr>
          <p:cNvPr id="20" name="Picture 19">
            <a:extLst>
              <a:ext uri="{FF2B5EF4-FFF2-40B4-BE49-F238E27FC236}">
                <a16:creationId xmlns:a16="http://schemas.microsoft.com/office/drawing/2014/main" id="{50D666EB-7712-9527-BFB2-99C5F7E5BE68}"/>
              </a:ext>
            </a:extLst>
          </p:cNvPr>
          <p:cNvPicPr>
            <a:picLocks noChangeAspect="1"/>
          </p:cNvPicPr>
          <p:nvPr/>
        </p:nvPicPr>
        <p:blipFill>
          <a:blip r:embed="rId5"/>
          <a:stretch>
            <a:fillRect/>
          </a:stretch>
        </p:blipFill>
        <p:spPr>
          <a:xfrm>
            <a:off x="9112254" y="2002809"/>
            <a:ext cx="3076579" cy="365988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2D733D-4320-56DD-00AD-725B46A8FE61}"/>
              </a:ext>
            </a:extLst>
          </p:cNvPr>
          <p:cNvSpPr txBox="1"/>
          <p:nvPr/>
        </p:nvSpPr>
        <p:spPr>
          <a:xfrm>
            <a:off x="301655" y="1272619"/>
            <a:ext cx="9511647" cy="2215991"/>
          </a:xfrm>
          <a:prstGeom prst="rect">
            <a:avLst/>
          </a:prstGeom>
          <a:noFill/>
        </p:spPr>
        <p:txBody>
          <a:bodyPr wrap="square" rtlCol="0">
            <a:spAutoFit/>
          </a:bodyPr>
          <a:lstStyle/>
          <a:p>
            <a:r>
              <a:rPr lang="en-US" sz="2400" b="1" dirty="0">
                <a:solidFill>
                  <a:srgbClr val="002060"/>
                </a:solidFill>
              </a:rPr>
              <a:t>Source code (</a:t>
            </a:r>
            <a:r>
              <a:rPr lang="en-US" sz="2400" b="1" dirty="0" err="1">
                <a:solidFill>
                  <a:srgbClr val="002060"/>
                </a:solidFill>
              </a:rPr>
              <a:t>Github</a:t>
            </a:r>
            <a:r>
              <a:rPr lang="en-US" sz="2400" b="1" dirty="0">
                <a:solidFill>
                  <a:srgbClr val="002060"/>
                </a:solidFill>
              </a:rPr>
              <a:t> Link):-</a:t>
            </a:r>
          </a:p>
          <a:p>
            <a:endParaRPr lang="en-US" sz="2400" b="1" dirty="0">
              <a:solidFill>
                <a:srgbClr val="002060"/>
              </a:solidFill>
            </a:endParaRPr>
          </a:p>
          <a:p>
            <a:endParaRPr lang="en-US" sz="2400" b="1" dirty="0">
              <a:solidFill>
                <a:srgbClr val="002060"/>
              </a:solidFill>
            </a:endParaRPr>
          </a:p>
          <a:p>
            <a:endParaRPr lang="en-US" sz="2400" b="1" dirty="0">
              <a:solidFill>
                <a:srgbClr val="002060"/>
              </a:solidFill>
            </a:endParaRPr>
          </a:p>
          <a:p>
            <a:endParaRPr lang="en-US" sz="2400" b="1" dirty="0">
              <a:solidFill>
                <a:srgbClr val="002060"/>
              </a:solidFill>
            </a:endParaRPr>
          </a:p>
          <a:p>
            <a:r>
              <a:rPr lang="en-US" sz="1800" b="1" dirty="0">
                <a:solidFill>
                  <a:srgbClr val="002060"/>
                </a:solidFill>
              </a:rPr>
              <a:t>https://github.com/Sahillandage/AI-ML-Chatbot-Using-NLP-.git </a:t>
            </a:r>
            <a:endParaRPr lang="en-IN" sz="1800" b="1" dirty="0">
              <a:solidFill>
                <a:srgbClr val="002060"/>
              </a:solidFill>
            </a:endParaRPr>
          </a:p>
        </p:txBody>
      </p:sp>
    </p:spTree>
    <p:extLst>
      <p:ext uri="{BB962C8B-B14F-4D97-AF65-F5344CB8AC3E}">
        <p14:creationId xmlns:p14="http://schemas.microsoft.com/office/powerpoint/2010/main" val="279597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79108" y="988150"/>
            <a:ext cx="11491275" cy="5447645"/>
          </a:xfrm>
          <a:prstGeom prst="rect">
            <a:avLst/>
          </a:prstGeom>
          <a:noFill/>
        </p:spPr>
        <p:txBody>
          <a:bodyPr wrap="square">
            <a:spAutoFit/>
          </a:bodyPr>
          <a:lstStyle/>
          <a:p>
            <a:r>
              <a:rPr lang="en-US" sz="2400" b="1" dirty="0">
                <a:solidFill>
                  <a:srgbClr val="213163"/>
                </a:solidFill>
              </a:rPr>
              <a:t>Conclusion: </a:t>
            </a:r>
          </a:p>
          <a:p>
            <a:endParaRPr lang="en-IN" sz="1800" b="1" dirty="0">
              <a:solidFill>
                <a:srgbClr val="213163"/>
              </a:solidFill>
            </a:endParaRPr>
          </a:p>
          <a:p>
            <a:pPr>
              <a:buNone/>
            </a:pPr>
            <a:r>
              <a:rPr lang="en-US" sz="1600" dirty="0"/>
              <a:t>This chatbot project successfully implements a conversational AI system using </a:t>
            </a:r>
            <a:r>
              <a:rPr lang="en-US" sz="1600" b="1" dirty="0"/>
              <a:t>Natural Language Processing (NLP)</a:t>
            </a:r>
            <a:r>
              <a:rPr lang="en-US" sz="1600" dirty="0"/>
              <a:t> and </a:t>
            </a:r>
            <a:r>
              <a:rPr lang="en-US" sz="1600" b="1" dirty="0"/>
              <a:t>Machine Learning</a:t>
            </a:r>
            <a:r>
              <a:rPr lang="en-US" sz="1600" dirty="0"/>
              <a:t> techniques. The chatbot is trained on a set of predefined </a:t>
            </a:r>
            <a:r>
              <a:rPr lang="en-US" sz="1600" b="1" dirty="0"/>
              <a:t>intents and responses</a:t>
            </a:r>
            <a:r>
              <a:rPr lang="en-US" sz="1600" dirty="0"/>
              <a:t>, enabling it to understand user queries and provide relevant answers. The key aspects of this project include:</a:t>
            </a:r>
          </a:p>
          <a:p>
            <a:pPr>
              <a:buFont typeface="+mj-lt"/>
              <a:buAutoNum type="arabicPeriod"/>
            </a:pPr>
            <a:r>
              <a:rPr lang="en-US" sz="1600" b="1" dirty="0"/>
              <a:t>NLP &amp; Machine Learning</a:t>
            </a:r>
            <a:r>
              <a:rPr lang="en-US" sz="1600" dirty="0"/>
              <a:t> – The chatbot utilizes </a:t>
            </a:r>
            <a:r>
              <a:rPr lang="en-US" sz="1600" b="1" dirty="0"/>
              <a:t>TF-IDF vectorization</a:t>
            </a:r>
            <a:r>
              <a:rPr lang="en-US" sz="1600" dirty="0"/>
              <a:t> and </a:t>
            </a:r>
            <a:r>
              <a:rPr lang="en-US" sz="1600" b="1" dirty="0"/>
              <a:t>Logistic Regression</a:t>
            </a:r>
            <a:r>
              <a:rPr lang="en-US" sz="1600" dirty="0"/>
              <a:t> to classify user input and generate appropriate responses.</a:t>
            </a:r>
          </a:p>
          <a:p>
            <a:pPr>
              <a:buFont typeface="+mj-lt"/>
              <a:buAutoNum type="arabicPeriod"/>
            </a:pPr>
            <a:r>
              <a:rPr lang="en-US" sz="1600" b="1" dirty="0"/>
              <a:t>Data-Driven Approach</a:t>
            </a:r>
            <a:r>
              <a:rPr lang="en-US" sz="1600" dirty="0"/>
              <a:t> – The chatbot is trained on a well-structured </a:t>
            </a:r>
            <a:r>
              <a:rPr lang="en-US" sz="1600" b="1" dirty="0"/>
              <a:t>intents dataset</a:t>
            </a:r>
            <a:r>
              <a:rPr lang="en-US" sz="1600" dirty="0"/>
              <a:t>, which helps in mapping different user queries to relevant categories.</a:t>
            </a:r>
          </a:p>
          <a:p>
            <a:pPr>
              <a:buFont typeface="+mj-lt"/>
              <a:buAutoNum type="arabicPeriod"/>
            </a:pPr>
            <a:r>
              <a:rPr lang="en-US" sz="1600" b="1" dirty="0"/>
              <a:t>Interactive User Interface</a:t>
            </a:r>
            <a:r>
              <a:rPr lang="en-US" sz="1600" dirty="0"/>
              <a:t> – The chatbot is deployed using </a:t>
            </a:r>
            <a:r>
              <a:rPr lang="en-US" sz="1600" b="1" dirty="0" err="1"/>
              <a:t>Streamlit</a:t>
            </a:r>
            <a:r>
              <a:rPr lang="en-US" sz="1600" dirty="0"/>
              <a:t>, making it accessible via a web interface for real-time user interaction.</a:t>
            </a:r>
          </a:p>
          <a:p>
            <a:pPr>
              <a:buFont typeface="+mj-lt"/>
              <a:buAutoNum type="arabicPeriod"/>
            </a:pPr>
            <a:r>
              <a:rPr lang="en-US" sz="1600" b="1" dirty="0"/>
              <a:t>Logging Conversations</a:t>
            </a:r>
            <a:r>
              <a:rPr lang="en-US" sz="1600" dirty="0"/>
              <a:t> – User inputs and chatbot responses are stored in a CSV file, ensuring that past conversations can be analyzed for improvements.</a:t>
            </a:r>
          </a:p>
          <a:p>
            <a:pPr>
              <a:buFont typeface="+mj-lt"/>
              <a:buAutoNum type="arabicPeriod"/>
            </a:pPr>
            <a:r>
              <a:rPr lang="en-US" sz="1600" b="1" dirty="0"/>
              <a:t>Scalability &amp; Future Enhancements</a:t>
            </a:r>
            <a:r>
              <a:rPr lang="en-US" sz="1600" dirty="0"/>
              <a:t> – This project can be further improved by integrating </a:t>
            </a:r>
            <a:r>
              <a:rPr lang="en-US" sz="1600" b="1" dirty="0"/>
              <a:t>deep learning models (e.g., transformers or LSTMs)</a:t>
            </a:r>
            <a:r>
              <a:rPr lang="en-US" sz="1600" dirty="0"/>
              <a:t> for better understanding, as well as adding </a:t>
            </a:r>
            <a:r>
              <a:rPr lang="en-US" sz="1600" b="1" dirty="0"/>
              <a:t>real-time APIs</a:t>
            </a:r>
            <a:r>
              <a:rPr lang="en-US" sz="1600" dirty="0"/>
              <a:t> for enhanced functionalities such as weather updates or news.</a:t>
            </a:r>
          </a:p>
          <a:p>
            <a:pPr>
              <a:buNone/>
            </a:pPr>
            <a:r>
              <a:rPr lang="en-US" sz="1600" b="1" dirty="0"/>
              <a:t>Final Thoughts</a:t>
            </a:r>
          </a:p>
          <a:p>
            <a:r>
              <a:rPr lang="en-US" sz="1600" dirty="0"/>
              <a:t>This chatbot serves as a </a:t>
            </a:r>
            <a:r>
              <a:rPr lang="en-US" sz="1600" b="1" dirty="0"/>
              <a:t>foundation</a:t>
            </a:r>
            <a:r>
              <a:rPr lang="en-US" sz="1600" dirty="0"/>
              <a:t> for building intelligent virtual assistants and can be extended for various applications, including </a:t>
            </a:r>
            <a:r>
              <a:rPr lang="en-US" sz="1600" b="1" dirty="0"/>
              <a:t>customer support, education, and personal assistance</a:t>
            </a:r>
            <a:r>
              <a:rPr lang="en-US" sz="1600" dirty="0"/>
              <a:t>. By leveraging </a:t>
            </a:r>
            <a:r>
              <a:rPr lang="en-US" sz="1600" b="1" dirty="0"/>
              <a:t>NLP advancements and AI-driven techniques</a:t>
            </a:r>
            <a:r>
              <a:rPr lang="en-US" sz="1600" dirty="0"/>
              <a:t>, the chatbot can evolve into a more </a:t>
            </a:r>
            <a:r>
              <a:rPr lang="en-US" sz="1600" b="1" dirty="0"/>
              <a:t>conversational, context-aware, and adaptive system</a:t>
            </a:r>
            <a:r>
              <a:rPr lang="en-US" sz="1600" dirty="0"/>
              <a:t>.</a:t>
            </a:r>
          </a:p>
          <a:p>
            <a:endParaRPr lang="en-US" sz="1800" b="1"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76</TotalTime>
  <Words>1322</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Unicode MS</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Sahil Landage</cp:lastModifiedBy>
  <cp:revision>5</cp:revision>
  <dcterms:created xsi:type="dcterms:W3CDTF">2024-12-31T09:40:01Z</dcterms:created>
  <dcterms:modified xsi:type="dcterms:W3CDTF">2025-03-12T10:22:42Z</dcterms:modified>
</cp:coreProperties>
</file>