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3" r:id="rId7"/>
    <p:sldId id="1301" r:id="rId8"/>
    <p:sldId id="1302"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0D0DE82-24D5-AD3C-03E4-EB69D1A1040C}" name="Sahil Bhosale" initials="SB" userId="be71b947adeab83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F62E8-EB2F-48B6-8DFC-42CED2A6C3B2}" v="83" dt="2025-08-15T14:30:36.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8/10/relationships/authors" Target="authors.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6710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894729" y="2103066"/>
            <a:ext cx="6497619"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GLOBAL SUSTAINABLE ENERGY</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4347665" cy="954300"/>
          </a:xfrm>
          <a:prstGeom prst="rect">
            <a:avLst/>
          </a:prstGeom>
          <a:noFill/>
        </p:spPr>
        <p:txBody>
          <a:bodyPr wrap="none" rtlCol="0">
            <a:spAutoFit/>
          </a:bodyPr>
          <a:lstStyle/>
          <a:p>
            <a:r>
              <a:rPr lang="en-US" dirty="0">
                <a:solidFill>
                  <a:schemeClr val="bg1"/>
                </a:solidFill>
              </a:rPr>
              <a:t>Ajeenkya DY Patil </a:t>
            </a:r>
            <a:r>
              <a:rPr lang="en-US" dirty="0" err="1">
                <a:solidFill>
                  <a:schemeClr val="bg1"/>
                </a:solidFill>
              </a:rPr>
              <a:t>University,Lohegaon</a:t>
            </a:r>
            <a:endParaRPr lang="en-US" dirty="0">
              <a:solidFill>
                <a:schemeClr val="bg1"/>
              </a:solidFill>
            </a:endParaRPr>
          </a:p>
          <a:p>
            <a:endParaRPr lang="en-US" dirty="0">
              <a:solidFill>
                <a:schemeClr val="bg1"/>
              </a:solidFill>
            </a:endParaRPr>
          </a:p>
          <a:p>
            <a:r>
              <a:rPr lang="en-IN" dirty="0">
                <a:solidFill>
                  <a:schemeClr val="bg1"/>
                </a:solidFill>
              </a:rPr>
              <a:t>Sahil Bhosale</a:t>
            </a: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426260-9AA5-D80F-A513-836735C28175}"/>
              </a:ext>
            </a:extLst>
          </p:cNvPr>
          <p:cNvSpPr txBox="1"/>
          <p:nvPr/>
        </p:nvSpPr>
        <p:spPr>
          <a:xfrm>
            <a:off x="199809" y="1372646"/>
            <a:ext cx="11138751" cy="2626425"/>
          </a:xfrm>
          <a:prstGeom prst="rect">
            <a:avLst/>
          </a:prstGeom>
          <a:noFill/>
        </p:spPr>
        <p:txBody>
          <a:bodyPr wrap="square">
            <a:spAutoFit/>
          </a:bodyPr>
          <a:lstStyle/>
          <a:p>
            <a:r>
              <a:rPr lang="en-IN" sz="2000" b="1" dirty="0"/>
              <a:t>BRIEF OVERVIEW:</a:t>
            </a:r>
          </a:p>
          <a:p>
            <a:endParaRPr lang="en-IN" dirty="0"/>
          </a:p>
          <a:p>
            <a:r>
              <a:rPr lang="en-IN" sz="1800" dirty="0"/>
              <a:t>This case study evaluates trends in electricity access, the availability of clean cooking fuel, renewable energy capacity, and financial flows to developing countries using a comprehensive global sustainable-energy dataset covering the years 2000–2020. In order to find trends, draw attention to regional differences, and pinpoint the nations spearheading the clean energy transition, the study will employ data preprocessing, clustering, and trend analysis techniques. The information produced can help researchers, policymakers, and international organisations create focused plans to reduce gaps in energy access, hasten the adoption of renewable energy sources, and maximise the use of available funds.</a:t>
            </a:r>
          </a:p>
        </p:txBody>
      </p: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6C361-9419-92A5-98E3-186E508A8728}"/>
              </a:ext>
            </a:extLst>
          </p:cNvPr>
          <p:cNvSpPr txBox="1"/>
          <p:nvPr/>
        </p:nvSpPr>
        <p:spPr>
          <a:xfrm>
            <a:off x="139850" y="981356"/>
            <a:ext cx="3614569" cy="400110"/>
          </a:xfrm>
          <a:prstGeom prst="rect">
            <a:avLst/>
          </a:prstGeom>
          <a:noFill/>
        </p:spPr>
        <p:txBody>
          <a:bodyPr wrap="square" rtlCol="0">
            <a:spAutoFit/>
          </a:bodyPr>
          <a:lstStyle/>
          <a:p>
            <a:r>
              <a:rPr lang="en-US" sz="2000" b="1" dirty="0">
                <a:solidFill>
                  <a:srgbClr val="002060"/>
                </a:solidFill>
              </a:rPr>
              <a:t>Problem Statement</a:t>
            </a:r>
            <a:endParaRPr lang="en-IN" sz="2000" b="1" dirty="0">
              <a:solidFill>
                <a:srgbClr val="002060"/>
              </a:solidFill>
            </a:endParaRPr>
          </a:p>
        </p:txBody>
      </p:sp>
      <p:sp>
        <p:nvSpPr>
          <p:cNvPr id="6" name="Rectangle 3">
            <a:extLst>
              <a:ext uri="{FF2B5EF4-FFF2-40B4-BE49-F238E27FC236}">
                <a16:creationId xmlns:a16="http://schemas.microsoft.com/office/drawing/2014/main" id="{B3EDAECB-01FF-6743-B2B8-BAF0FD10B347}"/>
              </a:ext>
            </a:extLst>
          </p:cNvPr>
          <p:cNvSpPr>
            <a:spLocks noChangeArrowheads="1"/>
          </p:cNvSpPr>
          <p:nvPr/>
        </p:nvSpPr>
        <p:spPr bwMode="auto">
          <a:xfrm rot="10800000" flipV="1">
            <a:off x="233083" y="1513881"/>
            <a:ext cx="11209468"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KEY OBJECTIVES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1. Evaluate Energy Access Progress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Monitor and contrast global advancements in clean cooking fuel and electricity access, highlighting underdeveloped nations and areas.</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altLang="en-US" sz="1600" b="1" dirty="0">
                <a:solidFill>
                  <a:schemeClr val="tx1"/>
                </a:solidFill>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Assessing Renewable Energy Growth</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To gauge the rate of the clean energy transition, examine the amount of electricity generated by renewable sources per person as well as its proportion of the overall energy mix.</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3. Group Countries into Peer Groups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To facilitate peer-based comparisons and knowledge sharing, group nations with comparable energy profiles using unsupervised learning techniques.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4</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Examine the Function of Financial Flows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Examine how advancements in energy access and renewable capacity are related to global financial assistance.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5</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Determine Policy Levers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Based on data trends and best practices from top nations, suggest methods for quickening progress.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6</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Facilitate Decision-Making Based on Data</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Give stakeholders evidence-based guidance so they can </a:t>
            </a:r>
            <a:r>
              <a:rPr kumimoji="0" lang="en-US" altLang="en-US" sz="1600" b="0" i="0" u="none" strike="noStrike" cap="none" normalizeH="0" baseline="0" dirty="0" err="1">
                <a:ln>
                  <a:noFill/>
                </a:ln>
                <a:solidFill>
                  <a:schemeClr val="tx1"/>
                </a:solidFill>
                <a:effectLst/>
                <a:latin typeface="Arial" panose="020B0604020202020204" pitchFamily="34" charset="0"/>
              </a:rPr>
              <a:t>prioritise</a:t>
            </a:r>
            <a:r>
              <a:rPr kumimoji="0" lang="en-US" altLang="en-US" sz="1600" b="0" i="0" u="none" strike="noStrike" cap="none" normalizeH="0" baseline="0" dirty="0">
                <a:ln>
                  <a:noFill/>
                </a:ln>
                <a:solidFill>
                  <a:schemeClr val="tx1"/>
                </a:solidFill>
                <a:effectLst/>
                <a:latin typeface="Arial" panose="020B0604020202020204" pitchFamily="34" charset="0"/>
              </a:rPr>
              <a:t> investments, interventions, and cooperative initiatives.</a:t>
            </a:r>
          </a:p>
        </p:txBody>
      </p:sp>
    </p:spTree>
    <p:extLst>
      <p:ext uri="{BB962C8B-B14F-4D97-AF65-F5344CB8AC3E}">
        <p14:creationId xmlns:p14="http://schemas.microsoft.com/office/powerpoint/2010/main" val="349724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305169"/>
            <a:ext cx="10435915" cy="369332"/>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Dataset Description:</a:t>
            </a: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355002" y="5711115"/>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298B581B-CAE0-AD8D-ED32-43F0F4A37248}"/>
              </a:ext>
            </a:extLst>
          </p:cNvPr>
          <p:cNvSpPr>
            <a:spLocks noChangeArrowheads="1"/>
          </p:cNvSpPr>
          <p:nvPr/>
        </p:nvSpPr>
        <p:spPr bwMode="auto">
          <a:xfrm rot="10800000" flipV="1">
            <a:off x="355002" y="1907328"/>
            <a:ext cx="962809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Rows, Columns:</a:t>
            </a:r>
            <a:r>
              <a:rPr kumimoji="0" lang="en-US" altLang="en-US" sz="1800" b="0" i="0" u="none" strike="noStrike" cap="none" normalizeH="0" baseline="0" dirty="0">
                <a:ln>
                  <a:noFill/>
                </a:ln>
                <a:solidFill>
                  <a:schemeClr val="tx1"/>
                </a:solidFill>
                <a:effectLst/>
                <a:latin typeface="Arial" panose="020B0604020202020204" pitchFamily="34" charset="0"/>
              </a:rPr>
              <a:t> 3,649 rows × 21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Coverage:</a:t>
            </a:r>
            <a:r>
              <a:rPr kumimoji="0" lang="en-US" altLang="en-US" sz="1800" b="0" i="0" u="none" strike="noStrike" cap="none" normalizeH="0" baseline="0" dirty="0">
                <a:ln>
                  <a:noFill/>
                </a:ln>
                <a:solidFill>
                  <a:schemeClr val="tx1"/>
                </a:solidFill>
                <a:effectLst/>
                <a:latin typeface="Arial" panose="020B0604020202020204" pitchFamily="34" charset="0"/>
              </a:rPr>
              <a:t> Year = </a:t>
            </a:r>
            <a:r>
              <a:rPr kumimoji="0" lang="en-US" altLang="en-US" sz="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panose="020B0604020202020204" pitchFamily="34" charset="0"/>
              </a:rPr>
              <a:t>2000 – 2020 </a:t>
            </a:r>
            <a:r>
              <a:rPr kumimoji="0" lang="en-US" altLang="en-US" sz="1800" b="0" i="0" u="none" strike="noStrike" cap="none" normalizeH="0" baseline="0" dirty="0">
                <a:ln>
                  <a:noFill/>
                </a:ln>
                <a:solidFill>
                  <a:schemeClr val="tx1"/>
                </a:solidFill>
                <a:effectLst/>
                <a:latin typeface="Arial" panose="020B0604020202020204" pitchFamily="34" charset="0"/>
              </a:rPr>
              <a:t>; Entities = countries/regions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indicators (examples):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1. Access to electricity (% of population)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2. Access to clean fuels for cooking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3. Renewable-electricity-generating-capacity-per-capita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4. Financial flows to developing countries (US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5. Electricity from fossil fuels / nuclear / renewables (TWh)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dirty="0">
                <a:ln>
                  <a:noFill/>
                </a:ln>
                <a:solidFill>
                  <a:schemeClr val="tx1"/>
                </a:solidFill>
                <a:effectLst/>
                <a:latin typeface="Arial" panose="020B0604020202020204" pitchFamily="34" charset="0"/>
              </a:rPr>
              <a:t>     6. Renewable energy share in total final energy consumption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Source:</a:t>
            </a:r>
            <a:r>
              <a:rPr kumimoji="0" lang="en-US" altLang="en-US" sz="1800" b="0" i="0" u="none" strike="noStrike" cap="none" normalizeH="0" baseline="0" dirty="0">
                <a:ln>
                  <a:noFill/>
                </a:ln>
                <a:solidFill>
                  <a:schemeClr val="tx1"/>
                </a:solidFill>
                <a:effectLst/>
                <a:latin typeface="Arial" panose="020B0604020202020204" pitchFamily="34" charset="0"/>
              </a:rPr>
              <a:t> Provided CSV (global sustainable-energy indicators)</a:t>
            </a:r>
          </a:p>
        </p:txBody>
      </p:sp>
    </p:spTree>
    <p:extLst>
      <p:ext uri="{BB962C8B-B14F-4D97-AF65-F5344CB8AC3E}">
        <p14:creationId xmlns:p14="http://schemas.microsoft.com/office/powerpoint/2010/main" val="106628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356587" y="1248012"/>
            <a:ext cx="11835413" cy="6565900"/>
          </a:xfrm>
          <a:prstGeom prst="rect">
            <a:avLst/>
          </a:prstGeom>
          <a:noFill/>
        </p:spPr>
        <p:txBody>
          <a:bodyPr wrap="square" rtlCol="0">
            <a:spAutoFit/>
          </a:bodyPr>
          <a:lstStyle/>
          <a:p>
            <a:pPr marL="342900" indent="-342900">
              <a:spcAft>
                <a:spcPts val="800"/>
              </a:spcAft>
              <a:buAutoNum type="arabicPeriod"/>
            </a:pPr>
            <a:r>
              <a:rPr lang="en-US" sz="1600" b="1" dirty="0">
                <a:latin typeface="+mn-lt"/>
              </a:rPr>
              <a:t>Data Import &amp; Inspection</a:t>
            </a:r>
            <a:r>
              <a:rPr lang="en-US" sz="1600" dirty="0">
                <a:latin typeface="+mn-lt"/>
              </a:rPr>
              <a:t>: </a:t>
            </a:r>
          </a:p>
          <a:p>
            <a:pPr>
              <a:spcAft>
                <a:spcPts val="800"/>
              </a:spcAft>
            </a:pPr>
            <a:r>
              <a:rPr lang="en-US" sz="1600" dirty="0">
                <a:latin typeface="+mn-lt"/>
              </a:rPr>
              <a:t>             Load the CSV file and verify the types, columns, and shape (3649×21)</a:t>
            </a:r>
          </a:p>
          <a:p>
            <a:pPr>
              <a:spcAft>
                <a:spcPts val="800"/>
              </a:spcAft>
            </a:pPr>
            <a:r>
              <a:rPr lang="en-US" sz="1600" b="1" dirty="0">
                <a:latin typeface="+mn-lt"/>
              </a:rPr>
              <a:t>2. Cleaning and Imputation</a:t>
            </a:r>
            <a:r>
              <a:rPr lang="en-US" sz="1600" dirty="0">
                <a:latin typeface="+mn-lt"/>
              </a:rPr>
              <a:t>: </a:t>
            </a:r>
          </a:p>
          <a:p>
            <a:pPr>
              <a:spcAft>
                <a:spcPts val="800"/>
              </a:spcAft>
            </a:pPr>
            <a:r>
              <a:rPr lang="en-US" sz="1600" dirty="0">
                <a:latin typeface="+mn-lt"/>
              </a:rPr>
              <a:t>             Cast Year to numeric; handle nulls in access, capacity, and finance fields.</a:t>
            </a:r>
          </a:p>
          <a:p>
            <a:pPr>
              <a:spcAft>
                <a:spcPts val="800"/>
              </a:spcAft>
            </a:pPr>
            <a:r>
              <a:rPr lang="en-US" sz="1600" b="1" dirty="0">
                <a:latin typeface="+mn-lt"/>
              </a:rPr>
              <a:t>3. Scaling</a:t>
            </a:r>
            <a:r>
              <a:rPr lang="en-US" sz="1600" dirty="0">
                <a:latin typeface="+mn-lt"/>
              </a:rPr>
              <a:t>: </a:t>
            </a:r>
          </a:p>
          <a:p>
            <a:pPr>
              <a:spcAft>
                <a:spcPts val="800"/>
              </a:spcAft>
            </a:pPr>
            <a:r>
              <a:rPr lang="en-US" sz="1600" dirty="0">
                <a:latin typeface="+mn-lt"/>
              </a:rPr>
              <a:t>             Use </a:t>
            </a:r>
            <a:r>
              <a:rPr lang="en-US" sz="1600" dirty="0" err="1">
                <a:latin typeface="+mn-lt"/>
              </a:rPr>
              <a:t>StandardScaler</a:t>
            </a:r>
            <a:r>
              <a:rPr lang="en-US" sz="1600" dirty="0">
                <a:latin typeface="+mn-lt"/>
              </a:rPr>
              <a:t> on a subset of features for equitable distance-based techniques.</a:t>
            </a:r>
          </a:p>
          <a:p>
            <a:pPr>
              <a:spcAft>
                <a:spcPts val="800"/>
              </a:spcAft>
            </a:pPr>
            <a:r>
              <a:rPr lang="en-US" sz="1600" b="1" dirty="0">
                <a:latin typeface="+mn-lt"/>
              </a:rPr>
              <a:t>4. Clustering</a:t>
            </a:r>
            <a:r>
              <a:rPr lang="en-US" sz="1600" dirty="0">
                <a:latin typeface="+mn-lt"/>
              </a:rPr>
              <a:t>: </a:t>
            </a:r>
          </a:p>
          <a:p>
            <a:pPr>
              <a:spcAft>
                <a:spcPts val="800"/>
              </a:spcAft>
            </a:pPr>
            <a:r>
              <a:rPr lang="en-US" sz="1600" dirty="0">
                <a:latin typeface="+mn-lt"/>
              </a:rPr>
              <a:t>             Identify peer country groups by running </a:t>
            </a:r>
            <a:r>
              <a:rPr lang="en-US" sz="1600" dirty="0" err="1">
                <a:latin typeface="+mn-lt"/>
              </a:rPr>
              <a:t>KMeans</a:t>
            </a:r>
            <a:r>
              <a:rPr lang="en-US" sz="1600" dirty="0">
                <a:latin typeface="+mn-lt"/>
              </a:rPr>
              <a:t> (k, as determined by elbow/silhouette in development).</a:t>
            </a:r>
          </a:p>
          <a:p>
            <a:pPr>
              <a:spcAft>
                <a:spcPts val="800"/>
              </a:spcAft>
            </a:pPr>
            <a:r>
              <a:rPr lang="en-US" sz="1600" b="1" dirty="0">
                <a:latin typeface="+mn-lt"/>
              </a:rPr>
              <a:t>5. Trend Modelling</a:t>
            </a:r>
            <a:r>
              <a:rPr lang="en-US" sz="1600" dirty="0">
                <a:latin typeface="+mn-lt"/>
              </a:rPr>
              <a:t>: </a:t>
            </a:r>
          </a:p>
          <a:p>
            <a:pPr>
              <a:spcAft>
                <a:spcPts val="800"/>
              </a:spcAft>
            </a:pPr>
            <a:r>
              <a:rPr lang="en-US" sz="1600" dirty="0">
                <a:latin typeface="+mn-lt"/>
              </a:rPr>
              <a:t>             Fit time-based trends for specific indicators using Polynomial Features + Linear Regression.</a:t>
            </a:r>
          </a:p>
          <a:p>
            <a:pPr>
              <a:spcAft>
                <a:spcPts val="800"/>
              </a:spcAft>
            </a:pPr>
            <a:r>
              <a:rPr lang="en-US" sz="1600" b="1" dirty="0">
                <a:latin typeface="+mn-lt"/>
              </a:rPr>
              <a:t>6. Evaluatio</a:t>
            </a:r>
            <a:r>
              <a:rPr lang="en-US" sz="1600" dirty="0">
                <a:latin typeface="+mn-lt"/>
              </a:rPr>
              <a:t>n: </a:t>
            </a:r>
          </a:p>
          <a:p>
            <a:pPr>
              <a:spcAft>
                <a:spcPts val="800"/>
              </a:spcAft>
            </a:pPr>
            <a:r>
              <a:rPr lang="en-US" sz="1600" dirty="0">
                <a:latin typeface="+mn-lt"/>
              </a:rPr>
              <a:t>             Qualitatively report clustering cohesion/separation; examine residuals and RMSE/MAE for regression.</a:t>
            </a:r>
          </a:p>
          <a:p>
            <a:pPr>
              <a:spcAft>
                <a:spcPts val="800"/>
              </a:spcAft>
            </a:pPr>
            <a:r>
              <a:rPr lang="en-US" sz="1600" b="1" dirty="0">
                <a:latin typeface="+mn-lt"/>
              </a:rPr>
              <a:t>7. Documentation</a:t>
            </a:r>
            <a:r>
              <a:rPr lang="en-US" sz="1600" dirty="0">
                <a:latin typeface="+mn-lt"/>
              </a:rPr>
              <a:t>: </a:t>
            </a:r>
          </a:p>
          <a:p>
            <a:pPr>
              <a:spcAft>
                <a:spcPts val="800"/>
              </a:spcAft>
            </a:pPr>
            <a:r>
              <a:rPr lang="en-US" sz="1600" dirty="0">
                <a:latin typeface="+mn-lt"/>
              </a:rPr>
              <a:t>             Note presumptions, restrictions, and warnings about the data.</a:t>
            </a:r>
          </a:p>
          <a:p>
            <a:pPr>
              <a:spcAft>
                <a:spcPts val="800"/>
              </a:spcAft>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br>
              <a:rPr lang="en-US" sz="1800" dirty="0">
                <a:latin typeface="+mn-lt"/>
              </a:rPr>
            </a:b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99809" y="682353"/>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199809" y="6346587"/>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189B3-18C1-7AF5-7B79-5CF24A29AAF3}"/>
              </a:ext>
            </a:extLst>
          </p:cNvPr>
          <p:cNvSpPr txBox="1"/>
          <p:nvPr/>
        </p:nvSpPr>
        <p:spPr>
          <a:xfrm>
            <a:off x="114749" y="839095"/>
            <a:ext cx="4285130" cy="400110"/>
          </a:xfrm>
          <a:prstGeom prst="rect">
            <a:avLst/>
          </a:prstGeom>
          <a:noFill/>
        </p:spPr>
        <p:txBody>
          <a:bodyPr wrap="square" rtlCol="0">
            <a:spAutoFit/>
          </a:bodyPr>
          <a:lstStyle/>
          <a:p>
            <a:r>
              <a:rPr lang="en-US" sz="2000" b="1" dirty="0"/>
              <a:t>Algorithm Used :</a:t>
            </a:r>
            <a:endParaRPr lang="en-IN" sz="2000" b="1" dirty="0"/>
          </a:p>
        </p:txBody>
      </p:sp>
      <p:sp>
        <p:nvSpPr>
          <p:cNvPr id="4" name="TextBox 3">
            <a:extLst>
              <a:ext uri="{FF2B5EF4-FFF2-40B4-BE49-F238E27FC236}">
                <a16:creationId xmlns:a16="http://schemas.microsoft.com/office/drawing/2014/main" id="{3CB58DDF-2A46-4F76-4ED5-29981789E7F7}"/>
              </a:ext>
            </a:extLst>
          </p:cNvPr>
          <p:cNvSpPr txBox="1"/>
          <p:nvPr/>
        </p:nvSpPr>
        <p:spPr>
          <a:xfrm>
            <a:off x="114749" y="1239205"/>
            <a:ext cx="11747350" cy="5509200"/>
          </a:xfrm>
          <a:prstGeom prst="rect">
            <a:avLst/>
          </a:prstGeom>
          <a:noFill/>
        </p:spPr>
        <p:txBody>
          <a:bodyPr wrap="square" rtlCol="0">
            <a:spAutoFit/>
          </a:bodyPr>
          <a:lstStyle/>
          <a:p>
            <a:r>
              <a:rPr lang="en-IN" sz="1600" b="1" dirty="0"/>
              <a:t>1. Linear Regression:</a:t>
            </a:r>
          </a:p>
          <a:p>
            <a:r>
              <a:rPr lang="en-US" sz="1600" dirty="0"/>
              <a:t>             Could predict something like </a:t>
            </a:r>
            <a:r>
              <a:rPr lang="en-US" sz="1600" i="1" dirty="0"/>
              <a:t>“Access to electricity (% of population)”</a:t>
            </a:r>
            <a:r>
              <a:rPr lang="en-US" sz="1600" dirty="0"/>
              <a:t> based on GDP, population,  renewable capacity, etc.</a:t>
            </a:r>
          </a:p>
          <a:p>
            <a:endParaRPr lang="en-US" sz="1600" dirty="0"/>
          </a:p>
          <a:p>
            <a:r>
              <a:rPr lang="en-IN" sz="1600" b="1" dirty="0"/>
              <a:t>2. Polynomial Regression</a:t>
            </a:r>
            <a:r>
              <a:rPr lang="en-IN" sz="1600" dirty="0"/>
              <a:t>:</a:t>
            </a:r>
          </a:p>
          <a:p>
            <a:r>
              <a:rPr lang="en-US" sz="1600" dirty="0"/>
              <a:t>             If electricity access grows faster in some regions and slower in others producing a curved trend.</a:t>
            </a:r>
          </a:p>
          <a:p>
            <a:endParaRPr lang="en-US" sz="1600" dirty="0"/>
          </a:p>
          <a:p>
            <a:r>
              <a:rPr lang="en-IN" sz="1600" b="1" dirty="0"/>
              <a:t>3. Decision Tree Regressor:</a:t>
            </a:r>
          </a:p>
          <a:p>
            <a:r>
              <a:rPr lang="en-US" sz="1600" dirty="0"/>
              <a:t>             Could split countries into “high GDP” vs “low GDP” and then predict electricity access differently for each                  branch</a:t>
            </a:r>
          </a:p>
          <a:p>
            <a:endParaRPr lang="en-US" sz="1600" dirty="0"/>
          </a:p>
          <a:p>
            <a:r>
              <a:rPr lang="en-IN" sz="1600" b="1" dirty="0"/>
              <a:t>4. Random Forest Regressor:</a:t>
            </a:r>
          </a:p>
          <a:p>
            <a:r>
              <a:rPr lang="en-US" sz="1600" dirty="0"/>
              <a:t>             More accurate than one tree when predicting renewable capacity per capita from many variables.</a:t>
            </a:r>
          </a:p>
          <a:p>
            <a:endParaRPr lang="en-US" sz="1600" dirty="0"/>
          </a:p>
          <a:p>
            <a:r>
              <a:rPr lang="en-IN" sz="1600" b="1" dirty="0"/>
              <a:t>5. Gradient Boosting Regressor:</a:t>
            </a:r>
          </a:p>
          <a:p>
            <a:r>
              <a:rPr lang="en-US" sz="1600" dirty="0"/>
              <a:t>             Could capture subtle patterns in how multiple factors influence sustainable energy metrics.</a:t>
            </a:r>
          </a:p>
          <a:p>
            <a:endParaRPr lang="en-US" sz="1600" dirty="0"/>
          </a:p>
          <a:p>
            <a:r>
              <a:rPr lang="en-IN" sz="1600" b="1" dirty="0"/>
              <a:t>6. K-Means Clustering:</a:t>
            </a:r>
          </a:p>
          <a:p>
            <a:r>
              <a:rPr lang="en-US" sz="1600" dirty="0"/>
              <a:t>             Cluster countries into “High Renewable &amp; High Access”, “Low Renewable &amp; Low Access”, etc.</a:t>
            </a:r>
          </a:p>
          <a:p>
            <a:endParaRPr lang="en-US" sz="1600" dirty="0"/>
          </a:p>
          <a:p>
            <a:r>
              <a:rPr lang="en-IN" sz="1600" b="1" dirty="0"/>
              <a:t>7. Neural Network (MLP - Multi-Layer Perceptron):</a:t>
            </a:r>
          </a:p>
          <a:p>
            <a:r>
              <a:rPr lang="en-US" sz="1600" dirty="0"/>
              <a:t>             Could model complex interactions between energy, economy, and environmental metrics.</a:t>
            </a:r>
            <a:endParaRPr lang="en-IN" sz="1600" b="1" dirty="0"/>
          </a:p>
        </p:txBody>
      </p:sp>
    </p:spTree>
    <p:extLst>
      <p:ext uri="{BB962C8B-B14F-4D97-AF65-F5344CB8AC3E}">
        <p14:creationId xmlns:p14="http://schemas.microsoft.com/office/powerpoint/2010/main" val="335620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32894" y="1461899"/>
            <a:ext cx="8296827" cy="1508105"/>
          </a:xfrm>
          <a:prstGeom prst="rect">
            <a:avLst/>
          </a:prstGeom>
          <a:noFill/>
        </p:spPr>
        <p:txBody>
          <a:bodyPr wrap="square" rtlCol="0">
            <a:spAutoFit/>
          </a:bodyPr>
          <a:lstStyle/>
          <a:p>
            <a:pPr>
              <a:spcAft>
                <a:spcPts val="800"/>
              </a:spcAft>
            </a:pPr>
            <a:endParaRPr lang="en-US" sz="1800" dirty="0">
              <a:latin typeface="+mn-lt"/>
            </a:endParaRPr>
          </a:p>
          <a:p>
            <a:pPr>
              <a:spcAft>
                <a:spcPts val="800"/>
              </a:spcAft>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a:spcAft>
                <a:spcPts val="800"/>
              </a:spcAft>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10971362" y="741383"/>
            <a:ext cx="1220638" cy="1242208"/>
          </a:xfrm>
          <a:prstGeom prst="rect">
            <a:avLst/>
          </a:prstGeom>
        </p:spPr>
      </p:pic>
      <p:pic>
        <p:nvPicPr>
          <p:cNvPr id="6" name="Picture 5">
            <a:extLst>
              <a:ext uri="{FF2B5EF4-FFF2-40B4-BE49-F238E27FC236}">
                <a16:creationId xmlns:a16="http://schemas.microsoft.com/office/drawing/2014/main" id="{7506B39C-213C-8E4B-1CCC-891F8F1F50A6}"/>
              </a:ext>
            </a:extLst>
          </p:cNvPr>
          <p:cNvPicPr>
            <a:picLocks noChangeAspect="1"/>
          </p:cNvPicPr>
          <p:nvPr/>
        </p:nvPicPr>
        <p:blipFill>
          <a:blip r:embed="rId5"/>
          <a:stretch>
            <a:fillRect/>
          </a:stretch>
        </p:blipFill>
        <p:spPr>
          <a:xfrm>
            <a:off x="199809" y="1434056"/>
            <a:ext cx="7373575" cy="4664308"/>
          </a:xfrm>
          <a:prstGeom prst="rect">
            <a:avLst/>
          </a:prstGeom>
        </p:spPr>
      </p:pic>
      <p:sp>
        <p:nvSpPr>
          <p:cNvPr id="11" name="TextBox 10">
            <a:extLst>
              <a:ext uri="{FF2B5EF4-FFF2-40B4-BE49-F238E27FC236}">
                <a16:creationId xmlns:a16="http://schemas.microsoft.com/office/drawing/2014/main" id="{21EB5667-EFBC-07E8-4568-9387BD7CB8B6}"/>
              </a:ext>
            </a:extLst>
          </p:cNvPr>
          <p:cNvSpPr txBox="1"/>
          <p:nvPr/>
        </p:nvSpPr>
        <p:spPr>
          <a:xfrm>
            <a:off x="7464370" y="1640392"/>
            <a:ext cx="3506992" cy="687432"/>
          </a:xfrm>
          <a:prstGeom prst="rect">
            <a:avLst/>
          </a:prstGeom>
          <a:noFill/>
        </p:spPr>
        <p:txBody>
          <a:bodyPr wrap="square" rtlCol="0">
            <a:spAutoFit/>
          </a:bodyPr>
          <a:lstStyle/>
          <a:p>
            <a:r>
              <a:rPr lang="en-US" sz="2000" b="1" dirty="0">
                <a:solidFill>
                  <a:srgbClr val="002060"/>
                </a:solidFill>
              </a:rPr>
              <a:t>Summary</a:t>
            </a:r>
            <a:r>
              <a:rPr lang="en-US" dirty="0"/>
              <a:t>:</a:t>
            </a:r>
          </a:p>
          <a:p>
            <a:endParaRPr lang="en-IN" dirty="0"/>
          </a:p>
        </p:txBody>
      </p:sp>
      <p:sp>
        <p:nvSpPr>
          <p:cNvPr id="12" name="Rectangle 1">
            <a:extLst>
              <a:ext uri="{FF2B5EF4-FFF2-40B4-BE49-F238E27FC236}">
                <a16:creationId xmlns:a16="http://schemas.microsoft.com/office/drawing/2014/main" id="{ADC00111-84D9-C0F0-24E8-939C078B0097}"/>
              </a:ext>
            </a:extLst>
          </p:cNvPr>
          <p:cNvSpPr>
            <a:spLocks noChangeArrowheads="1"/>
          </p:cNvSpPr>
          <p:nvPr/>
        </p:nvSpPr>
        <p:spPr bwMode="auto">
          <a:xfrm>
            <a:off x="7517010" y="2053367"/>
            <a:ext cx="447518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Tested 5 models on global sustainable-energy data.</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2</a:t>
            </a:r>
            <a:r>
              <a:rPr kumimoji="0" lang="en-US" altLang="en-US" sz="1800" b="1" i="0" u="none" strike="noStrike" cap="none" normalizeH="0" baseline="0" dirty="0">
                <a:ln>
                  <a:noFill/>
                </a:ln>
                <a:solidFill>
                  <a:schemeClr val="tx1"/>
                </a:solidFill>
                <a:effectLst/>
                <a:latin typeface="Arial" panose="020B0604020202020204" pitchFamily="34" charset="0"/>
              </a:rPr>
              <a:t>. Random Forest</a:t>
            </a:r>
            <a:r>
              <a:rPr kumimoji="0" lang="en-US" altLang="en-US" sz="1800" b="0" i="0" u="none" strike="noStrike" cap="none" normalizeH="0" baseline="0" dirty="0">
                <a:ln>
                  <a:noFill/>
                </a:ln>
                <a:solidFill>
                  <a:schemeClr val="tx1"/>
                </a:solidFill>
                <a:effectLst/>
                <a:latin typeface="Arial" panose="020B0604020202020204" pitchFamily="34" charset="0"/>
              </a:rPr>
              <a:t> achieved the highest R² Score.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3. Ensemble methods captured complex, non-linear relationships best.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4. Supports reliable, data-driven forecasting for energy policy</a:t>
            </a:r>
          </a:p>
        </p:txBody>
      </p:sp>
    </p:spTree>
    <p:extLst>
      <p:ext uri="{BB962C8B-B14F-4D97-AF65-F5344CB8AC3E}">
        <p14:creationId xmlns:p14="http://schemas.microsoft.com/office/powerpoint/2010/main" val="204632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2" name="Rectangle 1">
            <a:extLst>
              <a:ext uri="{FF2B5EF4-FFF2-40B4-BE49-F238E27FC236}">
                <a16:creationId xmlns:a16="http://schemas.microsoft.com/office/drawing/2014/main" id="{70CC4A01-DBFC-BEF3-A490-D2327CA88E63}"/>
              </a:ext>
            </a:extLst>
          </p:cNvPr>
          <p:cNvSpPr>
            <a:spLocks noChangeArrowheads="1"/>
          </p:cNvSpPr>
          <p:nvPr/>
        </p:nvSpPr>
        <p:spPr bwMode="auto">
          <a:xfrm>
            <a:off x="212231" y="1362487"/>
            <a:ext cx="75948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Global sustainable-energy indicators — </a:t>
            </a:r>
            <a:r>
              <a:rPr kumimoji="0" lang="en-US" altLang="en-US" sz="1800" b="0" i="1" u="none" strike="noStrike" cap="none" normalizeH="0" baseline="0" dirty="0">
                <a:ln>
                  <a:noFill/>
                </a:ln>
                <a:solidFill>
                  <a:schemeClr val="tx1"/>
                </a:solidFill>
                <a:effectLst/>
                <a:latin typeface="Arial" panose="020B0604020202020204" pitchFamily="34" charset="0"/>
              </a:rPr>
              <a:t>Provided CSV (project dataset)</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2. Analysis &amp; code — </a:t>
            </a:r>
            <a:r>
              <a:rPr lang="en-US" altLang="en-US" sz="1800" i="1" dirty="0">
                <a:solidFill>
                  <a:schemeClr val="tx1"/>
                </a:solidFill>
                <a:latin typeface="Arial" panose="020B0604020202020204" pitchFamily="34" charset="0"/>
              </a:rPr>
              <a:t>My </a:t>
            </a:r>
            <a:r>
              <a:rPr kumimoji="0" lang="en-US" altLang="en-US" sz="1800" b="0" i="1" u="none" strike="noStrike" cap="none" normalizeH="0" baseline="0" dirty="0">
                <a:ln>
                  <a:noFill/>
                </a:ln>
                <a:solidFill>
                  <a:schemeClr val="tx1"/>
                </a:solidFill>
                <a:effectLst/>
                <a:latin typeface="Arial" panose="020B0604020202020204" pitchFamily="34" charset="0"/>
              </a:rPr>
              <a:t>notebook (GDSE </a:t>
            </a:r>
            <a:r>
              <a:rPr kumimoji="0" lang="en-US" altLang="en-US" sz="1800" b="0" i="1" u="none" strike="noStrike" cap="none" normalizeH="0" baseline="0" dirty="0" err="1">
                <a:ln>
                  <a:noFill/>
                </a:ln>
                <a:solidFill>
                  <a:schemeClr val="tx1"/>
                </a:solidFill>
                <a:effectLst/>
                <a:latin typeface="Arial" panose="020B0604020202020204" pitchFamily="34" charset="0"/>
              </a:rPr>
              <a:t>code.ipynb</a:t>
            </a:r>
            <a:r>
              <a:rPr kumimoji="0" lang="en-US" altLang="en-US" sz="1800" b="0" i="1" u="none" strike="noStrike" cap="none" normalizeH="0" baseline="0" dirty="0">
                <a:ln>
                  <a:noFill/>
                </a:ln>
                <a:solidFill>
                  <a:schemeClr val="tx1"/>
                </a:solidFill>
                <a:effectLst/>
                <a:latin typeface="Arial" panose="020B0604020202020204" pitchFamily="34" charset="0"/>
              </a:rPr>
              <a:t> in </a:t>
            </a:r>
            <a:r>
              <a:rPr kumimoji="0" lang="en-US" altLang="en-US" sz="1800" b="0" i="1" u="none" strike="noStrike" cap="none" normalizeH="0" baseline="0" dirty="0" err="1">
                <a:ln>
                  <a:noFill/>
                </a:ln>
                <a:solidFill>
                  <a:schemeClr val="tx1"/>
                </a:solidFill>
                <a:effectLst/>
                <a:latin typeface="Arial" panose="020B0604020202020204" pitchFamily="34" charset="0"/>
              </a:rPr>
              <a:t>Github</a:t>
            </a:r>
            <a:r>
              <a:rPr kumimoji="0" lang="en-US" altLang="en-US" sz="1800" b="0" i="1" u="none" strike="noStrike" cap="none" normalizeH="0" baseline="0" dirty="0">
                <a:ln>
                  <a:noFill/>
                </a:ln>
                <a:solidFill>
                  <a:schemeClr val="tx1"/>
                </a:solidFill>
                <a:effectLst/>
                <a:latin typeface="Arial" panose="020B0604020202020204" pitchFamily="34" charset="0"/>
              </a:rPr>
              <a:t> Link)</a:t>
            </a:r>
          </a:p>
          <a:p>
            <a:pPr marL="0" marR="0" lvl="0" indent="0" algn="l" defTabSz="914400" rtl="0" eaLnBrk="0" fontAlgn="base" latinLnBrk="0" hangingPunct="0">
              <a:lnSpc>
                <a:spcPct val="100000"/>
              </a:lnSpc>
              <a:spcBef>
                <a:spcPct val="0"/>
              </a:spcBef>
              <a:spcAft>
                <a:spcPct val="0"/>
              </a:spcAft>
              <a:buClrTx/>
              <a:buSzTx/>
              <a:tabLst/>
            </a:pPr>
            <a:endParaRPr lang="en-US" altLang="en-US" sz="1800" i="1" dirty="0">
              <a:solidFill>
                <a:schemeClr val="tx1"/>
              </a:solidFill>
              <a:latin typeface="Arial" panose="020B0604020202020204" pitchFamily="34" charset="0"/>
            </a:endParaRPr>
          </a:p>
          <a:p>
            <a:pPr lvl="0" eaLnBrk="0" fontAlgn="base" hangingPunct="0">
              <a:spcBef>
                <a:spcPct val="0"/>
              </a:spcBef>
              <a:spcAft>
                <a:spcPct val="0"/>
              </a:spcAft>
              <a:buClrTx/>
            </a:pPr>
            <a:r>
              <a:rPr kumimoji="0" lang="en-US" altLang="en-US" sz="1800" b="0" u="none" strike="noStrike" cap="none" normalizeH="0" baseline="0" dirty="0">
                <a:ln>
                  <a:noFill/>
                </a:ln>
                <a:solidFill>
                  <a:schemeClr val="tx1"/>
                </a:solidFill>
                <a:effectLst/>
                <a:latin typeface="Arial" panose="020B0604020202020204" pitchFamily="34" charset="0"/>
              </a:rPr>
              <a:t>3. </a:t>
            </a:r>
            <a:r>
              <a:rPr kumimoji="0" lang="en-US" altLang="en-US" sz="1800" b="0" u="none" strike="noStrike" cap="none" normalizeH="0" baseline="0" dirty="0" err="1">
                <a:ln>
                  <a:noFill/>
                </a:ln>
                <a:solidFill>
                  <a:schemeClr val="tx1"/>
                </a:solidFill>
                <a:effectLst/>
                <a:latin typeface="Arial" panose="020B0604020202020204" pitchFamily="34" charset="0"/>
              </a:rPr>
              <a:t>Github</a:t>
            </a:r>
            <a:r>
              <a:rPr kumimoji="0" lang="en-US" altLang="en-US" sz="1800" b="0" u="none" strike="noStrike" cap="none" normalizeH="0" baseline="0" dirty="0">
                <a:ln>
                  <a:noFill/>
                </a:ln>
                <a:solidFill>
                  <a:schemeClr val="tx1"/>
                </a:solidFill>
                <a:effectLst/>
                <a:latin typeface="Arial" panose="020B0604020202020204" pitchFamily="34" charset="0"/>
              </a:rPr>
              <a:t> Link</a:t>
            </a:r>
            <a:r>
              <a:rPr kumimoji="0" lang="en-US" altLang="en-US" sz="1800" b="0" i="1" u="none" strike="noStrike" cap="none" normalizeH="0" baseline="0" dirty="0">
                <a:ln>
                  <a:noFill/>
                </a:ln>
                <a:solidFill>
                  <a:schemeClr val="tx1"/>
                </a:solidFill>
                <a:effectLst/>
                <a:latin typeface="Arial" panose="020B0604020202020204" pitchFamily="34" charset="0"/>
              </a:rPr>
              <a:t> </a:t>
            </a:r>
            <a:r>
              <a:rPr lang="en-US" altLang="en-US" sz="1800">
                <a:solidFill>
                  <a:schemeClr val="tx1"/>
                </a:solidFill>
                <a:latin typeface="Arial" panose="020B0604020202020204" pitchFamily="34" charset="0"/>
              </a:rPr>
              <a:t>— https://github.com/Sahilll777/Project-DataSci</a:t>
            </a:r>
            <a:endParaRPr kumimoji="0" lang="en-US" altLang="en-US" sz="18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92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3801</TotalTime>
  <Words>850</Words>
  <Application>Microsoft Office PowerPoint</Application>
  <PresentationFormat>Widescreen</PresentationFormat>
  <Paragraphs>100</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dc:creator>
  <cp:lastModifiedBy>Sahil Bhosale</cp:lastModifiedBy>
  <cp:revision>68</cp:revision>
  <dcterms:modified xsi:type="dcterms:W3CDTF">2025-08-15T15:40:02Z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