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29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1332428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000" dirty="0">
                <a:solidFill>
                  <a:srgbClr val="3A3A3A"/>
                </a:solidFill>
                <a:latin typeface="Poppins" panose="020B0502040204020203" pitchFamily="2" charset="0"/>
                <a:ea typeface="Noto Serif Medium" pitchFamily="34" charset="-122"/>
                <a:cs typeface="Poppins" panose="020B0502040204020203" pitchFamily="2" charset="0"/>
              </a:rPr>
              <a:t>Customer &amp; Transaction Analysis – Retail Chips Insights</a:t>
            </a:r>
            <a:endParaRPr lang="en-US" sz="6000" dirty="0">
              <a:latin typeface="Poppins" panose="020B0502040204020203" pitchFamily="2" charset="0"/>
              <a:cs typeface="Poppins" panose="020B0502040204020203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65342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443663"/>
            <a:ext cx="75564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3600" dirty="0">
                <a:solidFill>
                  <a:srgbClr val="4C4C4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by Sahil Lodhi</a:t>
            </a:r>
            <a:endParaRPr lang="en-US" sz="3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5686"/>
            <a:ext cx="10889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Next Steps: Controlled Testing for Uplift</a:t>
            </a:r>
            <a:endParaRPr lang="en-US" sz="4450" dirty="0">
              <a:latin typeface="Poppins "/>
            </a:endParaRPr>
          </a:p>
        </p:txBody>
      </p:sp>
      <p:sp>
        <p:nvSpPr>
          <p:cNvPr id="3" name="Shape 1"/>
          <p:cNvSpPr>
            <a:spLocks/>
          </p:cNvSpPr>
          <p:nvPr/>
        </p:nvSpPr>
        <p:spPr>
          <a:xfrm>
            <a:off x="1048941" y="2375269"/>
            <a:ext cx="30480" cy="3700820"/>
          </a:xfrm>
          <a:prstGeom prst="roundRect">
            <a:avLst>
              <a:gd name="adj" fmla="val 312558"/>
            </a:avLst>
          </a:prstGeom>
          <a:solidFill>
            <a:srgbClr val="000000">
              <a:alpha val="8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>
            <a:spLocks/>
          </p:cNvSpPr>
          <p:nvPr/>
        </p:nvSpPr>
        <p:spPr>
          <a:xfrm>
            <a:off x="1273612" y="261518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CC4B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>
            <a:spLocks/>
          </p:cNvSpPr>
          <p:nvPr/>
        </p:nvSpPr>
        <p:spPr>
          <a:xfrm>
            <a:off x="793790" y="23752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417774"/>
            <a:ext cx="340162" cy="425291"/>
          </a:xfrm>
          <a:prstGeom prst="rect">
            <a:avLst/>
          </a:prstGeom>
        </p:spPr>
      </p:pic>
      <p:sp>
        <p:nvSpPr>
          <p:cNvPr id="7" name="Text 4"/>
          <p:cNvSpPr>
            <a:spLocks/>
          </p:cNvSpPr>
          <p:nvPr/>
        </p:nvSpPr>
        <p:spPr>
          <a:xfrm>
            <a:off x="2183011" y="24531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Controlled Testing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183011" y="2929040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Implement trial vs. control stores.</a:t>
            </a:r>
            <a:endParaRPr lang="en-US" sz="1750" dirty="0"/>
          </a:p>
        </p:txBody>
      </p:sp>
      <p:sp>
        <p:nvSpPr>
          <p:cNvPr id="9" name="Shape 6"/>
          <p:cNvSpPr>
            <a:spLocks/>
          </p:cNvSpPr>
          <p:nvPr/>
        </p:nvSpPr>
        <p:spPr>
          <a:xfrm>
            <a:off x="1273612" y="399999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CC4B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>
            <a:spLocks/>
          </p:cNvSpPr>
          <p:nvPr/>
        </p:nvSpPr>
        <p:spPr>
          <a:xfrm>
            <a:off x="793790" y="37600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802590"/>
            <a:ext cx="340162" cy="425291"/>
          </a:xfrm>
          <a:prstGeom prst="rect">
            <a:avLst/>
          </a:prstGeom>
        </p:spPr>
      </p:pic>
      <p:sp>
        <p:nvSpPr>
          <p:cNvPr id="12" name="Text 8"/>
          <p:cNvSpPr>
            <a:spLocks/>
          </p:cNvSpPr>
          <p:nvPr/>
        </p:nvSpPr>
        <p:spPr>
          <a:xfrm>
            <a:off x="2183011" y="3837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Measure Uplift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2183011" y="4328370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Evaluate changes in packaging, promotions, and placement.</a:t>
            </a:r>
            <a:endParaRPr lang="en-US" sz="1750" dirty="0"/>
          </a:p>
        </p:txBody>
      </p:sp>
      <p:sp>
        <p:nvSpPr>
          <p:cNvPr id="14" name="Shape 10"/>
          <p:cNvSpPr>
            <a:spLocks/>
          </p:cNvSpPr>
          <p:nvPr/>
        </p:nvSpPr>
        <p:spPr>
          <a:xfrm>
            <a:off x="1273612" y="5384812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CC4B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>
            <a:spLocks/>
          </p:cNvSpPr>
          <p:nvPr/>
        </p:nvSpPr>
        <p:spPr>
          <a:xfrm>
            <a:off x="793790" y="51449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187406"/>
            <a:ext cx="340162" cy="425291"/>
          </a:xfrm>
          <a:prstGeom prst="rect">
            <a:avLst/>
          </a:prstGeom>
        </p:spPr>
      </p:pic>
      <p:sp>
        <p:nvSpPr>
          <p:cNvPr id="17" name="Text 12"/>
          <p:cNvSpPr>
            <a:spLocks/>
          </p:cNvSpPr>
          <p:nvPr/>
        </p:nvSpPr>
        <p:spPr>
          <a:xfrm>
            <a:off x="2183011" y="52227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Sales Growth ?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2183011" y="5713186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Impact of strategic changes.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2DEDA-C57B-7A30-E0E3-2CADCDB53F62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908" y="94398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" panose="00000500000000000000" pitchFamily="2" charset="0"/>
                <a:ea typeface="Noto Serif Medium" pitchFamily="34" charset="-122"/>
                <a:cs typeface="Poppins" panose="00000500000000000000" pitchFamily="2" charset="0"/>
              </a:rPr>
              <a:t>Project Overview: Uncovering Chips Sales Dynamics</a:t>
            </a:r>
            <a:endParaRPr lang="en-US" sz="44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878104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913465"/>
            <a:ext cx="33712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Customer Demographics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403884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Who buys the most chips?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3878104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Product Preferences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403884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What specific chips do they purchase?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262920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Spending Habits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788700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How much are customers spending?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5262920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Behavioral Patterns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5788700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Are purchasing behaviors consistent or random?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11E5F-BBCA-54FB-403F-1487B8FAF019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10174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Poppins SemiBold" panose="00000700000000000000" pitchFamily="2" charset="0"/>
              </a:rPr>
              <a:t>Key Objectives: Driving Sales Growth</a:t>
            </a:r>
            <a:endParaRPr lang="en-US" sz="4450" dirty="0">
              <a:latin typeface="Poppins "/>
              <a:cs typeface="Poppins SemiBold" panose="000007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31262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Segment Identification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Identify top customer segments for chips.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Pricing Sensitivity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Understand customer price responses.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30416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Preference Revelation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Reveal brand and pack size preferences.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38283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Strategic Recommendations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Propose sales improvement strategies.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393D18-1E83-A559-EE82-1EFAA18A0B67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3316"/>
            <a:ext cx="115244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Who's Buying the Most? Segment Analysis</a:t>
            </a:r>
            <a:endParaRPr lang="en-US" sz="4450" dirty="0">
              <a:latin typeface="Poppins 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066330"/>
            <a:ext cx="5972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56046"/>
            <a:ext cx="42139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Older Families Lead in Volume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237190"/>
            <a:ext cx="5972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Top total sales, but not always most profitable.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26907"/>
            <a:ext cx="47892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Mainstream Young Singles/Couples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408051"/>
            <a:ext cx="5972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Stand out in targeted value.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75027"/>
            <a:ext cx="5972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Buy a lot and pay more per unit.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564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Key Takeaway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6145887"/>
            <a:ext cx="5972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Prioritize segment quality and profitability.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327583" y="2066330"/>
            <a:ext cx="65165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583" y="2684383"/>
            <a:ext cx="6516529" cy="3782258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793790" y="7061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39749-733A-0372-5773-937C29D22EA2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3689" y="796290"/>
            <a:ext cx="10142934" cy="458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Mainstream Young Singles/Couples: A Profitable Segment</a:t>
            </a:r>
            <a:endParaRPr lang="en-US" sz="2850" dirty="0">
              <a:latin typeface="Poppins "/>
            </a:endParaRPr>
          </a:p>
        </p:txBody>
      </p:sp>
      <p:sp>
        <p:nvSpPr>
          <p:cNvPr id="3" name="Text 1"/>
          <p:cNvSpPr/>
          <p:nvPr/>
        </p:nvSpPr>
        <p:spPr>
          <a:xfrm>
            <a:off x="789503" y="1298377"/>
            <a:ext cx="13051393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endParaRPr lang="en-US" sz="1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3" y="1862614"/>
            <a:ext cx="5944553" cy="351151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40" y="1862614"/>
            <a:ext cx="6238875" cy="37333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99340" y="5760839"/>
            <a:ext cx="6749058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endParaRPr lang="en-US" sz="1150" dirty="0"/>
          </a:p>
        </p:txBody>
      </p:sp>
      <p:sp>
        <p:nvSpPr>
          <p:cNvPr id="7" name="Shape 3"/>
          <p:cNvSpPr/>
          <p:nvPr/>
        </p:nvSpPr>
        <p:spPr>
          <a:xfrm>
            <a:off x="789503" y="6292096"/>
            <a:ext cx="3152894" cy="859631"/>
          </a:xfrm>
          <a:prstGeom prst="roundRect">
            <a:avLst>
              <a:gd name="adj" fmla="val 7164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270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43689" y="6446282"/>
            <a:ext cx="1966793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Not the Largest Group</a:t>
            </a:r>
            <a:endParaRPr lang="en-US" sz="1400" dirty="0"/>
          </a:p>
        </p:txBody>
      </p:sp>
      <p:sp>
        <p:nvSpPr>
          <p:cNvPr id="9" name="Text 5"/>
          <p:cNvSpPr/>
          <p:nvPr/>
        </p:nvSpPr>
        <p:spPr>
          <a:xfrm>
            <a:off x="943689" y="6763107"/>
            <a:ext cx="2844522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High value, even if not highest volume.</a:t>
            </a:r>
            <a:endParaRPr lang="en-US" sz="1150" dirty="0"/>
          </a:p>
        </p:txBody>
      </p:sp>
      <p:sp>
        <p:nvSpPr>
          <p:cNvPr id="10" name="Shape 6"/>
          <p:cNvSpPr/>
          <p:nvPr/>
        </p:nvSpPr>
        <p:spPr>
          <a:xfrm>
            <a:off x="4088963" y="6292096"/>
            <a:ext cx="3152894" cy="859631"/>
          </a:xfrm>
          <a:prstGeom prst="roundRect">
            <a:avLst>
              <a:gd name="adj" fmla="val 7164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270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4243149" y="6446282"/>
            <a:ext cx="1952863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Highest Price Per Unit</a:t>
            </a:r>
            <a:endParaRPr lang="en-US" sz="1400" dirty="0"/>
          </a:p>
        </p:txBody>
      </p:sp>
      <p:sp>
        <p:nvSpPr>
          <p:cNvPr id="12" name="Text 8"/>
          <p:cNvSpPr/>
          <p:nvPr/>
        </p:nvSpPr>
        <p:spPr>
          <a:xfrm>
            <a:off x="4243149" y="6763107"/>
            <a:ext cx="2844522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Pay more for each unit purchased.</a:t>
            </a:r>
            <a:endParaRPr lang="en-US" sz="1150" dirty="0"/>
          </a:p>
        </p:txBody>
      </p:sp>
      <p:sp>
        <p:nvSpPr>
          <p:cNvPr id="13" name="Shape 9"/>
          <p:cNvSpPr/>
          <p:nvPr/>
        </p:nvSpPr>
        <p:spPr>
          <a:xfrm>
            <a:off x="7388423" y="6292096"/>
            <a:ext cx="3152894" cy="859631"/>
          </a:xfrm>
          <a:prstGeom prst="roundRect">
            <a:avLst>
              <a:gd name="adj" fmla="val 7164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270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7542609" y="6446282"/>
            <a:ext cx="1832729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Consistent Buying</a:t>
            </a:r>
            <a:endParaRPr lang="en-US" sz="1400" dirty="0"/>
          </a:p>
        </p:txBody>
      </p:sp>
      <p:sp>
        <p:nvSpPr>
          <p:cNvPr id="15" name="Text 11"/>
          <p:cNvSpPr/>
          <p:nvPr/>
        </p:nvSpPr>
        <p:spPr>
          <a:xfrm>
            <a:off x="7542609" y="6763107"/>
            <a:ext cx="2844522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Show stable purchasing patterns.</a:t>
            </a:r>
            <a:endParaRPr lang="en-US" sz="1150" dirty="0"/>
          </a:p>
        </p:txBody>
      </p:sp>
      <p:sp>
        <p:nvSpPr>
          <p:cNvPr id="16" name="Shape 12"/>
          <p:cNvSpPr/>
          <p:nvPr/>
        </p:nvSpPr>
        <p:spPr>
          <a:xfrm>
            <a:off x="10687883" y="6292096"/>
            <a:ext cx="3152894" cy="859631"/>
          </a:xfrm>
          <a:prstGeom prst="roundRect">
            <a:avLst>
              <a:gd name="adj" fmla="val 7164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270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10842069" y="6446282"/>
            <a:ext cx="1832729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Strong Preferences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10842069" y="6763107"/>
            <a:ext cx="2844522" cy="234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Clear brand and pack size loyalty.</a:t>
            </a:r>
            <a:endParaRPr lang="en-US" sz="1150" dirty="0"/>
          </a:p>
        </p:txBody>
      </p:sp>
      <p:sp>
        <p:nvSpPr>
          <p:cNvPr id="19" name="Text 15"/>
          <p:cNvSpPr/>
          <p:nvPr/>
        </p:nvSpPr>
        <p:spPr>
          <a:xfrm>
            <a:off x="789503" y="7316629"/>
            <a:ext cx="13051393" cy="293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b="1" dirty="0">
                <a:solidFill>
                  <a:srgbClr val="3A3A3A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This segment is strategically important and highly profitable, deserving precise targeting.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5E7A5-F4D5-FE68-846B-8416FBCF9C49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163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Pricing Validation: Significance of Price Difference</a:t>
            </a:r>
            <a:endParaRPr lang="en-US" sz="4450" dirty="0">
              <a:latin typeface="Poppins 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17238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37.83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649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T-Stat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139452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T-test confirms Mainstream Young Singles/Couples pay significantly more.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85221" y="3617238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1.1e-30 &lt; 0.05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9243298" y="4649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P-Value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85221" y="5139452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Difference is statistically significant, not due to chance.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204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</a:t>
            </a: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ocused targeting can boost revenue efficiently and predictably.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0CD13A-B9A0-F30C-C47C-707284A87C7D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0589"/>
            <a:ext cx="112125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Brand Loyalty: Top Brand Affinity Scores</a:t>
            </a:r>
            <a:endParaRPr lang="en-US" sz="4450" dirty="0">
              <a:latin typeface="Poppins 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04680"/>
            <a:ext cx="7876223" cy="409146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035" y="224432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024824" y="2339340"/>
            <a:ext cx="3393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Strong Brand Preference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024824" y="2920484"/>
            <a:ext cx="38192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This group highly prefers specific brands.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1035" y="413956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024824" y="4234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High Loyalty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024824" y="4815721"/>
            <a:ext cx="38192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These are high-loyalty buyers.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1035" y="567189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24824" y="5766911"/>
            <a:ext cx="30970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Leverage Partnerships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24824" y="6348055"/>
            <a:ext cx="38192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Consider brand collaborations or exclusives.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396E14-2054-5BEA-2A57-88ABF9ACA018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19958"/>
            <a:ext cx="7758708" cy="527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Pack Size Preferences: The Sweet Spot</a:t>
            </a:r>
            <a:endParaRPr lang="en-US" sz="4450" dirty="0">
              <a:latin typeface="Poppins 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9" y="1499819"/>
            <a:ext cx="11264622" cy="47813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7956" y="6456521"/>
            <a:ext cx="13054489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787956" y="6916460"/>
            <a:ext cx="379928" cy="379928"/>
          </a:xfrm>
          <a:prstGeom prst="roundRect">
            <a:avLst>
              <a:gd name="adj" fmla="val 1866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37" y="6948071"/>
            <a:ext cx="253246" cy="31658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36715" y="6974443"/>
            <a:ext cx="2110859" cy="263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Optimal Size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336715" y="7339489"/>
            <a:ext cx="3662124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150g–175g packs are preferred.</a:t>
            </a:r>
            <a:endParaRPr lang="en-US" sz="1300" dirty="0"/>
          </a:p>
        </p:txBody>
      </p:sp>
      <p:sp>
        <p:nvSpPr>
          <p:cNvPr id="9" name="Shape 5"/>
          <p:cNvSpPr/>
          <p:nvPr/>
        </p:nvSpPr>
        <p:spPr>
          <a:xfrm>
            <a:off x="5209818" y="6916460"/>
            <a:ext cx="379928" cy="379928"/>
          </a:xfrm>
          <a:prstGeom prst="roundRect">
            <a:avLst>
              <a:gd name="adj" fmla="val 1866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100" y="6948071"/>
            <a:ext cx="253246" cy="31658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58577" y="6974443"/>
            <a:ext cx="2110859" cy="263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Stock Smart</a:t>
            </a:r>
            <a:endParaRPr lang="en-US" sz="1650" dirty="0"/>
          </a:p>
        </p:txBody>
      </p:sp>
      <p:sp>
        <p:nvSpPr>
          <p:cNvPr id="12" name="Text 7"/>
          <p:cNvSpPr/>
          <p:nvPr/>
        </p:nvSpPr>
        <p:spPr>
          <a:xfrm>
            <a:off x="5758577" y="7339489"/>
            <a:ext cx="3662124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Ensure preferred sizes are always available.</a:t>
            </a:r>
            <a:endParaRPr lang="en-US" sz="1300" dirty="0"/>
          </a:p>
        </p:txBody>
      </p:sp>
      <p:sp>
        <p:nvSpPr>
          <p:cNvPr id="13" name="Shape 8"/>
          <p:cNvSpPr/>
          <p:nvPr/>
        </p:nvSpPr>
        <p:spPr>
          <a:xfrm>
            <a:off x="9631680" y="6916460"/>
            <a:ext cx="379928" cy="379928"/>
          </a:xfrm>
          <a:prstGeom prst="roundRect">
            <a:avLst>
              <a:gd name="adj" fmla="val 18668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5240" dir="2700000" algn="bl" rotWithShape="0">
              <a:srgbClr val="CCC4B8">
                <a:alpha val="10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962" y="6948071"/>
            <a:ext cx="253246" cy="31658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80439" y="6974443"/>
            <a:ext cx="2110859" cy="263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Merchandising</a:t>
            </a:r>
            <a:endParaRPr lang="en-US" sz="1650" dirty="0"/>
          </a:p>
        </p:txBody>
      </p:sp>
      <p:sp>
        <p:nvSpPr>
          <p:cNvPr id="16" name="Text 10"/>
          <p:cNvSpPr/>
          <p:nvPr/>
        </p:nvSpPr>
        <p:spPr>
          <a:xfrm>
            <a:off x="10180439" y="7339489"/>
            <a:ext cx="3662124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Optimize shelf placement for these sizes.</a:t>
            </a:r>
            <a:endParaRPr lang="en-US" sz="13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15889A-0F2A-E9A8-96C2-746D3431D9CA}"/>
              </a:ext>
            </a:extLst>
          </p:cNvPr>
          <p:cNvSpPr/>
          <p:nvPr/>
        </p:nvSpPr>
        <p:spPr>
          <a:xfrm>
            <a:off x="12847320" y="7738133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1421"/>
            <a:ext cx="122552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Poppins "/>
                <a:ea typeface="Noto Serif Medium" pitchFamily="34" charset="-122"/>
                <a:cs typeface="Noto Serif Medium" pitchFamily="34" charset="-120"/>
              </a:rPr>
              <a:t>Business Recommendations: Driving Growth</a:t>
            </a:r>
            <a:endParaRPr lang="en-US" sz="4450" dirty="0">
              <a:latin typeface="Poppins 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1940362"/>
            <a:ext cx="6456164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773" y="239446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7509272" y="2167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Target Key Segment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09272" y="2657594"/>
            <a:ext cx="4832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Focus on Mainstream Young Singles/Couples.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418" y="3303984"/>
            <a:ext cx="4842034" cy="1306949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75808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6702266" y="35307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Optimize Inventory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702266" y="4021217"/>
            <a:ext cx="475428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Stock preferred brands and 150–175g packs.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532126" y="3275648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4667607"/>
            <a:ext cx="3228022" cy="130694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894892" y="512171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9"/>
          <p:cNvSpPr/>
          <p:nvPr/>
        </p:nvSpPr>
        <p:spPr>
          <a:xfrm>
            <a:off x="5895261" y="4894421"/>
            <a:ext cx="30100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Launch New Products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5895261" y="5384840"/>
            <a:ext cx="40495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Develop exclusive or value-tier items.</a:t>
            </a:r>
            <a:endParaRPr lang="en-US" sz="1750" dirty="0"/>
          </a:p>
        </p:txBody>
      </p:sp>
      <p:sp>
        <p:nvSpPr>
          <p:cNvPr id="16" name="Shape 11"/>
          <p:cNvSpPr/>
          <p:nvPr/>
        </p:nvSpPr>
        <p:spPr>
          <a:xfrm>
            <a:off x="5725120" y="4639270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7430" y="6031230"/>
            <a:ext cx="1614011" cy="1306949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3894892" y="632340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4</a:t>
            </a:r>
            <a:endParaRPr lang="en-US" sz="2500" dirty="0"/>
          </a:p>
        </p:txBody>
      </p:sp>
      <p:sp>
        <p:nvSpPr>
          <p:cNvPr id="19" name="Text 13"/>
          <p:cNvSpPr/>
          <p:nvPr/>
        </p:nvSpPr>
        <p:spPr>
          <a:xfrm>
            <a:off x="5088255" y="62580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Guide Phase 2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5088255" y="6748463"/>
            <a:ext cx="43312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Use insights for future experimentation.</a:t>
            </a:r>
            <a:endParaRPr lang="en-US" sz="1750" dirty="0"/>
          </a:p>
        </p:txBody>
      </p:sp>
      <p:sp>
        <p:nvSpPr>
          <p:cNvPr id="21" name="Shape 15"/>
          <p:cNvSpPr/>
          <p:nvPr/>
        </p:nvSpPr>
        <p:spPr>
          <a:xfrm>
            <a:off x="4918115" y="6002893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E6DED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66FB9-3195-69BF-F868-1F8B4BB31808}"/>
              </a:ext>
            </a:extLst>
          </p:cNvPr>
          <p:cNvSpPr/>
          <p:nvPr/>
        </p:nvSpPr>
        <p:spPr>
          <a:xfrm>
            <a:off x="12847320" y="7767161"/>
            <a:ext cx="1676400" cy="362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404</Words>
  <Application>Microsoft Office PowerPoint</Application>
  <PresentationFormat>Custom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Lato</vt:lpstr>
      <vt:lpstr>Noto Serif</vt:lpstr>
      <vt:lpstr>Noto Serif Medium</vt:lpstr>
      <vt:lpstr>Poppins</vt:lpstr>
      <vt:lpstr>Poppins 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sahil lodhi</cp:lastModifiedBy>
  <cp:revision>2</cp:revision>
  <dcterms:created xsi:type="dcterms:W3CDTF">2025-06-07T10:43:22Z</dcterms:created>
  <dcterms:modified xsi:type="dcterms:W3CDTF">2025-06-07T11:05:52Z</dcterms:modified>
</cp:coreProperties>
</file>