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Advanced Marathi 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Deep Learning Approach for Social Media Text</a:t>
            </a:r>
          </a:p>
          <a:p/>
          <a:p>
            <a:r>
              <a:t>Team Members:</a:t>
            </a:r>
          </a:p>
          <a:p>
            <a:r>
              <a:t>Sahil Mulani, Saad Momin, Sandesh Sawant, Sohail Mujawar, Aman Shaikh</a:t>
            </a:r>
          </a:p>
          <a:p/>
          <a:p>
            <a:r>
              <a:t>Guide: Prof. Priyanka Koshti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Results: Overall Performance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b="1" sz="1800"/>
                      </a:pPr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 sz="1800"/>
                      </a:pPr>
                      <a:r>
                        <a:t>Value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82.26%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Test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81.92%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Test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0.7637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Results: Per-Class Performance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731520">
                <a:tc>
                  <a:txBody>
                    <a:bodyPr/>
                    <a:lstStyle/>
                    <a:p>
                      <a:pPr algn="ctr">
                        <a:defRPr b="1" sz="1800"/>
                      </a:pPr>
                      <a: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 sz="1800"/>
                      </a:pPr>
                      <a: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 sz="1800"/>
                      </a:pPr>
                      <a: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 sz="1800"/>
                      </a:pPr>
                      <a:r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 sz="1800"/>
                      </a:pPr>
                      <a:r>
                        <a:t>Support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Negative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830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Neutral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937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Positive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1209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Macro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2976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Comparative Analysis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522514">
                <a:tc>
                  <a:txBody>
                    <a:bodyPr/>
                    <a:lstStyle/>
                    <a:p>
                      <a:pPr algn="ctr">
                        <a:defRPr b="1" sz="1800"/>
                      </a:pPr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 sz="1800"/>
                      </a:pPr>
                      <a: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 sz="1800"/>
                      </a:pPr>
                      <a:r>
                        <a:t>F1 Score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Lexicon-based (Joshi et al., 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68.3%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67.1%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SVM with TF-IDF (Bolaj and Govilkar, 2016)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72.5%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71.8%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LSTM (Kulkarni and Rodd, 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76.2%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75.4%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mBERT (Our implementation)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78.9%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78.3%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XLM-R (Our implementation)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80.1%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79.7%</a:t>
                      </a:r>
                    </a:p>
                  </a:txBody>
                  <a:tcPr/>
                </a:tc>
              </a:tr>
              <a:tr h="522516"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Our MuRIL-based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82.26%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600"/>
                      </a:pPr>
                      <a:r>
                        <a:t>81.92%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1. Transformer-based models (MuRIL) highly effective for Marathi sentiment analysis</a:t>
            </a:r>
          </a:p>
          <a:p>
            <a:pPr>
              <a:defRPr sz="2400"/>
            </a:pPr>
            <a:r>
              <a:t>2. Specialized preprocessing significantly improves performance</a:t>
            </a:r>
          </a:p>
          <a:p>
            <a:pPr>
              <a:defRPr sz="2400"/>
            </a:pPr>
            <a:r>
              <a:t>3. Class imbalance affects model performance (neutral class has lower recall)</a:t>
            </a:r>
          </a:p>
          <a:p>
            <a:pPr>
              <a:defRPr sz="2400"/>
            </a:pPr>
            <a:r>
              <a:t>4. Specific challenges: sarcasm, implicit sentiment, code-mixed content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 sz="2000"/>
            </a:pPr>
            <a:r>
              <a:t>Social Media Monitoring</a:t>
            </a:r>
          </a:p>
          <a:p>
            <a:pPr>
              <a:defRPr sz="2000"/>
            </a:pPr>
            <a:r>
              <a:t>• Brand perception analysis</a:t>
            </a:r>
          </a:p>
          <a:p>
            <a:pPr>
              <a:defRPr sz="2000"/>
            </a:pPr>
            <a:r>
              <a:t>• Public opinion tracking</a:t>
            </a:r>
          </a:p>
          <a:p>
            <a:pPr>
              <a:defRPr sz="2000"/>
            </a:pPr>
            <a:r>
              <a:t>• Crisis management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Customer Feedback Analysis</a:t>
            </a:r>
          </a:p>
          <a:p>
            <a:pPr>
              <a:defRPr sz="2000"/>
            </a:pPr>
            <a:r>
              <a:t>• Review summarization</a:t>
            </a:r>
          </a:p>
          <a:p>
            <a:pPr>
              <a:defRPr sz="2000"/>
            </a:pPr>
            <a:r>
              <a:t>• Feedback prioritization</a:t>
            </a:r>
          </a:p>
          <a:p>
            <a:pPr>
              <a:defRPr sz="2000"/>
            </a:pPr>
            <a:r>
              <a:t>• Satisfaction monitoring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 sz="2000"/>
            </a:pPr>
            <a:r>
              <a:t>Content Recommendation</a:t>
            </a:r>
          </a:p>
          <a:p>
            <a:pPr>
              <a:defRPr sz="2000"/>
            </a:pPr>
            <a:r>
              <a:t>• Mood-based recommendations</a:t>
            </a:r>
          </a:p>
          <a:p>
            <a:pPr>
              <a:defRPr sz="2000"/>
            </a:pPr>
            <a:r>
              <a:t>• Sentiment-aware filtering</a:t>
            </a:r>
          </a:p>
          <a:p>
            <a:pPr>
              <a:defRPr sz="2000"/>
            </a:pPr>
            <a:r>
              <a:t>• Personalization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Healthcare Applications</a:t>
            </a:r>
          </a:p>
          <a:p>
            <a:pPr>
              <a:defRPr sz="2000"/>
            </a:pPr>
            <a:r>
              <a:t>• Mental health monitoring</a:t>
            </a:r>
          </a:p>
          <a:p>
            <a:pPr>
              <a:defRPr sz="2000"/>
            </a:pPr>
            <a:r>
              <a:t>• Patient feedback analysis</a:t>
            </a:r>
          </a:p>
          <a:p>
            <a:pPr>
              <a:defRPr sz="2000"/>
            </a:pPr>
            <a:r>
              <a:t>• Public health communication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FastAPI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• Production-ready API for real-time sentiment analysis</a:t>
            </a:r>
          </a:p>
          <a:p>
            <a:pPr>
              <a:defRPr sz="2400"/>
            </a:pPr>
            <a:r>
              <a:t>• Features:</a:t>
            </a:r>
          </a:p>
          <a:p>
            <a:pPr>
              <a:defRPr sz="2400"/>
            </a:pPr>
            <a:r>
              <a:t>  - Efficient model loading and inference</a:t>
            </a:r>
          </a:p>
          <a:p>
            <a:pPr>
              <a:defRPr sz="2400"/>
            </a:pPr>
            <a:r>
              <a:t>  - Input validation and error handling</a:t>
            </a:r>
          </a:p>
          <a:p>
            <a:pPr>
              <a:defRPr sz="2400"/>
            </a:pPr>
            <a:r>
              <a:t>  - Comprehensive documentation</a:t>
            </a:r>
          </a:p>
          <a:p>
            <a:pPr>
              <a:defRPr sz="2400"/>
            </a:pPr>
            <a:r>
              <a:t>  - Health monitoring endpoints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Example endpoint:</a:t>
            </a:r>
          </a:p>
          <a:p>
            <a:pPr>
              <a:defRPr sz="2400"/>
            </a:pPr>
            <a:r>
              <a:t>@app.post("/predict", response_model=SentimentResponse)</a:t>
            </a:r>
          </a:p>
          <a:p>
            <a:pPr>
              <a:defRPr sz="2400"/>
            </a:pPr>
            <a:r>
              <a:t>async def predict(request: SentimentRequest):</a:t>
            </a:r>
          </a:p>
          <a:p>
            <a:pPr>
              <a:defRPr sz="2400"/>
            </a:pPr>
            <a:r>
              <a:t>    result = predict_sentiment(request.text)</a:t>
            </a:r>
          </a:p>
          <a:p>
            <a:pPr>
              <a:defRPr sz="2400"/>
            </a:pPr>
            <a:r>
              <a:t>    return result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• Developed state-of-the-art sentiment analysis model for Marathi</a:t>
            </a:r>
          </a:p>
          <a:p>
            <a:pPr>
              <a:defRPr sz="2400"/>
            </a:pPr>
            <a:r>
              <a:t>• Achieved 82.26% accuracy and 81.92% F1 score</a:t>
            </a:r>
          </a:p>
          <a:p>
            <a:pPr>
              <a:defRPr sz="2400"/>
            </a:pPr>
            <a:r>
              <a:t>• Created production-ready API for real-world applications</a:t>
            </a:r>
          </a:p>
          <a:p>
            <a:pPr>
              <a:defRPr sz="2400"/>
            </a:pPr>
            <a:r>
              <a:t>• Contributed to NLP research for low-resource languages</a:t>
            </a:r>
          </a:p>
          <a:p>
            <a:pPr>
              <a:defRPr sz="2400"/>
            </a:pPr>
            <a:r>
              <a:t>• Addressed unique challenges of Marathi text processing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1. Aspect-based sentiment analysis</a:t>
            </a:r>
          </a:p>
          <a:p>
            <a:pPr>
              <a:defRPr sz="2400"/>
            </a:pPr>
            <a:r>
              <a:t>2. Multimodal sentiment analysis</a:t>
            </a:r>
          </a:p>
          <a:p>
            <a:pPr>
              <a:defRPr sz="2400"/>
            </a:pPr>
            <a:r>
              <a:t>3. Temporal sentiment tracking</a:t>
            </a:r>
          </a:p>
          <a:p>
            <a:pPr>
              <a:defRPr sz="2400"/>
            </a:pPr>
            <a:r>
              <a:t>4. Cross-lingual transfer learning</a:t>
            </a:r>
          </a:p>
          <a:p>
            <a:pPr>
              <a:defRPr sz="2400"/>
            </a:pPr>
            <a:r>
              <a:t>5. Dialectal adaptation</a:t>
            </a:r>
          </a:p>
          <a:p>
            <a:pPr>
              <a:defRPr sz="2400"/>
            </a:pPr>
            <a:r>
              <a:t>6. Emotion detection beyond basic sentiment</a:t>
            </a:r>
          </a:p>
          <a:p>
            <a:pPr>
              <a:defRPr sz="2400"/>
            </a:pPr>
            <a:r>
              <a:t>7. Lightweight model variants</a:t>
            </a:r>
          </a:p>
          <a:p>
            <a:pPr>
              <a:defRPr sz="2400"/>
            </a:pPr>
            <a:r>
              <a:t>8. Improved interpretability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Contact:</a:t>
            </a:r>
          </a:p>
          <a:p>
            <a:r>
              <a:t>Sahil Mulani (sahil.mulani@example.edu)</a:t>
            </a:r>
          </a:p>
          <a:p>
            <a:r>
              <a:t>Saad Momin (saad.momin@example.edu)</a:t>
            </a:r>
          </a:p>
          <a:p>
            <a:r>
              <a:t>Sandesh Sawant (sandesh.sawant@example.edu)</a:t>
            </a:r>
          </a:p>
          <a:p>
            <a:r>
              <a:t>Sohail Mujawar (sohail.mujawar@example.edu)</a:t>
            </a:r>
          </a:p>
          <a:p>
            <a:r>
              <a:t>Aman Shaikh (aman.shaikh@example.edu)</a:t>
            </a:r>
          </a:p>
          <a:p/>
          <a:p>
            <a:r>
              <a:t>Guide: Prof. Priyanka Koshti (priyanka.koshti@example.edu)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1. Introduction</a:t>
            </a:r>
          </a:p>
          <a:p>
            <a:pPr>
              <a:defRPr sz="2400"/>
            </a:pPr>
            <a:r>
              <a:t>2. Research Objectives</a:t>
            </a:r>
          </a:p>
          <a:p>
            <a:pPr>
              <a:defRPr sz="2400"/>
            </a:pPr>
            <a:r>
              <a:t>3. Dataset and Preprocessing</a:t>
            </a:r>
          </a:p>
          <a:p>
            <a:pPr>
              <a:defRPr sz="2400"/>
            </a:pPr>
            <a:r>
              <a:t>4. Model Architecture</a:t>
            </a:r>
          </a:p>
          <a:p>
            <a:pPr>
              <a:defRPr sz="2400"/>
            </a:pPr>
            <a:r>
              <a:t>5. Training Methodology</a:t>
            </a:r>
          </a:p>
          <a:p>
            <a:pPr>
              <a:defRPr sz="2400"/>
            </a:pPr>
            <a:r>
              <a:t>6. Results and Evaluation</a:t>
            </a:r>
          </a:p>
          <a:p>
            <a:pPr>
              <a:defRPr sz="2400"/>
            </a:pPr>
            <a:r>
              <a:t>7. Applications</a:t>
            </a:r>
          </a:p>
          <a:p>
            <a:pPr>
              <a:defRPr sz="2400"/>
            </a:pPr>
            <a:r>
              <a:t>8. Conclusion and Future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• Sentiment analysis: computational study of opinions and emotions in text</a:t>
            </a:r>
          </a:p>
          <a:p>
            <a:pPr>
              <a:defRPr sz="2400"/>
            </a:pPr>
            <a:r>
              <a:t>• Marathi: 3rd most spoken language in India (83+ million speakers)</a:t>
            </a:r>
          </a:p>
          <a:p>
            <a:pPr>
              <a:defRPr sz="2400"/>
            </a:pPr>
            <a:r>
              <a:t>• Challenges for Marathi NLP:</a:t>
            </a:r>
          </a:p>
          <a:p>
            <a:pPr>
              <a:defRPr sz="2400"/>
            </a:pPr>
            <a:r>
              <a:t>  - Complex morphology</a:t>
            </a:r>
          </a:p>
          <a:p>
            <a:pPr>
              <a:defRPr sz="2400"/>
            </a:pPr>
            <a:r>
              <a:t>  - Agglutinative nature</a:t>
            </a:r>
          </a:p>
          <a:p>
            <a:pPr>
              <a:defRPr sz="2400"/>
            </a:pPr>
            <a:r>
              <a:t>  - Code-mixing with English and Hindi</a:t>
            </a:r>
          </a:p>
          <a:p>
            <a:pPr>
              <a:defRPr sz="2400"/>
            </a:pPr>
            <a:r>
              <a:t>  - Limited resources and datasets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1. Develop a robust sentiment analysis model for Marathi social media text</a:t>
            </a:r>
          </a:p>
          <a:p>
            <a:pPr>
              <a:defRPr sz="2400"/>
            </a:pPr>
            <a:r>
              <a:t>2. Address language-specific challenges through specialized preprocessing</a:t>
            </a:r>
          </a:p>
          <a:p>
            <a:pPr>
              <a:defRPr sz="2400"/>
            </a:pPr>
            <a:r>
              <a:t>3. Leverage transformer-based architectures (MuRIL) for improved performance</a:t>
            </a:r>
          </a:p>
          <a:p>
            <a:pPr>
              <a:defRPr sz="2400"/>
            </a:pPr>
            <a:r>
              <a:t>4. Create a production-ready API for real-world applications</a:t>
            </a:r>
          </a:p>
          <a:p>
            <a:pPr>
              <a:defRPr sz="2400"/>
            </a:pPr>
            <a:r>
              <a:t>5. Contribute to NLP research for low-resource languages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• Comprehensive collection of Marathi social media content</a:t>
            </a:r>
          </a:p>
          <a:p>
            <a:pPr>
              <a:defRPr sz="2400"/>
            </a:pPr>
            <a:r>
              <a:t>• 2,976 text samples in test set</a:t>
            </a:r>
          </a:p>
          <a:p>
            <a:pPr>
              <a:defRPr sz="2400"/>
            </a:pPr>
            <a:r>
              <a:t>• Three sentiment classes: Negative (-1), Neutral (0), Positive (1)</a:t>
            </a:r>
          </a:p>
          <a:p>
            <a:pPr>
              <a:defRPr sz="2400"/>
            </a:pPr>
            <a:r>
              <a:t>• Class distribution:</a:t>
            </a:r>
          </a:p>
          <a:p>
            <a:pPr>
              <a:defRPr sz="2400"/>
            </a:pPr>
            <a:r>
              <a:t>  - Negative: 830 samples (27.9%)</a:t>
            </a:r>
          </a:p>
          <a:p>
            <a:pPr>
              <a:defRPr sz="2400"/>
            </a:pPr>
            <a:r>
              <a:t>  - Neutral: 937 samples (31.5%)</a:t>
            </a:r>
          </a:p>
          <a:p>
            <a:pPr>
              <a:defRPr sz="2400"/>
            </a:pPr>
            <a:r>
              <a:t>  - Positive: 1,209 samples (40.6%)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• Code-mixing (42.3% of samples)</a:t>
            </a:r>
          </a:p>
          <a:p>
            <a:pPr>
              <a:defRPr sz="2400"/>
            </a:pPr>
            <a:r>
              <a:t>• Non-standard spellings</a:t>
            </a:r>
          </a:p>
          <a:p>
            <a:pPr>
              <a:defRPr sz="2400"/>
            </a:pPr>
            <a:r>
              <a:t>• Dialectal variations</a:t>
            </a:r>
          </a:p>
          <a:p>
            <a:pPr>
              <a:defRPr sz="2400"/>
            </a:pPr>
            <a:r>
              <a:t>• Emoji and symbol usage</a:t>
            </a:r>
          </a:p>
          <a:p>
            <a:pPr>
              <a:defRPr sz="2400"/>
            </a:pPr>
            <a:r>
              <a:t>• Abbreviated forms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1. Text Normalization</a:t>
            </a:r>
          </a:p>
          <a:p>
            <a:pPr>
              <a:defRPr sz="2400"/>
            </a:pPr>
            <a:r>
              <a:t>   - URL and HTML removal</a:t>
            </a:r>
          </a:p>
          <a:p>
            <a:pPr>
              <a:defRPr sz="2400"/>
            </a:pPr>
            <a:r>
              <a:t>   - Whitespace normalization</a:t>
            </a:r>
          </a:p>
          <a:p>
            <a:pPr>
              <a:defRPr sz="2400"/>
            </a:pPr>
            <a:r>
              <a:t>   - Script filtering (Devanagari, Latin, numerals, punctuation)</a:t>
            </a:r>
          </a:p>
          <a:p>
            <a:pPr>
              <a:defRPr sz="2400"/>
            </a:pPr>
            <a:r>
              <a:t>2. Linguistic Processing</a:t>
            </a:r>
          </a:p>
          <a:p>
            <a:pPr>
              <a:defRPr sz="2400"/>
            </a:pPr>
            <a:r>
              <a:t>   - Stopword removal with custom Marathi stopword list</a:t>
            </a:r>
          </a:p>
          <a:p>
            <a:pPr>
              <a:defRPr sz="2400"/>
            </a:pPr>
            <a:r>
              <a:t>   - Light morphological normalization</a:t>
            </a:r>
          </a:p>
          <a:p>
            <a:pPr>
              <a:defRPr sz="2400"/>
            </a:pPr>
            <a:r>
              <a:t>3. Data Augmentation</a:t>
            </a:r>
          </a:p>
          <a:p>
            <a:pPr>
              <a:defRPr sz="2400"/>
            </a:pPr>
            <a:r>
              <a:t>   - Word swapping</a:t>
            </a:r>
          </a:p>
          <a:p>
            <a:pPr>
              <a:defRPr sz="2400"/>
            </a:pPr>
            <a:r>
              <a:t>   - Synonym replacement</a:t>
            </a:r>
          </a:p>
          <a:p>
            <a:pPr>
              <a:defRPr sz="2400"/>
            </a:pPr>
            <a:r>
              <a:t>   - Back-translation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Base Transformer (MuRIL)</a:t>
            </a:r>
          </a:p>
          <a:p>
            <a:pPr>
              <a:defRPr sz="2400"/>
            </a:pPr>
            <a:r>
              <a:t>• Pre-trained on Indian languages</a:t>
            </a:r>
          </a:p>
          <a:p>
            <a:pPr>
              <a:defRPr sz="2400"/>
            </a:pPr>
            <a:r>
              <a:t>• 12 transformer layers, 12 attention heads, 768 hidden dimensions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Custom Classification Head</a:t>
            </a:r>
          </a:p>
          <a:p>
            <a:pPr>
              <a:defRPr sz="2400"/>
            </a:pPr>
            <a:r>
              <a:t>• Dropout (0.2) → Linear (768→384) → GELU → LayerNorm → Dropout (0.2) → Linear (384→3)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Preprocessing and Tokenization</a:t>
            </a:r>
          </a:p>
          <a:p>
            <a:pPr>
              <a:defRPr sz="2400"/>
            </a:pPr>
            <a:r>
              <a:t>• Specialized Marathi preprocessing</a:t>
            </a:r>
          </a:p>
          <a:p>
            <a:pPr>
              <a:defRPr sz="2400"/>
            </a:pPr>
            <a:r>
              <a:t>• Maximum sequence length: 128 tokens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• Dataset Split: 70% training, 15% validation, 15% testing (stratified)</a:t>
            </a:r>
          </a:p>
          <a:p>
            <a:pPr>
              <a:defRPr sz="2400"/>
            </a:pPr>
            <a:r>
              <a:t>• Optimizer: AdamW with weight decay 0.01</a:t>
            </a:r>
          </a:p>
          <a:p>
            <a:pPr>
              <a:defRPr sz="2400"/>
            </a:pPr>
            <a:r>
              <a:t>• Learning Rate: Cosine annealing warm restarts (2e-5 → 1e-6)</a:t>
            </a:r>
          </a:p>
          <a:p>
            <a:pPr>
              <a:defRPr sz="2400"/>
            </a:pPr>
            <a:r>
              <a:t>• Loss Function: Cross-entropy with label smoothing (0.1)</a:t>
            </a:r>
          </a:p>
          <a:p>
            <a:pPr>
              <a:defRPr sz="2400"/>
            </a:pPr>
            <a:r>
              <a:t>• Regularization: Dropout, weight decay, gradient clipping, early stopping</a:t>
            </a:r>
          </a:p>
          <a:p>
            <a:pPr>
              <a:defRPr sz="2400"/>
            </a:pPr>
            <a:r>
              <a:t>• Training Process: Maximum 15 epochs with early stopping (patience=3)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