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8" r:id="rId4"/>
    <p:sldId id="259" r:id="rId5"/>
    <p:sldId id="260" r:id="rId6"/>
    <p:sldId id="261" r:id="rId7"/>
    <p:sldId id="290" r:id="rId8"/>
    <p:sldId id="263" r:id="rId9"/>
    <p:sldId id="280" r:id="rId10"/>
    <p:sldId id="283" r:id="rId11"/>
    <p:sldId id="265" r:id="rId12"/>
    <p:sldId id="285"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CC4"/>
    <a:srgbClr val="D77809"/>
    <a:srgbClr val="3DDC06"/>
    <a:srgbClr val="CD1332"/>
    <a:srgbClr val="A606DA"/>
    <a:srgbClr val="BB8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DF70CD-D386-4FA3-A09E-BE9772903323}" styleName="Table_0">
    <a:wholeTbl>
      <a:tcTxStyle>
        <a:font>
          <a:latin typeface="Georgia"/>
          <a:ea typeface="Georgia"/>
          <a:cs typeface="Georg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D"/>
          </a:solidFill>
        </a:fill>
      </a:tcStyle>
    </a:wholeTbl>
    <a:band1H>
      <a:tcStyle>
        <a:tcBdr/>
        <a:fill>
          <a:solidFill>
            <a:srgbClr val="CFCFD9"/>
          </a:solidFill>
        </a:fill>
      </a:tcStyle>
    </a:band1H>
    <a:band2H>
      <a:tcStyle>
        <a:tcBdr/>
      </a:tcStyle>
    </a:band2H>
    <a:band1V>
      <a:tcStyle>
        <a:tcBdr/>
        <a:fill>
          <a:solidFill>
            <a:srgbClr val="CFCFD9"/>
          </a:solidFill>
        </a:fill>
      </a:tcStyle>
    </a:band1V>
    <a:band2V>
      <a:tcStyle>
        <a:tcBdr/>
      </a:tcStyle>
    </a:band2V>
    <a:lastCol>
      <a:tcTxStyle b="on">
        <a:font>
          <a:latin typeface="Georgia"/>
          <a:ea typeface="Georgia"/>
          <a:cs typeface="Georgia"/>
        </a:font>
        <a:schemeClr val="lt1"/>
      </a:tcTxStyle>
      <a:tcStyle>
        <a:tcBdr/>
        <a:fill>
          <a:solidFill>
            <a:schemeClr val="accent1"/>
          </a:solidFill>
        </a:fill>
      </a:tcStyle>
    </a:lastCol>
    <a:firstCol>
      <a:tcTxStyle b="on">
        <a:font>
          <a:latin typeface="Georgia"/>
          <a:ea typeface="Georgia"/>
          <a:cs typeface="Georgia"/>
        </a:font>
        <a:schemeClr val="lt1"/>
      </a:tcTxStyle>
      <a:tcStyle>
        <a:tcBdr/>
        <a:fill>
          <a:solidFill>
            <a:schemeClr val="accent1"/>
          </a:solidFill>
        </a:fill>
      </a:tcStyle>
    </a:firstCol>
    <a:lastRow>
      <a:tcTxStyle b="on">
        <a:font>
          <a:latin typeface="Georgia"/>
          <a:ea typeface="Georgia"/>
          <a:cs typeface="Georg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Georgia"/>
          <a:ea typeface="Georgia"/>
          <a:cs typeface="Georg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GADALA SAHIL NAIDU" userId="a3fe822e678bdbc4" providerId="LiveId" clId="{8ED2EE35-9177-45F7-93B9-FC7CE6A6E6E2}"/>
    <pc:docChg chg="modSld">
      <pc:chgData name="PAGADALA SAHIL NAIDU" userId="a3fe822e678bdbc4" providerId="LiveId" clId="{8ED2EE35-9177-45F7-93B9-FC7CE6A6E6E2}" dt="2023-04-28T17:24:49.170" v="15" actId="14100"/>
      <pc:docMkLst>
        <pc:docMk/>
      </pc:docMkLst>
      <pc:sldChg chg="addSp modSp mod">
        <pc:chgData name="PAGADALA SAHIL NAIDU" userId="a3fe822e678bdbc4" providerId="LiveId" clId="{8ED2EE35-9177-45F7-93B9-FC7CE6A6E6E2}" dt="2023-04-28T17:24:49.170" v="15" actId="14100"/>
        <pc:sldMkLst>
          <pc:docMk/>
          <pc:sldMk cId="0" sldId="265"/>
        </pc:sldMkLst>
        <pc:spChg chg="mod">
          <ac:chgData name="PAGADALA SAHIL NAIDU" userId="a3fe822e678bdbc4" providerId="LiveId" clId="{8ED2EE35-9177-45F7-93B9-FC7CE6A6E6E2}" dt="2023-04-28T17:24:49.170" v="15" actId="14100"/>
          <ac:spMkLst>
            <pc:docMk/>
            <pc:sldMk cId="0" sldId="265"/>
            <ac:spMk id="2" creationId="{00000000-0000-0000-0000-000000000000}"/>
          </ac:spMkLst>
        </pc:spChg>
        <pc:spChg chg="mod">
          <ac:chgData name="PAGADALA SAHIL NAIDU" userId="a3fe822e678bdbc4" providerId="LiveId" clId="{8ED2EE35-9177-45F7-93B9-FC7CE6A6E6E2}" dt="2023-04-28T17:24:15.525" v="11" actId="1076"/>
          <ac:spMkLst>
            <pc:docMk/>
            <pc:sldMk cId="0" sldId="265"/>
            <ac:spMk id="3" creationId="{00000000-0000-0000-0000-000000000000}"/>
          </ac:spMkLst>
        </pc:spChg>
        <pc:spChg chg="add mod">
          <ac:chgData name="PAGADALA SAHIL NAIDU" userId="a3fe822e678bdbc4" providerId="LiveId" clId="{8ED2EE35-9177-45F7-93B9-FC7CE6A6E6E2}" dt="2023-04-28T17:24:38.762" v="14" actId="1076"/>
          <ac:spMkLst>
            <pc:docMk/>
            <pc:sldMk cId="0" sldId="265"/>
            <ac:spMk id="17" creationId="{CDAAAB00-7F4B-311D-F030-4D3C625A1CAF}"/>
          </ac:spMkLst>
        </pc:spChg>
        <pc:picChg chg="mod">
          <ac:chgData name="PAGADALA SAHIL NAIDU" userId="a3fe822e678bdbc4" providerId="LiveId" clId="{8ED2EE35-9177-45F7-93B9-FC7CE6A6E6E2}" dt="2023-04-28T17:24:04.488" v="9" actId="14100"/>
          <ac:picMkLst>
            <pc:docMk/>
            <pc:sldMk cId="0" sldId="265"/>
            <ac:picMk id="4" creationId="{00000000-0000-0000-0000-000000000000}"/>
          </ac:picMkLst>
        </pc:picChg>
        <pc:picChg chg="add mod">
          <ac:chgData name="PAGADALA SAHIL NAIDU" userId="a3fe822e678bdbc4" providerId="LiveId" clId="{8ED2EE35-9177-45F7-93B9-FC7CE6A6E6E2}" dt="2023-04-28T17:23:13.865" v="4" actId="14100"/>
          <ac:picMkLst>
            <pc:docMk/>
            <pc:sldMk cId="0" sldId="265"/>
            <ac:picMk id="16" creationId="{09954DB9-58CF-1E6C-B429-289F603971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A174F1-ED7A-4DE0-9F31-4048FE14352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A174F1-ED7A-4DE0-9F31-4048FE143521}"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A174F1-ED7A-4DE0-9F31-4048FE14352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74F1-ED7A-4DE0-9F31-4048FE143521}"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174F1-ED7A-4DE0-9F31-4048FE14352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A174F1-ED7A-4DE0-9F31-4048FE14352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A174F1-ED7A-4DE0-9F31-4048FE143521}"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A174F1-ED7A-4DE0-9F31-4048FE14352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174F1-ED7A-4DE0-9F31-4048FE143521}"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A174F1-ED7A-4DE0-9F31-4048FE14352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E357-60AE-44F0-BD2D-C47450C35611}"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EA174F1-ED7A-4DE0-9F31-4048FE143521}" type="datetimeFigureOut">
              <a:rPr lang="en-US" smtClean="0"/>
              <a:t>4/28/2023</a:t>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7F9BE357-60AE-44F0-BD2D-C47450C356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EA174F1-ED7A-4DE0-9F31-4048FE143521}" type="datetimeFigureOut">
              <a:rPr lang="en-US" smtClean="0"/>
              <a:t>4/28/2023</a:t>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7F9BE357-60AE-44F0-BD2D-C47450C356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7308850" cy="2445385"/>
          </a:xfrm>
        </p:spPr>
        <p:txBody>
          <a:bodyPr>
            <a:normAutofit fontScale="90000"/>
          </a:bodyPr>
          <a:lstStyle/>
          <a:p>
            <a:br>
              <a:rPr lang="en-US" b="1" dirty="0">
                <a:solidFill>
                  <a:srgbClr val="C00000"/>
                </a:solidFill>
                <a:latin typeface="Times New Roman" panose="02020603050405020304" charset="0"/>
                <a:cs typeface="Times New Roman" panose="02020603050405020304" charset="0"/>
              </a:rPr>
            </a:br>
            <a:br>
              <a:rPr lang="en-US" b="1" dirty="0">
                <a:solidFill>
                  <a:srgbClr val="C00000"/>
                </a:solidFill>
                <a:latin typeface="Times New Roman" panose="02020603050405020304" charset="0"/>
                <a:cs typeface="Times New Roman" panose="02020603050405020304" charset="0"/>
              </a:rPr>
            </a:br>
            <a:r>
              <a:rPr lang="en-US" b="1" dirty="0">
                <a:solidFill>
                  <a:srgbClr val="C00000"/>
                </a:solidFill>
                <a:latin typeface="Times New Roman" panose="02020603050405020304" charset="0"/>
                <a:cs typeface="Times New Roman" panose="02020603050405020304" charset="0"/>
              </a:rPr>
              <a:t>Cyber Bullying Detection Using Machine Learning</a:t>
            </a:r>
            <a:br>
              <a:rPr lang="en-US" dirty="0">
                <a:solidFill>
                  <a:schemeClr val="tx1">
                    <a:lumMod val="65000"/>
                    <a:lumOff val="35000"/>
                  </a:schemeClr>
                </a:solidFill>
                <a:latin typeface="Times New Roman" panose="02020603050405020304" charset="0"/>
                <a:cs typeface="Times New Roman" panose="02020603050405020304" charset="0"/>
              </a:rPr>
            </a:br>
            <a:endParaRPr lang="en-US" dirty="0">
              <a:solidFill>
                <a:schemeClr val="tx1">
                  <a:lumMod val="65000"/>
                  <a:lumOff val="3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5768"/>
          </a:xfrm>
        </p:spPr>
        <p:txBody>
          <a:bodyPr/>
          <a:lstStyle/>
          <a:p>
            <a:r>
              <a:rPr lang="en-US" b="1" dirty="0">
                <a:solidFill>
                  <a:srgbClr val="FF0000"/>
                </a:solidFill>
                <a:latin typeface="Times New Roman" panose="02020603050405020304" charset="0"/>
                <a:cs typeface="Times New Roman" panose="02020603050405020304" charset="0"/>
              </a:rPr>
              <a:t>Result</a:t>
            </a:r>
          </a:p>
        </p:txBody>
      </p:sp>
      <p:sp>
        <p:nvSpPr>
          <p:cNvPr id="3" name="Content Placeholder 2"/>
          <p:cNvSpPr>
            <a:spLocks noGrp="1"/>
          </p:cNvSpPr>
          <p:nvPr>
            <p:ph idx="1"/>
          </p:nvPr>
        </p:nvSpPr>
        <p:spPr>
          <a:xfrm>
            <a:off x="293801" y="1267599"/>
            <a:ext cx="1619839" cy="368300"/>
          </a:xfrm>
        </p:spPr>
        <p:txBody>
          <a:bodyPr/>
          <a:lstStyle/>
          <a:p>
            <a:pPr marL="0" indent="0">
              <a:buNone/>
            </a:pPr>
            <a:r>
              <a:rPr lang="en-US" sz="1800" dirty="0">
                <a:solidFill>
                  <a:srgbClr val="002060"/>
                </a:solidFill>
                <a:latin typeface="Times New Roman" panose="02020603050405020304" charset="0"/>
                <a:cs typeface="Times New Roman" panose="02020603050405020304" charset="0"/>
              </a:rPr>
              <a:t>Data Sample</a:t>
            </a:r>
          </a:p>
          <a:p>
            <a:pPr marL="0" indent="0">
              <a:buNone/>
            </a:pPr>
            <a:endParaRPr lang="en-US" dirty="0">
              <a:solidFill>
                <a:srgbClr val="002060"/>
              </a:solidFill>
              <a:latin typeface="Times New Roman" panose="02020603050405020304" charset="0"/>
              <a:cs typeface="Times New Roman" panose="02020603050405020304" charset="0"/>
            </a:endParaRPr>
          </a:p>
        </p:txBody>
      </p:sp>
      <p:pic>
        <p:nvPicPr>
          <p:cNvPr id="4" name="Picture 3"/>
          <p:cNvPicPr/>
          <p:nvPr/>
        </p:nvPicPr>
        <p:blipFill>
          <a:blip r:embed="rId2"/>
          <a:stretch>
            <a:fillRect/>
          </a:stretch>
        </p:blipFill>
        <p:spPr>
          <a:xfrm>
            <a:off x="293802" y="1690065"/>
            <a:ext cx="2373198" cy="1815135"/>
          </a:xfrm>
          <a:prstGeom prst="rect">
            <a:avLst/>
          </a:prstGeom>
        </p:spPr>
      </p:pic>
      <p:sp>
        <p:nvSpPr>
          <p:cNvPr id="7" name="Content Placeholder 2">
            <a:extLst>
              <a:ext uri="{FF2B5EF4-FFF2-40B4-BE49-F238E27FC236}">
                <a16:creationId xmlns:a16="http://schemas.microsoft.com/office/drawing/2014/main" id="{DBEE748E-664E-53C9-3E03-2E340FE1B2B6}"/>
              </a:ext>
            </a:extLst>
          </p:cNvPr>
          <p:cNvSpPr txBox="1">
            <a:spLocks/>
          </p:cNvSpPr>
          <p:nvPr/>
        </p:nvSpPr>
        <p:spPr>
          <a:xfrm>
            <a:off x="2944305" y="1247013"/>
            <a:ext cx="1905000" cy="4984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sz="1800" dirty="0">
                <a:solidFill>
                  <a:srgbClr val="002060"/>
                </a:solidFill>
                <a:latin typeface="Times New Roman" panose="02020603050405020304" charset="0"/>
                <a:cs typeface="Times New Roman" panose="02020603050405020304" charset="0"/>
              </a:rPr>
              <a:t>Data Visualization</a:t>
            </a:r>
          </a:p>
          <a:p>
            <a:pPr marL="0" indent="0">
              <a:buFontTx/>
              <a:buNone/>
            </a:pPr>
            <a:endParaRPr lang="en-US" dirty="0">
              <a:solidFill>
                <a:srgbClr val="002060"/>
              </a:solidFill>
              <a:latin typeface="Times New Roman" panose="02020603050405020304" charset="0"/>
              <a:cs typeface="Times New Roman" panose="02020603050405020304" charset="0"/>
            </a:endParaRPr>
          </a:p>
        </p:txBody>
      </p:sp>
      <p:pic>
        <p:nvPicPr>
          <p:cNvPr id="8" name="Picture 7">
            <a:extLst>
              <a:ext uri="{FF2B5EF4-FFF2-40B4-BE49-F238E27FC236}">
                <a16:creationId xmlns:a16="http://schemas.microsoft.com/office/drawing/2014/main" id="{88A9A37B-C1E5-81D8-6ED8-75C64B177767}"/>
              </a:ext>
            </a:extLst>
          </p:cNvPr>
          <p:cNvPicPr/>
          <p:nvPr/>
        </p:nvPicPr>
        <p:blipFill>
          <a:blip r:embed="rId3"/>
          <a:stretch>
            <a:fillRect/>
          </a:stretch>
        </p:blipFill>
        <p:spPr>
          <a:xfrm>
            <a:off x="2944305" y="1690065"/>
            <a:ext cx="2494959" cy="1801470"/>
          </a:xfrm>
          <a:prstGeom prst="rect">
            <a:avLst/>
          </a:prstGeom>
        </p:spPr>
      </p:pic>
      <p:pic>
        <p:nvPicPr>
          <p:cNvPr id="10" name="Picture 9">
            <a:extLst>
              <a:ext uri="{FF2B5EF4-FFF2-40B4-BE49-F238E27FC236}">
                <a16:creationId xmlns:a16="http://schemas.microsoft.com/office/drawing/2014/main" id="{C08C8C33-9070-EDEC-CBC1-2D6069173A81}"/>
              </a:ext>
            </a:extLst>
          </p:cNvPr>
          <p:cNvPicPr/>
          <p:nvPr/>
        </p:nvPicPr>
        <p:blipFill>
          <a:blip r:embed="rId4"/>
          <a:stretch>
            <a:fillRect/>
          </a:stretch>
        </p:blipFill>
        <p:spPr>
          <a:xfrm>
            <a:off x="5838333" y="1650959"/>
            <a:ext cx="2848467" cy="1854241"/>
          </a:xfrm>
          <a:prstGeom prst="rect">
            <a:avLst/>
          </a:prstGeom>
        </p:spPr>
      </p:pic>
      <p:pic>
        <p:nvPicPr>
          <p:cNvPr id="11" name="Picture 9">
            <a:extLst>
              <a:ext uri="{FF2B5EF4-FFF2-40B4-BE49-F238E27FC236}">
                <a16:creationId xmlns:a16="http://schemas.microsoft.com/office/drawing/2014/main" id="{D0B806A4-B19E-E1BE-81B4-6DEFFD9658F7}"/>
              </a:ext>
            </a:extLst>
          </p:cNvPr>
          <p:cNvPicPr>
            <a:picLocks noChangeAspect="1"/>
          </p:cNvPicPr>
          <p:nvPr/>
        </p:nvPicPr>
        <p:blipFill>
          <a:blip r:embed="rId5"/>
          <a:stretch>
            <a:fillRect/>
          </a:stretch>
        </p:blipFill>
        <p:spPr>
          <a:xfrm>
            <a:off x="2944305" y="4546075"/>
            <a:ext cx="3144233" cy="1801470"/>
          </a:xfrm>
          <a:prstGeom prst="rect">
            <a:avLst/>
          </a:prstGeom>
          <a:noFill/>
          <a:ln w="9525">
            <a:noFill/>
          </a:ln>
        </p:spPr>
      </p:pic>
      <p:sp>
        <p:nvSpPr>
          <p:cNvPr id="12" name="Text Box 10">
            <a:extLst>
              <a:ext uri="{FF2B5EF4-FFF2-40B4-BE49-F238E27FC236}">
                <a16:creationId xmlns:a16="http://schemas.microsoft.com/office/drawing/2014/main" id="{72CD72D1-ABE5-917B-9DED-1C534386073F}"/>
              </a:ext>
            </a:extLst>
          </p:cNvPr>
          <p:cNvSpPr txBox="1"/>
          <p:nvPr/>
        </p:nvSpPr>
        <p:spPr>
          <a:xfrm>
            <a:off x="5838333" y="1117559"/>
            <a:ext cx="2113280" cy="368300"/>
          </a:xfrm>
          <a:prstGeom prst="rect">
            <a:avLst/>
          </a:prstGeom>
          <a:noFill/>
        </p:spPr>
        <p:txBody>
          <a:bodyPr wrap="none" rtlCol="0">
            <a:spAutoFit/>
          </a:bodyPr>
          <a:lstStyle/>
          <a:p>
            <a:r>
              <a:rPr lang="en-US" b="1" dirty="0">
                <a:solidFill>
                  <a:srgbClr val="002060"/>
                </a:solidFill>
                <a:latin typeface="Times New Roman" panose="02020603050405020304" charset="0"/>
                <a:cs typeface="Times New Roman" panose="02020603050405020304" charset="0"/>
              </a:rPr>
              <a:t>Naive Bayes Report</a:t>
            </a:r>
          </a:p>
        </p:txBody>
      </p:sp>
      <p:sp>
        <p:nvSpPr>
          <p:cNvPr id="13" name="Text Box 4">
            <a:extLst>
              <a:ext uri="{FF2B5EF4-FFF2-40B4-BE49-F238E27FC236}">
                <a16:creationId xmlns:a16="http://schemas.microsoft.com/office/drawing/2014/main" id="{37FC18F1-DB65-2154-AA99-9759F85A0F2A}"/>
              </a:ext>
            </a:extLst>
          </p:cNvPr>
          <p:cNvSpPr txBox="1"/>
          <p:nvPr/>
        </p:nvSpPr>
        <p:spPr>
          <a:xfrm>
            <a:off x="2944305" y="4019550"/>
            <a:ext cx="1140056" cy="369332"/>
          </a:xfrm>
          <a:prstGeom prst="rect">
            <a:avLst/>
          </a:prstGeom>
          <a:noFill/>
        </p:spPr>
        <p:txBody>
          <a:bodyPr wrap="none" rtlCol="0">
            <a:spAutoFit/>
          </a:bodyPr>
          <a:lstStyle/>
          <a:p>
            <a:pPr algn="l"/>
            <a:r>
              <a:rPr lang="en-US" b="1" dirty="0">
                <a:solidFill>
                  <a:srgbClr val="002060"/>
                </a:solidFill>
                <a:latin typeface="Times New Roman" panose="02020603050405020304" charset="0"/>
                <a:cs typeface="Times New Roman" panose="02020603050405020304" charset="0"/>
                <a:sym typeface="+mn-ea"/>
              </a:rPr>
              <a:t>XG Boost</a:t>
            </a:r>
            <a:endParaRPr lang="en-US" dirty="0"/>
          </a:p>
        </p:txBody>
      </p:sp>
      <p:pic>
        <p:nvPicPr>
          <p:cNvPr id="14" name="Picture 14">
            <a:extLst>
              <a:ext uri="{FF2B5EF4-FFF2-40B4-BE49-F238E27FC236}">
                <a16:creationId xmlns:a16="http://schemas.microsoft.com/office/drawing/2014/main" id="{9BD83A9B-6FF1-2465-135C-2C14C7DD2CD4}"/>
              </a:ext>
            </a:extLst>
          </p:cNvPr>
          <p:cNvPicPr>
            <a:picLocks noChangeAspect="1"/>
          </p:cNvPicPr>
          <p:nvPr/>
        </p:nvPicPr>
        <p:blipFill>
          <a:blip r:embed="rId6"/>
          <a:stretch>
            <a:fillRect/>
          </a:stretch>
        </p:blipFill>
        <p:spPr>
          <a:xfrm>
            <a:off x="6276680" y="4526435"/>
            <a:ext cx="2714920" cy="1821109"/>
          </a:xfrm>
          <a:prstGeom prst="rect">
            <a:avLst/>
          </a:prstGeom>
        </p:spPr>
      </p:pic>
      <p:sp>
        <p:nvSpPr>
          <p:cNvPr id="15" name="Text Box 14">
            <a:extLst>
              <a:ext uri="{FF2B5EF4-FFF2-40B4-BE49-F238E27FC236}">
                <a16:creationId xmlns:a16="http://schemas.microsoft.com/office/drawing/2014/main" id="{230619C5-6C5B-A65B-B568-FB140B3064F7}"/>
              </a:ext>
            </a:extLst>
          </p:cNvPr>
          <p:cNvSpPr txBox="1"/>
          <p:nvPr/>
        </p:nvSpPr>
        <p:spPr>
          <a:xfrm>
            <a:off x="6276680" y="3993036"/>
            <a:ext cx="2131695" cy="368300"/>
          </a:xfrm>
          <a:prstGeom prst="rect">
            <a:avLst/>
          </a:prstGeom>
          <a:noFill/>
        </p:spPr>
        <p:txBody>
          <a:bodyPr wrap="square" rtlCol="0">
            <a:spAutoFit/>
          </a:bodyPr>
          <a:lstStyle/>
          <a:p>
            <a:pPr algn="l"/>
            <a:r>
              <a:rPr lang="en-US" b="1" dirty="0">
                <a:solidFill>
                  <a:srgbClr val="002060"/>
                </a:solidFill>
                <a:latin typeface="Times New Roman" panose="02020603050405020304" charset="0"/>
                <a:cs typeface="Times New Roman" panose="02020603050405020304" charset="0"/>
              </a:rPr>
              <a:t>Random Forest</a:t>
            </a:r>
          </a:p>
        </p:txBody>
      </p:sp>
      <p:pic>
        <p:nvPicPr>
          <p:cNvPr id="16" name="Picture 8">
            <a:extLst>
              <a:ext uri="{FF2B5EF4-FFF2-40B4-BE49-F238E27FC236}">
                <a16:creationId xmlns:a16="http://schemas.microsoft.com/office/drawing/2014/main" id="{09954DB9-58CF-1E6C-B429-289F603971B7}"/>
              </a:ext>
            </a:extLst>
          </p:cNvPr>
          <p:cNvPicPr>
            <a:picLocks noChangeAspect="1"/>
          </p:cNvPicPr>
          <p:nvPr/>
        </p:nvPicPr>
        <p:blipFill>
          <a:blip r:embed="rId7"/>
          <a:stretch>
            <a:fillRect/>
          </a:stretch>
        </p:blipFill>
        <p:spPr>
          <a:xfrm>
            <a:off x="293801" y="4506912"/>
            <a:ext cx="2462361" cy="1840632"/>
          </a:xfrm>
          <a:prstGeom prst="rect">
            <a:avLst/>
          </a:prstGeom>
        </p:spPr>
      </p:pic>
      <p:sp>
        <p:nvSpPr>
          <p:cNvPr id="17" name="Text Box 12">
            <a:extLst>
              <a:ext uri="{FF2B5EF4-FFF2-40B4-BE49-F238E27FC236}">
                <a16:creationId xmlns:a16="http://schemas.microsoft.com/office/drawing/2014/main" id="{CDAAAB00-7F4B-311D-F030-4D3C625A1CAF}"/>
              </a:ext>
            </a:extLst>
          </p:cNvPr>
          <p:cNvSpPr txBox="1"/>
          <p:nvPr/>
        </p:nvSpPr>
        <p:spPr>
          <a:xfrm>
            <a:off x="204639" y="4023297"/>
            <a:ext cx="2462361" cy="307777"/>
          </a:xfrm>
          <a:prstGeom prst="rect">
            <a:avLst/>
          </a:prstGeom>
          <a:noFill/>
        </p:spPr>
        <p:txBody>
          <a:bodyPr wrap="square" rtlCol="0">
            <a:spAutoFit/>
          </a:bodyPr>
          <a:lstStyle/>
          <a:p>
            <a:r>
              <a:rPr lang="en-US" sz="1400" b="1" dirty="0">
                <a:solidFill>
                  <a:srgbClr val="002060"/>
                </a:solidFill>
                <a:latin typeface="Times New Roman" panose="02020603050405020304" charset="0"/>
                <a:cs typeface="Times New Roman" panose="02020603050405020304" charset="0"/>
              </a:rPr>
              <a:t>SVM Classification Report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anose="02020603050405020304" charset="0"/>
                <a:cs typeface="Times New Roman" panose="02020603050405020304" charset="0"/>
              </a:rPr>
              <a:t>Hyper parameter Tuning</a:t>
            </a:r>
          </a:p>
        </p:txBody>
      </p:sp>
      <p:pic>
        <p:nvPicPr>
          <p:cNvPr id="4" name="Picture 2"/>
          <p:cNvPicPr>
            <a:picLocks noGrp="1" noChangeAspect="1"/>
          </p:cNvPicPr>
          <p:nvPr>
            <p:ph idx="1"/>
          </p:nvPr>
        </p:nvPicPr>
        <p:blipFill>
          <a:blip r:embed="rId2"/>
          <a:stretch>
            <a:fillRect/>
          </a:stretch>
        </p:blipFill>
        <p:spPr>
          <a:xfrm>
            <a:off x="1676400" y="1639675"/>
            <a:ext cx="6019800" cy="3578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References</a:t>
            </a:r>
          </a:p>
        </p:txBody>
      </p:sp>
      <p:sp>
        <p:nvSpPr>
          <p:cNvPr id="5" name="Content Placeholder 4"/>
          <p:cNvSpPr>
            <a:spLocks noGrp="1"/>
          </p:cNvSpPr>
          <p:nvPr>
            <p:ph idx="1"/>
          </p:nvPr>
        </p:nvSpPr>
        <p:spPr>
          <a:xfrm>
            <a:off x="457200" y="1600200"/>
            <a:ext cx="8229600" cy="5257800"/>
          </a:xfrm>
        </p:spPr>
        <p:txBody>
          <a:bodyPr/>
          <a:lstStyle/>
          <a:p>
            <a:pPr algn="just">
              <a:buFont typeface="Wingdings" panose="05000000000000000000" charset="0"/>
              <a:buChar char="Ø"/>
            </a:pPr>
            <a:r>
              <a:rPr lang="en-US" sz="1800" dirty="0">
                <a:latin typeface="Times New Roman" panose="02020603050405020304" charset="0"/>
                <a:cs typeface="Times New Roman" panose="02020603050405020304" charset="0"/>
              </a:rPr>
              <a:t>"Cyberbullying Lexicon for Social Media" by O. C. Hang and H. M. Dahlan: This paper proposes a lexicon-based approach for cyberbullying detection in social media, using a predefined set of words and phrases related to cyberbullying to identify potentially harmful content. </a:t>
            </a:r>
          </a:p>
          <a:p>
            <a:pPr algn="just">
              <a:buFont typeface="Wingdings" panose="05000000000000000000" charset="0"/>
              <a:buChar char="Ø"/>
            </a:pPr>
            <a:r>
              <a:rPr lang="en-US" sz="1800" dirty="0">
                <a:latin typeface="Times New Roman" panose="02020603050405020304" charset="0"/>
                <a:cs typeface="Times New Roman" panose="02020603050405020304" charset="0"/>
              </a:rPr>
              <a:t>Hang, O. C., &amp; Dahlan, H. M. (2019). "Cyberbullying Lexicon for Social Media." In 2019 6th International Conference on Research and Innovation in Information Systems (ICRIIS), pages 1-6. </a:t>
            </a:r>
            <a:r>
              <a:rPr lang="en-US" sz="1800" dirty="0" err="1">
                <a:latin typeface="Times New Roman" panose="02020603050405020304" charset="0"/>
                <a:cs typeface="Times New Roman" panose="02020603050405020304" charset="0"/>
              </a:rPr>
              <a:t>doi</a:t>
            </a:r>
            <a:r>
              <a:rPr lang="en-US" sz="1800" dirty="0">
                <a:latin typeface="Times New Roman" panose="02020603050405020304" charset="0"/>
                <a:cs typeface="Times New Roman" panose="02020603050405020304" charset="0"/>
              </a:rPr>
              <a:t>: 10.1109/ICRIIS48246.2019.9073679.</a:t>
            </a:r>
          </a:p>
          <a:p>
            <a:pPr algn="just">
              <a:buFont typeface="Wingdings" panose="05000000000000000000" charset="0"/>
              <a:buChar char="Ø"/>
            </a:pPr>
            <a:r>
              <a:rPr lang="en-US" sz="1800" dirty="0">
                <a:latin typeface="Times New Roman" panose="02020603050405020304" charset="0"/>
                <a:cs typeface="Times New Roman" panose="02020603050405020304" charset="0"/>
              </a:rPr>
              <a:t>"Detecting Cyberbullying in Online Social Networks using Machine Learning, Signal Processing, and Text Mining Techniques" by G. De </a:t>
            </a:r>
            <a:r>
              <a:rPr lang="en-US" sz="1800" dirty="0" err="1">
                <a:latin typeface="Times New Roman" panose="02020603050405020304" charset="0"/>
                <a:cs typeface="Times New Roman" panose="02020603050405020304" charset="0"/>
              </a:rPr>
              <a:t>Francisci</a:t>
            </a:r>
            <a:r>
              <a:rPr lang="en-US" sz="1800" dirty="0">
                <a:latin typeface="Times New Roman" panose="02020603050405020304" charset="0"/>
                <a:cs typeface="Times New Roman" panose="02020603050405020304" charset="0"/>
              </a:rPr>
              <a:t> Morales, F. Figueiredo, and M. Sandler: This paper proposes a multi-modal approach for cyberbullying detection in online social networks, combining machine learning, signal processing, and text mining techniques to analyze textual, visual, and acoustic features of social media posts.</a:t>
            </a:r>
          </a:p>
          <a:p>
            <a:pPr algn="just">
              <a:buFont typeface="Wingdings" panose="05000000000000000000" charset="0"/>
              <a:buChar char="Ø"/>
            </a:pPr>
            <a:r>
              <a:rPr lang="en-US" sz="1800" dirty="0">
                <a:latin typeface="Times New Roman" panose="02020603050405020304" charset="0"/>
                <a:cs typeface="Times New Roman" panose="02020603050405020304" charset="0"/>
              </a:rPr>
              <a:t>"A Deep Learning Framework for Cyberbullying Detection on Social Media Data" by R. Sharma, D. Soni, and D. Sharma: This paper proposes a deep learning framework for cyberbullying detection on social media data, using a combination of convolutional neural networks (CNNs) and long short-term memory (LSTM) networks to capture both textual and visual features of cyberbullying content.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charset="0"/>
                <a:cs typeface="Times New Roman" panose="02020603050405020304" charset="0"/>
              </a:rPr>
              <a:t>Group Member Information </a:t>
            </a:r>
          </a:p>
        </p:txBody>
      </p:sp>
      <p:sp>
        <p:nvSpPr>
          <p:cNvPr id="3" name="Content Placeholder 2"/>
          <p:cNvSpPr>
            <a:spLocks noGrp="1"/>
          </p:cNvSpPr>
          <p:nvPr>
            <p:ph idx="1"/>
          </p:nvPr>
        </p:nvSpPr>
        <p:spPr/>
        <p:txBody>
          <a:bodyPr/>
          <a:lstStyle/>
          <a:p>
            <a:pPr>
              <a:buFont typeface="Wingdings" panose="05000000000000000000" charset="0"/>
              <a:buChar char="Ø"/>
            </a:pPr>
            <a:r>
              <a:rPr lang="en-US" dirty="0"/>
              <a:t> </a:t>
            </a:r>
            <a:r>
              <a:rPr lang="en-US" dirty="0" err="1">
                <a:latin typeface="Times New Roman" panose="02020603050405020304"/>
                <a:ea typeface="Times New Roman" panose="02020603050405020304"/>
                <a:cs typeface="Times New Roman" panose="02020603050405020304"/>
                <a:sym typeface="Times New Roman" panose="02020603050405020304"/>
              </a:rPr>
              <a:t>Rasi</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dirty="0">
                <a:sym typeface="+mn-ea"/>
              </a:rPr>
              <a:t>Bhavana</a:t>
            </a:r>
            <a:r>
              <a:rPr lang="en-US" dirty="0"/>
              <a:t> </a:t>
            </a:r>
            <a:r>
              <a:rPr lang="en-US" dirty="0" err="1"/>
              <a:t>Rasi</a:t>
            </a:r>
            <a:r>
              <a:rPr lang="en-US" dirty="0"/>
              <a:t> (700735512)</a:t>
            </a:r>
          </a:p>
          <a:p>
            <a:pPr>
              <a:buFont typeface="Wingdings" panose="05000000000000000000" charset="0"/>
              <a:buChar char="Ø"/>
            </a:pPr>
            <a:r>
              <a:rPr lang="en-US" dirty="0"/>
              <a:t> </a:t>
            </a:r>
            <a:r>
              <a:rPr lang="en-US" dirty="0" err="1"/>
              <a:t>Rishitha</a:t>
            </a:r>
            <a:r>
              <a:rPr lang="en-US" dirty="0"/>
              <a:t> </a:t>
            </a:r>
            <a:r>
              <a:rPr lang="en-US" dirty="0" err="1"/>
              <a:t>Gangula</a:t>
            </a:r>
            <a:r>
              <a:rPr lang="en-US" dirty="0"/>
              <a:t> (700730771)</a:t>
            </a:r>
          </a:p>
          <a:p>
            <a:pPr>
              <a:buFont typeface="Wingdings" panose="05000000000000000000" charset="0"/>
              <a:buChar char="Ø"/>
            </a:pPr>
            <a:r>
              <a:rPr lang="en-US" dirty="0"/>
              <a:t> Pagadala Sahil Naidu (700748694)</a:t>
            </a:r>
          </a:p>
          <a:p>
            <a:pPr>
              <a:buFont typeface="Wingdings" panose="05000000000000000000" charset="0"/>
              <a:buChar char="Ø"/>
            </a:pPr>
            <a:r>
              <a:rPr lang="en-US" dirty="0"/>
              <a:t> Prathima </a:t>
            </a:r>
            <a:r>
              <a:rPr lang="en-US" dirty="0" err="1"/>
              <a:t>Vangala</a:t>
            </a:r>
            <a:r>
              <a:rPr lang="en-US" dirty="0"/>
              <a:t> (700734540)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charset="0"/>
                <a:cs typeface="Times New Roman" panose="02020603050405020304" charset="0"/>
              </a:rPr>
              <a:t>Role/Responsibilities and Contribution in project </a:t>
            </a:r>
          </a:p>
        </p:txBody>
      </p:sp>
      <p:graphicFrame>
        <p:nvGraphicFramePr>
          <p:cNvPr id="120" name="Google Shape;120;p3"/>
          <p:cNvGraphicFramePr>
            <a:graphicFrameLocks noGrp="1"/>
          </p:cNvGraphicFramePr>
          <p:nvPr>
            <p:ph idx="1"/>
          </p:nvPr>
        </p:nvGraphicFramePr>
        <p:xfrm>
          <a:off x="457200" y="1998980"/>
          <a:ext cx="8229600" cy="2360930"/>
        </p:xfrm>
        <a:graphic>
          <a:graphicData uri="http://schemas.openxmlformats.org/drawingml/2006/table">
            <a:tbl>
              <a:tblPr firstRow="1" bandRow="1">
                <a:noFill/>
                <a:tableStyleId>{9DDF70CD-D386-4FA3-A09E-BE9772903323}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28625">
                <a:tc>
                  <a:txBody>
                    <a:bodyPr/>
                    <a:lstStyle/>
                    <a:p>
                      <a:pPr marL="0" marR="0" lvl="0" indent="0" algn="l" rtl="0">
                        <a:lnSpc>
                          <a:spcPct val="115000"/>
                        </a:lnSpc>
                        <a:spcBef>
                          <a:spcPts val="0"/>
                        </a:spcBef>
                        <a:spcAft>
                          <a:spcPts val="0"/>
                        </a:spcAft>
                        <a:buNone/>
                      </a:pPr>
                      <a:r>
                        <a:rPr lang="en-US" sz="1600" b="1" u="none" strike="noStrike" cap="none">
                          <a:latin typeface="Times New Roman" panose="02020603050405020304" charset="0"/>
                          <a:ea typeface="Times New Roman" panose="02020603050405020304"/>
                          <a:cs typeface="Times New Roman" panose="02020603050405020304" charset="0"/>
                          <a:sym typeface="Times New Roman" panose="02020603050405020304"/>
                        </a:rPr>
                        <a:t>Description/Task</a:t>
                      </a:r>
                    </a:p>
                  </a:txBody>
                  <a:tcPr marL="68575" marR="68575" marT="0" marB="0"/>
                </a:tc>
                <a:tc>
                  <a:txBody>
                    <a:bodyPr/>
                    <a:lstStyle/>
                    <a:p>
                      <a:pPr marL="0" marR="0" lvl="0" indent="0" algn="l" rtl="0">
                        <a:lnSpc>
                          <a:spcPct val="115000"/>
                        </a:lnSpc>
                        <a:spcBef>
                          <a:spcPts val="0"/>
                        </a:spcBef>
                        <a:spcAft>
                          <a:spcPts val="0"/>
                        </a:spcAft>
                        <a:buNone/>
                      </a:pPr>
                      <a:r>
                        <a:rPr lang="en-US" sz="1600" b="1" u="none" strike="noStrike" cap="none">
                          <a:latin typeface="Times New Roman" panose="02020603050405020304" charset="0"/>
                          <a:ea typeface="Times New Roman" panose="02020603050405020304"/>
                          <a:cs typeface="Times New Roman" panose="02020603050405020304" charset="0"/>
                          <a:sym typeface="Times New Roman" panose="02020603050405020304"/>
                        </a:rPr>
                        <a:t>Responsibility - Person</a:t>
                      </a:r>
                    </a:p>
                  </a:txBody>
                  <a:tcPr marL="68575" marR="68575" marT="0" marB="0"/>
                </a:tc>
                <a:extLst>
                  <a:ext uri="{0D108BD9-81ED-4DB2-BD59-A6C34878D82A}">
                    <a16:rowId xmlns:a16="http://schemas.microsoft.com/office/drawing/2014/main" val="10000"/>
                  </a:ext>
                </a:extLst>
              </a:tr>
              <a:tr h="427990">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Data Read and Preprocessing</a:t>
                      </a:r>
                    </a:p>
                  </a:txBody>
                  <a:tcPr marL="68575" marR="68575" marT="0" marB="0"/>
                </a:tc>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Rishitha Gangula &amp; Prathima Vangala</a:t>
                      </a:r>
                    </a:p>
                  </a:txBody>
                  <a:tcPr marL="68575" marR="68575" marT="0" marB="0"/>
                </a:tc>
                <a:extLst>
                  <a:ext uri="{0D108BD9-81ED-4DB2-BD59-A6C34878D82A}">
                    <a16:rowId xmlns:a16="http://schemas.microsoft.com/office/drawing/2014/main" val="10001"/>
                  </a:ext>
                </a:extLst>
              </a:tr>
              <a:tr h="428625">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PCA Feature Extraction </a:t>
                      </a: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Sahil Naidu Pagadala</a:t>
                      </a: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 &amp;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Prathima Vangala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extLst>
                  <a:ext uri="{0D108BD9-81ED-4DB2-BD59-A6C34878D82A}">
                    <a16:rowId xmlns:a16="http://schemas.microsoft.com/office/drawing/2014/main" val="10002"/>
                  </a:ext>
                </a:extLst>
              </a:tr>
              <a:tr h="647065">
                <a:tc>
                  <a:txBody>
                    <a:bodyPr/>
                    <a:lstStyle/>
                    <a:p>
                      <a:pPr marL="0" marR="0" lvl="0" indent="0" algn="l" rtl="0">
                        <a:lnSpc>
                          <a:spcPct val="115000"/>
                        </a:lnSpc>
                        <a:spcBef>
                          <a:spcPts val="0"/>
                        </a:spcBef>
                        <a:spcAft>
                          <a:spcPts val="0"/>
                        </a:spcAft>
                        <a:buNone/>
                      </a:pP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Implementation(</a:t>
                      </a:r>
                      <a:r>
                        <a:rPr lang="en-US" sz="1600" u="none" strike="noStrike" cap="none" dirty="0" err="1">
                          <a:latin typeface="Times New Roman" panose="02020603050405020304" charset="0"/>
                          <a:ea typeface="Times New Roman" panose="02020603050405020304"/>
                          <a:cs typeface="Times New Roman" panose="02020603050405020304" charset="0"/>
                          <a:sym typeface="Times New Roman" panose="02020603050405020304"/>
                        </a:rPr>
                        <a:t>Navie</a:t>
                      </a: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u="none" strike="noStrike" cap="none" dirty="0" err="1">
                          <a:latin typeface="Times New Roman" panose="02020603050405020304" charset="0"/>
                          <a:ea typeface="Times New Roman" panose="02020603050405020304"/>
                          <a:cs typeface="Times New Roman" panose="02020603050405020304" charset="0"/>
                          <a:sym typeface="Times New Roman" panose="02020603050405020304"/>
                        </a:rPr>
                        <a:t>Bayes,SVM</a:t>
                      </a: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u="none" strike="noStrike" cap="none" dirty="0" err="1">
                          <a:latin typeface="Times New Roman" panose="02020603050405020304" charset="0"/>
                          <a:ea typeface="Times New Roman" panose="02020603050405020304"/>
                          <a:cs typeface="Times New Roman" panose="02020603050405020304" charset="0"/>
                          <a:sym typeface="Times New Roman" panose="02020603050405020304"/>
                        </a:rPr>
                        <a:t>XGBoost,Random</a:t>
                      </a:r>
                      <a:r>
                        <a:rPr lang="en-US" sz="1600" u="none" strike="noStrike" cap="none" dirty="0">
                          <a:latin typeface="Times New Roman" panose="02020603050405020304" charset="0"/>
                          <a:ea typeface="Times New Roman" panose="02020603050405020304"/>
                          <a:cs typeface="Times New Roman" panose="02020603050405020304" charset="0"/>
                          <a:sym typeface="Times New Roman" panose="02020603050405020304"/>
                        </a:rPr>
                        <a:t> Forest)</a:t>
                      </a: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Rasi </a:t>
                      </a:r>
                      <a:r>
                        <a:rPr lang="en-US" sz="1600">
                          <a:latin typeface="Times New Roman" panose="02020603050405020304" charset="0"/>
                          <a:cs typeface="Times New Roman" panose="02020603050405020304" charset="0"/>
                          <a:sym typeface="+mn-ea"/>
                        </a:rPr>
                        <a:t>Bhavana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Elluri</a:t>
                      </a: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 , Sahil Naidu Pagadala,</a:t>
                      </a:r>
                    </a:p>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Rishitha Gangula &amp; Prathima Vangala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extLst>
                  <a:ext uri="{0D108BD9-81ED-4DB2-BD59-A6C34878D82A}">
                    <a16:rowId xmlns:a16="http://schemas.microsoft.com/office/drawing/2014/main" val="10003"/>
                  </a:ext>
                </a:extLst>
              </a:tr>
              <a:tr h="428625">
                <a:tc>
                  <a:txBody>
                    <a:bodyPr/>
                    <a:lstStyle/>
                    <a:p>
                      <a:pPr marL="0" marR="0" lvl="0" indent="0" algn="l" rtl="0">
                        <a:lnSpc>
                          <a:spcPct val="115000"/>
                        </a:lnSpc>
                        <a:spcBef>
                          <a:spcPts val="0"/>
                        </a:spcBef>
                        <a:spcAft>
                          <a:spcPts val="0"/>
                        </a:spcAft>
                        <a:buNone/>
                      </a:pP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Result Analysis</a:t>
                      </a:r>
                    </a:p>
                  </a:txBody>
                  <a:tcPr marL="68575" marR="68575" marT="0" marB="0"/>
                </a:tc>
                <a:tc>
                  <a:txBody>
                    <a:bodyPr/>
                    <a:lstStyle/>
                    <a:p>
                      <a:pPr marL="0" marR="0" lvl="0" indent="0" algn="l" rtl="0">
                        <a:lnSpc>
                          <a:spcPct val="115000"/>
                        </a:lnSpc>
                        <a:spcBef>
                          <a:spcPts val="0"/>
                        </a:spcBef>
                        <a:spcAft>
                          <a:spcPts val="0"/>
                        </a:spcAft>
                        <a:buNone/>
                      </a:pPr>
                      <a:r>
                        <a:rPr lang="en-US" sz="1600">
                          <a:latin typeface="Times New Roman" panose="02020603050405020304" charset="0"/>
                          <a:ea typeface="Times New Roman" panose="02020603050405020304"/>
                          <a:cs typeface="Times New Roman" panose="02020603050405020304" charset="0"/>
                          <a:sym typeface="Times New Roman" panose="02020603050405020304"/>
                        </a:rPr>
                        <a:t>Rasi  </a:t>
                      </a:r>
                      <a:r>
                        <a:rPr lang="en-US" sz="1600">
                          <a:latin typeface="Times New Roman" panose="02020603050405020304" charset="0"/>
                          <a:cs typeface="Times New Roman" panose="02020603050405020304" charset="0"/>
                          <a:sym typeface="+mn-ea"/>
                        </a:rPr>
                        <a:t>Bhavana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Elluri</a:t>
                      </a:r>
                      <a:r>
                        <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rPr>
                        <a:t> &amp; </a:t>
                      </a:r>
                      <a:r>
                        <a:rPr lang="en-US" sz="1600">
                          <a:latin typeface="Times New Roman" panose="02020603050405020304" charset="0"/>
                          <a:ea typeface="Times New Roman" panose="02020603050405020304"/>
                          <a:cs typeface="Times New Roman" panose="02020603050405020304" charset="0"/>
                          <a:sym typeface="Times New Roman" panose="02020603050405020304"/>
                        </a:rPr>
                        <a:t>Rishitha Gangula</a:t>
                      </a:r>
                      <a:endParaRPr lang="en-US" sz="1600" u="none" strike="noStrike" cap="none">
                        <a:latin typeface="Times New Roman" panose="02020603050405020304" charset="0"/>
                        <a:ea typeface="Times New Roman" panose="02020603050405020304"/>
                        <a:cs typeface="Times New Roman" panose="02020603050405020304" charset="0"/>
                        <a:sym typeface="Times New Roman" panose="02020603050405020304"/>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Motivation</a:t>
            </a: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Cyber bullying is a growing concern in today's society and can have serious psychological impacts on its victims. </a:t>
            </a:r>
          </a:p>
          <a:p>
            <a:pPr algn="just">
              <a:buFont typeface="Wingdings" panose="05000000000000000000" charset="0"/>
              <a:buChar char="Ø"/>
            </a:pPr>
            <a:r>
              <a:rPr lang="en-US" sz="2800" dirty="0">
                <a:latin typeface="Times New Roman" panose="02020603050405020304" charset="0"/>
                <a:cs typeface="Times New Roman" panose="02020603050405020304" charset="0"/>
              </a:rPr>
              <a:t>Therefore, it is important to develop effective methods for detecting cyber bullying in online communities and social media platforms to prevent its spread and support victims.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Objectives</a:t>
            </a: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The objectives of this research project are to develop a machine learning model using Naive Bayes with hyper parameters to detect cyber bullying in social media platforms, and to evaluate its effectiveness compared to existing methods.</a:t>
            </a:r>
          </a:p>
          <a:p>
            <a:pPr algn="just">
              <a:buFont typeface="Wingdings" panose="05000000000000000000" charset="0"/>
              <a:buChar char="Ø"/>
            </a:pPr>
            <a:r>
              <a:rPr lang="en-US" sz="2800" dirty="0">
                <a:latin typeface="Times New Roman" panose="02020603050405020304" charset="0"/>
                <a:cs typeface="Times New Roman" panose="02020603050405020304" charset="0"/>
              </a:rPr>
              <a:t>Specifically we used for tweet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charset="0"/>
                <a:cs typeface="Times New Roman" panose="02020603050405020304" charset="0"/>
              </a:rPr>
              <a:t>Related work </a:t>
            </a: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Previous research has used various machine learning algorithms, such as SVM and Decision Trees, for cyber bullying detection. </a:t>
            </a:r>
          </a:p>
          <a:p>
            <a:pPr algn="just">
              <a:buFont typeface="Wingdings" panose="05000000000000000000" charset="0"/>
              <a:buChar char="Ø"/>
            </a:pPr>
            <a:r>
              <a:rPr lang="en-US" sz="2800" dirty="0">
                <a:latin typeface="Times New Roman" panose="02020603050405020304" charset="0"/>
                <a:cs typeface="Times New Roman" panose="02020603050405020304" charset="0"/>
              </a:rPr>
              <a:t>However, these methods often suffer from low accuracy and high false positive rates. </a:t>
            </a:r>
          </a:p>
          <a:p>
            <a:pPr algn="just">
              <a:buFont typeface="Wingdings" panose="05000000000000000000" charset="0"/>
              <a:buChar char="Ø"/>
            </a:pPr>
            <a:r>
              <a:rPr lang="en-US" sz="2800" dirty="0">
                <a:latin typeface="Times New Roman" panose="02020603050405020304" charset="0"/>
                <a:cs typeface="Times New Roman" panose="02020603050405020304" charset="0"/>
              </a:rPr>
              <a:t>Therefore, this research aims to improve upon these methods by using Naive Bayes with </a:t>
            </a:r>
            <a:r>
              <a:rPr lang="en-US" sz="2800" dirty="0" err="1">
                <a:latin typeface="Times New Roman" panose="02020603050405020304" charset="0"/>
                <a:cs typeface="Times New Roman" panose="02020603050405020304" charset="0"/>
              </a:rPr>
              <a:t>hyperparameters</a:t>
            </a:r>
            <a:r>
              <a:rPr lang="en-US" sz="2800" dirty="0">
                <a:latin typeface="Times New Roman" panose="02020603050405020304" charset="0"/>
                <a:cs typeface="Times New Roman" panose="0202060305040502030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Problem Statement</a:t>
            </a:r>
          </a:p>
        </p:txBody>
      </p:sp>
      <p:sp>
        <p:nvSpPr>
          <p:cNvPr id="3" name="Content Placeholder 2"/>
          <p:cNvSpPr>
            <a:spLocks noGrp="1"/>
          </p:cNvSpPr>
          <p:nvPr>
            <p:ph idx="1"/>
          </p:nvPr>
        </p:nvSpPr>
        <p:spPr/>
        <p:txBody>
          <a:bodyPr/>
          <a:lstStyle/>
          <a:p>
            <a:pPr algn="just">
              <a:buFont typeface="Wingdings" panose="05000000000000000000" charset="0"/>
              <a:buChar char="Ø"/>
            </a:pPr>
            <a:r>
              <a:rPr lang="en-US" sz="2800" dirty="0">
                <a:latin typeface="Times New Roman" panose="02020603050405020304" charset="0"/>
                <a:cs typeface="Times New Roman" panose="02020603050405020304" charset="0"/>
              </a:rPr>
              <a:t>The problem addressed in this research project is the lack of accurate and efficient methods for detecting cyber bullying in social media platforms, which can lead to serious negative impacts on its victims.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sym typeface="+mn-ea"/>
              </a:rPr>
              <a:t>Proposed Solution </a:t>
            </a:r>
            <a:br>
              <a:rPr lang="en-US" b="1" dirty="0">
                <a:solidFill>
                  <a:srgbClr val="FF0000"/>
                </a:solidFill>
                <a:latin typeface="Times New Roman" panose="02020603050405020304" charset="0"/>
                <a:cs typeface="Times New Roman" panose="02020603050405020304" charset="0"/>
              </a:rPr>
            </a:br>
            <a:endParaRPr lang="en-US"/>
          </a:p>
        </p:txBody>
      </p:sp>
      <p:pic>
        <p:nvPicPr>
          <p:cNvPr id="4" name="Picture 1"/>
          <p:cNvPicPr>
            <a:picLocks noGrp="1" noChangeAspect="1"/>
          </p:cNvPicPr>
          <p:nvPr>
            <p:ph idx="1"/>
          </p:nvPr>
        </p:nvPicPr>
        <p:blipFill>
          <a:blip r:embed="rId2"/>
          <a:stretch>
            <a:fillRect/>
          </a:stretch>
        </p:blipFill>
        <p:spPr>
          <a:xfrm>
            <a:off x="2123095" y="914400"/>
            <a:ext cx="4897810" cy="3276600"/>
          </a:xfrm>
          <a:prstGeom prst="rect">
            <a:avLst/>
          </a:prstGeom>
        </p:spPr>
      </p:pic>
      <p:sp>
        <p:nvSpPr>
          <p:cNvPr id="3" name="Content Placeholder 2">
            <a:extLst>
              <a:ext uri="{FF2B5EF4-FFF2-40B4-BE49-F238E27FC236}">
                <a16:creationId xmlns:a16="http://schemas.microsoft.com/office/drawing/2014/main" id="{B1483F5C-5C4C-4DFC-04EF-38FDECA3DBEA}"/>
              </a:ext>
            </a:extLst>
          </p:cNvPr>
          <p:cNvSpPr txBox="1">
            <a:spLocks/>
          </p:cNvSpPr>
          <p:nvPr/>
        </p:nvSpPr>
        <p:spPr>
          <a:xfrm>
            <a:off x="228600" y="4510311"/>
            <a:ext cx="8839200" cy="2286001"/>
          </a:xfrm>
          <a:prstGeom prst="rect">
            <a:avLst/>
          </a:prstGeo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Font typeface="Wingdings" panose="05000000000000000000" charset="0"/>
              <a:buChar char="Ø"/>
            </a:pPr>
            <a:r>
              <a:rPr lang="en-US" sz="1800" dirty="0">
                <a:latin typeface="Times New Roman" panose="02020603050405020304" charset="0"/>
                <a:cs typeface="Times New Roman" panose="02020603050405020304" charset="0"/>
              </a:rPr>
              <a:t>The proposed solution for this research project is to use Naive Bayes with hyperparameters to develop a machine learning model for cyber bullying detection in social media platforms. </a:t>
            </a:r>
          </a:p>
          <a:p>
            <a:pPr algn="just">
              <a:buFont typeface="Wingdings" panose="05000000000000000000" charset="0"/>
              <a:buChar char="Ø"/>
            </a:pPr>
            <a:r>
              <a:rPr lang="en-US" sz="1800" dirty="0">
                <a:latin typeface="Times New Roman" panose="02020603050405020304" charset="0"/>
                <a:cs typeface="Times New Roman" panose="02020603050405020304" charset="0"/>
              </a:rPr>
              <a:t>The model will be trained on a dataset of labeled cyber bullying comments, and its accuracy and performance will be evaluated using various metrics.</a:t>
            </a:r>
          </a:p>
          <a:p>
            <a:pPr algn="just">
              <a:buFont typeface="Wingdings" panose="05000000000000000000" charset="0"/>
              <a:buChar char="Ø"/>
            </a:pPr>
            <a:r>
              <a:rPr lang="en-US" sz="1800" dirty="0">
                <a:latin typeface="Times New Roman" panose="02020603050405020304" charset="0"/>
                <a:cs typeface="Times New Roman" panose="02020603050405020304" charset="0"/>
              </a:rPr>
              <a:t> Additionally, feature selection and hyper parameter tuning techniques will be used to improve the model's accuracy and reduce false positives.</a:t>
            </a:r>
          </a:p>
          <a:p>
            <a:pPr algn="just">
              <a:buFont typeface="Wingdings" panose="05000000000000000000" charset="0"/>
              <a:buChar char="Ø"/>
            </a:pP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charset="0"/>
                <a:cs typeface="Times New Roman" panose="02020603050405020304" charset="0"/>
              </a:rPr>
              <a:t>Result Analysis</a:t>
            </a:r>
          </a:p>
        </p:txBody>
      </p:sp>
      <p:sp>
        <p:nvSpPr>
          <p:cNvPr id="3" name="Content Placeholder 2"/>
          <p:cNvSpPr>
            <a:spLocks noGrp="1"/>
          </p:cNvSpPr>
          <p:nvPr>
            <p:ph idx="1"/>
          </p:nvPr>
        </p:nvSpPr>
        <p:spPr>
          <a:xfrm>
            <a:off x="457200" y="1417638"/>
            <a:ext cx="8229600" cy="4862830"/>
          </a:xfrm>
        </p:spPr>
        <p:txBody>
          <a:bodyPr>
            <a:noAutofit/>
          </a:bodyPr>
          <a:lstStyle/>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An accuracy of 83% for a Naive Bayes model means that the model correctly classified 83% of the comments as either cyber bullying or non-cyber bullying. This is a good starting point, but further analysis is needed to understand the model's performance and potential areas for improvement.</a:t>
            </a: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One way to evaluate the model's performance is to use a confusion matrix. A confusion matrix is a table that shows the number of true positives, true negatives, false positives, and false negatives.</a:t>
            </a: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 From this, you can calculate metrics such as precision, recall, and F1 score, which provide more detailed insights into the model's performance.</a:t>
            </a: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For example, if the model classified 100 comments as cyber bullying, and 85 of them were truly cyber bullying while the remaining 15 were not, then it would have 85 true positives and 15 false positives. </a:t>
            </a:r>
          </a:p>
          <a:p>
            <a:pPr algn="just">
              <a:buFont typeface="Wingdings" panose="05000000000000000000" charset="0"/>
              <a:buChar char="Ø"/>
            </a:pPr>
            <a:r>
              <a:rPr lang="en-US" sz="1800" dirty="0">
                <a:solidFill>
                  <a:schemeClr val="tx2"/>
                </a:solidFill>
                <a:latin typeface="Times New Roman" panose="02020603050405020304" charset="0"/>
                <a:cs typeface="Times New Roman" panose="02020603050405020304" charset="0"/>
              </a:rPr>
              <a:t>If the model classified 100 comments as non-cyber bullying, and 70 of them were truly non-cyber bullying while the remaining 30 were actually cyber bullying, then it would have 70 true negatives and 30 false negatives. With this information, you can calculate metrics such as precision, recall, and F1 score for both classes.</a:t>
            </a:r>
          </a:p>
          <a:p>
            <a:pPr algn="just">
              <a:buFont typeface="Wingdings" panose="05000000000000000000" charset="0"/>
              <a:buChar char="Ø"/>
            </a:pPr>
            <a:endParaRPr lang="en-US" sz="1800" dirty="0">
              <a:solidFill>
                <a:schemeClr val="tx2"/>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sz="2100" dirty="0">
              <a:solidFill>
                <a:schemeClr val="tx2"/>
              </a:solidFill>
              <a:latin typeface="Times New Roman" panose="02020603050405020304" charset="0"/>
              <a:cs typeface="Times New Roman" panose="02020603050405020304" charset="0"/>
            </a:endParaRPr>
          </a:p>
        </p:txBody>
      </p:sp>
      <p:sp>
        <p:nvSpPr>
          <p:cNvPr id="4" name="Text Box 3"/>
          <p:cNvSpPr txBox="1"/>
          <p:nvPr/>
        </p:nvSpPr>
        <p:spPr>
          <a:xfrm>
            <a:off x="6416040" y="775970"/>
            <a:ext cx="309880" cy="368300"/>
          </a:xfrm>
          <a:prstGeom prst="rect">
            <a:avLst/>
          </a:prstGeom>
          <a:noFill/>
        </p:spPr>
        <p:txBody>
          <a:bodyPr wrap="none" rtlCol="0">
            <a:spAutoFit/>
          </a:bodyPr>
          <a:lstStyle/>
          <a:p>
            <a:endParaRPr lang="en-US"/>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850</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Times New Roman</vt:lpstr>
      <vt:lpstr>Wingdings</vt:lpstr>
      <vt:lpstr>1_Default Design</vt:lpstr>
      <vt:lpstr>2_Default Design</vt:lpstr>
      <vt:lpstr>  Cyber Bullying Detection Using Machine Learning </vt:lpstr>
      <vt:lpstr>Group Member Information </vt:lpstr>
      <vt:lpstr>Role/Responsibilities and Contribution in project </vt:lpstr>
      <vt:lpstr>Motivation</vt:lpstr>
      <vt:lpstr>Objectives</vt:lpstr>
      <vt:lpstr>Related work </vt:lpstr>
      <vt:lpstr>Problem Statement</vt:lpstr>
      <vt:lpstr>Proposed Solution  </vt:lpstr>
      <vt:lpstr>Result Analysis</vt:lpstr>
      <vt:lpstr>Result</vt:lpstr>
      <vt:lpstr>Hyper parameter Tuning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Using Machine Learning</dc:title>
  <dc:creator>Windows User</dc:creator>
  <cp:lastModifiedBy>PAGADALA SAHIL NAIDU</cp:lastModifiedBy>
  <cp:revision>12</cp:revision>
  <dcterms:created xsi:type="dcterms:W3CDTF">2023-04-26T17:51:00Z</dcterms:created>
  <dcterms:modified xsi:type="dcterms:W3CDTF">2023-04-28T17:24:54Z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61215F7AEC684A6CB4F9108AA814B30F</vt:lpwstr>
  </property>
  <property fmtid="{D5CDD505-2E9C-101B-9397-08002B2CF9AE}" pid="3" name="KSOProductBuildVer">
    <vt:lpwstr>1033-11.2.0.11536</vt:lpwstr>
  </property>
</Properties>
</file>