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6" r:id="rId3"/>
    <p:sldId id="257" r:id="rId4"/>
    <p:sldId id="264" r:id="rId5"/>
    <p:sldId id="259" r:id="rId6"/>
    <p:sldId id="260" r:id="rId7"/>
    <p:sldId id="265" r:id="rId8"/>
    <p:sldId id="262" r:id="rId9"/>
    <p:sldId id="266"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D694B5-B48C-480B-833B-58E00D988668}">
          <p14:sldIdLst>
            <p14:sldId id="267"/>
            <p14:sldId id="256"/>
            <p14:sldId id="257"/>
          </p14:sldIdLst>
        </p14:section>
        <p14:section name="Untitled Section" id="{0BAED907-08A1-49E0-9DFA-0A0E3DC567DC}">
          <p14:sldIdLst>
            <p14:sldId id="264"/>
            <p14:sldId id="259"/>
            <p14:sldId id="260"/>
            <p14:sldId id="265"/>
            <p14:sldId id="26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00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461DB-B753-CC5E-6F08-6992AA3C48A3}"/>
              </a:ext>
            </a:extLst>
          </p:cNvPr>
          <p:cNvSpPr txBox="1"/>
          <p:nvPr/>
        </p:nvSpPr>
        <p:spPr>
          <a:xfrm>
            <a:off x="3880624" y="2252546"/>
            <a:ext cx="5742878" cy="4524315"/>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Name: Manisha Gowda</a:t>
            </a:r>
          </a:p>
          <a:p>
            <a:pPr algn="ctr"/>
            <a:r>
              <a:rPr lang="en-US" sz="4800" b="1" dirty="0">
                <a:latin typeface="Times New Roman" panose="02020603050405020304" pitchFamily="18" charset="0"/>
                <a:cs typeface="Times New Roman" panose="02020603050405020304" pitchFamily="18" charset="0"/>
              </a:rPr>
              <a:t>Roll No:30</a:t>
            </a:r>
          </a:p>
          <a:p>
            <a:pPr algn="ctr"/>
            <a:r>
              <a:rPr lang="en-US" sz="4800" b="1" dirty="0">
                <a:latin typeface="Times New Roman" panose="02020603050405020304" pitchFamily="18" charset="0"/>
                <a:cs typeface="Times New Roman" panose="02020603050405020304" pitchFamily="18" charset="0"/>
              </a:rPr>
              <a:t>BBA/Sem-6</a:t>
            </a:r>
          </a:p>
          <a:p>
            <a:pPr algn="ctr"/>
            <a:r>
              <a:rPr lang="en-US" sz="4800" b="1" dirty="0">
                <a:latin typeface="Times New Roman" panose="02020603050405020304" pitchFamily="18" charset="0"/>
                <a:cs typeface="Times New Roman" panose="02020603050405020304" pitchFamily="18" charset="0"/>
              </a:rPr>
              <a:t>Disaster Management </a:t>
            </a:r>
          </a:p>
        </p:txBody>
      </p:sp>
    </p:spTree>
    <p:extLst>
      <p:ext uri="{BB962C8B-B14F-4D97-AF65-F5344CB8AC3E}">
        <p14:creationId xmlns:p14="http://schemas.microsoft.com/office/powerpoint/2010/main" val="93271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45826"/>
            <a:ext cx="7477601" cy="2499598"/>
          </a:xfrm>
          <a:prstGeom prst="rect">
            <a:avLst/>
          </a:prstGeom>
          <a:noFill/>
          <a:ln/>
        </p:spPr>
        <p:txBody>
          <a:bodyPr wrap="square" rtlCol="0" anchor="t"/>
          <a:lstStyle/>
          <a:p>
            <a:pPr marL="0" indent="0" algn="ctr">
              <a:lnSpc>
                <a:spcPts val="6561"/>
              </a:lnSpc>
              <a:buNone/>
            </a:pPr>
            <a:r>
              <a:rPr lang="en-US" sz="4400" dirty="0">
                <a:solidFill>
                  <a:srgbClr val="1B1B27"/>
                </a:solidFill>
                <a:latin typeface="Times New Roman" panose="02020603050405020304" pitchFamily="18" charset="0"/>
                <a:ea typeface="Raleway" pitchFamily="34" charset="-122"/>
                <a:cs typeface="Times New Roman" panose="02020603050405020304" pitchFamily="18" charset="0"/>
              </a:rPr>
              <a:t>Introduction to Tsunami in Andaman and Nicobar Islands</a:t>
            </a:r>
            <a:endParaRPr lang="en-US" sz="4400" dirty="0">
              <a:latin typeface="Times New Roman" panose="02020603050405020304" pitchFamily="18" charset="0"/>
              <a:cs typeface="Times New Roman" panose="02020603050405020304" pitchFamily="18" charset="0"/>
            </a:endParaRPr>
          </a:p>
        </p:txBody>
      </p:sp>
      <p:sp>
        <p:nvSpPr>
          <p:cNvPr id="6" name="Text 3"/>
          <p:cNvSpPr/>
          <p:nvPr/>
        </p:nvSpPr>
        <p:spPr>
          <a:xfrm>
            <a:off x="833198" y="4098817"/>
            <a:ext cx="7477601" cy="3405954"/>
          </a:xfrm>
          <a:prstGeom prst="rect">
            <a:avLst/>
          </a:prstGeom>
          <a:noFill/>
          <a:ln/>
        </p:spPr>
        <p:txBody>
          <a:bodyPr wrap="square" rtlCol="0" anchor="t"/>
          <a:lstStyle/>
          <a:p>
            <a:pPr marL="0" indent="0" algn="just">
              <a:lnSpc>
                <a:spcPts val="2799"/>
              </a:lnSpc>
              <a:buNone/>
            </a:pPr>
            <a:r>
              <a:rPr lang="en-US" sz="2400" dirty="0">
                <a:latin typeface="Times New Roman" panose="02020603050405020304" pitchFamily="18" charset="0"/>
                <a:cs typeface="Times New Roman" panose="02020603050405020304" pitchFamily="18" charset="0"/>
              </a:rPr>
              <a:t>The Andaman and Nicobar Islands are a group of islands in the Indian Ocean, located between the Bay of Bengal and the Andaman Sea. One of the significant challenges faced by the Andaman and Nicobar Islands is the threat of tsunamis. These islands are situated in a seismically active region prone to earthquakes, which can trigger tsunamis.</a:t>
            </a:r>
            <a:endParaRPr lang="en-US" sz="1600" dirty="0">
              <a:solidFill>
                <a:srgbClr val="3C3939"/>
              </a:solidFill>
              <a:latin typeface="Times New Roman" panose="02020603050405020304" pitchFamily="18" charset="0"/>
              <a:ea typeface="Roboto" pitchFamily="34" charset="-122"/>
              <a:cs typeface="Times New Roman" panose="02020603050405020304" pitchFamily="18" charset="0"/>
            </a:endParaRPr>
          </a:p>
          <a:p>
            <a:pPr marL="0" indent="0" algn="just">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In 2004, Andaman and Nicobar Islands were hit by a devastating tsunami caused by a 9.1 magnitude earthquake. The colossal natural disaster had a profound impact on the region.</a:t>
            </a:r>
            <a:endParaRPr lang="en-US" sz="2000" dirty="0">
              <a:latin typeface="Times New Roman" panose="02020603050405020304" pitchFamily="18" charset="0"/>
              <a:cs typeface="Times New Roman" panose="02020603050405020304" pitchFamily="18" charset="0"/>
            </a:endParaRPr>
          </a:p>
        </p:txBody>
      </p:sp>
      <p:sp>
        <p:nvSpPr>
          <p:cNvPr id="7" name="Shape 4"/>
          <p:cNvSpPr/>
          <p:nvPr/>
        </p:nvSpPr>
        <p:spPr>
          <a:xfrm>
            <a:off x="833199" y="6011466"/>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30076"/>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30076"/>
          </a:xfrm>
          <a:prstGeom prst="rect">
            <a:avLst/>
          </a:prstGeom>
        </p:spPr>
      </p:pic>
      <p:sp>
        <p:nvSpPr>
          <p:cNvPr id="5" name="Shape 2"/>
          <p:cNvSpPr/>
          <p:nvPr/>
        </p:nvSpPr>
        <p:spPr>
          <a:xfrm>
            <a:off x="0" y="0"/>
            <a:ext cx="14630400" cy="8230076"/>
          </a:xfrm>
          <a:prstGeom prst="rect">
            <a:avLst/>
          </a:prstGeom>
          <a:solidFill>
            <a:srgbClr val="FFFFFF">
              <a:alpha val="85000"/>
            </a:srgbClr>
          </a:solidFill>
          <a:ln/>
        </p:spPr>
        <p:txBody>
          <a:bodyPr/>
          <a:lstStyle/>
          <a:p>
            <a:endParaRPr lang="en-US"/>
          </a:p>
        </p:txBody>
      </p:sp>
      <p:sp>
        <p:nvSpPr>
          <p:cNvPr id="6" name="Text 3"/>
          <p:cNvSpPr/>
          <p:nvPr/>
        </p:nvSpPr>
        <p:spPr>
          <a:xfrm>
            <a:off x="2501503" y="557332"/>
            <a:ext cx="8013144" cy="633413"/>
          </a:xfrm>
          <a:prstGeom prst="rect">
            <a:avLst/>
          </a:prstGeom>
          <a:noFill/>
          <a:ln/>
        </p:spPr>
        <p:txBody>
          <a:bodyPr wrap="none" rtlCol="0" anchor="t"/>
          <a:lstStyle/>
          <a:p>
            <a:pPr marL="0" indent="0" algn="ctr">
              <a:lnSpc>
                <a:spcPts val="4987"/>
              </a:lnSpc>
              <a:buNone/>
            </a:pPr>
            <a:r>
              <a:rPr lang="en-US" sz="4000" b="1" dirty="0">
                <a:solidFill>
                  <a:srgbClr val="1B1B27"/>
                </a:solidFill>
                <a:latin typeface="Times New Roman" panose="02020603050405020304" pitchFamily="18" charset="0"/>
                <a:ea typeface="Raleway" pitchFamily="34" charset="-122"/>
                <a:cs typeface="Times New Roman" panose="02020603050405020304" pitchFamily="18" charset="0"/>
              </a:rPr>
              <a:t>Causes and Effects of the Tsunami</a:t>
            </a:r>
            <a:endParaRPr lang="en-US" sz="4000" b="1" dirty="0">
              <a:latin typeface="Times New Roman" panose="02020603050405020304" pitchFamily="18" charset="0"/>
              <a:cs typeface="Times New Roman" panose="02020603050405020304" pitchFamily="18" charset="0"/>
            </a:endParaRPr>
          </a:p>
        </p:txBody>
      </p:sp>
      <p:sp>
        <p:nvSpPr>
          <p:cNvPr id="7" name="Shape 4"/>
          <p:cNvSpPr/>
          <p:nvPr/>
        </p:nvSpPr>
        <p:spPr>
          <a:xfrm>
            <a:off x="2785229" y="1494711"/>
            <a:ext cx="40481" cy="6178034"/>
          </a:xfrm>
          <a:prstGeom prst="roundRect">
            <a:avLst>
              <a:gd name="adj" fmla="val 225308"/>
            </a:avLst>
          </a:prstGeom>
          <a:solidFill>
            <a:srgbClr val="C7C7D0"/>
          </a:solidFill>
          <a:ln/>
        </p:spPr>
        <p:txBody>
          <a:bodyPr/>
          <a:lstStyle/>
          <a:p>
            <a:endParaRPr lang="en-US"/>
          </a:p>
        </p:txBody>
      </p:sp>
      <p:sp>
        <p:nvSpPr>
          <p:cNvPr id="8" name="Shape 5"/>
          <p:cNvSpPr/>
          <p:nvPr/>
        </p:nvSpPr>
        <p:spPr>
          <a:xfrm>
            <a:off x="3033474" y="1860709"/>
            <a:ext cx="709374" cy="40481"/>
          </a:xfrm>
          <a:prstGeom prst="roundRect">
            <a:avLst>
              <a:gd name="adj" fmla="val 225308"/>
            </a:avLst>
          </a:prstGeom>
          <a:solidFill>
            <a:srgbClr val="C7C7D0"/>
          </a:solidFill>
          <a:ln/>
        </p:spPr>
        <p:txBody>
          <a:bodyPr/>
          <a:lstStyle/>
          <a:p>
            <a:endParaRPr lang="en-US"/>
          </a:p>
        </p:txBody>
      </p:sp>
      <p:sp>
        <p:nvSpPr>
          <p:cNvPr id="9" name="Shape 6"/>
          <p:cNvSpPr/>
          <p:nvPr/>
        </p:nvSpPr>
        <p:spPr>
          <a:xfrm>
            <a:off x="2577465" y="1653064"/>
            <a:ext cx="456009" cy="45600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10" name="Text 7"/>
          <p:cNvSpPr/>
          <p:nvPr/>
        </p:nvSpPr>
        <p:spPr>
          <a:xfrm>
            <a:off x="2740343" y="1691045"/>
            <a:ext cx="130135" cy="379928"/>
          </a:xfrm>
          <a:prstGeom prst="rect">
            <a:avLst/>
          </a:prstGeom>
          <a:noFill/>
          <a:ln/>
        </p:spPr>
        <p:txBody>
          <a:bodyPr wrap="none" rtlCol="0" anchor="t"/>
          <a:lstStyle/>
          <a:p>
            <a:pPr marL="0" indent="0" algn="ctr">
              <a:lnSpc>
                <a:spcPts val="2992"/>
              </a:lnSpc>
              <a:buNone/>
            </a:pPr>
            <a:r>
              <a:rPr lang="en-US" sz="2394" dirty="0">
                <a:solidFill>
                  <a:srgbClr val="3C3939"/>
                </a:solidFill>
                <a:latin typeface="Raleway" pitchFamily="34" charset="0"/>
                <a:ea typeface="Raleway" pitchFamily="34" charset="-122"/>
                <a:cs typeface="Raleway" pitchFamily="34" charset="-120"/>
              </a:rPr>
              <a:t>1</a:t>
            </a:r>
            <a:endParaRPr lang="en-US" sz="2394" dirty="0"/>
          </a:p>
        </p:txBody>
      </p:sp>
      <p:sp>
        <p:nvSpPr>
          <p:cNvPr id="11" name="Text 8"/>
          <p:cNvSpPr/>
          <p:nvPr/>
        </p:nvSpPr>
        <p:spPr>
          <a:xfrm>
            <a:off x="3920133" y="1697355"/>
            <a:ext cx="2539603" cy="316706"/>
          </a:xfrm>
          <a:prstGeom prst="rect">
            <a:avLst/>
          </a:prstGeom>
          <a:noFill/>
          <a:ln/>
        </p:spPr>
        <p:txBody>
          <a:bodyPr wrap="none" rtlCol="0" anchor="t"/>
          <a:lstStyle/>
          <a:p>
            <a:pPr marL="0" indent="0" algn="ctr">
              <a:lnSpc>
                <a:spcPts val="249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Undersea Earthquake</a:t>
            </a:r>
            <a:endParaRPr lang="en-US" sz="2400" b="1" dirty="0">
              <a:latin typeface="Times New Roman" panose="02020603050405020304" pitchFamily="18" charset="0"/>
              <a:cs typeface="Times New Roman" panose="02020603050405020304" pitchFamily="18" charset="0"/>
            </a:endParaRPr>
          </a:p>
        </p:txBody>
      </p:sp>
      <p:sp>
        <p:nvSpPr>
          <p:cNvPr id="12" name="Text 9"/>
          <p:cNvSpPr/>
          <p:nvPr/>
        </p:nvSpPr>
        <p:spPr>
          <a:xfrm>
            <a:off x="3920133" y="2135624"/>
            <a:ext cx="8208645" cy="1458992"/>
          </a:xfrm>
          <a:prstGeom prst="rect">
            <a:avLst/>
          </a:prstGeom>
          <a:noFill/>
          <a:ln/>
        </p:spPr>
        <p:txBody>
          <a:bodyPr wrap="square" rtlCol="0" anchor="t"/>
          <a:lstStyle/>
          <a:p>
            <a:pPr marL="0" indent="0" algn="just">
              <a:lnSpc>
                <a:spcPts val="2553"/>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An undersea earthquake, also known as a seismic event beneath the ocean, is the primary cause of a tsunami. The sudden movement of tectonic plates creates a powerful disturbance in the water, resulting in massive oceanic waves.</a:t>
            </a:r>
            <a:endParaRPr lang="en-US" sz="2000" dirty="0">
              <a:latin typeface="Times New Roman" panose="02020603050405020304" pitchFamily="18" charset="0"/>
              <a:cs typeface="Times New Roman" panose="02020603050405020304" pitchFamily="18" charset="0"/>
            </a:endParaRPr>
          </a:p>
        </p:txBody>
      </p:sp>
      <p:sp>
        <p:nvSpPr>
          <p:cNvPr id="13" name="Shape 10"/>
          <p:cNvSpPr/>
          <p:nvPr/>
        </p:nvSpPr>
        <p:spPr>
          <a:xfrm>
            <a:off x="3033474" y="3879533"/>
            <a:ext cx="709374" cy="40481"/>
          </a:xfrm>
          <a:prstGeom prst="roundRect">
            <a:avLst>
              <a:gd name="adj" fmla="val 225308"/>
            </a:avLst>
          </a:prstGeom>
          <a:solidFill>
            <a:srgbClr val="C7C7D0"/>
          </a:solidFill>
          <a:ln/>
        </p:spPr>
        <p:txBody>
          <a:bodyPr/>
          <a:lstStyle/>
          <a:p>
            <a:endParaRPr lang="en-US"/>
          </a:p>
        </p:txBody>
      </p:sp>
      <p:sp>
        <p:nvSpPr>
          <p:cNvPr id="14" name="Shape 11"/>
          <p:cNvSpPr/>
          <p:nvPr/>
        </p:nvSpPr>
        <p:spPr>
          <a:xfrm>
            <a:off x="2577465" y="3671888"/>
            <a:ext cx="456009" cy="45600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15" name="Text 12"/>
          <p:cNvSpPr/>
          <p:nvPr/>
        </p:nvSpPr>
        <p:spPr>
          <a:xfrm>
            <a:off x="2726293" y="3709868"/>
            <a:ext cx="158353" cy="379928"/>
          </a:xfrm>
          <a:prstGeom prst="rect">
            <a:avLst/>
          </a:prstGeom>
          <a:noFill/>
          <a:ln/>
        </p:spPr>
        <p:txBody>
          <a:bodyPr wrap="none" rtlCol="0" anchor="t"/>
          <a:lstStyle/>
          <a:p>
            <a:pPr marL="0" indent="0" algn="ctr">
              <a:lnSpc>
                <a:spcPts val="2992"/>
              </a:lnSpc>
              <a:buNone/>
            </a:pPr>
            <a:r>
              <a:rPr lang="en-US" sz="2394" dirty="0">
                <a:solidFill>
                  <a:srgbClr val="3C3939"/>
                </a:solidFill>
                <a:latin typeface="Raleway" pitchFamily="34" charset="0"/>
                <a:ea typeface="Raleway" pitchFamily="34" charset="-122"/>
                <a:cs typeface="Raleway" pitchFamily="34" charset="-120"/>
              </a:rPr>
              <a:t>2</a:t>
            </a:r>
            <a:endParaRPr lang="en-US" sz="2394" dirty="0"/>
          </a:p>
        </p:txBody>
      </p:sp>
      <p:sp>
        <p:nvSpPr>
          <p:cNvPr id="16" name="Text 13"/>
          <p:cNvSpPr/>
          <p:nvPr/>
        </p:nvSpPr>
        <p:spPr>
          <a:xfrm>
            <a:off x="3920133" y="3716179"/>
            <a:ext cx="2533412" cy="316706"/>
          </a:xfrm>
          <a:prstGeom prst="rect">
            <a:avLst/>
          </a:prstGeom>
          <a:noFill/>
          <a:ln/>
        </p:spPr>
        <p:txBody>
          <a:bodyPr wrap="none" rtlCol="0" anchor="t"/>
          <a:lstStyle/>
          <a:p>
            <a:pPr marL="0" indent="0" algn="ctr">
              <a:lnSpc>
                <a:spcPts val="249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Destructive Impact</a:t>
            </a:r>
            <a:endParaRPr lang="en-US" sz="2400" b="1" dirty="0">
              <a:latin typeface="Times New Roman" panose="02020603050405020304" pitchFamily="18" charset="0"/>
              <a:cs typeface="Times New Roman" panose="02020603050405020304" pitchFamily="18" charset="0"/>
            </a:endParaRPr>
          </a:p>
        </p:txBody>
      </p:sp>
      <p:sp>
        <p:nvSpPr>
          <p:cNvPr id="17" name="Text 14"/>
          <p:cNvSpPr/>
          <p:nvPr/>
        </p:nvSpPr>
        <p:spPr>
          <a:xfrm>
            <a:off x="3920133" y="4154447"/>
            <a:ext cx="8208645" cy="1458991"/>
          </a:xfrm>
          <a:prstGeom prst="rect">
            <a:avLst/>
          </a:prstGeom>
          <a:noFill/>
          <a:ln/>
        </p:spPr>
        <p:txBody>
          <a:bodyPr wrap="square" rtlCol="0" anchor="t"/>
          <a:lstStyle/>
          <a:p>
            <a:pPr marL="0" indent="0" algn="just">
              <a:lnSpc>
                <a:spcPts val="2553"/>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The tsunami's destructive impact on coastal areas is devastating. As the powerful waves strike the shore, they cause widespread destruction, leading to the loss of life and significant damage to infrastructure such as buildings, roads, and bridges.</a:t>
            </a:r>
            <a:endParaRPr lang="en-US" sz="2000" dirty="0">
              <a:latin typeface="Times New Roman" panose="02020603050405020304" pitchFamily="18" charset="0"/>
              <a:cs typeface="Times New Roman" panose="02020603050405020304" pitchFamily="18" charset="0"/>
            </a:endParaRPr>
          </a:p>
        </p:txBody>
      </p:sp>
      <p:sp>
        <p:nvSpPr>
          <p:cNvPr id="18" name="Shape 15"/>
          <p:cNvSpPr/>
          <p:nvPr/>
        </p:nvSpPr>
        <p:spPr>
          <a:xfrm>
            <a:off x="3033474" y="5898356"/>
            <a:ext cx="709374" cy="40481"/>
          </a:xfrm>
          <a:prstGeom prst="roundRect">
            <a:avLst>
              <a:gd name="adj" fmla="val 225308"/>
            </a:avLst>
          </a:prstGeom>
          <a:solidFill>
            <a:srgbClr val="C7C7D0"/>
          </a:solidFill>
          <a:ln/>
        </p:spPr>
        <p:txBody>
          <a:bodyPr/>
          <a:lstStyle/>
          <a:p>
            <a:endParaRPr lang="en-US"/>
          </a:p>
        </p:txBody>
      </p:sp>
      <p:sp>
        <p:nvSpPr>
          <p:cNvPr id="19" name="Shape 16"/>
          <p:cNvSpPr/>
          <p:nvPr/>
        </p:nvSpPr>
        <p:spPr>
          <a:xfrm>
            <a:off x="2577465" y="5690711"/>
            <a:ext cx="456009" cy="45600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20" name="Text 17"/>
          <p:cNvSpPr/>
          <p:nvPr/>
        </p:nvSpPr>
        <p:spPr>
          <a:xfrm>
            <a:off x="2724269" y="5728692"/>
            <a:ext cx="162282" cy="379928"/>
          </a:xfrm>
          <a:prstGeom prst="rect">
            <a:avLst/>
          </a:prstGeom>
          <a:noFill/>
          <a:ln/>
        </p:spPr>
        <p:txBody>
          <a:bodyPr wrap="none" rtlCol="0" anchor="t"/>
          <a:lstStyle/>
          <a:p>
            <a:pPr marL="0" indent="0" algn="ctr">
              <a:lnSpc>
                <a:spcPts val="2992"/>
              </a:lnSpc>
              <a:buNone/>
            </a:pPr>
            <a:r>
              <a:rPr lang="en-US" sz="2394" dirty="0">
                <a:solidFill>
                  <a:srgbClr val="3C3939"/>
                </a:solidFill>
                <a:latin typeface="Raleway" pitchFamily="34" charset="0"/>
                <a:ea typeface="Raleway" pitchFamily="34" charset="-122"/>
                <a:cs typeface="Raleway" pitchFamily="34" charset="-120"/>
              </a:rPr>
              <a:t>3</a:t>
            </a:r>
            <a:endParaRPr lang="en-US" sz="2394" dirty="0"/>
          </a:p>
        </p:txBody>
      </p:sp>
      <p:sp>
        <p:nvSpPr>
          <p:cNvPr id="21" name="Text 18"/>
          <p:cNvSpPr/>
          <p:nvPr/>
        </p:nvSpPr>
        <p:spPr>
          <a:xfrm>
            <a:off x="4036741" y="5709666"/>
            <a:ext cx="2984077" cy="316706"/>
          </a:xfrm>
          <a:prstGeom prst="rect">
            <a:avLst/>
          </a:prstGeom>
          <a:noFill/>
          <a:ln/>
        </p:spPr>
        <p:txBody>
          <a:bodyPr wrap="none" rtlCol="0" anchor="t"/>
          <a:lstStyle/>
          <a:p>
            <a:pPr marL="0" indent="0" algn="ctr">
              <a:lnSpc>
                <a:spcPts val="249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Environmental Aftermath</a:t>
            </a:r>
            <a:endParaRPr lang="en-US" sz="2400" b="1" dirty="0">
              <a:latin typeface="Times New Roman" panose="02020603050405020304" pitchFamily="18" charset="0"/>
              <a:cs typeface="Times New Roman" panose="02020603050405020304" pitchFamily="18" charset="0"/>
            </a:endParaRPr>
          </a:p>
        </p:txBody>
      </p:sp>
      <p:sp>
        <p:nvSpPr>
          <p:cNvPr id="22" name="Text 19"/>
          <p:cNvSpPr/>
          <p:nvPr/>
        </p:nvSpPr>
        <p:spPr>
          <a:xfrm>
            <a:off x="3920133" y="6173272"/>
            <a:ext cx="8346208" cy="1458991"/>
          </a:xfrm>
          <a:prstGeom prst="rect">
            <a:avLst/>
          </a:prstGeom>
          <a:noFill/>
          <a:ln/>
        </p:spPr>
        <p:txBody>
          <a:bodyPr wrap="square" rtlCol="0" anchor="t"/>
          <a:lstStyle/>
          <a:p>
            <a:pPr marL="0" indent="0" algn="just">
              <a:lnSpc>
                <a:spcPts val="2553"/>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The aftermath of a tsunami has significant environmental consequences. The sudden influx of large amounts of water disrupts the ecological balance, impacting marine life and the aquatic ecosystem. It can lead to the destruction of coral reefs, damage to coastal habitats, and changes in water quality.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F6FE0-2C90-2D5D-AC14-3224E5236859}"/>
              </a:ext>
            </a:extLst>
          </p:cNvPr>
          <p:cNvSpPr txBox="1"/>
          <p:nvPr/>
        </p:nvSpPr>
        <p:spPr>
          <a:xfrm>
            <a:off x="1" y="2731624"/>
            <a:ext cx="14582664" cy="4524315"/>
          </a:xfrm>
          <a:prstGeom prst="rect">
            <a:avLst/>
          </a:prstGeom>
          <a:noFill/>
        </p:spPr>
        <p:txBody>
          <a:bodyPr wrap="square">
            <a:spAutoFit/>
          </a:bodyPr>
          <a:lstStyle/>
          <a:p>
            <a:pPr defTabSz="773125">
              <a:spcAft>
                <a:spcPts val="570"/>
              </a:spcAft>
            </a:pPr>
            <a:r>
              <a:rPr lang="en-US" sz="2400" kern="1200" dirty="0">
                <a:solidFill>
                  <a:schemeClr val="tx1"/>
                </a:solidFill>
                <a:latin typeface="Times New Roman" panose="02020603050405020304" pitchFamily="18" charset="0"/>
                <a:ea typeface="+mn-ea"/>
                <a:cs typeface="Times New Roman" panose="02020603050405020304" pitchFamily="18" charset="0"/>
              </a:rPr>
              <a:t>Some areas of the Andaman and Nicobar Islands that are particularly vulnerable to tsunamis include:</a:t>
            </a:r>
            <a:br>
              <a:rPr lang="en-US" sz="2400" kern="1200" dirty="0">
                <a:solidFill>
                  <a:schemeClr val="tx1"/>
                </a:solidFill>
                <a:latin typeface="Times New Roman" panose="02020603050405020304" pitchFamily="18" charset="0"/>
                <a:ea typeface="+mn-ea"/>
                <a:cs typeface="Times New Roman" panose="02020603050405020304" pitchFamily="18" charset="0"/>
              </a:rPr>
            </a:br>
            <a:r>
              <a:rPr lang="en-US" sz="2400" kern="1200" dirty="0">
                <a:solidFill>
                  <a:schemeClr val="tx1"/>
                </a:solidFill>
                <a:latin typeface="Times New Roman" panose="02020603050405020304" pitchFamily="18" charset="0"/>
                <a:ea typeface="+mn-ea"/>
                <a:cs typeface="Times New Roman" panose="02020603050405020304" pitchFamily="18" charset="0"/>
              </a:rPr>
              <a:t>1. Coastal regions: Low-lying coastal areas are at higher risk as tsunamis can inundate these areas with water, causing widespread damage.</a:t>
            </a:r>
            <a:br>
              <a:rPr lang="en-US" sz="2400" kern="1200" dirty="0">
                <a:solidFill>
                  <a:schemeClr val="tx1"/>
                </a:solidFill>
                <a:latin typeface="Times New Roman" panose="02020603050405020304" pitchFamily="18" charset="0"/>
                <a:ea typeface="+mn-ea"/>
                <a:cs typeface="Times New Roman" panose="02020603050405020304" pitchFamily="18" charset="0"/>
              </a:rPr>
            </a:br>
            <a:br>
              <a:rPr lang="en-US" sz="2400" kern="1200" dirty="0">
                <a:solidFill>
                  <a:schemeClr val="tx1"/>
                </a:solidFill>
                <a:latin typeface="Times New Roman" panose="02020603050405020304" pitchFamily="18" charset="0"/>
                <a:ea typeface="+mn-ea"/>
                <a:cs typeface="Times New Roman" panose="02020603050405020304" pitchFamily="18" charset="0"/>
              </a:rPr>
            </a:br>
            <a:r>
              <a:rPr lang="en-US" sz="2400" kern="1200" dirty="0">
                <a:solidFill>
                  <a:schemeClr val="tx1"/>
                </a:solidFill>
                <a:latin typeface="Times New Roman" panose="02020603050405020304" pitchFamily="18" charset="0"/>
                <a:ea typeface="+mn-ea"/>
                <a:cs typeface="Times New Roman" panose="02020603050405020304" pitchFamily="18" charset="0"/>
              </a:rPr>
              <a:t>2. Islands closer to tectonic plate boundaries: Islands situated closer to tectonic plate boundaries, where earthquakes are more frequent, are more vulnerable to tsunamis.</a:t>
            </a:r>
            <a:br>
              <a:rPr lang="en-US" sz="2400" kern="1200" dirty="0">
                <a:solidFill>
                  <a:schemeClr val="tx1"/>
                </a:solidFill>
                <a:latin typeface="Times New Roman" panose="02020603050405020304" pitchFamily="18" charset="0"/>
                <a:ea typeface="+mn-ea"/>
                <a:cs typeface="Times New Roman" panose="02020603050405020304" pitchFamily="18" charset="0"/>
              </a:rPr>
            </a:br>
            <a:br>
              <a:rPr lang="en-US" sz="2400" kern="1200" dirty="0">
                <a:solidFill>
                  <a:schemeClr val="tx1"/>
                </a:solidFill>
                <a:latin typeface="Times New Roman" panose="02020603050405020304" pitchFamily="18" charset="0"/>
                <a:ea typeface="+mn-ea"/>
                <a:cs typeface="Times New Roman" panose="02020603050405020304" pitchFamily="18" charset="0"/>
              </a:rPr>
            </a:br>
            <a:r>
              <a:rPr lang="en-US" sz="2400" kern="1200" dirty="0">
                <a:solidFill>
                  <a:schemeClr val="tx1"/>
                </a:solidFill>
                <a:latin typeface="Times New Roman" panose="02020603050405020304" pitchFamily="18" charset="0"/>
                <a:ea typeface="+mn-ea"/>
                <a:cs typeface="Times New Roman" panose="02020603050405020304" pitchFamily="18" charset="0"/>
              </a:rPr>
              <a:t>3. Uninhabited islands: While all areas of the Andaman and Nicobar Islands are susceptible to tsunamis, uninhabited islands may not have adequate warning systems or infrastructure to mitigate the impact.</a:t>
            </a:r>
            <a:br>
              <a:rPr lang="en-US" sz="2400" kern="1200" dirty="0">
                <a:solidFill>
                  <a:schemeClr val="tx1"/>
                </a:solidFill>
                <a:latin typeface="Times New Roman" panose="02020603050405020304" pitchFamily="18" charset="0"/>
                <a:ea typeface="+mn-ea"/>
                <a:cs typeface="Times New Roman" panose="02020603050405020304" pitchFamily="18" charset="0"/>
              </a:rPr>
            </a:br>
            <a:br>
              <a:rPr lang="en-US" sz="2400" kern="1200" dirty="0">
                <a:solidFill>
                  <a:schemeClr val="tx1"/>
                </a:solidFill>
                <a:latin typeface="Times New Roman" panose="02020603050405020304" pitchFamily="18" charset="0"/>
                <a:ea typeface="+mn-ea"/>
                <a:cs typeface="Times New Roman" panose="02020603050405020304" pitchFamily="18" charset="0"/>
              </a:rPr>
            </a:br>
            <a:r>
              <a:rPr lang="en-US" sz="2400" kern="1200" dirty="0">
                <a:solidFill>
                  <a:schemeClr val="tx1"/>
                </a:solidFill>
                <a:latin typeface="Times New Roman" panose="02020603050405020304" pitchFamily="18" charset="0"/>
                <a:ea typeface="+mn-ea"/>
                <a:cs typeface="Times New Roman" panose="02020603050405020304" pitchFamily="18" charset="0"/>
              </a:rPr>
              <a:t> 4.Port Blair: As the capital city and one of the most populated areas in the islands, Port Blair is also at risk of tsunamis due to its coastal location.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48C4C3-84C5-64F0-866A-B85A98315276}"/>
              </a:ext>
            </a:extLst>
          </p:cNvPr>
          <p:cNvSpPr txBox="1"/>
          <p:nvPr/>
        </p:nvSpPr>
        <p:spPr>
          <a:xfrm>
            <a:off x="4627755" y="481218"/>
            <a:ext cx="4594303" cy="984885"/>
          </a:xfrm>
          <a:prstGeom prst="rect">
            <a:avLst/>
          </a:prstGeom>
          <a:noFill/>
        </p:spPr>
        <p:txBody>
          <a:bodyPr wrap="square" rtlCol="0">
            <a:spAutoFit/>
          </a:bodyPr>
          <a:lstStyle/>
          <a:p>
            <a:pPr algn="ctr" defTabSz="773125">
              <a:spcAft>
                <a:spcPts val="570"/>
              </a:spcAft>
            </a:pPr>
            <a:r>
              <a:rPr lang="en-US" sz="4400" b="1" kern="1200" dirty="0">
                <a:solidFill>
                  <a:schemeClr val="tx1"/>
                </a:solidFill>
                <a:latin typeface="Times New Roman" panose="02020603050405020304" pitchFamily="18" charset="0"/>
                <a:ea typeface="+mn-ea"/>
                <a:cs typeface="Times New Roman" panose="02020603050405020304" pitchFamily="18" charset="0"/>
              </a:rPr>
              <a:t>Areas Affected</a:t>
            </a:r>
          </a:p>
          <a:p>
            <a:pPr defTabSz="773125">
              <a:spcAft>
                <a:spcPts val="570"/>
              </a:spcAft>
            </a:pPr>
            <a:endParaRPr lang="en-US" sz="900" kern="1200" dirty="0">
              <a:solidFill>
                <a:schemeClr val="tx1"/>
              </a:solidFill>
              <a:latin typeface="+mn-lt"/>
              <a:ea typeface="+mn-ea"/>
              <a:cs typeface="+mn-cs"/>
            </a:endParaRPr>
          </a:p>
        </p:txBody>
      </p:sp>
    </p:spTree>
    <p:extLst>
      <p:ext uri="{BB962C8B-B14F-4D97-AF65-F5344CB8AC3E}">
        <p14:creationId xmlns:p14="http://schemas.microsoft.com/office/powerpoint/2010/main" val="33883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2"/>
          <p:cNvSpPr/>
          <p:nvPr/>
        </p:nvSpPr>
        <p:spPr>
          <a:xfrm>
            <a:off x="2495193" y="1013326"/>
            <a:ext cx="8549759" cy="694373"/>
          </a:xfrm>
          <a:prstGeom prst="rect">
            <a:avLst/>
          </a:prstGeom>
          <a:noFill/>
          <a:ln/>
        </p:spPr>
        <p:txBody>
          <a:bodyPr wrap="none" rtlCol="0" anchor="t"/>
          <a:lstStyle/>
          <a:p>
            <a:pPr marL="0" indent="0" algn="ctr">
              <a:lnSpc>
                <a:spcPts val="5468"/>
              </a:lnSpc>
              <a:buNone/>
            </a:pPr>
            <a:r>
              <a:rPr lang="en-US" sz="4374" b="1" dirty="0">
                <a:solidFill>
                  <a:srgbClr val="1B1B27"/>
                </a:solidFill>
                <a:latin typeface="Times New Roman" panose="02020603050405020304" pitchFamily="18" charset="0"/>
                <a:ea typeface="Raleway" pitchFamily="34" charset="-122"/>
                <a:cs typeface="Times New Roman" panose="02020603050405020304" pitchFamily="18" charset="0"/>
              </a:rPr>
              <a:t>Evacuation Plans and Procedures</a:t>
            </a:r>
            <a:endParaRPr lang="en-US" sz="4374" b="1" dirty="0">
              <a:latin typeface="Times New Roman" panose="02020603050405020304" pitchFamily="18" charset="0"/>
              <a:cs typeface="Times New Roman" panose="02020603050405020304" pitchFamily="18" charset="0"/>
            </a:endParaRPr>
          </a:p>
        </p:txBody>
      </p:sp>
      <p:sp>
        <p:nvSpPr>
          <p:cNvPr id="5" name="Shape 3"/>
          <p:cNvSpPr/>
          <p:nvPr/>
        </p:nvSpPr>
        <p:spPr>
          <a:xfrm>
            <a:off x="2037993" y="3132177"/>
            <a:ext cx="10554414" cy="2992755"/>
          </a:xfrm>
          <a:prstGeom prst="roundRect">
            <a:avLst>
              <a:gd name="adj" fmla="val 3341"/>
            </a:avLst>
          </a:prstGeom>
          <a:noFill/>
          <a:ln w="7620">
            <a:solidFill>
              <a:srgbClr val="000000">
                <a:alpha val="8000"/>
              </a:srgbClr>
            </a:solidFill>
            <a:prstDash val="solid"/>
          </a:ln>
        </p:spPr>
        <p:txBody>
          <a:bodyPr/>
          <a:lstStyle/>
          <a:p>
            <a:endParaRPr lang="en-US"/>
          </a:p>
        </p:txBody>
      </p:sp>
      <p:sp>
        <p:nvSpPr>
          <p:cNvPr id="6" name="Shape 4"/>
          <p:cNvSpPr/>
          <p:nvPr/>
        </p:nvSpPr>
        <p:spPr>
          <a:xfrm>
            <a:off x="2156064" y="3098342"/>
            <a:ext cx="10539174" cy="992505"/>
          </a:xfrm>
          <a:prstGeom prst="rect">
            <a:avLst/>
          </a:prstGeom>
          <a:solidFill>
            <a:srgbClr val="FFFFFF">
              <a:alpha val="4000"/>
            </a:srgbClr>
          </a:solidFill>
          <a:ln/>
        </p:spPr>
        <p:txBody>
          <a:bodyPr/>
          <a:lstStyle/>
          <a:p>
            <a:endParaRPr lang="en-US"/>
          </a:p>
        </p:txBody>
      </p:sp>
      <p:sp>
        <p:nvSpPr>
          <p:cNvPr id="7" name="Text 5"/>
          <p:cNvSpPr/>
          <p:nvPr/>
        </p:nvSpPr>
        <p:spPr>
          <a:xfrm>
            <a:off x="2267783" y="3280648"/>
            <a:ext cx="4821436" cy="355402"/>
          </a:xfrm>
          <a:prstGeom prst="rect">
            <a:avLst/>
          </a:prstGeom>
          <a:noFill/>
          <a:ln/>
        </p:spPr>
        <p:txBody>
          <a:bodyPr wrap="none" rtlCol="0" anchor="t"/>
          <a:lstStyle/>
          <a:p>
            <a:pPr marL="0" indent="0">
              <a:lnSpc>
                <a:spcPts val="2799"/>
              </a:lnSpc>
              <a:buNone/>
            </a:pPr>
            <a:r>
              <a:rPr lang="en-US" sz="2000" b="1" dirty="0">
                <a:solidFill>
                  <a:srgbClr val="3C3939"/>
                </a:solidFill>
                <a:latin typeface="Times New Roman" panose="02020603050405020304" pitchFamily="18" charset="0"/>
                <a:ea typeface="Roboto" pitchFamily="34" charset="-122"/>
                <a:cs typeface="Times New Roman" panose="02020603050405020304" pitchFamily="18" charset="0"/>
              </a:rPr>
              <a:t>Early Warning Systems</a:t>
            </a:r>
            <a:endParaRPr lang="en-US" sz="2000" b="1" dirty="0">
              <a:latin typeface="Times New Roman" panose="02020603050405020304" pitchFamily="18" charset="0"/>
              <a:cs typeface="Times New Roman" panose="02020603050405020304" pitchFamily="18" charset="0"/>
            </a:endParaRPr>
          </a:p>
        </p:txBody>
      </p:sp>
      <p:sp>
        <p:nvSpPr>
          <p:cNvPr id="8" name="Text 6"/>
          <p:cNvSpPr/>
          <p:nvPr/>
        </p:nvSpPr>
        <p:spPr>
          <a:xfrm>
            <a:off x="7541181" y="3280648"/>
            <a:ext cx="4821436" cy="710803"/>
          </a:xfrm>
          <a:prstGeom prst="rect">
            <a:avLst/>
          </a:prstGeom>
          <a:noFill/>
          <a:ln/>
        </p:spPr>
        <p:txBody>
          <a:bodyPr wrap="square" rtlCol="0" anchor="t"/>
          <a:lstStyle/>
          <a:p>
            <a:pPr marL="0" indent="0">
              <a:lnSpc>
                <a:spcPts val="2799"/>
              </a:lnSpc>
              <a:buNone/>
            </a:pPr>
            <a:r>
              <a:rPr lang="en-US" sz="2400" dirty="0">
                <a:solidFill>
                  <a:srgbClr val="3C3939"/>
                </a:solidFill>
                <a:latin typeface="Times New Roman" panose="02020603050405020304" pitchFamily="18" charset="0"/>
                <a:ea typeface="Roboto" pitchFamily="34" charset="-122"/>
                <a:cs typeface="Times New Roman" panose="02020603050405020304" pitchFamily="18" charset="0"/>
              </a:rPr>
              <a:t>Establishment of sirens and broadcasting systems for prompt alerts.</a:t>
            </a:r>
            <a:endParaRPr lang="en-US" sz="2400" dirty="0">
              <a:latin typeface="Times New Roman" panose="02020603050405020304" pitchFamily="18" charset="0"/>
              <a:cs typeface="Times New Roman" panose="02020603050405020304" pitchFamily="18" charset="0"/>
            </a:endParaRPr>
          </a:p>
        </p:txBody>
      </p:sp>
      <p:sp>
        <p:nvSpPr>
          <p:cNvPr id="9" name="Shape 7"/>
          <p:cNvSpPr/>
          <p:nvPr/>
        </p:nvSpPr>
        <p:spPr>
          <a:xfrm>
            <a:off x="3885565" y="3148360"/>
            <a:ext cx="10539174" cy="992505"/>
          </a:xfrm>
          <a:prstGeom prst="rect">
            <a:avLst/>
          </a:prstGeom>
          <a:solidFill>
            <a:srgbClr val="000000">
              <a:alpha val="4000"/>
            </a:srgbClr>
          </a:solidFill>
          <a:ln/>
        </p:spPr>
        <p:txBody>
          <a:bodyPr/>
          <a:lstStyle/>
          <a:p>
            <a:endParaRPr lang="en-US"/>
          </a:p>
        </p:txBody>
      </p:sp>
      <p:sp>
        <p:nvSpPr>
          <p:cNvPr id="10" name="Text 8"/>
          <p:cNvSpPr/>
          <p:nvPr/>
        </p:nvSpPr>
        <p:spPr>
          <a:xfrm>
            <a:off x="2267783" y="4734150"/>
            <a:ext cx="4821436" cy="355402"/>
          </a:xfrm>
          <a:prstGeom prst="rect">
            <a:avLst/>
          </a:prstGeom>
          <a:noFill/>
          <a:ln/>
        </p:spPr>
        <p:txBody>
          <a:bodyPr wrap="none" rtlCol="0" anchor="t"/>
          <a:lstStyle/>
          <a:p>
            <a:pPr marL="0" indent="0">
              <a:lnSpc>
                <a:spcPts val="2799"/>
              </a:lnSpc>
              <a:buNone/>
            </a:pPr>
            <a:r>
              <a:rPr lang="en-US" sz="2000" b="1" dirty="0">
                <a:solidFill>
                  <a:srgbClr val="3C3939"/>
                </a:solidFill>
                <a:latin typeface="Times New Roman" panose="02020603050405020304" pitchFamily="18" charset="0"/>
                <a:ea typeface="Roboto" pitchFamily="34" charset="-122"/>
                <a:cs typeface="Times New Roman" panose="02020603050405020304" pitchFamily="18" charset="0"/>
              </a:rPr>
              <a:t>Evacuation Drills</a:t>
            </a:r>
            <a:endParaRPr lang="en-US" sz="2000" b="1" dirty="0">
              <a:latin typeface="Times New Roman" panose="02020603050405020304" pitchFamily="18" charset="0"/>
              <a:cs typeface="Times New Roman" panose="02020603050405020304" pitchFamily="18" charset="0"/>
            </a:endParaRPr>
          </a:p>
        </p:txBody>
      </p:sp>
      <p:sp>
        <p:nvSpPr>
          <p:cNvPr id="11" name="Text 9"/>
          <p:cNvSpPr/>
          <p:nvPr/>
        </p:nvSpPr>
        <p:spPr>
          <a:xfrm>
            <a:off x="7509331" y="4604727"/>
            <a:ext cx="4821436" cy="710803"/>
          </a:xfrm>
          <a:prstGeom prst="rect">
            <a:avLst/>
          </a:prstGeom>
          <a:noFill/>
          <a:ln/>
        </p:spPr>
        <p:txBody>
          <a:bodyPr wrap="square" rtlCol="0" anchor="t"/>
          <a:lstStyle/>
          <a:p>
            <a:pPr marL="0" indent="0">
              <a:lnSpc>
                <a:spcPts val="2799"/>
              </a:lnSpc>
              <a:buNone/>
            </a:pPr>
            <a:r>
              <a:rPr lang="en-US" sz="2400" dirty="0">
                <a:solidFill>
                  <a:srgbClr val="3C3939"/>
                </a:solidFill>
                <a:latin typeface="Times New Roman" panose="02020603050405020304" pitchFamily="18" charset="0"/>
                <a:ea typeface="Roboto" pitchFamily="34" charset="-122"/>
                <a:cs typeface="Times New Roman" panose="02020603050405020304" pitchFamily="18" charset="0"/>
              </a:rPr>
              <a:t>Practicing mock drills to ensure preparedness and swift evacuation</a:t>
            </a:r>
            <a:r>
              <a:rPr lang="en-US" sz="1750" dirty="0">
                <a:solidFill>
                  <a:srgbClr val="3C3939"/>
                </a:solidFill>
                <a:latin typeface="Roboto" pitchFamily="34" charset="0"/>
                <a:ea typeface="Roboto" pitchFamily="34" charset="-122"/>
                <a:cs typeface="Roboto" pitchFamily="34" charset="-120"/>
              </a:rPr>
              <a:t>.</a:t>
            </a:r>
            <a:endParaRPr lang="en-US" sz="1750" dirty="0"/>
          </a:p>
        </p:txBody>
      </p:sp>
      <p:sp>
        <p:nvSpPr>
          <p:cNvPr id="12" name="Shape 10"/>
          <p:cNvSpPr/>
          <p:nvPr/>
        </p:nvSpPr>
        <p:spPr>
          <a:xfrm>
            <a:off x="2045613" y="5124807"/>
            <a:ext cx="10539174" cy="992505"/>
          </a:xfrm>
          <a:prstGeom prst="rect">
            <a:avLst/>
          </a:prstGeom>
          <a:solidFill>
            <a:srgbClr val="FFFFFF">
              <a:alpha val="4000"/>
            </a:srgbClr>
          </a:solidFill>
          <a:ln/>
        </p:spPr>
        <p:txBody>
          <a:bodyPr/>
          <a:lstStyle/>
          <a:p>
            <a:endParaRPr lang="en-US"/>
          </a:p>
        </p:txBody>
      </p:sp>
      <p:sp>
        <p:nvSpPr>
          <p:cNvPr id="13" name="Text 11"/>
          <p:cNvSpPr/>
          <p:nvPr/>
        </p:nvSpPr>
        <p:spPr>
          <a:xfrm>
            <a:off x="2145119" y="6073494"/>
            <a:ext cx="4821436" cy="355402"/>
          </a:xfrm>
          <a:prstGeom prst="rect">
            <a:avLst/>
          </a:prstGeom>
          <a:noFill/>
          <a:ln/>
        </p:spPr>
        <p:txBody>
          <a:bodyPr wrap="none" rtlCol="0" anchor="t"/>
          <a:lstStyle/>
          <a:p>
            <a:pPr marL="0" indent="0">
              <a:lnSpc>
                <a:spcPts val="2799"/>
              </a:lnSpc>
              <a:buNone/>
            </a:pPr>
            <a:r>
              <a:rPr lang="en-US" sz="2000" b="1" dirty="0">
                <a:solidFill>
                  <a:srgbClr val="3C3939"/>
                </a:solidFill>
                <a:latin typeface="Times New Roman" panose="02020603050405020304" pitchFamily="18" charset="0"/>
                <a:ea typeface="Roboto" pitchFamily="34" charset="-122"/>
                <a:cs typeface="Times New Roman" panose="02020603050405020304" pitchFamily="18" charset="0"/>
              </a:rPr>
              <a:t>Community Education</a:t>
            </a:r>
            <a:endParaRPr lang="en-US" sz="2000" b="1" dirty="0">
              <a:latin typeface="Times New Roman" panose="02020603050405020304" pitchFamily="18" charset="0"/>
              <a:cs typeface="Times New Roman" panose="02020603050405020304" pitchFamily="18" charset="0"/>
            </a:endParaRPr>
          </a:p>
        </p:txBody>
      </p:sp>
      <p:sp>
        <p:nvSpPr>
          <p:cNvPr id="14" name="Text 12"/>
          <p:cNvSpPr/>
          <p:nvPr/>
        </p:nvSpPr>
        <p:spPr>
          <a:xfrm>
            <a:off x="7509331" y="5926589"/>
            <a:ext cx="4821436" cy="1354073"/>
          </a:xfrm>
          <a:prstGeom prst="rect">
            <a:avLst/>
          </a:prstGeom>
          <a:noFill/>
          <a:ln/>
        </p:spPr>
        <p:txBody>
          <a:bodyPr wrap="square" rtlCol="0" anchor="t"/>
          <a:lstStyle/>
          <a:p>
            <a:pPr marL="0" indent="0">
              <a:lnSpc>
                <a:spcPts val="2799"/>
              </a:lnSpc>
              <a:buNone/>
            </a:pPr>
            <a:r>
              <a:rPr lang="en-US" sz="2400" dirty="0">
                <a:solidFill>
                  <a:srgbClr val="3C3939"/>
                </a:solidFill>
                <a:latin typeface="Times New Roman" panose="02020603050405020304" pitchFamily="18" charset="0"/>
                <a:ea typeface="Roboto" pitchFamily="34" charset="-122"/>
                <a:cs typeface="Times New Roman" panose="02020603050405020304" pitchFamily="18" charset="0"/>
              </a:rPr>
              <a:t>Education programs to instill awareness and readiness at the grassroots level.</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2364581"/>
            <a:ext cx="8803481" cy="694373"/>
          </a:xfrm>
          <a:prstGeom prst="rect">
            <a:avLst/>
          </a:prstGeom>
          <a:noFill/>
          <a:ln/>
        </p:spPr>
        <p:txBody>
          <a:bodyPr wrap="none" rtlCol="0" anchor="t"/>
          <a:lstStyle/>
          <a:p>
            <a:pPr marL="0" indent="0" algn="ctr">
              <a:lnSpc>
                <a:spcPts val="5468"/>
              </a:lnSpc>
              <a:buNone/>
            </a:pPr>
            <a:r>
              <a:rPr lang="en-US" sz="4374" dirty="0">
                <a:solidFill>
                  <a:srgbClr val="1B1B27"/>
                </a:solidFill>
                <a:latin typeface="Times New Roman" panose="02020603050405020304" pitchFamily="18" charset="0"/>
                <a:ea typeface="Raleway" pitchFamily="34" charset="-122"/>
                <a:cs typeface="Times New Roman" panose="02020603050405020304" pitchFamily="18" charset="0"/>
              </a:rPr>
              <a:t>Government Initiatives for Tsunami</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0373" y="3503295"/>
            <a:ext cx="3370064"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6" name="Text 4"/>
          <p:cNvSpPr/>
          <p:nvPr/>
        </p:nvSpPr>
        <p:spPr>
          <a:xfrm>
            <a:off x="2267783" y="3595569"/>
            <a:ext cx="2845951" cy="347186"/>
          </a:xfrm>
          <a:prstGeom prst="rect">
            <a:avLst/>
          </a:prstGeom>
          <a:noFill/>
          <a:ln/>
        </p:spPr>
        <p:txBody>
          <a:bodyPr wrap="none" rtlCol="0" anchor="t"/>
          <a:lstStyle/>
          <a:p>
            <a:pPr marL="0" indent="0" algn="ctr">
              <a:lnSpc>
                <a:spcPts val="273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Reconstruction Efforts</a:t>
            </a:r>
            <a:endParaRPr lang="en-US" sz="2400" b="1" dirty="0">
              <a:latin typeface="Times New Roman" panose="02020603050405020304" pitchFamily="18" charset="0"/>
              <a:cs typeface="Times New Roman" panose="02020603050405020304" pitchFamily="18" charset="0"/>
            </a:endParaRPr>
          </a:p>
        </p:txBody>
      </p:sp>
      <p:sp>
        <p:nvSpPr>
          <p:cNvPr id="7" name="Text 5"/>
          <p:cNvSpPr/>
          <p:nvPr/>
        </p:nvSpPr>
        <p:spPr>
          <a:xfrm>
            <a:off x="2267783" y="4097048"/>
            <a:ext cx="2910483" cy="1881188"/>
          </a:xfrm>
          <a:prstGeom prst="rect">
            <a:avLst/>
          </a:prstGeom>
          <a:noFill/>
          <a:ln/>
        </p:spPr>
        <p:txBody>
          <a:bodyPr wrap="square" rtlCol="0" anchor="t"/>
          <a:lstStyle/>
          <a:p>
            <a:pPr marL="0" indent="0">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Government allocated funds for rebuilding settlements and infrastructure post-tsunami.</a:t>
            </a:r>
            <a:endParaRPr lang="en-US" sz="2000" dirty="0">
              <a:latin typeface="Times New Roman" panose="02020603050405020304" pitchFamily="18" charset="0"/>
              <a:cs typeface="Times New Roman" panose="02020603050405020304" pitchFamily="18" charset="0"/>
            </a:endParaRPr>
          </a:p>
        </p:txBody>
      </p:sp>
      <p:sp>
        <p:nvSpPr>
          <p:cNvPr id="8" name="Shape 6"/>
          <p:cNvSpPr/>
          <p:nvPr/>
        </p:nvSpPr>
        <p:spPr>
          <a:xfrm>
            <a:off x="5630228" y="3503295"/>
            <a:ext cx="3370064"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9" name="Text 7"/>
          <p:cNvSpPr/>
          <p:nvPr/>
        </p:nvSpPr>
        <p:spPr>
          <a:xfrm>
            <a:off x="5795843" y="3615299"/>
            <a:ext cx="2777490" cy="347186"/>
          </a:xfrm>
          <a:prstGeom prst="rect">
            <a:avLst/>
          </a:prstGeom>
          <a:noFill/>
          <a:ln/>
        </p:spPr>
        <p:txBody>
          <a:bodyPr wrap="none" rtlCol="0" anchor="t"/>
          <a:lstStyle/>
          <a:p>
            <a:pPr marL="0" indent="0" algn="ctr">
              <a:lnSpc>
                <a:spcPts val="2734"/>
              </a:lnSpc>
              <a:buNone/>
            </a:pPr>
            <a:r>
              <a:rPr lang="en-US" sz="2187" b="1" dirty="0">
                <a:solidFill>
                  <a:srgbClr val="3C3939"/>
                </a:solidFill>
                <a:latin typeface="Times New Roman" panose="02020603050405020304" pitchFamily="18" charset="0"/>
                <a:ea typeface="Raleway" pitchFamily="34" charset="-122"/>
                <a:cs typeface="Times New Roman" panose="02020603050405020304" pitchFamily="18" charset="0"/>
              </a:rPr>
              <a:t>Policy Formulation</a:t>
            </a:r>
            <a:endParaRPr lang="en-US" sz="2187" b="1" dirty="0">
              <a:latin typeface="Times New Roman" panose="02020603050405020304" pitchFamily="18" charset="0"/>
              <a:cs typeface="Times New Roman" panose="02020603050405020304" pitchFamily="18" charset="0"/>
            </a:endParaRPr>
          </a:p>
        </p:txBody>
      </p:sp>
      <p:sp>
        <p:nvSpPr>
          <p:cNvPr id="10" name="Text 8"/>
          <p:cNvSpPr/>
          <p:nvPr/>
        </p:nvSpPr>
        <p:spPr>
          <a:xfrm>
            <a:off x="5754030" y="4213503"/>
            <a:ext cx="3016472" cy="1421606"/>
          </a:xfrm>
          <a:prstGeom prst="rect">
            <a:avLst/>
          </a:prstGeom>
          <a:noFill/>
          <a:ln/>
        </p:spPr>
        <p:txBody>
          <a:bodyPr wrap="square" rtlCol="0" anchor="t"/>
          <a:lstStyle/>
          <a:p>
            <a:pPr marL="0" indent="0">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Regulations were implemented for coastal construction and disaster management.</a:t>
            </a:r>
            <a:endParaRPr lang="en-US" sz="2000" dirty="0">
              <a:latin typeface="Times New Roman" panose="02020603050405020304" pitchFamily="18" charset="0"/>
              <a:cs typeface="Times New Roman" panose="02020603050405020304" pitchFamily="18" charset="0"/>
            </a:endParaRPr>
          </a:p>
        </p:txBody>
      </p:sp>
      <p:sp>
        <p:nvSpPr>
          <p:cNvPr id="11" name="Shape 9"/>
          <p:cNvSpPr/>
          <p:nvPr/>
        </p:nvSpPr>
        <p:spPr>
          <a:xfrm>
            <a:off x="9222462" y="3503295"/>
            <a:ext cx="3370064" cy="2361605"/>
          </a:xfrm>
          <a:prstGeom prst="roundRect">
            <a:avLst>
              <a:gd name="adj" fmla="val 4234"/>
            </a:avLst>
          </a:prstGeom>
          <a:solidFill>
            <a:srgbClr val="E1E1EA"/>
          </a:solidFill>
          <a:ln w="7620">
            <a:solidFill>
              <a:srgbClr val="C7C7D0"/>
            </a:solidFill>
            <a:prstDash val="solid"/>
          </a:ln>
        </p:spPr>
        <p:txBody>
          <a:bodyPr/>
          <a:lstStyle/>
          <a:p>
            <a:endParaRPr lang="en-US" dirty="0"/>
          </a:p>
        </p:txBody>
      </p:sp>
      <p:sp>
        <p:nvSpPr>
          <p:cNvPr id="12" name="Text 10"/>
          <p:cNvSpPr/>
          <p:nvPr/>
        </p:nvSpPr>
        <p:spPr>
          <a:xfrm>
            <a:off x="9452729" y="3615426"/>
            <a:ext cx="2777490" cy="347186"/>
          </a:xfrm>
          <a:prstGeom prst="rect">
            <a:avLst/>
          </a:prstGeom>
          <a:noFill/>
          <a:ln/>
        </p:spPr>
        <p:txBody>
          <a:bodyPr wrap="none" rtlCol="0" anchor="t"/>
          <a:lstStyle/>
          <a:p>
            <a:pPr marL="0" indent="0" algn="ctr">
              <a:lnSpc>
                <a:spcPts val="2734"/>
              </a:lnSpc>
              <a:buNone/>
            </a:pPr>
            <a:r>
              <a:rPr lang="en-US" sz="2187" b="1" dirty="0">
                <a:solidFill>
                  <a:srgbClr val="3C3939"/>
                </a:solidFill>
                <a:latin typeface="Times New Roman" panose="02020603050405020304" pitchFamily="18" charset="0"/>
                <a:ea typeface="Raleway" pitchFamily="34" charset="-122"/>
                <a:cs typeface="Times New Roman" panose="02020603050405020304" pitchFamily="18" charset="0"/>
              </a:rPr>
              <a:t>Community Support</a:t>
            </a:r>
            <a:endParaRPr lang="en-US" sz="2187" b="1" dirty="0">
              <a:latin typeface="Times New Roman" panose="02020603050405020304" pitchFamily="18" charset="0"/>
              <a:cs typeface="Times New Roman" panose="02020603050405020304" pitchFamily="18" charset="0"/>
            </a:endParaRPr>
          </a:p>
        </p:txBody>
      </p:sp>
      <p:sp>
        <p:nvSpPr>
          <p:cNvPr id="13" name="Text 11"/>
          <p:cNvSpPr/>
          <p:nvPr/>
        </p:nvSpPr>
        <p:spPr>
          <a:xfrm>
            <a:off x="9452729" y="4305624"/>
            <a:ext cx="2910483" cy="1066205"/>
          </a:xfrm>
          <a:prstGeom prst="rect">
            <a:avLst/>
          </a:prstGeom>
          <a:noFill/>
          <a:ln/>
        </p:spPr>
        <p:txBody>
          <a:bodyPr wrap="square" rtlCol="0" anchor="t"/>
          <a:lstStyle/>
          <a:p>
            <a:pPr marL="0" indent="0" algn="just">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Setup of relief camps and distribution of food, water, and medical aid.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B82C9-23A9-8B54-3F48-3305AC83A198}"/>
              </a:ext>
            </a:extLst>
          </p:cNvPr>
          <p:cNvSpPr txBox="1"/>
          <p:nvPr/>
        </p:nvSpPr>
        <p:spPr>
          <a:xfrm>
            <a:off x="1806498" y="3126124"/>
            <a:ext cx="10738624" cy="3970318"/>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The Andaman and Nicobar Islands have an early warning system for tsunamis. This system works by detecting earthquakes in the ocean. When a powerful earthquake happens, sensors pick up the movement and send signals to alert centers. These centers then issue warnings to the islands, giving people time to evacuate to higher ground and stay safe from the tsunami waves.</a:t>
            </a:r>
          </a:p>
        </p:txBody>
      </p:sp>
      <p:sp>
        <p:nvSpPr>
          <p:cNvPr id="4" name="TextBox 3">
            <a:extLst>
              <a:ext uri="{FF2B5EF4-FFF2-40B4-BE49-F238E27FC236}">
                <a16:creationId xmlns:a16="http://schemas.microsoft.com/office/drawing/2014/main" id="{E3C58791-3CAB-4A4C-52F6-44C4C5C81A2A}"/>
              </a:ext>
            </a:extLst>
          </p:cNvPr>
          <p:cNvSpPr txBox="1"/>
          <p:nvPr/>
        </p:nvSpPr>
        <p:spPr>
          <a:xfrm>
            <a:off x="3746810" y="1438507"/>
            <a:ext cx="6077414"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Early Warning System</a:t>
            </a:r>
          </a:p>
        </p:txBody>
      </p:sp>
    </p:spTree>
    <p:extLst>
      <p:ext uri="{BB962C8B-B14F-4D97-AF65-F5344CB8AC3E}">
        <p14:creationId xmlns:p14="http://schemas.microsoft.com/office/powerpoint/2010/main" val="55693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7146" y="-91440"/>
            <a:ext cx="3657600" cy="8229600"/>
          </a:xfrm>
          <a:prstGeom prst="rect">
            <a:avLst/>
          </a:prstGeom>
        </p:spPr>
      </p:pic>
      <p:sp>
        <p:nvSpPr>
          <p:cNvPr id="5" name="Text 2"/>
          <p:cNvSpPr/>
          <p:nvPr/>
        </p:nvSpPr>
        <p:spPr>
          <a:xfrm>
            <a:off x="4490799" y="934760"/>
            <a:ext cx="7987070" cy="694373"/>
          </a:xfrm>
          <a:prstGeom prst="rect">
            <a:avLst/>
          </a:prstGeom>
          <a:noFill/>
          <a:ln/>
        </p:spPr>
        <p:txBody>
          <a:bodyPr wrap="none" rtlCol="0" anchor="t"/>
          <a:lstStyle/>
          <a:p>
            <a:pPr marL="0" indent="0" algn="ctr">
              <a:lnSpc>
                <a:spcPts val="5468"/>
              </a:lnSpc>
              <a:buNone/>
            </a:pPr>
            <a:r>
              <a:rPr lang="en-US" sz="4400" b="1" dirty="0">
                <a:solidFill>
                  <a:srgbClr val="1B1B27"/>
                </a:solidFill>
                <a:latin typeface="Times New Roman" panose="02020603050405020304" pitchFamily="18" charset="0"/>
                <a:ea typeface="Raleway" pitchFamily="34" charset="-122"/>
                <a:cs typeface="Times New Roman" panose="02020603050405020304" pitchFamily="18" charset="0"/>
              </a:rPr>
              <a:t>Future Preparedness Measures</a:t>
            </a:r>
            <a:endParaRPr lang="en-US" sz="4400" b="1"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859643" cy="347186"/>
          </a:xfrm>
          <a:prstGeom prst="rect">
            <a:avLst/>
          </a:prstGeom>
          <a:noFill/>
          <a:ln/>
        </p:spPr>
        <p:txBody>
          <a:bodyPr wrap="none" rtlCol="0" anchor="t"/>
          <a:lstStyle/>
          <a:p>
            <a:pPr marL="0" indent="0" algn="ctr">
              <a:lnSpc>
                <a:spcPts val="273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Enhanced Technology</a:t>
            </a:r>
            <a:endParaRPr lang="en-US" sz="2400" b="1" dirty="0">
              <a:latin typeface="Times New Roman" panose="02020603050405020304" pitchFamily="18" charset="0"/>
              <a:cs typeface="Times New Roman" panose="02020603050405020304" pitchFamily="18" charset="0"/>
            </a:endParaRPr>
          </a:p>
        </p:txBody>
      </p:sp>
      <p:sp>
        <p:nvSpPr>
          <p:cNvPr id="8" name="Text 4"/>
          <p:cNvSpPr/>
          <p:nvPr/>
        </p:nvSpPr>
        <p:spPr>
          <a:xfrm>
            <a:off x="5935028" y="2664976"/>
            <a:ext cx="7862173" cy="710803"/>
          </a:xfrm>
          <a:prstGeom prst="rect">
            <a:avLst/>
          </a:prstGeom>
          <a:noFill/>
          <a:ln/>
        </p:spPr>
        <p:txBody>
          <a:bodyPr wrap="square" rtlCol="0" anchor="t"/>
          <a:lstStyle/>
          <a:p>
            <a:pPr marL="0" indent="0" algn="just">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Continued advancement in early warning systems and disaster-relief technologies.</a:t>
            </a:r>
            <a:endParaRPr lang="en-US" sz="200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ctr">
              <a:lnSpc>
                <a:spcPts val="273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Community Training</a:t>
            </a:r>
            <a:endParaRPr lang="en-US" sz="2400" b="1" dirty="0">
              <a:latin typeface="Times New Roman" panose="02020603050405020304" pitchFamily="18" charset="0"/>
              <a:cs typeface="Times New Roman" panose="02020603050405020304" pitchFamily="18" charset="0"/>
            </a:endParaRPr>
          </a:p>
        </p:txBody>
      </p:sp>
      <p:sp>
        <p:nvSpPr>
          <p:cNvPr id="11" name="Text 6"/>
          <p:cNvSpPr/>
          <p:nvPr/>
        </p:nvSpPr>
        <p:spPr>
          <a:xfrm>
            <a:off x="5935027" y="4442459"/>
            <a:ext cx="8249323" cy="754261"/>
          </a:xfrm>
          <a:prstGeom prst="rect">
            <a:avLst/>
          </a:prstGeom>
          <a:noFill/>
          <a:ln/>
        </p:spPr>
        <p:txBody>
          <a:bodyPr wrap="none" rtlCol="0" anchor="t"/>
          <a:lstStyle/>
          <a:p>
            <a:pPr marL="0" indent="0" algn="just">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Empowering local communities with comprehensive disaster response training.</a:t>
            </a:r>
            <a:endParaRPr lang="en-US" sz="2000"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940129" cy="347186"/>
          </a:xfrm>
          <a:prstGeom prst="rect">
            <a:avLst/>
          </a:prstGeom>
          <a:noFill/>
          <a:ln/>
        </p:spPr>
        <p:txBody>
          <a:bodyPr wrap="none" rtlCol="0" anchor="t"/>
          <a:lstStyle/>
          <a:p>
            <a:pPr marL="0" indent="0" algn="ctr">
              <a:lnSpc>
                <a:spcPts val="2734"/>
              </a:lnSpc>
              <a:buNone/>
            </a:pPr>
            <a:r>
              <a:rPr lang="en-US" sz="2400" b="1" dirty="0">
                <a:solidFill>
                  <a:srgbClr val="3C3939"/>
                </a:solidFill>
                <a:latin typeface="Times New Roman" panose="02020603050405020304" pitchFamily="18" charset="0"/>
                <a:ea typeface="Raleway" pitchFamily="34" charset="-122"/>
                <a:cs typeface="Times New Roman" panose="02020603050405020304" pitchFamily="18" charset="0"/>
              </a:rPr>
              <a:t>Strategic Infrastructure</a:t>
            </a:r>
            <a:endParaRPr lang="en-US" sz="2400" b="1" dirty="0">
              <a:latin typeface="Times New Roman" panose="02020603050405020304" pitchFamily="18" charset="0"/>
              <a:cs typeface="Times New Roman" panose="02020603050405020304" pitchFamily="18" charset="0"/>
            </a:endParaRPr>
          </a:p>
        </p:txBody>
      </p:sp>
      <p:sp>
        <p:nvSpPr>
          <p:cNvPr id="14" name="Text 8"/>
          <p:cNvSpPr/>
          <p:nvPr/>
        </p:nvSpPr>
        <p:spPr>
          <a:xfrm>
            <a:off x="5935028" y="6219944"/>
            <a:ext cx="7862173" cy="355402"/>
          </a:xfrm>
          <a:prstGeom prst="rect">
            <a:avLst/>
          </a:prstGeom>
          <a:noFill/>
          <a:ln/>
        </p:spPr>
        <p:txBody>
          <a:bodyPr wrap="none" rtlCol="0" anchor="t"/>
          <a:lstStyle/>
          <a:p>
            <a:pPr marL="0" indent="0" algn="just">
              <a:lnSpc>
                <a:spcPts val="2799"/>
              </a:lnSpc>
              <a:buNone/>
            </a:pPr>
            <a:r>
              <a:rPr lang="en-US" sz="2000" dirty="0">
                <a:solidFill>
                  <a:srgbClr val="3C3939"/>
                </a:solidFill>
                <a:latin typeface="Times New Roman" panose="02020603050405020304" pitchFamily="18" charset="0"/>
                <a:ea typeface="Roboto" pitchFamily="34" charset="-122"/>
                <a:cs typeface="Times New Roman" panose="02020603050405020304" pitchFamily="18" charset="0"/>
              </a:rPr>
              <a:t>Developing resilient coastal infrastructure to mitigate tsunami impact</a:t>
            </a:r>
            <a:r>
              <a:rPr lang="en-US" sz="1750" dirty="0">
                <a:solidFill>
                  <a:srgbClr val="3C3939"/>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170BC-F3D5-A7C7-4C57-416BDF12ACE2}"/>
              </a:ext>
            </a:extLst>
          </p:cNvPr>
          <p:cNvSpPr txBox="1"/>
          <p:nvPr/>
        </p:nvSpPr>
        <p:spPr>
          <a:xfrm>
            <a:off x="1572321" y="3222722"/>
            <a:ext cx="11619571" cy="4031873"/>
          </a:xfrm>
          <a:prstGeom prst="rect">
            <a:avLst/>
          </a:prstGeom>
          <a:noFill/>
        </p:spPr>
        <p:txBody>
          <a:bodyPr wrap="square">
            <a:spAutoFit/>
          </a:bodyPr>
          <a:lstStyle/>
          <a:p>
            <a:pPr algn="just"/>
            <a:r>
              <a:rPr lang="en-US" sz="3200" b="0" i="0" dirty="0">
                <a:effectLst/>
                <a:latin typeface="Times New Roman" panose="02020603050405020304" pitchFamily="18" charset="0"/>
                <a:cs typeface="Times New Roman" panose="02020603050405020304" pitchFamily="18" charset="0"/>
              </a:rPr>
              <a:t>In summary, tsunamis have had a big effect on the Andaman and Nicobar Islands, showing why it's important to be ready for disasters, have early warning systems, and strong buildings to reduce damage in the future. We've learned a lot from past tsunamis, leading to better plans for managing disasters. This includes teaching people, making evacuation plans, and working together with authorities. But we still need to keep watch and spend money on making sure the islands and the people who live there are safe from tsunamis.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0391F4-DD03-B8FF-2CB7-FFBA2AEBCC62}"/>
              </a:ext>
            </a:extLst>
          </p:cNvPr>
          <p:cNvSpPr txBox="1"/>
          <p:nvPr/>
        </p:nvSpPr>
        <p:spPr>
          <a:xfrm>
            <a:off x="4348976" y="1315843"/>
            <a:ext cx="491768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7403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713</Words>
  <Application>Microsoft Office PowerPoint</Application>
  <PresentationFormat>Custom</PresentationFormat>
  <Paragraphs>49</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Raleway</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sneha p</cp:lastModifiedBy>
  <cp:revision>2</cp:revision>
  <dcterms:created xsi:type="dcterms:W3CDTF">2024-03-16T12:38:18Z</dcterms:created>
  <dcterms:modified xsi:type="dcterms:W3CDTF">2024-03-18T05:41:03Z</dcterms:modified>
</cp:coreProperties>
</file>