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notesMasterIdLst>
    <p:notesMasterId r:id="rId12"/>
  </p:notesMasterIdLst>
  <p:handoutMasterIdLst>
    <p:handoutMasterId r:id="rId13"/>
  </p:handoutMasterIdLst>
  <p:sldIdLst>
    <p:sldId id="295" r:id="rId2"/>
    <p:sldId id="290" r:id="rId3"/>
    <p:sldId id="292" r:id="rId4"/>
    <p:sldId id="294" r:id="rId5"/>
    <p:sldId id="291" r:id="rId6"/>
    <p:sldId id="296" r:id="rId7"/>
    <p:sldId id="297" r:id="rId8"/>
    <p:sldId id="298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235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2416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138B2-18CD-1D41-89B0-ADB5F3BA92A3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7D167-9BB5-2048-9DDA-7DF8E5D94D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7A355-8776-CB43-838E-ED9EE2F8390B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03FA8-A3F3-7640-B13D-36C73B3E55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12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09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03FA8-A3F3-7640-B13D-36C73B3E558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2CB9073-1A97-EF48-93BC-E626B884D7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249" y="-4352"/>
            <a:ext cx="12201250" cy="6862352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3A7554C-2E3E-454F-9E07-C38195D4CF3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200" y="4561873"/>
            <a:ext cx="10515600" cy="703135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1" i="0" cap="all" spc="600" baseline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Subtitle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73294"/>
            <a:ext cx="7709488" cy="1927810"/>
          </a:xfrm>
        </p:spPr>
        <p:txBody>
          <a:bodyPr lIns="91440" rIns="91440">
            <a:noAutofit/>
          </a:bodyPr>
          <a:lstStyle>
            <a:lvl1pPr algn="l">
              <a:defRPr sz="13800" b="1" i="0" spc="150" baseline="0">
                <a:solidFill>
                  <a:schemeClr val="bg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EF81B901-913B-5741-A4AC-B5819DACFCDF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FDD99BC-FCD1-D541-9FE6-03E39F2856C6}"/>
              </a:ext>
            </a:extLst>
          </p:cNvPr>
          <p:cNvSpPr/>
          <p:nvPr userDrawn="1"/>
        </p:nvSpPr>
        <p:spPr>
          <a:xfrm rot="10800000">
            <a:off x="11361737" y="-1016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Oval 22">
            <a:extLst>
              <a:ext uri="{FF2B5EF4-FFF2-40B4-BE49-F238E27FC236}">
                <a16:creationId xmlns:a16="http://schemas.microsoft.com/office/drawing/2014/main" id="{CA93CC85-EFC8-994A-9ADB-8DEE2579AAF9}"/>
              </a:ext>
            </a:extLst>
          </p:cNvPr>
          <p:cNvSpPr/>
          <p:nvPr userDrawn="1"/>
        </p:nvSpPr>
        <p:spPr>
          <a:xfrm rot="16200000" flipH="1">
            <a:off x="1668897" y="3522719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Right Triangle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42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188DA-8D2D-EE45-B63B-68389D618B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00" y="-4352"/>
            <a:ext cx="6618160" cy="6862352"/>
          </a:xfrm>
          <a:prstGeom prst="rect">
            <a:avLst/>
          </a:prstGeom>
        </p:spPr>
      </p:pic>
      <p:sp>
        <p:nvSpPr>
          <p:cNvPr id="6" name="Right Triangle 5">
            <a:extLst>
              <a:ext uri="{FF2B5EF4-FFF2-40B4-BE49-F238E27FC236}">
                <a16:creationId xmlns:a16="http://schemas.microsoft.com/office/drawing/2014/main" id="{49DD1090-E08C-414F-B909-F960029978CC}"/>
              </a:ext>
            </a:extLst>
          </p:cNvPr>
          <p:cNvSpPr/>
          <p:nvPr userDrawn="1"/>
        </p:nvSpPr>
        <p:spPr>
          <a:xfrm>
            <a:off x="0" y="6027738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48585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E86DEBE5-E80B-624F-85DC-B53B9841EF52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2498330F-989F-C743-B682-3B45105A64F9}"/>
              </a:ext>
            </a:extLst>
          </p:cNvPr>
          <p:cNvSpPr/>
          <p:nvPr userDrawn="1"/>
        </p:nvSpPr>
        <p:spPr>
          <a:xfrm rot="10800000">
            <a:off x="5800596" y="-4352"/>
            <a:ext cx="830263" cy="83026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4BFA0C42-6D2A-FE45-B00F-C3FE723B69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38925" y="-4352"/>
            <a:ext cx="5553075" cy="6862352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7A153A-DE47-5845-9FBA-5E84842262CB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70FEE8-FCFE-D34B-AC0A-D33499171CF5}"/>
              </a:ext>
            </a:extLst>
          </p:cNvPr>
          <p:cNvCxnSpPr>
            <a:cxnSpLocks/>
          </p:cNvCxnSpPr>
          <p:nvPr userDrawn="1"/>
        </p:nvCxnSpPr>
        <p:spPr>
          <a:xfrm>
            <a:off x="5235260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E3020-67F3-4319-8D6D-AF959AE449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1B73CA7-3CCD-504D-B97A-835A2330CDB2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332DD3-414D-426E-BB83-A7CE934174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BA4D0A-04F7-406D-970F-851D89A87A9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8424A6-569A-4335-9863-0351A5FABE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0263" y="1266825"/>
            <a:ext cx="4858574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96E039-748A-D54A-ACAE-7A9C63FCA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FD6E85-A2E7-B84D-9400-6F8D1C6FF159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10" name="Right Triangle 9">
              <a:extLst>
                <a:ext uri="{FF2B5EF4-FFF2-40B4-BE49-F238E27FC236}">
                  <a16:creationId xmlns:a16="http://schemas.microsoft.com/office/drawing/2014/main" id="{6912A38B-FDC5-1E4F-B0ED-145140947339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8" name="Right Triangle 27">
              <a:extLst>
                <a:ext uri="{FF2B5EF4-FFF2-40B4-BE49-F238E27FC236}">
                  <a16:creationId xmlns:a16="http://schemas.microsoft.com/office/drawing/2014/main" id="{B5B0DCFE-7295-8740-9EC5-E9A681F21F94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2918AA3-DC2E-CC41-95A6-C5757DE6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618714"/>
            <a:ext cx="4433046" cy="703135"/>
          </a:xfrm>
          <a:noFill/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+mj-lt"/>
                <a:ea typeface="MingLiU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BF9C69D-A733-884F-BC4B-A4E97A9315C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932749" y="1618714"/>
            <a:ext cx="4433046" cy="703135"/>
          </a:xfrm>
          <a:noFill/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800" b="1" i="0" cap="all" spc="150" baseline="0">
                <a:solidFill>
                  <a:schemeClr val="accent1"/>
                </a:solidFill>
                <a:latin typeface="+mj-lt"/>
                <a:ea typeface="MingLiU" panose="02020509000000000000" pitchFamily="49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Oval 22">
            <a:extLst>
              <a:ext uri="{FF2B5EF4-FFF2-40B4-BE49-F238E27FC236}">
                <a16:creationId xmlns:a16="http://schemas.microsoft.com/office/drawing/2014/main" id="{2077B7CC-D16D-C84E-AF69-2D082EDC5C8E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65B340-D917-634F-AE17-87F536B21002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EA4411-3DF4-5E42-A781-3F59BBBD00F9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FD6CC-AFA8-4227-B3F1-27845AE5BE2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1B73CA7-3CCD-504D-B97A-835A2330CDB2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00E12-D3DD-4E44-BAEC-A48DBC4D50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87F0E-3488-4890-9BD2-AF49A73298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6D3AA-2705-4636-BFEE-C89371FC51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3" y="2474913"/>
            <a:ext cx="4434840" cy="3094037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758E678-4B0C-4E7A-94BE-1006B5814E9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32748" y="2474913"/>
            <a:ext cx="4434840" cy="3094037"/>
          </a:xfrm>
        </p:spPr>
        <p:txBody>
          <a:bodyPr/>
          <a:lstStyle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16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2A19413-A8E7-ED4F-88DE-08A12997A0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4763"/>
            <a:ext cx="12179300" cy="6862763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2AACF99-BFF2-EF4D-905B-698BF136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215" y="2432458"/>
            <a:ext cx="6044503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33BB6-76EF-4E91-AEF1-BE67D60ED86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11775" y="3530600"/>
            <a:ext cx="6044943" cy="282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01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EB4B-30F5-5541-B2A0-6BD04D01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8E3A-8DBF-0542-BC99-444DCA0CC2C2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7956-7D4F-5346-B8DD-3653B60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AB29D-BA7D-E743-8CA0-6953FF72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002F-D6EA-CF48-8F44-2316036B2B8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03656-1F6D-D044-B015-1B4DAD3A56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48F80-1562-4C4E-887A-B3EB2024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5F5A-B343-9140-888A-F4A0F3DAE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5FBC-5324-6640-AB2B-F303AA276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81B73CA7-3CCD-504D-B97A-835A2330CDB2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050E5-FDBF-7C4A-8BB3-B44C2CEBA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BFAD-CCAB-D24E-B7A6-4B9D514D0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831BA38-18F3-0A4D-A45F-13B53FF2DA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1" r:id="rId3"/>
    <p:sldLayoutId id="2147483710" r:id="rId4"/>
    <p:sldLayoutId id="2147483714" r:id="rId5"/>
    <p:sldLayoutId id="214748371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spc="150" baseline="0">
          <a:solidFill>
            <a:schemeClr val="bg1"/>
          </a:solidFill>
          <a:latin typeface="+mj-lt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1500"/>
        </a:spcBef>
        <a:buClr>
          <a:schemeClr val="accent1"/>
        </a:buClr>
        <a:buFont typeface="Arial" panose="020B0604020202020204" pitchFamily="34" charset="0"/>
        <a:buChar char="•"/>
        <a:defRPr sz="1500" kern="1200" spc="15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FB64E80-675E-6A4A-AF41-D8DE47B3C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alphaModFix amt="6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9249" y="-4352"/>
            <a:ext cx="12201250" cy="6862352"/>
          </a:xfrm>
        </p:spPr>
      </p:pic>
      <p:pic>
        <p:nvPicPr>
          <p:cNvPr id="13" name="Picture Placeholder 8">
            <a:extLst>
              <a:ext uri="{FF2B5EF4-FFF2-40B4-BE49-F238E27FC236}">
                <a16:creationId xmlns:a16="http://schemas.microsoft.com/office/drawing/2014/main" id="{4D6F1B91-622D-D14D-A2EE-5B2A56BAC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50" y="-108583"/>
            <a:ext cx="12580260" cy="7070814"/>
          </a:xfrm>
          <a:custGeom>
            <a:avLst/>
            <a:gdLst>
              <a:gd name="connsiteX0" fmla="*/ 0 w 12201250"/>
              <a:gd name="connsiteY0" fmla="*/ 0 h 6862352"/>
              <a:gd name="connsiteX1" fmla="*/ 11376796 w 12201250"/>
              <a:gd name="connsiteY1" fmla="*/ 0 h 6862352"/>
              <a:gd name="connsiteX2" fmla="*/ 12201249 w 12201250"/>
              <a:gd name="connsiteY2" fmla="*/ 824452 h 6862352"/>
              <a:gd name="connsiteX3" fmla="*/ 12201249 w 12201250"/>
              <a:gd name="connsiteY3" fmla="*/ 0 h 6862352"/>
              <a:gd name="connsiteX4" fmla="*/ 12201250 w 12201250"/>
              <a:gd name="connsiteY4" fmla="*/ 0 h 6862352"/>
              <a:gd name="connsiteX5" fmla="*/ 12201250 w 12201250"/>
              <a:gd name="connsiteY5" fmla="*/ 6862352 h 6862352"/>
              <a:gd name="connsiteX6" fmla="*/ 839512 w 12201250"/>
              <a:gd name="connsiteY6" fmla="*/ 6862352 h 6862352"/>
              <a:gd name="connsiteX7" fmla="*/ 9249 w 12201250"/>
              <a:gd name="connsiteY7" fmla="*/ 6032090 h 6862352"/>
              <a:gd name="connsiteX8" fmla="*/ 9249 w 12201250"/>
              <a:gd name="connsiteY8" fmla="*/ 6862352 h 6862352"/>
              <a:gd name="connsiteX9" fmla="*/ 0 w 12201250"/>
              <a:gd name="connsiteY9" fmla="*/ 6862352 h 686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250" h="6862352">
                <a:moveTo>
                  <a:pt x="0" y="0"/>
                </a:moveTo>
                <a:lnTo>
                  <a:pt x="11376796" y="0"/>
                </a:lnTo>
                <a:lnTo>
                  <a:pt x="12201249" y="824452"/>
                </a:lnTo>
                <a:lnTo>
                  <a:pt x="12201249" y="0"/>
                </a:lnTo>
                <a:lnTo>
                  <a:pt x="12201250" y="0"/>
                </a:lnTo>
                <a:lnTo>
                  <a:pt x="12201250" y="6862352"/>
                </a:lnTo>
                <a:lnTo>
                  <a:pt x="839512" y="6862352"/>
                </a:lnTo>
                <a:lnTo>
                  <a:pt x="9249" y="6032090"/>
                </a:lnTo>
                <a:lnTo>
                  <a:pt x="9249" y="6862352"/>
                </a:lnTo>
                <a:lnTo>
                  <a:pt x="0" y="6862352"/>
                </a:lnTo>
                <a:close/>
              </a:path>
            </a:pathLst>
          </a:custGeom>
          <a:noFill/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499F37-632F-694F-948A-C7A79D753D0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25120" y="2598878"/>
            <a:ext cx="11253290" cy="2399841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prepared by   :</a:t>
            </a:r>
            <a:r>
              <a:rPr lang="en-US" altLang="ja-JP" b="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Sahil</a:t>
            </a:r>
            <a:r>
              <a:rPr lang="en-US" altLang="ja-JP" b="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sharma</a:t>
            </a:r>
            <a:r>
              <a:rPr lang="en-US" altLang="ja-JP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r>
              <a:rPr lang="en-US" altLang="ja-JP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uni. roll No   : 2023583</a:t>
            </a:r>
          </a:p>
          <a:p>
            <a:r>
              <a:rPr lang="en-US" altLang="ja-JP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Section          : B(50)</a:t>
            </a:r>
          </a:p>
          <a:p>
            <a:r>
              <a:rPr lang="en-US" altLang="ja-JP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Mentor          : </a:t>
            </a:r>
            <a:r>
              <a:rPr lang="en-US" altLang="ja-JP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mR.</a:t>
            </a:r>
            <a:r>
              <a:rPr lang="en-US" altLang="ja-JP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Ramesh </a:t>
            </a:r>
            <a:r>
              <a:rPr lang="en-US" altLang="ja-JP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singh</a:t>
            </a:r>
            <a:r>
              <a:rPr lang="en-US" altLang="ja-JP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ja-JP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rawat</a:t>
            </a:r>
            <a:endParaRPr lang="ja-JP" altLang="en-US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E2D9A8A-5247-6D44-AA02-758207AE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1097280"/>
            <a:ext cx="9875520" cy="1216749"/>
          </a:xfrm>
        </p:spPr>
        <p:txBody>
          <a:bodyPr/>
          <a:lstStyle/>
          <a:p>
            <a:r>
              <a:rPr lang="en-US" sz="28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Botnet </a:t>
            </a:r>
            <a:r>
              <a:rPr lang="en-US" sz="32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And</a:t>
            </a:r>
            <a:r>
              <a:rPr lang="en-US" sz="28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Malware Detection Using </a:t>
            </a:r>
            <a:r>
              <a:rPr lang="en-US" sz="28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Ml</a:t>
            </a:r>
            <a:r>
              <a:rPr lang="en-US" sz="28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and Dl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B1A04B-6BC3-D643-85AB-06635BAA9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A6FEDB-5D57-B342-8D7B-927F58798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22">
            <a:extLst>
              <a:ext uri="{FF2B5EF4-FFF2-40B4-BE49-F238E27FC236}">
                <a16:creationId xmlns:a16="http://schemas.microsoft.com/office/drawing/2014/main" id="{07285DAF-4CC1-E142-B7FA-4D3950873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282119" y="1271640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0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8C83-15AF-029A-8189-CCD2A045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F069-3C50-9562-47ED-49CB1582AEF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2250926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Conclusion :</a:t>
            </a:r>
          </a:p>
          <a:p>
            <a:pPr lvl="1"/>
            <a:r>
              <a:rPr lang="en-US" dirty="0"/>
              <a:t>This project implemented </a:t>
            </a:r>
            <a:r>
              <a:rPr lang="en-US" b="1" dirty="0"/>
              <a:t>ML (Random Forest, </a:t>
            </a:r>
            <a:r>
              <a:rPr lang="en-US" b="1" dirty="0" err="1"/>
              <a:t>XGBoost</a:t>
            </a:r>
            <a:r>
              <a:rPr lang="en-US" b="1" dirty="0"/>
              <a:t>)</a:t>
            </a:r>
            <a:r>
              <a:rPr lang="en-US" dirty="0"/>
              <a:t> and </a:t>
            </a:r>
            <a:r>
              <a:rPr lang="en-US" b="1" dirty="0"/>
              <a:t>DL (DNN, LSTM)</a:t>
            </a:r>
            <a:r>
              <a:rPr lang="en-US" dirty="0"/>
              <a:t> for botnet detection in IoT environments.</a:t>
            </a:r>
          </a:p>
          <a:p>
            <a:pPr lvl="1"/>
            <a:r>
              <a:rPr lang="en-US" dirty="0"/>
              <a:t>Models achieved high accuracy: </a:t>
            </a:r>
            <a:r>
              <a:rPr lang="en-US" b="1" dirty="0"/>
              <a:t>1.00 for Random Forest/</a:t>
            </a:r>
            <a:r>
              <a:rPr lang="en-US" b="1" dirty="0" err="1"/>
              <a:t>XGBoost</a:t>
            </a:r>
            <a:r>
              <a:rPr lang="en-US" dirty="0"/>
              <a:t>, </a:t>
            </a:r>
            <a:r>
              <a:rPr lang="en-US" b="1" dirty="0"/>
              <a:t>0.99 for DNN/LSTM</a:t>
            </a:r>
            <a:r>
              <a:rPr lang="en-US" dirty="0"/>
              <a:t>, showcasing their effectiveness in identifying malicious network traffic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0B615E-4171-454A-78A7-15167C9BAC6C}"/>
              </a:ext>
            </a:extLst>
          </p:cNvPr>
          <p:cNvSpPr txBox="1">
            <a:spLocks/>
          </p:cNvSpPr>
          <p:nvPr/>
        </p:nvSpPr>
        <p:spPr>
          <a:xfrm>
            <a:off x="830269" y="3517751"/>
            <a:ext cx="10531474" cy="2250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Future Work </a:t>
            </a:r>
            <a:r>
              <a:rPr lang="en-US" sz="2000" dirty="0"/>
              <a:t>:</a:t>
            </a:r>
          </a:p>
          <a:p>
            <a:pPr lvl="1"/>
            <a:r>
              <a:rPr lang="en-US" b="1" dirty="0"/>
              <a:t>Adversarial Robustness:</a:t>
            </a:r>
            <a:r>
              <a:rPr lang="en-US" dirty="0"/>
              <a:t> Develop techniques like adversarial training to defend against maliciously crafted inputs.</a:t>
            </a:r>
          </a:p>
          <a:p>
            <a:pPr lvl="1"/>
            <a:r>
              <a:rPr lang="en-US" b="1" dirty="0"/>
              <a:t>Real-Time Systems:</a:t>
            </a:r>
            <a:r>
              <a:rPr lang="en-US" dirty="0"/>
              <a:t> Optimize models for low-latency, real-time IoT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284393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0263" y="1266516"/>
            <a:ext cx="10532281" cy="4719607"/>
          </a:xfrm>
        </p:spPr>
        <p:txBody>
          <a:bodyPr>
            <a:normAutofit/>
          </a:bodyPr>
          <a:lstStyle/>
          <a:p>
            <a:r>
              <a:rPr lang="en-US" sz="1400" dirty="0"/>
              <a:t>The </a:t>
            </a:r>
            <a:r>
              <a:rPr lang="en-US" sz="1400" b="1" dirty="0"/>
              <a:t>Internet of Things (IoT)</a:t>
            </a:r>
            <a:r>
              <a:rPr lang="en-US" sz="1400" dirty="0"/>
              <a:t> has revolutionized technology by connecting billions of devices, enabling automation, and seamless data exchange</a:t>
            </a:r>
          </a:p>
          <a:p>
            <a:r>
              <a:rPr lang="en-US" sz="1400" dirty="0"/>
              <a:t>However, IoT ecosystems are highly </a:t>
            </a:r>
            <a:r>
              <a:rPr lang="en-US" sz="1400" b="1" dirty="0"/>
              <a:t>vulnerable to cyberattacks</a:t>
            </a:r>
            <a:r>
              <a:rPr lang="en-US" sz="1400" dirty="0"/>
              <a:t>, particularly </a:t>
            </a:r>
            <a:r>
              <a:rPr lang="en-US" sz="1400" b="1" dirty="0"/>
              <a:t>botnet attacks</a:t>
            </a:r>
            <a:r>
              <a:rPr lang="en-US" sz="1400" dirty="0"/>
              <a:t>, which exploit weaknesses in IoT devices</a:t>
            </a:r>
          </a:p>
          <a:p>
            <a:r>
              <a:rPr lang="en-US" sz="1400" b="1" dirty="0"/>
              <a:t>Botnets</a:t>
            </a:r>
            <a:r>
              <a:rPr lang="en-US" sz="1400" dirty="0"/>
              <a:t>, controlled by malicious actors, are used for activities like Distributed Denial of Service (DDoS) attacks, data theft, and credential breaches.</a:t>
            </a:r>
          </a:p>
          <a:p>
            <a:r>
              <a:rPr lang="en-US" sz="1400" dirty="0"/>
              <a:t>The evolution of botnets with advanced tactics like </a:t>
            </a:r>
            <a:r>
              <a:rPr lang="en-US" sz="1400" b="1" dirty="0"/>
              <a:t>encryption</a:t>
            </a:r>
            <a:r>
              <a:rPr lang="en-US" sz="1400" dirty="0"/>
              <a:t>, </a:t>
            </a:r>
            <a:r>
              <a:rPr lang="en-US" sz="1400" b="1" dirty="0"/>
              <a:t>peer-to-peer architectures</a:t>
            </a:r>
            <a:r>
              <a:rPr lang="en-US" sz="1400" dirty="0"/>
              <a:t>, and </a:t>
            </a:r>
            <a:r>
              <a:rPr lang="en-US" sz="1400" b="1" dirty="0"/>
              <a:t>polymorphic malware</a:t>
            </a:r>
            <a:r>
              <a:rPr lang="en-US" sz="1400" dirty="0"/>
              <a:t> has made traditional detection methods insufficient</a:t>
            </a:r>
          </a:p>
          <a:p>
            <a:r>
              <a:rPr lang="en-US" sz="1400" dirty="0"/>
              <a:t>This project leverages </a:t>
            </a:r>
            <a:r>
              <a:rPr lang="en-US" sz="1400" b="1" dirty="0"/>
              <a:t>Machine Learning (ML)</a:t>
            </a:r>
            <a:r>
              <a:rPr lang="en-US" sz="1400" dirty="0"/>
              <a:t> and </a:t>
            </a:r>
            <a:r>
              <a:rPr lang="en-US" sz="1400" b="1" dirty="0"/>
              <a:t>Deep Learning (DL)</a:t>
            </a:r>
            <a:r>
              <a:rPr lang="en-US" sz="1400" dirty="0"/>
              <a:t> techniques to analyze network traffic, detect botnet activities, and enhance IoT ecosystem security.</a:t>
            </a:r>
          </a:p>
          <a:p>
            <a:endParaRPr lang="en-US" dirty="0"/>
          </a:p>
          <a:p>
            <a:endParaRPr lang="ja-JP" alt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793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77EBB-5B5C-F951-9B8A-E4543AF3BAC2}"/>
              </a:ext>
            </a:extLst>
          </p:cNvPr>
          <p:cNvSpPr txBox="1"/>
          <p:nvPr/>
        </p:nvSpPr>
        <p:spPr>
          <a:xfrm>
            <a:off x="3048000" y="32392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Problem Statement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AD11C31-DBB3-C258-3C7F-34EC353E18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290695"/>
          </a:xfrm>
        </p:spPr>
        <p:txBody>
          <a:bodyPr/>
          <a:lstStyle/>
          <a:p>
            <a:r>
              <a:rPr lang="en-US" sz="1600" dirty="0"/>
              <a:t>IoT devices are increasingly targeted by </a:t>
            </a:r>
            <a:r>
              <a:rPr lang="en-US" sz="1600" b="1" dirty="0"/>
              <a:t>botnet attacks</a:t>
            </a:r>
            <a:r>
              <a:rPr lang="en-US" sz="1600" dirty="0"/>
              <a:t>, leading to threats like:</a:t>
            </a:r>
          </a:p>
          <a:p>
            <a:pPr marL="0" indent="0">
              <a:buNone/>
            </a:pPr>
            <a:r>
              <a:rPr lang="en-US" dirty="0"/>
              <a:t>    1. </a:t>
            </a:r>
            <a:r>
              <a:rPr lang="en-US" dirty="0" err="1"/>
              <a:t>Ddos</a:t>
            </a:r>
            <a:r>
              <a:rPr lang="en-US" dirty="0"/>
              <a:t>   2. Data theft   3. Credential Breaches</a:t>
            </a:r>
          </a:p>
          <a:p>
            <a:r>
              <a:rPr lang="en-US" dirty="0"/>
              <a:t>Modern botnets employ advanced techniques, including Encryption to evade detection ,Decentralized architecture for resilience and polymorphic malware for adaptability.</a:t>
            </a:r>
          </a:p>
          <a:p>
            <a:r>
              <a:rPr lang="en-US" dirty="0"/>
              <a:t>Traditional security measures struggle to detect these sophisticated threats.</a:t>
            </a:r>
          </a:p>
          <a:p>
            <a:r>
              <a:rPr lang="en-US" b="1" dirty="0"/>
              <a:t>Objective</a:t>
            </a:r>
            <a:r>
              <a:rPr lang="en-US" dirty="0"/>
              <a:t>: Utilize </a:t>
            </a:r>
            <a:r>
              <a:rPr lang="en-US" b="1" dirty="0"/>
              <a:t>Machine Learning (ML)</a:t>
            </a:r>
            <a:r>
              <a:rPr lang="en-US" dirty="0"/>
              <a:t> and </a:t>
            </a:r>
            <a:r>
              <a:rPr lang="en-US" b="1" dirty="0"/>
              <a:t>Deep Learning (DL)</a:t>
            </a:r>
            <a:r>
              <a:rPr lang="en-US" dirty="0"/>
              <a:t> to analyze IoT network traffic and develop scalable, adaptive solutions for botnet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2" y="186013"/>
            <a:ext cx="10523538" cy="940517"/>
          </a:xfrm>
        </p:spPr>
        <p:txBody>
          <a:bodyPr/>
          <a:lstStyle/>
          <a:p>
            <a:r>
              <a:rPr lang="en-US" sz="3200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B58E9-79FD-471F-F112-A8B2A56B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272283"/>
            <a:ext cx="4433046" cy="6680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Dataset collection and preprocessing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2" y="2103409"/>
            <a:ext cx="11290617" cy="3465541"/>
          </a:xfrm>
        </p:spPr>
        <p:txBody>
          <a:bodyPr>
            <a:normAutofit/>
          </a:bodyPr>
          <a:lstStyle/>
          <a:p>
            <a:r>
              <a:rPr lang="en-US" b="1" dirty="0"/>
              <a:t>Dataset</a:t>
            </a:r>
            <a:r>
              <a:rPr lang="en-US" dirty="0"/>
              <a:t>: Utilized the IoT-23 dataset, which contains labeled IoT network traffic data, including both normal operations and malicious activities (e.g., botnet attacks).</a:t>
            </a:r>
          </a:p>
          <a:p>
            <a:r>
              <a:rPr lang="en-US" b="1" dirty="0"/>
              <a:t>Data Cleaning</a:t>
            </a:r>
            <a:r>
              <a:rPr lang="en-US" dirty="0"/>
              <a:t>: Removed duplicates, incomplete entries, and irrelevant features to ensure data quality.</a:t>
            </a:r>
          </a:p>
          <a:p>
            <a:r>
              <a:rPr lang="en-US" b="1" dirty="0"/>
              <a:t>Data Normalization</a:t>
            </a:r>
            <a:r>
              <a:rPr lang="en-US" dirty="0"/>
              <a:t>: Scaled feature values to a uniform range to improve model performance.</a:t>
            </a:r>
          </a:p>
          <a:p>
            <a:r>
              <a:rPr lang="en-US" b="1" dirty="0"/>
              <a:t>After Preprocessing : </a:t>
            </a:r>
            <a:r>
              <a:rPr lang="en-US" dirty="0"/>
              <a:t>The IoT-23 dataset contains 1.4 million records, 14 features, and 23 attack types, including DoS, Port Scan, Botnet, Brute Force, and DDoS, with a majority  of benign traffic and an imbalanced attack class distribution.</a:t>
            </a:r>
            <a:endParaRPr lang="ja-JP" altLang="en-US" dirty="0"/>
          </a:p>
        </p:txBody>
      </p:sp>
      <p:sp>
        <p:nvSpPr>
          <p:cNvPr id="5" name="Oval 22">
            <a:extLst>
              <a:ext uri="{FF2B5EF4-FFF2-40B4-BE49-F238E27FC236}">
                <a16:creationId xmlns:a16="http://schemas.microsoft.com/office/drawing/2014/main" id="{26812644-452D-4967-69D6-D16147E21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668896" y="961813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9207A-9D7A-F680-AEEF-36CAEA5C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168721"/>
            <a:ext cx="10523537" cy="824110"/>
          </a:xfrm>
        </p:spPr>
        <p:txBody>
          <a:bodyPr/>
          <a:lstStyle/>
          <a:p>
            <a:r>
              <a:rPr lang="en-US" sz="3200" dirty="0"/>
              <a:t>Methodology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9ADAFC-DC1D-4249-B968-F885B359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5895"/>
            <a:ext cx="5400553" cy="703134"/>
          </a:xfrm>
        </p:spPr>
        <p:txBody>
          <a:bodyPr>
            <a:normAutofit/>
          </a:bodyPr>
          <a:lstStyle/>
          <a:p>
            <a:r>
              <a:rPr lang="en-US" sz="2400" dirty="0"/>
              <a:t>Model selection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8F30852-7324-B342-92E6-181AD0A570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0262" y="2321849"/>
            <a:ext cx="10339307" cy="3247101"/>
          </a:xfrm>
        </p:spPr>
        <p:txBody>
          <a:bodyPr>
            <a:normAutofit/>
          </a:bodyPr>
          <a:lstStyle/>
          <a:p>
            <a:r>
              <a:rPr lang="en-US" dirty="0"/>
              <a:t>Machine learning Model : </a:t>
            </a:r>
          </a:p>
          <a:p>
            <a:pPr marL="0" indent="0">
              <a:buNone/>
            </a:pPr>
            <a:r>
              <a:rPr lang="en-US" dirty="0"/>
              <a:t>	1. Random forest: Known for high interpretability and robust performance.</a:t>
            </a:r>
          </a:p>
          <a:p>
            <a:pPr marL="0" indent="0">
              <a:buNone/>
            </a:pPr>
            <a:r>
              <a:rPr lang="en-US" dirty="0"/>
              <a:t> 	2. XG Boost: Provides efficient and accurate classification results.</a:t>
            </a:r>
          </a:p>
          <a:p>
            <a:r>
              <a:rPr lang="en-US" dirty="0"/>
              <a:t>Deep Learning Models :</a:t>
            </a:r>
          </a:p>
          <a:p>
            <a:pPr marL="914400" lvl="2" indent="0">
              <a:buNone/>
            </a:pPr>
            <a:r>
              <a:rPr lang="en-US" dirty="0"/>
              <a:t>1.DNN(Deep Neural Network) :  Captures complex patterns in network traffic. </a:t>
            </a:r>
          </a:p>
          <a:p>
            <a:pPr marL="914400" lvl="2" indent="0">
              <a:buNone/>
            </a:pPr>
            <a:r>
              <a:rPr lang="en-US" dirty="0"/>
              <a:t>2.LSTM(Long Term Short Memory):Models sequential dependencies in traffic data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Oval 22">
            <a:extLst>
              <a:ext uri="{FF2B5EF4-FFF2-40B4-BE49-F238E27FC236}">
                <a16:creationId xmlns:a16="http://schemas.microsoft.com/office/drawing/2014/main" id="{05D9DB2A-9FA8-B598-3884-036019C39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668896" y="961813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96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6C32-A61A-4511-A893-C906C3EB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9777845-661C-22B4-0D09-22AA70232BD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4412" y="1849031"/>
            <a:ext cx="11016489" cy="4378149"/>
          </a:xfrm>
        </p:spPr>
        <p:txBody>
          <a:bodyPr/>
          <a:lstStyle/>
          <a:p>
            <a:r>
              <a:rPr lang="en-US" dirty="0"/>
              <a:t>Data Splitting : Divided into :</a:t>
            </a:r>
          </a:p>
          <a:p>
            <a:pPr lvl="1"/>
            <a:r>
              <a:rPr lang="en-US" dirty="0"/>
              <a:t>Training Set : 70%</a:t>
            </a:r>
          </a:p>
          <a:p>
            <a:pPr lvl="1"/>
            <a:r>
              <a:rPr lang="en-US" dirty="0"/>
              <a:t>Testing Set  : 30%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Accuracy :Percentage of correct predictions.</a:t>
            </a:r>
          </a:p>
          <a:p>
            <a:pPr lvl="1"/>
            <a:r>
              <a:rPr lang="en-US" b="1" dirty="0"/>
              <a:t>Precision</a:t>
            </a:r>
            <a:r>
              <a:rPr lang="en-US" dirty="0"/>
              <a:t>: Proportion of true positives among all positive predictions.</a:t>
            </a:r>
          </a:p>
          <a:p>
            <a:pPr lvl="1"/>
            <a:r>
              <a:rPr lang="en-US" b="1" dirty="0"/>
              <a:t>Recall</a:t>
            </a:r>
            <a:r>
              <a:rPr lang="en-US" dirty="0"/>
              <a:t>: Ability to identify all actual positives.</a:t>
            </a:r>
          </a:p>
          <a:p>
            <a:pPr lvl="1"/>
            <a:r>
              <a:rPr lang="en-US" b="1" dirty="0"/>
              <a:t>F1-Score</a:t>
            </a:r>
            <a:r>
              <a:rPr lang="en-US" dirty="0"/>
              <a:t>: Harmonic mean of precision and recall for balanced evaluation.</a:t>
            </a:r>
          </a:p>
          <a:p>
            <a:pPr lvl="1"/>
            <a:r>
              <a:rPr lang="en-US" b="1" dirty="0"/>
              <a:t>Confusion Matrix</a:t>
            </a:r>
            <a:r>
              <a:rPr lang="en-US" dirty="0"/>
              <a:t>: Detailed representation of predictions (true/false positives/negatives).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6C193-D841-EDEE-3EF6-BB2DEA385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7548" y="1145895"/>
            <a:ext cx="4433046" cy="703136"/>
          </a:xfrm>
        </p:spPr>
        <p:txBody>
          <a:bodyPr/>
          <a:lstStyle/>
          <a:p>
            <a:r>
              <a:rPr lang="en-US" dirty="0"/>
              <a:t>Training and validation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D1AD9C-A3EC-ED22-3673-E042884446AD}"/>
              </a:ext>
            </a:extLst>
          </p:cNvPr>
          <p:cNvSpPr txBox="1">
            <a:spLocks/>
          </p:cNvSpPr>
          <p:nvPr/>
        </p:nvSpPr>
        <p:spPr>
          <a:xfrm>
            <a:off x="937548" y="3240910"/>
            <a:ext cx="3020993" cy="49771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i="0" kern="1200" cap="all" spc="150" baseline="0">
                <a:solidFill>
                  <a:schemeClr val="accent1"/>
                </a:solidFill>
                <a:latin typeface="+mj-lt"/>
                <a:ea typeface="MingLiU" panose="02020509000000000000" pitchFamily="49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b="1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392836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84EE-7BB9-0C3E-F6EA-C52CA352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2" y="1197561"/>
            <a:ext cx="10523531" cy="407719"/>
          </a:xfrm>
        </p:spPr>
        <p:txBody>
          <a:bodyPr/>
          <a:lstStyle/>
          <a:p>
            <a:r>
              <a:rPr lang="en-US" dirty="0"/>
              <a:t>Model Performance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1FD2-4896-0915-28F9-6FF1D47186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5" y="3139440"/>
            <a:ext cx="10523531" cy="26231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52FC75-194E-E224-2550-3CA5FB82D160}"/>
              </a:ext>
            </a:extLst>
          </p:cNvPr>
          <p:cNvSpPr txBox="1">
            <a:spLocks/>
          </p:cNvSpPr>
          <p:nvPr/>
        </p:nvSpPr>
        <p:spPr>
          <a:xfrm>
            <a:off x="842653" y="321121"/>
            <a:ext cx="10663548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  <a:cs typeface="+mj-cs"/>
              </a:defRPr>
            </a:lvl1pPr>
          </a:lstStyle>
          <a:p>
            <a:r>
              <a:rPr lang="en-US" dirty="0"/>
              <a:t>Results And Discussion</a:t>
            </a:r>
          </a:p>
        </p:txBody>
      </p:sp>
      <p:sp>
        <p:nvSpPr>
          <p:cNvPr id="5" name="Oval 22">
            <a:extLst>
              <a:ext uri="{FF2B5EF4-FFF2-40B4-BE49-F238E27FC236}">
                <a16:creationId xmlns:a16="http://schemas.microsoft.com/office/drawing/2014/main" id="{2E54192D-D1A3-5F6C-5916-83555A7A7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673348" y="934515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6">
            <a:extLst>
              <a:ext uri="{FF2B5EF4-FFF2-40B4-BE49-F238E27FC236}">
                <a16:creationId xmlns:a16="http://schemas.microsoft.com/office/drawing/2014/main" id="{393698EE-3A87-5BA8-7D67-197F5F3CDCB3}"/>
              </a:ext>
            </a:extLst>
          </p:cNvPr>
          <p:cNvSpPr txBox="1">
            <a:spLocks/>
          </p:cNvSpPr>
          <p:nvPr/>
        </p:nvSpPr>
        <p:spPr>
          <a:xfrm>
            <a:off x="830262" y="2321849"/>
            <a:ext cx="10339307" cy="3247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Model			Accuracy	Precision	Recall</a:t>
            </a:r>
          </a:p>
          <a:p>
            <a:r>
              <a:rPr lang="en-US" dirty="0"/>
              <a:t>Random Forest          100%		99.98%		100%</a:t>
            </a:r>
          </a:p>
          <a:p>
            <a:r>
              <a:rPr lang="en-US" dirty="0" err="1"/>
              <a:t>XGBoost</a:t>
            </a:r>
            <a:r>
              <a:rPr lang="en-US" dirty="0"/>
              <a:t>		100%		99.99%		100%</a:t>
            </a:r>
          </a:p>
          <a:p>
            <a:r>
              <a:rPr lang="en-US" dirty="0"/>
              <a:t>DNN			99.2%		98.90%		99.1%</a:t>
            </a:r>
          </a:p>
          <a:p>
            <a:r>
              <a:rPr lang="en-US" dirty="0"/>
              <a:t>LSTM 			99,2%		99.00%		99.2%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5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1BA739E-C6E2-F637-E0F9-541342B8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52" y="1197561"/>
            <a:ext cx="10523531" cy="407719"/>
          </a:xfrm>
        </p:spPr>
        <p:txBody>
          <a:bodyPr/>
          <a:lstStyle/>
          <a:p>
            <a:r>
              <a:rPr lang="en-US" dirty="0"/>
              <a:t>Confusion Matrix: </a:t>
            </a:r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17A666D3-C775-68D1-5765-70B0B2F0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673348" y="934515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6">
            <a:extLst>
              <a:ext uri="{FF2B5EF4-FFF2-40B4-BE49-F238E27FC236}">
                <a16:creationId xmlns:a16="http://schemas.microsoft.com/office/drawing/2014/main" id="{D5F16344-B611-59B3-8F0B-226822FCF2D9}"/>
              </a:ext>
            </a:extLst>
          </p:cNvPr>
          <p:cNvSpPr txBox="1">
            <a:spLocks/>
          </p:cNvSpPr>
          <p:nvPr/>
        </p:nvSpPr>
        <p:spPr>
          <a:xfrm>
            <a:off x="830262" y="2321849"/>
            <a:ext cx="10339307" cy="3247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D6226B3-DFE2-4671-1BDF-CFF62010DBA7}"/>
              </a:ext>
            </a:extLst>
          </p:cNvPr>
          <p:cNvSpPr txBox="1">
            <a:spLocks/>
          </p:cNvSpPr>
          <p:nvPr/>
        </p:nvSpPr>
        <p:spPr>
          <a:xfrm>
            <a:off x="842653" y="321121"/>
            <a:ext cx="10663548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  <a:cs typeface="+mj-cs"/>
              </a:defRPr>
            </a:lvl1pPr>
          </a:lstStyle>
          <a:p>
            <a:r>
              <a:rPr lang="en-US" dirty="0"/>
              <a:t>Results And Discussion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1BB564-0FF9-6811-7098-685AF6A9E135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53" y="2133600"/>
            <a:ext cx="4562467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F2C65549-94BB-DCAC-54C9-411B13F32B12}"/>
              </a:ext>
            </a:extLst>
          </p:cNvPr>
          <p:cNvSpPr txBox="1">
            <a:spLocks/>
          </p:cNvSpPr>
          <p:nvPr/>
        </p:nvSpPr>
        <p:spPr>
          <a:xfrm>
            <a:off x="6512561" y="833031"/>
            <a:ext cx="5006032" cy="49295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4D8AF2DC-0F51-283C-930D-93C18FC602A8}"/>
              </a:ext>
            </a:extLst>
          </p:cNvPr>
          <p:cNvSpPr txBox="1">
            <a:spLocks/>
          </p:cNvSpPr>
          <p:nvPr/>
        </p:nvSpPr>
        <p:spPr>
          <a:xfrm>
            <a:off x="6329680" y="1849031"/>
            <a:ext cx="5511221" cy="43781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Insights of confusion Matrix of Rf:</a:t>
            </a:r>
          </a:p>
          <a:p>
            <a:pPr lvl="1"/>
            <a:r>
              <a:rPr lang="en-US" dirty="0"/>
              <a:t>High Accuracy : Majority of classification exhibit near perfect classification</a:t>
            </a:r>
          </a:p>
          <a:p>
            <a:pPr lvl="1"/>
            <a:r>
              <a:rPr lang="en-US" dirty="0"/>
              <a:t>Minimal Misclassification : Very few Instances are misclassified.</a:t>
            </a:r>
          </a:p>
          <a:p>
            <a:pPr lvl="1"/>
            <a:r>
              <a:rPr lang="en-US" dirty="0"/>
              <a:t>No False positive for Critical Categories :</a:t>
            </a:r>
            <a:r>
              <a:rPr lang="en-US" dirty="0" err="1"/>
              <a:t>Ddos</a:t>
            </a:r>
            <a:r>
              <a:rPr lang="en-US" dirty="0"/>
              <a:t> and </a:t>
            </a:r>
            <a:r>
              <a:rPr lang="en-US" dirty="0" err="1"/>
              <a:t>Okiru</a:t>
            </a:r>
            <a:r>
              <a:rPr lang="en-US" dirty="0"/>
              <a:t> classes have no major cross classification into other classes , Ensuring strong detection reliability.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1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D2D0-A5B4-841C-7370-AB23BFB3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274319"/>
            <a:ext cx="10523531" cy="583800"/>
          </a:xfrm>
        </p:spPr>
        <p:txBody>
          <a:bodyPr/>
          <a:lstStyle/>
          <a:p>
            <a:r>
              <a:rPr lang="en-US" dirty="0"/>
              <a:t>Results And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C24E-1620-BE41-4A18-E594B37708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2062480"/>
            <a:ext cx="10531474" cy="41984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b="1" dirty="0"/>
              <a:t> 1.Benign and Port Scan Traffic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   a)Benign traffic correctly classified for </a:t>
            </a:r>
            <a:r>
              <a:rPr lang="en-US" sz="1200" b="1" dirty="0"/>
              <a:t>59,310 samples</a:t>
            </a:r>
            <a:r>
              <a:rPr lang="en-US" sz="1200" dirty="0"/>
              <a:t>, achieving near-perfect accuracy.</a:t>
            </a:r>
          </a:p>
          <a:p>
            <a:pPr marL="0" indent="0">
              <a:buNone/>
            </a:pPr>
            <a:r>
              <a:rPr lang="en-US" sz="1200" dirty="0"/>
              <a:t>   b)Port Scan traffic shows </a:t>
            </a:r>
            <a:r>
              <a:rPr lang="en-US" sz="1200" b="1" dirty="0"/>
              <a:t>247,779 correctly classified samples</a:t>
            </a:r>
            <a:r>
              <a:rPr lang="en-US" sz="1200" dirty="0"/>
              <a:t>, the highest among all classes.4</a:t>
            </a:r>
          </a:p>
          <a:p>
            <a:pPr marL="0" indent="0">
              <a:buNone/>
            </a:pPr>
            <a:r>
              <a:rPr lang="en-US" sz="1200" dirty="0"/>
              <a:t>2. </a:t>
            </a:r>
            <a:r>
              <a:rPr lang="en-US" sz="1200" b="1" dirty="0"/>
              <a:t>DDoS Traffic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   a) Achieved </a:t>
            </a:r>
            <a:r>
              <a:rPr lang="en-US" sz="1200" b="1" dirty="0"/>
              <a:t>perfect classification</a:t>
            </a:r>
            <a:r>
              <a:rPr lang="en-US" sz="1200" dirty="0"/>
              <a:t> with </a:t>
            </a:r>
            <a:r>
              <a:rPr lang="en-US" sz="1200" b="1" dirty="0"/>
              <a:t>41,633 correctly classified samples</a:t>
            </a:r>
            <a:r>
              <a:rPr lang="en-US" sz="1200" dirty="0"/>
              <a:t> and no false positive or        	negative.</a:t>
            </a:r>
          </a:p>
          <a:p>
            <a:pPr marL="0" indent="0">
              <a:buNone/>
            </a:pPr>
            <a:r>
              <a:rPr lang="en-US" sz="1200" dirty="0"/>
              <a:t>3. C&amp;C and </a:t>
            </a:r>
            <a:r>
              <a:rPr lang="en-US" sz="1200" dirty="0" err="1"/>
              <a:t>Okiru</a:t>
            </a:r>
            <a:r>
              <a:rPr lang="en-US" sz="1200" dirty="0"/>
              <a:t> Traffic :</a:t>
            </a:r>
          </a:p>
          <a:p>
            <a:pPr marL="0" indent="0">
              <a:buNone/>
            </a:pPr>
            <a:r>
              <a:rPr lang="en-US" sz="1200" dirty="0"/>
              <a:t>    a)</a:t>
            </a:r>
            <a:r>
              <a:rPr lang="en-US" sz="1200" b="1" dirty="0"/>
              <a:t> C&amp;C Traffic</a:t>
            </a:r>
            <a:r>
              <a:rPr lang="en-US" sz="1200" dirty="0"/>
              <a:t>: Correctly classified </a:t>
            </a:r>
            <a:r>
              <a:rPr lang="en-US" sz="1200" b="1" dirty="0"/>
              <a:t>99.9%</a:t>
            </a:r>
            <a:r>
              <a:rPr lang="en-US" sz="1200" dirty="0"/>
              <a:t> of samples, with only </a:t>
            </a:r>
            <a:r>
              <a:rPr lang="en-US" sz="1200" b="1" dirty="0"/>
              <a:t>6 misclassified samples</a:t>
            </a:r>
            <a:r>
              <a:rPr lang="en-US" sz="1200" dirty="0"/>
              <a:t> (Benign: 5, Port Scan: 	1).</a:t>
            </a:r>
          </a:p>
          <a:p>
            <a:pPr marL="0" indent="0">
              <a:buNone/>
            </a:pPr>
            <a:r>
              <a:rPr lang="en-US" sz="1200" dirty="0"/>
              <a:t>    b)</a:t>
            </a:r>
            <a:r>
              <a:rPr lang="en-US" sz="1200" b="1" dirty="0"/>
              <a:t> </a:t>
            </a:r>
            <a:r>
              <a:rPr lang="en-US" sz="1200" b="1" dirty="0" err="1"/>
              <a:t>Okiru</a:t>
            </a:r>
            <a:r>
              <a:rPr lang="en-US" sz="1200" b="1" dirty="0"/>
              <a:t> Traffic</a:t>
            </a:r>
            <a:r>
              <a:rPr lang="en-US" sz="1200" dirty="0"/>
              <a:t>: Demonstrated near-perfect classification, with </a:t>
            </a:r>
            <a:r>
              <a:rPr lang="en-US" sz="1200" b="1" dirty="0"/>
              <a:t>78,806 correctly identified samples</a:t>
            </a:r>
            <a:r>
              <a:rPr lang="en-US" sz="1200" dirty="0"/>
              <a:t> and only </a:t>
            </a:r>
            <a:r>
              <a:rPr lang="en-US" sz="1200" b="1" dirty="0"/>
              <a:t>1 misclassification</a:t>
            </a:r>
            <a:r>
              <a:rPr lang="en-US" sz="1200" dirty="0"/>
              <a:t> as Port Scan.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762ACA-3AFE-31BF-0ACB-4E8FE4E4B2E0}"/>
              </a:ext>
            </a:extLst>
          </p:cNvPr>
          <p:cNvSpPr txBox="1">
            <a:spLocks/>
          </p:cNvSpPr>
          <p:nvPr/>
        </p:nvSpPr>
        <p:spPr>
          <a:xfrm>
            <a:off x="822321" y="1095376"/>
            <a:ext cx="10531474" cy="58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  <a:cs typeface="+mj-cs"/>
              </a:defRPr>
            </a:lvl1pPr>
          </a:lstStyle>
          <a:p>
            <a:r>
              <a:rPr lang="en-US" dirty="0"/>
              <a:t>Key Observations </a:t>
            </a:r>
          </a:p>
        </p:txBody>
      </p:sp>
      <p:sp>
        <p:nvSpPr>
          <p:cNvPr id="5" name="Oval 22">
            <a:extLst>
              <a:ext uri="{FF2B5EF4-FFF2-40B4-BE49-F238E27FC236}">
                <a16:creationId xmlns:a16="http://schemas.microsoft.com/office/drawing/2014/main" id="{7103A7FB-6481-DA71-2A4D-ACF2B60AF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668901" y="848481"/>
            <a:ext cx="208459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05500"/>
      </p:ext>
    </p:extLst>
  </p:cSld>
  <p:clrMapOvr>
    <a:masterClrMapping/>
  </p:clrMapOvr>
</p:sld>
</file>

<file path=ppt/theme/theme1.xml><?xml version="1.0" encoding="utf-8"?>
<a:theme xmlns:a="http://schemas.openxmlformats.org/drawingml/2006/main" name="Bold Tech">
  <a:themeElements>
    <a:clrScheme name="16x9">
      <a:dk1>
        <a:srgbClr val="000000"/>
      </a:dk1>
      <a:lt1>
        <a:srgbClr val="FFFFFF"/>
      </a:lt1>
      <a:dk2>
        <a:srgbClr val="121312"/>
      </a:dk2>
      <a:lt2>
        <a:srgbClr val="FFFFFF"/>
      </a:lt2>
      <a:accent1>
        <a:srgbClr val="EE4036"/>
      </a:accent1>
      <a:accent2>
        <a:srgbClr val="121312"/>
      </a:accent2>
      <a:accent3>
        <a:srgbClr val="A5A5A5"/>
      </a:accent3>
      <a:accent4>
        <a:srgbClr val="252625"/>
      </a:accent4>
      <a:accent5>
        <a:srgbClr val="F1F5F5"/>
      </a:accent5>
      <a:accent6>
        <a:srgbClr val="FAFFFF"/>
      </a:accent6>
      <a:hlink>
        <a:srgbClr val="EE4036"/>
      </a:hlink>
      <a:folHlink>
        <a:srgbClr val="EE4036"/>
      </a:folHlink>
    </a:clrScheme>
    <a:fontScheme name="Custom 44">
      <a:majorFont>
        <a:latin typeface="MingLiU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422304-17E9-4530-8D08-4F277CB64269}" vid="{BCE6A17A-B98D-492A-82B2-0A1B358761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Asian design presentation</Template>
  <TotalTime>367</TotalTime>
  <Words>860</Words>
  <Application>Microsoft Office PowerPoint</Application>
  <PresentationFormat>Widescreen</PresentationFormat>
  <Paragraphs>81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 UI</vt:lpstr>
      <vt:lpstr>MingLiU</vt:lpstr>
      <vt:lpstr>Arial</vt:lpstr>
      <vt:lpstr>Calibri</vt:lpstr>
      <vt:lpstr>Microsoft New Tai Lue</vt:lpstr>
      <vt:lpstr>Times New Roman</vt:lpstr>
      <vt:lpstr>Bold Tech</vt:lpstr>
      <vt:lpstr>Botnet And Malware Detection Using Ml and Dl </vt:lpstr>
      <vt:lpstr>INTRODUCTION</vt:lpstr>
      <vt:lpstr>Problem Statement</vt:lpstr>
      <vt:lpstr>Methodology</vt:lpstr>
      <vt:lpstr>Methodology</vt:lpstr>
      <vt:lpstr>Methodology</vt:lpstr>
      <vt:lpstr>Model Performance : </vt:lpstr>
      <vt:lpstr>Confusion Matrix: </vt:lpstr>
      <vt:lpstr>Results And Discussion 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ssharma32181@gmail.com</dc:creator>
  <cp:lastModifiedBy>ssharma32181@gmail.com</cp:lastModifiedBy>
  <cp:revision>7</cp:revision>
  <dcterms:created xsi:type="dcterms:W3CDTF">2025-01-14T07:32:51Z</dcterms:created>
  <dcterms:modified xsi:type="dcterms:W3CDTF">2025-01-17T16:00:39Z</dcterms:modified>
</cp:coreProperties>
</file>