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embeddedFontLst>
    <p:embeddedFont>
      <p:font typeface="Bricolage Grotesque Extra Bold" panose="020B0604020202020204" charset="0"/>
      <p:regular r:id="rId9"/>
    </p:embeddedFont>
    <p:embeddedFont>
      <p:font typeface="Montserrat" panose="00000500000000000000" pitchFamily="2" charset="0"/>
      <p:regular r:id="rId10"/>
      <p:bold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4" d="100"/>
          <a:sy n="64" d="100"/>
        </p:scale>
        <p:origin x="8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vyanpatel28@outlook.com" userId="29676403b4289ee6" providerId="LiveId" clId="{B24B578C-015E-46B8-A4B6-6C6705F612B8}"/>
    <pc:docChg chg="undo custSel addSld modSld">
      <pc:chgData name="kavyanpatel28@outlook.com" userId="29676403b4289ee6" providerId="LiveId" clId="{B24B578C-015E-46B8-A4B6-6C6705F612B8}" dt="2025-08-20T05:18:36.561" v="465"/>
      <pc:docMkLst>
        <pc:docMk/>
      </pc:docMkLst>
      <pc:sldChg chg="modSp mod">
        <pc:chgData name="kavyanpatel28@outlook.com" userId="29676403b4289ee6" providerId="LiveId" clId="{B24B578C-015E-46B8-A4B6-6C6705F612B8}" dt="2025-08-20T05:15:36.224" v="428" actId="20577"/>
        <pc:sldMkLst>
          <pc:docMk/>
          <pc:sldMk cId="0" sldId="256"/>
        </pc:sldMkLst>
        <pc:spChg chg="mod">
          <ac:chgData name="kavyanpatel28@outlook.com" userId="29676403b4289ee6" providerId="LiveId" clId="{B24B578C-015E-46B8-A4B6-6C6705F612B8}" dt="2025-08-20T05:15:36.224" v="428" actId="20577"/>
          <ac:spMkLst>
            <pc:docMk/>
            <pc:sldMk cId="0" sldId="256"/>
            <ac:spMk id="4" creationId="{00000000-0000-0000-0000-000000000000}"/>
          </ac:spMkLst>
        </pc:spChg>
      </pc:sldChg>
      <pc:sldChg chg="addSp delSp modSp mod">
        <pc:chgData name="kavyanpatel28@outlook.com" userId="29676403b4289ee6" providerId="LiveId" clId="{B24B578C-015E-46B8-A4B6-6C6705F612B8}" dt="2025-08-20T05:01:29.082" v="311" actId="20577"/>
        <pc:sldMkLst>
          <pc:docMk/>
          <pc:sldMk cId="0" sldId="259"/>
        </pc:sldMkLst>
        <pc:spChg chg="mod">
          <ac:chgData name="kavyanpatel28@outlook.com" userId="29676403b4289ee6" providerId="LiveId" clId="{B24B578C-015E-46B8-A4B6-6C6705F612B8}" dt="2025-08-20T04:53:58.958" v="0" actId="1076"/>
          <ac:spMkLst>
            <pc:docMk/>
            <pc:sldMk cId="0" sldId="259"/>
            <ac:spMk id="14" creationId="{00000000-0000-0000-0000-000000000000}"/>
          </ac:spMkLst>
        </pc:spChg>
        <pc:spChg chg="mod">
          <ac:chgData name="kavyanpatel28@outlook.com" userId="29676403b4289ee6" providerId="LiveId" clId="{B24B578C-015E-46B8-A4B6-6C6705F612B8}" dt="2025-08-20T04:54:11.574" v="1" actId="1076"/>
          <ac:spMkLst>
            <pc:docMk/>
            <pc:sldMk cId="0" sldId="259"/>
            <ac:spMk id="15" creationId="{00000000-0000-0000-0000-000000000000}"/>
          </ac:spMkLst>
        </pc:spChg>
        <pc:spChg chg="mod">
          <ac:chgData name="kavyanpatel28@outlook.com" userId="29676403b4289ee6" providerId="LiveId" clId="{B24B578C-015E-46B8-A4B6-6C6705F612B8}" dt="2025-08-20T04:54:18.929" v="2" actId="1076"/>
          <ac:spMkLst>
            <pc:docMk/>
            <pc:sldMk cId="0" sldId="259"/>
            <ac:spMk id="16" creationId="{00000000-0000-0000-0000-000000000000}"/>
          </ac:spMkLst>
        </pc:spChg>
        <pc:spChg chg="mod">
          <ac:chgData name="kavyanpatel28@outlook.com" userId="29676403b4289ee6" providerId="LiveId" clId="{B24B578C-015E-46B8-A4B6-6C6705F612B8}" dt="2025-08-20T04:54:26.116" v="3" actId="1076"/>
          <ac:spMkLst>
            <pc:docMk/>
            <pc:sldMk cId="0" sldId="259"/>
            <ac:spMk id="17" creationId="{00000000-0000-0000-0000-000000000000}"/>
          </ac:spMkLst>
        </pc:spChg>
        <pc:spChg chg="mod">
          <ac:chgData name="kavyanpatel28@outlook.com" userId="29676403b4289ee6" providerId="LiveId" clId="{B24B578C-015E-46B8-A4B6-6C6705F612B8}" dt="2025-08-20T05:01:29.082" v="311" actId="20577"/>
          <ac:spMkLst>
            <pc:docMk/>
            <pc:sldMk cId="0" sldId="259"/>
            <ac:spMk id="18" creationId="{00000000-0000-0000-0000-000000000000}"/>
          </ac:spMkLst>
        </pc:spChg>
      </pc:sldChg>
      <pc:sldChg chg="addSp delSp modSp new mod">
        <pc:chgData name="kavyanpatel28@outlook.com" userId="29676403b4289ee6" providerId="LiveId" clId="{B24B578C-015E-46B8-A4B6-6C6705F612B8}" dt="2025-08-20T05:18:36.561" v="465"/>
        <pc:sldMkLst>
          <pc:docMk/>
          <pc:sldMk cId="3453567466" sldId="261"/>
        </pc:sldMkLst>
        <pc:spChg chg="add mod">
          <ac:chgData name="kavyanpatel28@outlook.com" userId="29676403b4289ee6" providerId="LiveId" clId="{B24B578C-015E-46B8-A4B6-6C6705F612B8}" dt="2025-08-20T05:18:16.382" v="463" actId="207"/>
          <ac:spMkLst>
            <pc:docMk/>
            <pc:sldMk cId="3453567466" sldId="261"/>
            <ac:spMk id="5" creationId="{489A28CF-A835-868F-17FB-E7938EE701A5}"/>
          </ac:spMkLst>
        </pc:spChg>
        <pc:spChg chg="add mod">
          <ac:chgData name="kavyanpatel28@outlook.com" userId="29676403b4289ee6" providerId="LiveId" clId="{B24B578C-015E-46B8-A4B6-6C6705F612B8}" dt="2025-08-20T05:18:27.457" v="464"/>
          <ac:spMkLst>
            <pc:docMk/>
            <pc:sldMk cId="3453567466" sldId="261"/>
            <ac:spMk id="6" creationId="{46A6A8D1-C30E-E5C8-D8B0-9DAACD8A763E}"/>
          </ac:spMkLst>
        </pc:spChg>
        <pc:picChg chg="add mod">
          <ac:chgData name="kavyanpatel28@outlook.com" userId="29676403b4289ee6" providerId="LiveId" clId="{B24B578C-015E-46B8-A4B6-6C6705F612B8}" dt="2025-08-20T05:18:36.561" v="465"/>
          <ac:picMkLst>
            <pc:docMk/>
            <pc:sldMk cId="3453567466" sldId="261"/>
            <ac:picMk id="7" creationId="{C9CD296F-061E-0EFE-B970-1FA3815B3AA4}"/>
          </ac:picMkLst>
        </pc:picChg>
      </pc:sldChg>
    </pc:docChg>
  </pc:docChgLst>
  <pc:docChgLst>
    <pc:chgData name="kavyanpatel28@outlook.com" userId="29676403b4289ee6" providerId="LiveId" clId="{7E9837F3-A0AA-4A72-B9F1-25A8B69D3BFC}"/>
    <pc:docChg chg="modSld">
      <pc:chgData name="kavyanpatel28@outlook.com" userId="29676403b4289ee6" providerId="LiveId" clId="{7E9837F3-A0AA-4A72-B9F1-25A8B69D3BFC}" dt="2025-08-22T05:53:37.365" v="18" actId="20577"/>
      <pc:docMkLst>
        <pc:docMk/>
      </pc:docMkLst>
      <pc:sldChg chg="modSp mod">
        <pc:chgData name="kavyanpatel28@outlook.com" userId="29676403b4289ee6" providerId="LiveId" clId="{7E9837F3-A0AA-4A72-B9F1-25A8B69D3BFC}" dt="2025-08-22T05:53:37.365" v="18" actId="20577"/>
        <pc:sldMkLst>
          <pc:docMk/>
          <pc:sldMk cId="0" sldId="260"/>
        </pc:sldMkLst>
        <pc:spChg chg="mod">
          <ac:chgData name="kavyanpatel28@outlook.com" userId="29676403b4289ee6" providerId="LiveId" clId="{7E9837F3-A0AA-4A72-B9F1-25A8B69D3BFC}" dt="2025-08-22T05:53:37.365" v="18" actId="20577"/>
          <ac:spMkLst>
            <pc:docMk/>
            <pc:sldMk cId="0" sldId="260"/>
            <ac:spMk id="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238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D5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0E3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D5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0E3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D5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0E3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D5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0E3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D5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0E3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700099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CarForSale : A Platform for car enthusiast to buy and sell car.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5166598"/>
            <a:ext cx="7556421" cy="21263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Presented By</a:t>
            </a:r>
          </a:p>
          <a:p>
            <a:pPr marL="0" indent="0" algn="ctr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Name: </a:t>
            </a: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Sahil Sharma</a:t>
            </a:r>
            <a:r>
              <a:rPr lang="en-US" sz="1750" b="1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	</a:t>
            </a:r>
          </a:p>
          <a:p>
            <a:pPr marL="0" indent="0" algn="ctr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Enroll: </a:t>
            </a: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23002171410056</a:t>
            </a:r>
            <a:endParaRPr lang="en-US" sz="1750" b="1" dirty="0">
              <a:solidFill>
                <a:srgbClr val="E5DCE6"/>
              </a:solidFill>
              <a:latin typeface="Montserrat" pitchFamily="34" charset="0"/>
              <a:ea typeface="Montserrat" pitchFamily="34" charset="-122"/>
              <a:cs typeface="Montserrat" pitchFamily="34" charset="-120"/>
            </a:endParaRPr>
          </a:p>
          <a:p>
            <a:pPr marL="0" indent="0" algn="ctr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Roll no: </a:t>
            </a: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17</a:t>
            </a:r>
            <a:endParaRPr lang="en-US" sz="1750" b="1" dirty="0">
              <a:solidFill>
                <a:srgbClr val="E5DCE6"/>
              </a:solidFill>
              <a:latin typeface="Montserrat" pitchFamily="34" charset="0"/>
              <a:ea typeface="Montserrat" pitchFamily="34" charset="-122"/>
              <a:cs typeface="Montserrat" pitchFamily="34" charset="-120"/>
            </a:endParaRPr>
          </a:p>
          <a:p>
            <a:pPr marL="0" indent="0" algn="ctr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Branch: </a:t>
            </a: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CS&amp;IT</a:t>
            </a:r>
            <a:endParaRPr lang="en-US" sz="1750" b="1" dirty="0">
              <a:solidFill>
                <a:srgbClr val="E5DCE6"/>
              </a:solidFill>
              <a:latin typeface="Montserrat" pitchFamily="34" charset="0"/>
              <a:ea typeface="Montserrat" pitchFamily="34" charset="-122"/>
              <a:cs typeface="Montserrat" pitchFamily="34" charset="-120"/>
            </a:endParaRPr>
          </a:p>
          <a:p>
            <a:pPr marL="0" indent="0" algn="ctr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Div: </a:t>
            </a: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D1</a:t>
            </a:r>
            <a:endParaRPr lang="en-US" sz="1750" b="1" dirty="0">
              <a:solidFill>
                <a:srgbClr val="E5DCE6"/>
              </a:solidFill>
              <a:latin typeface="Montserrat" pitchFamily="34" charset="0"/>
              <a:ea typeface="Montserrat" pitchFamily="34" charset="-122"/>
              <a:cs typeface="Montserrat" pitchFamily="34" charset="-120"/>
            </a:endParaRPr>
          </a:p>
          <a:p>
            <a:pPr marL="0" indent="0" algn="ctr">
              <a:lnSpc>
                <a:spcPts val="2850"/>
              </a:lnSpc>
              <a:buNone/>
            </a:pPr>
            <a:endParaRPr lang="en-US" sz="1750" b="1" dirty="0">
              <a:solidFill>
                <a:srgbClr val="E5DCE6"/>
              </a:solidFill>
              <a:latin typeface="Montserrat" pitchFamily="34" charset="0"/>
              <a:ea typeface="Montserrat" pitchFamily="34" charset="-122"/>
              <a:cs typeface="Montserrat" pitchFamily="34" charset="-120"/>
            </a:endParaRPr>
          </a:p>
          <a:p>
            <a:pPr marL="0" indent="0" algn="ctr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3083AF-3C0F-6D6D-7B22-1090B863513F}"/>
              </a:ext>
            </a:extLst>
          </p:cNvPr>
          <p:cNvSpPr/>
          <p:nvPr/>
        </p:nvSpPr>
        <p:spPr>
          <a:xfrm>
            <a:off x="0" y="7678615"/>
            <a:ext cx="14630401" cy="55098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 descr="A blue and yellow logo with a globe and text&#10;&#10;Description automatically generated">
            <a:extLst>
              <a:ext uri="{FF2B5EF4-FFF2-40B4-BE49-F238E27FC236}">
                <a16:creationId xmlns:a16="http://schemas.microsoft.com/office/drawing/2014/main" id="{24F95429-E545-483C-18E0-69F56A0C9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9800" y="0"/>
            <a:ext cx="9906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9383" y="613529"/>
            <a:ext cx="5567482" cy="6959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Introduction</a:t>
            </a:r>
            <a:endParaRPr lang="en-US" sz="4350" dirty="0"/>
          </a:p>
        </p:txBody>
      </p:sp>
      <p:sp>
        <p:nvSpPr>
          <p:cNvPr id="3" name="Text 1"/>
          <p:cNvSpPr/>
          <p:nvPr/>
        </p:nvSpPr>
        <p:spPr>
          <a:xfrm>
            <a:off x="779383" y="1754743"/>
            <a:ext cx="13071634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carforsale is a modern, full-stack web application designed to simplify the process of buying and selling used cars. Our platform provides a seamless and trustworthy experience for users, featuring: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79383" y="3051691"/>
            <a:ext cx="6424493" cy="2003822"/>
          </a:xfrm>
          <a:prstGeom prst="roundRect">
            <a:avLst>
              <a:gd name="adj" fmla="val 7301"/>
            </a:avLst>
          </a:prstGeom>
          <a:solidFill>
            <a:srgbClr val="090E3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Shape 3"/>
          <p:cNvSpPr/>
          <p:nvPr/>
        </p:nvSpPr>
        <p:spPr>
          <a:xfrm>
            <a:off x="779383" y="3021211"/>
            <a:ext cx="6424493" cy="121920"/>
          </a:xfrm>
          <a:prstGeom prst="roundRect">
            <a:avLst>
              <a:gd name="adj" fmla="val 76719"/>
            </a:avLst>
          </a:prstGeom>
          <a:solidFill>
            <a:srgbClr val="EEAEF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4"/>
          <p:cNvSpPr/>
          <p:nvPr/>
        </p:nvSpPr>
        <p:spPr>
          <a:xfrm>
            <a:off x="3657540" y="2717721"/>
            <a:ext cx="668060" cy="668060"/>
          </a:xfrm>
          <a:prstGeom prst="roundRect">
            <a:avLst>
              <a:gd name="adj" fmla="val 136874"/>
            </a:avLst>
          </a:prstGeom>
          <a:solidFill>
            <a:srgbClr val="EEAEF6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923" y="2884765"/>
            <a:ext cx="267176" cy="333970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1032510" y="3608427"/>
            <a:ext cx="2783681" cy="3479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User Authentication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1032510" y="4089916"/>
            <a:ext cx="5918240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Secure registration and login for all users.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426523" y="3051691"/>
            <a:ext cx="6424493" cy="2003822"/>
          </a:xfrm>
          <a:prstGeom prst="roundRect">
            <a:avLst>
              <a:gd name="adj" fmla="val 7301"/>
            </a:avLst>
          </a:prstGeom>
          <a:solidFill>
            <a:srgbClr val="090E3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Shape 8"/>
          <p:cNvSpPr/>
          <p:nvPr/>
        </p:nvSpPr>
        <p:spPr>
          <a:xfrm>
            <a:off x="7426523" y="3021211"/>
            <a:ext cx="6424493" cy="121920"/>
          </a:xfrm>
          <a:prstGeom prst="roundRect">
            <a:avLst>
              <a:gd name="adj" fmla="val 76719"/>
            </a:avLst>
          </a:prstGeom>
          <a:solidFill>
            <a:srgbClr val="EEAEF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9"/>
          <p:cNvSpPr/>
          <p:nvPr/>
        </p:nvSpPr>
        <p:spPr>
          <a:xfrm>
            <a:off x="10304681" y="2717721"/>
            <a:ext cx="668060" cy="668060"/>
          </a:xfrm>
          <a:prstGeom prst="roundRect">
            <a:avLst>
              <a:gd name="adj" fmla="val 136874"/>
            </a:avLst>
          </a:prstGeom>
          <a:solidFill>
            <a:srgbClr val="EEAEF6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5063" y="2884765"/>
            <a:ext cx="267176" cy="333970"/>
          </a:xfrm>
          <a:prstGeom prst="rect">
            <a:avLst/>
          </a:prstGeom>
        </p:spPr>
      </p:pic>
      <p:sp>
        <p:nvSpPr>
          <p:cNvPr id="14" name="Text 10"/>
          <p:cNvSpPr/>
          <p:nvPr/>
        </p:nvSpPr>
        <p:spPr>
          <a:xfrm>
            <a:off x="7679650" y="3608427"/>
            <a:ext cx="2783681" cy="3479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Car Listings</a:t>
            </a:r>
            <a:endParaRPr lang="en-US" sz="2150" dirty="0"/>
          </a:p>
        </p:txBody>
      </p:sp>
      <p:sp>
        <p:nvSpPr>
          <p:cNvPr id="15" name="Text 11"/>
          <p:cNvSpPr/>
          <p:nvPr/>
        </p:nvSpPr>
        <p:spPr>
          <a:xfrm>
            <a:off x="7679650" y="4089916"/>
            <a:ext cx="5918240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comprehensive system for users to list their cars with multiple photos and detailed specifications.</a:t>
            </a:r>
            <a:endParaRPr lang="en-US" sz="1750" dirty="0"/>
          </a:p>
        </p:txBody>
      </p:sp>
      <p:sp>
        <p:nvSpPr>
          <p:cNvPr id="16" name="Shape 12"/>
          <p:cNvSpPr/>
          <p:nvPr/>
        </p:nvSpPr>
        <p:spPr>
          <a:xfrm>
            <a:off x="779383" y="5612130"/>
            <a:ext cx="6424493" cy="2003822"/>
          </a:xfrm>
          <a:prstGeom prst="roundRect">
            <a:avLst>
              <a:gd name="adj" fmla="val 7301"/>
            </a:avLst>
          </a:prstGeom>
          <a:solidFill>
            <a:srgbClr val="090E3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3"/>
          <p:cNvSpPr/>
          <p:nvPr/>
        </p:nvSpPr>
        <p:spPr>
          <a:xfrm>
            <a:off x="779383" y="5581650"/>
            <a:ext cx="6424493" cy="121920"/>
          </a:xfrm>
          <a:prstGeom prst="roundRect">
            <a:avLst>
              <a:gd name="adj" fmla="val 76719"/>
            </a:avLst>
          </a:prstGeom>
          <a:solidFill>
            <a:srgbClr val="EEAEF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8" name="Shape 14"/>
          <p:cNvSpPr/>
          <p:nvPr/>
        </p:nvSpPr>
        <p:spPr>
          <a:xfrm>
            <a:off x="3657540" y="5278160"/>
            <a:ext cx="668060" cy="668060"/>
          </a:xfrm>
          <a:prstGeom prst="roundRect">
            <a:avLst>
              <a:gd name="adj" fmla="val 136874"/>
            </a:avLst>
          </a:prstGeom>
          <a:solidFill>
            <a:srgbClr val="EEAEF6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7923" y="5445204"/>
            <a:ext cx="267176" cy="333970"/>
          </a:xfrm>
          <a:prstGeom prst="rect">
            <a:avLst/>
          </a:prstGeom>
        </p:spPr>
      </p:pic>
      <p:sp>
        <p:nvSpPr>
          <p:cNvPr id="20" name="Text 15"/>
          <p:cNvSpPr/>
          <p:nvPr/>
        </p:nvSpPr>
        <p:spPr>
          <a:xfrm>
            <a:off x="1032510" y="6168866"/>
            <a:ext cx="2783681" cy="3479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Advanced Filtering</a:t>
            </a:r>
            <a:endParaRPr lang="en-US" sz="2150" dirty="0"/>
          </a:p>
        </p:txBody>
      </p:sp>
      <p:sp>
        <p:nvSpPr>
          <p:cNvPr id="21" name="Text 16"/>
          <p:cNvSpPr/>
          <p:nvPr/>
        </p:nvSpPr>
        <p:spPr>
          <a:xfrm>
            <a:off x="1032510" y="6650355"/>
            <a:ext cx="5918240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 intuitive interface to search and filter car listings by brand, city, fuel type, and transmission.</a:t>
            </a:r>
            <a:endParaRPr lang="en-US" sz="1750" dirty="0"/>
          </a:p>
        </p:txBody>
      </p:sp>
      <p:sp>
        <p:nvSpPr>
          <p:cNvPr id="22" name="Shape 17"/>
          <p:cNvSpPr/>
          <p:nvPr/>
        </p:nvSpPr>
        <p:spPr>
          <a:xfrm>
            <a:off x="7426523" y="5612130"/>
            <a:ext cx="6424493" cy="2003822"/>
          </a:xfrm>
          <a:prstGeom prst="roundRect">
            <a:avLst>
              <a:gd name="adj" fmla="val 7301"/>
            </a:avLst>
          </a:prstGeom>
          <a:solidFill>
            <a:srgbClr val="090E3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3" name="Shape 18"/>
          <p:cNvSpPr/>
          <p:nvPr/>
        </p:nvSpPr>
        <p:spPr>
          <a:xfrm>
            <a:off x="7426523" y="5581650"/>
            <a:ext cx="6424493" cy="121920"/>
          </a:xfrm>
          <a:prstGeom prst="roundRect">
            <a:avLst>
              <a:gd name="adj" fmla="val 76719"/>
            </a:avLst>
          </a:prstGeom>
          <a:solidFill>
            <a:srgbClr val="EEAEF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4" name="Shape 19"/>
          <p:cNvSpPr/>
          <p:nvPr/>
        </p:nvSpPr>
        <p:spPr>
          <a:xfrm>
            <a:off x="10304681" y="5278160"/>
            <a:ext cx="668060" cy="668060"/>
          </a:xfrm>
          <a:prstGeom prst="roundRect">
            <a:avLst>
              <a:gd name="adj" fmla="val 136874"/>
            </a:avLst>
          </a:prstGeom>
          <a:solidFill>
            <a:srgbClr val="EEAEF6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2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05063" y="5445204"/>
            <a:ext cx="267176" cy="333970"/>
          </a:xfrm>
          <a:prstGeom prst="rect">
            <a:avLst/>
          </a:prstGeom>
        </p:spPr>
      </p:pic>
      <p:sp>
        <p:nvSpPr>
          <p:cNvPr id="26" name="Text 20"/>
          <p:cNvSpPr/>
          <p:nvPr/>
        </p:nvSpPr>
        <p:spPr>
          <a:xfrm>
            <a:off x="7679650" y="6168866"/>
            <a:ext cx="3872151" cy="3479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AI-Powered Price Prediction</a:t>
            </a:r>
            <a:endParaRPr lang="en-US" sz="2150" dirty="0"/>
          </a:p>
        </p:txBody>
      </p:sp>
      <p:sp>
        <p:nvSpPr>
          <p:cNvPr id="27" name="Text 21"/>
          <p:cNvSpPr/>
          <p:nvPr/>
        </p:nvSpPr>
        <p:spPr>
          <a:xfrm>
            <a:off x="7679650" y="6650355"/>
            <a:ext cx="5918240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machine learning model that provides instant, data-driven price estimates for used cars.</a:t>
            </a:r>
            <a:endParaRPr lang="en-US" sz="17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512016-BA9B-2299-1C47-7F41398F6DE1}"/>
              </a:ext>
            </a:extLst>
          </p:cNvPr>
          <p:cNvSpPr/>
          <p:nvPr/>
        </p:nvSpPr>
        <p:spPr>
          <a:xfrm>
            <a:off x="0" y="7678615"/>
            <a:ext cx="14630401" cy="55098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9" name="Picture 28" descr="A blue and yellow logo with a globe and text&#10;&#10;Description automatically generated">
            <a:extLst>
              <a:ext uri="{FF2B5EF4-FFF2-40B4-BE49-F238E27FC236}">
                <a16:creationId xmlns:a16="http://schemas.microsoft.com/office/drawing/2014/main" id="{BBEB2F69-A5CA-FC1E-2C9B-11597E088E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39800" y="0"/>
            <a:ext cx="9906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4495" y="569238"/>
            <a:ext cx="5838349" cy="6468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5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How the Project Works</a:t>
            </a:r>
            <a:endParaRPr lang="en-US" sz="4050" dirty="0"/>
          </a:p>
        </p:txBody>
      </p:sp>
      <p:sp>
        <p:nvSpPr>
          <p:cNvPr id="3" name="Text 1"/>
          <p:cNvSpPr/>
          <p:nvPr/>
        </p:nvSpPr>
        <p:spPr>
          <a:xfrm>
            <a:off x="724495" y="1630085"/>
            <a:ext cx="13181409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Our application connects a dynamic frontend with a powerful backend through a REST API.</a:t>
            </a:r>
            <a:endParaRPr lang="en-US" sz="16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95" y="2504718"/>
            <a:ext cx="6487239" cy="11430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931426" y="3332678"/>
            <a:ext cx="2587704" cy="323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1. Register &amp; Login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931426" y="3780234"/>
            <a:ext cx="6073378" cy="6624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Users create an account, securely stored in MongoDB. An authentication token is issued for access.</a:t>
            </a:r>
            <a:endParaRPr lang="en-US" sz="160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665" y="2194203"/>
            <a:ext cx="6487239" cy="114300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7625596" y="3022163"/>
            <a:ext cx="2587704" cy="323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2. Browse &amp; Filter</a:t>
            </a:r>
            <a:endParaRPr lang="en-US" sz="2000" dirty="0"/>
          </a:p>
        </p:txBody>
      </p:sp>
      <p:sp>
        <p:nvSpPr>
          <p:cNvPr id="9" name="Text 5"/>
          <p:cNvSpPr/>
          <p:nvPr/>
        </p:nvSpPr>
        <p:spPr>
          <a:xfrm>
            <a:off x="7625596" y="3469719"/>
            <a:ext cx="6073378" cy="9936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View cars on the "Buy Car" page. React fetches data from Django/MongoDB. Filters trigger new API calls for refined lists.</a:t>
            </a:r>
            <a:endParaRPr lang="en-US" sz="160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95" y="5187791"/>
            <a:ext cx="6487239" cy="114300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931426" y="6015752"/>
            <a:ext cx="2587704" cy="323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3. Sell a Car</a:t>
            </a:r>
            <a:endParaRPr lang="en-US" sz="2000" dirty="0"/>
          </a:p>
        </p:txBody>
      </p:sp>
      <p:sp>
        <p:nvSpPr>
          <p:cNvPr id="12" name="Text 7"/>
          <p:cNvSpPr/>
          <p:nvPr/>
        </p:nvSpPr>
        <p:spPr>
          <a:xfrm>
            <a:off x="931426" y="6463308"/>
            <a:ext cx="6073378" cy="9936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Logged-in users complete the "Sell Car" form. Details and images are sent to the Django backend and stored in the database.</a:t>
            </a:r>
            <a:endParaRPr lang="en-US" sz="160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665" y="4877276"/>
            <a:ext cx="6487239" cy="1143000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625596" y="5705237"/>
            <a:ext cx="2587704" cy="323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4. Predict a Price</a:t>
            </a:r>
            <a:endParaRPr lang="en-US" sz="2000" dirty="0"/>
          </a:p>
        </p:txBody>
      </p:sp>
      <p:sp>
        <p:nvSpPr>
          <p:cNvPr id="15" name="Text 9"/>
          <p:cNvSpPr/>
          <p:nvPr/>
        </p:nvSpPr>
        <p:spPr>
          <a:xfrm>
            <a:off x="7625596" y="6152793"/>
            <a:ext cx="6073378" cy="9936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Enter car details into the prediction form. Data is sent to an API endpoint where a pre-trained ML model (Scikit-learn/Pandas) calculates and returns an estimated price.</a:t>
            </a:r>
            <a:endParaRPr 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E309AD-44AB-EA05-3C01-7E8E7E16B26E}"/>
              </a:ext>
            </a:extLst>
          </p:cNvPr>
          <p:cNvSpPr/>
          <p:nvPr/>
        </p:nvSpPr>
        <p:spPr>
          <a:xfrm>
            <a:off x="0" y="7678615"/>
            <a:ext cx="14630401" cy="55098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 descr="A blue and yellow logo with a globe and text&#10;&#10;Description automatically generated">
            <a:extLst>
              <a:ext uri="{FF2B5EF4-FFF2-40B4-BE49-F238E27FC236}">
                <a16:creationId xmlns:a16="http://schemas.microsoft.com/office/drawing/2014/main" id="{DA18A14F-7913-7D44-E769-CEEDFEF40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9800" y="0"/>
            <a:ext cx="9906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6676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Technology Stack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929170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This project was built using a modern, full-stack combination of technologies for the frontend, backend, database, and machine learning components.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2498527" y="313694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Frontend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371808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React:</a:t>
            </a: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Interactive user interfaces.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16028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React Router:</a:t>
            </a: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Client-side navigation.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60248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Axios:</a:t>
            </a: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HTTP requests to API.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498527" y="51921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Database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93790" y="577334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MongoDB:</a:t>
            </a: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Flexible NoSQL document database.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621553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Djongo:</a:t>
            </a: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Connects Django with MongoDB.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304258" y="313694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Backend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7599521" y="371808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Django:</a:t>
            </a: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High-level Python web framework.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599521" y="4160282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Django REST Framework (DRF):</a:t>
            </a: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Building Web APIs.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91901" y="461858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Simple JWT:</a:t>
            </a: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Secure token-based authentication.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9296637" y="509705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Machine Learning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7599521" y="548400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Scikit-learn:</a:t>
            </a: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Training regression models.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7591899" y="588941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Pandas:</a:t>
            </a: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Data cleaning &amp; manipulation.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7599521" y="627799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 err="1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Joblib</a:t>
            </a:r>
            <a:r>
              <a:rPr lang="en-US" sz="1750" b="1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:</a:t>
            </a: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Saving &amp; loading ML models</a:t>
            </a:r>
          </a:p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Car dataset: </a:t>
            </a: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Used car dataset from Kaggle by </a:t>
            </a:r>
            <a:r>
              <a:rPr lang="en-US" sz="1750" dirty="0" err="1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mohit</a:t>
            </a: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750" dirty="0" err="1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kumar</a:t>
            </a:r>
            <a:endParaRPr lang="en-US" sz="1750" b="1" dirty="0">
              <a:solidFill>
                <a:srgbClr val="E5DCE6"/>
              </a:solidFill>
              <a:latin typeface="Montserrat" pitchFamily="34" charset="0"/>
              <a:ea typeface="Montserrat" pitchFamily="34" charset="-122"/>
              <a:cs typeface="Montserrat" pitchFamily="34" charset="-120"/>
            </a:endParaRPr>
          </a:p>
          <a:p>
            <a:pPr marL="342900" indent="-342900" algn="l">
              <a:lnSpc>
                <a:spcPts val="2850"/>
              </a:lnSpc>
              <a:buSzPct val="100000"/>
              <a:buChar char="•"/>
            </a:pPr>
            <a:endParaRPr lang="en-US" sz="175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0BE432-DC6B-E786-45CD-916822A7E65B}"/>
              </a:ext>
            </a:extLst>
          </p:cNvPr>
          <p:cNvSpPr/>
          <p:nvPr/>
        </p:nvSpPr>
        <p:spPr>
          <a:xfrm>
            <a:off x="0" y="7678615"/>
            <a:ext cx="14630401" cy="55098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 descr="A blue and yellow logo with a globe and text&#10;&#10;Description automatically generated">
            <a:extLst>
              <a:ext uri="{FF2B5EF4-FFF2-40B4-BE49-F238E27FC236}">
                <a16:creationId xmlns:a16="http://schemas.microsoft.com/office/drawing/2014/main" id="{D25C3C22-64BB-966A-58EE-AD73A9E84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9800" y="0"/>
            <a:ext cx="9906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7471" y="563642"/>
            <a:ext cx="5124926" cy="6405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Future Scope</a:t>
            </a:r>
            <a:endParaRPr lang="en-US" sz="4000" dirty="0"/>
          </a:p>
        </p:txBody>
      </p:sp>
      <p:sp>
        <p:nvSpPr>
          <p:cNvPr id="3" name="Text 1"/>
          <p:cNvSpPr/>
          <p:nvPr/>
        </p:nvSpPr>
        <p:spPr>
          <a:xfrm>
            <a:off x="717471" y="1614130"/>
            <a:ext cx="13195459" cy="328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AutoSphere has a strong foundation that can be expanded with several advanced features.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1383625" y="2172772"/>
            <a:ext cx="3140154" cy="320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Advanced Multi-Filtering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1383625" y="2616041"/>
            <a:ext cx="12529304" cy="328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Combine multiple filters (e.g., "Honda" + "Automatic" + "Mumbai").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1383625" y="3353991"/>
            <a:ext cx="2562463" cy="320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Real-Time Chat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1383625" y="3797260"/>
            <a:ext cx="12529304" cy="328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Add direct communication between buyers and sellers.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1383625" y="4535210"/>
            <a:ext cx="2562463" cy="320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Admin Dashboard</a:t>
            </a:r>
            <a:endParaRPr lang="en-US" sz="2000" dirty="0"/>
          </a:p>
        </p:txBody>
      </p:sp>
      <p:sp>
        <p:nvSpPr>
          <p:cNvPr id="9" name="Text 7"/>
          <p:cNvSpPr/>
          <p:nvPr/>
        </p:nvSpPr>
        <p:spPr>
          <a:xfrm>
            <a:off x="1383625" y="4978479"/>
            <a:ext cx="12529304" cy="328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Create own admin page with detailed analytics and user management.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1383625" y="5716429"/>
            <a:ext cx="2562463" cy="320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Deployment</a:t>
            </a:r>
            <a:endParaRPr lang="en-US" sz="2000" dirty="0"/>
          </a:p>
        </p:txBody>
      </p:sp>
      <p:sp>
        <p:nvSpPr>
          <p:cNvPr id="11" name="Text 9"/>
          <p:cNvSpPr/>
          <p:nvPr/>
        </p:nvSpPr>
        <p:spPr>
          <a:xfrm>
            <a:off x="1383625" y="6159698"/>
            <a:ext cx="12529304" cy="328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Deploy the project.</a:t>
            </a:r>
            <a:endParaRPr lang="en-US" sz="1600" dirty="0"/>
          </a:p>
        </p:txBody>
      </p:sp>
      <p:sp>
        <p:nvSpPr>
          <p:cNvPr id="12" name="Text 10"/>
          <p:cNvSpPr/>
          <p:nvPr/>
        </p:nvSpPr>
        <p:spPr>
          <a:xfrm>
            <a:off x="1383625" y="6897648"/>
            <a:ext cx="2963466" cy="320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Computer Vision Model</a:t>
            </a:r>
            <a:endParaRPr lang="en-US" sz="2000" dirty="0"/>
          </a:p>
        </p:txBody>
      </p:sp>
      <p:sp>
        <p:nvSpPr>
          <p:cNvPr id="13" name="Text 11"/>
          <p:cNvSpPr/>
          <p:nvPr/>
        </p:nvSpPr>
        <p:spPr>
          <a:xfrm>
            <a:off x="1383625" y="7340918"/>
            <a:ext cx="12529304" cy="328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Train a model to analyze car photos for damage detection or condition verification.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BA8693-DBCD-053F-FEDC-6127D73E38F8}"/>
              </a:ext>
            </a:extLst>
          </p:cNvPr>
          <p:cNvSpPr/>
          <p:nvPr/>
        </p:nvSpPr>
        <p:spPr>
          <a:xfrm>
            <a:off x="0" y="7678615"/>
            <a:ext cx="14630401" cy="55098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 descr="A blue and yellow logo with a globe and text&#10;&#10;Description automatically generated">
            <a:extLst>
              <a:ext uri="{FF2B5EF4-FFF2-40B4-BE49-F238E27FC236}">
                <a16:creationId xmlns:a16="http://schemas.microsoft.com/office/drawing/2014/main" id="{94288074-4727-0DF9-3EBA-92B33539F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9800" y="0"/>
            <a:ext cx="9906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9A28CF-A835-868F-17FB-E7938EE701A5}"/>
              </a:ext>
            </a:extLst>
          </p:cNvPr>
          <p:cNvSpPr txBox="1"/>
          <p:nvPr/>
        </p:nvSpPr>
        <p:spPr>
          <a:xfrm>
            <a:off x="3501189" y="2716359"/>
            <a:ext cx="7315200" cy="2146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335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A6A8D1-C30E-E5C8-D8B0-9DAACD8A763E}"/>
              </a:ext>
            </a:extLst>
          </p:cNvPr>
          <p:cNvSpPr/>
          <p:nvPr/>
        </p:nvSpPr>
        <p:spPr>
          <a:xfrm>
            <a:off x="0" y="7678615"/>
            <a:ext cx="14630401" cy="55098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 descr="A blue and yellow logo with a globe and text&#10;&#10;Description automatically generated">
            <a:extLst>
              <a:ext uri="{FF2B5EF4-FFF2-40B4-BE49-F238E27FC236}">
                <a16:creationId xmlns:a16="http://schemas.microsoft.com/office/drawing/2014/main" id="{C9CD296F-061E-0EFE-B970-1FA3815B3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9800" y="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567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487</Words>
  <Application>Microsoft Office PowerPoint</Application>
  <PresentationFormat>Custom</PresentationFormat>
  <Paragraphs>63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Bricolage Grotesque Extra Bold</vt:lpstr>
      <vt:lpstr>Montserrat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Hitesh</dc:creator>
  <cp:lastModifiedBy>kavyanpatel28@outlook.com</cp:lastModifiedBy>
  <cp:revision>2</cp:revision>
  <dcterms:created xsi:type="dcterms:W3CDTF">2025-08-19T14:06:56Z</dcterms:created>
  <dcterms:modified xsi:type="dcterms:W3CDTF">2025-08-22T05:53:42Z</dcterms:modified>
</cp:coreProperties>
</file>