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sldIdLst>
    <p:sldId id="256" r:id="rId2"/>
    <p:sldId id="257" r:id="rId3"/>
    <p:sldId id="259" r:id="rId4"/>
    <p:sldId id="266" r:id="rId5"/>
    <p:sldId id="267" r:id="rId6"/>
    <p:sldId id="260" r:id="rId7"/>
    <p:sldId id="262" r:id="rId8"/>
    <p:sldId id="264" r:id="rId9"/>
    <p:sldId id="265" r:id="rId10"/>
    <p:sldId id="269" r:id="rId11"/>
    <p:sldId id="270" r:id="rId12"/>
    <p:sldId id="271" r:id="rId13"/>
    <p:sldId id="273" r:id="rId14"/>
    <p:sldId id="275"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3346251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D74F3-B6EB-4C35-8364-B03CF639896F}"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252373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1727710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119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160158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4284409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373235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3385387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135059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201500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382868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8D74F3-B6EB-4C35-8364-B03CF639896F}"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79006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8D74F3-B6EB-4C35-8364-B03CF639896F}" type="datetimeFigureOut">
              <a:rPr lang="en-US" smtClean="0"/>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282768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176701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286250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E8D74F3-B6EB-4C35-8364-B03CF639896F}" type="datetimeFigureOut">
              <a:rPr lang="en-US" smtClean="0"/>
              <a:t>4/30/2015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275123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D74F3-B6EB-4C35-8364-B03CF639896F}"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0A1AF-F63F-4A0B-AF3D-27D3E2479B48}" type="slidenum">
              <a:rPr lang="en-US" smtClean="0"/>
              <a:t>‹#›</a:t>
            </a:fld>
            <a:endParaRPr lang="en-US"/>
          </a:p>
        </p:txBody>
      </p:sp>
    </p:spTree>
    <p:extLst>
      <p:ext uri="{BB962C8B-B14F-4D97-AF65-F5344CB8AC3E}">
        <p14:creationId xmlns:p14="http://schemas.microsoft.com/office/powerpoint/2010/main" val="316732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E8D74F3-B6EB-4C35-8364-B03CF639896F}" type="datetimeFigureOut">
              <a:rPr lang="en-US" smtClean="0"/>
              <a:t>4/30/2015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D0A1AF-F63F-4A0B-AF3D-27D3E2479B48}" type="slidenum">
              <a:rPr lang="en-US" smtClean="0"/>
              <a:t>‹#›</a:t>
            </a:fld>
            <a:endParaRPr lang="en-US"/>
          </a:p>
        </p:txBody>
      </p:sp>
    </p:spTree>
    <p:extLst>
      <p:ext uri="{BB962C8B-B14F-4D97-AF65-F5344CB8AC3E}">
        <p14:creationId xmlns:p14="http://schemas.microsoft.com/office/powerpoint/2010/main" val="3505324284"/>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 id="2147484147" r:id="rId13"/>
    <p:sldLayoutId id="2147484148" r:id="rId14"/>
    <p:sldLayoutId id="2147484149" r:id="rId15"/>
    <p:sldLayoutId id="2147484150" r:id="rId16"/>
    <p:sldLayoutId id="21474841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481" y="263434"/>
            <a:ext cx="9962605" cy="4018855"/>
          </a:xfrm>
        </p:spPr>
        <p:txBody>
          <a:bodyPr>
            <a:noAutofit/>
          </a:bodyPr>
          <a:lstStyle/>
          <a:p>
            <a:pPr algn="ctr"/>
            <a:r>
              <a:rPr lang="en-US" sz="3200" dirty="0" smtClean="0"/>
              <a:t>1. ipShield</a:t>
            </a:r>
            <a:r>
              <a:rPr lang="en-US" sz="3200" dirty="0"/>
              <a:t>: A Framework For Enforcing Context-Aware </a:t>
            </a:r>
            <a:r>
              <a:rPr lang="en-US" sz="3200" dirty="0" smtClean="0"/>
              <a:t>Privacy</a:t>
            </a:r>
            <a:br>
              <a:rPr lang="en-US" sz="3200" dirty="0" smtClean="0"/>
            </a:br>
            <a:r>
              <a:rPr lang="en-US" sz="3200" dirty="0"/>
              <a:t/>
            </a:r>
            <a:br>
              <a:rPr lang="en-US" sz="3200" dirty="0"/>
            </a:br>
            <a:r>
              <a:rPr lang="en-US" sz="3200" dirty="0" smtClean="0"/>
              <a:t>2. Comparison </a:t>
            </a:r>
            <a:r>
              <a:rPr lang="en-US" sz="3200" dirty="0"/>
              <a:t>of TCP-only and UDP-only setups in terms of throughput and number of dropped packets in wireless multi-hop networks.</a:t>
            </a:r>
          </a:p>
        </p:txBody>
      </p:sp>
      <p:sp>
        <p:nvSpPr>
          <p:cNvPr id="3" name="Subtitle 2"/>
          <p:cNvSpPr>
            <a:spLocks noGrp="1"/>
          </p:cNvSpPr>
          <p:nvPr>
            <p:ph type="subTitle" idx="1"/>
          </p:nvPr>
        </p:nvSpPr>
        <p:spPr>
          <a:xfrm>
            <a:off x="1154954" y="4972041"/>
            <a:ext cx="8825658" cy="1327330"/>
          </a:xfrm>
        </p:spPr>
        <p:txBody>
          <a:bodyPr>
            <a:noAutofit/>
          </a:bodyPr>
          <a:lstStyle/>
          <a:p>
            <a:r>
              <a:rPr lang="en-US" sz="1200" dirty="0" smtClean="0"/>
              <a:t>	</a:t>
            </a:r>
          </a:p>
          <a:p>
            <a:r>
              <a:rPr lang="en-US" sz="2400" dirty="0" smtClean="0"/>
              <a:t>SHREYAS GAONKAR</a:t>
            </a:r>
          </a:p>
          <a:p>
            <a:r>
              <a:rPr lang="en-US" sz="2400" dirty="0" smtClean="0"/>
              <a:t>Sahil shetye</a:t>
            </a:r>
            <a:br>
              <a:rPr lang="en-US" sz="2400" dirty="0" smtClean="0"/>
            </a:br>
            <a:r>
              <a:rPr lang="en-US" sz="2400" dirty="0" smtClean="0"/>
              <a:t>						</a:t>
            </a:r>
            <a:endParaRPr lang="en-US" sz="2400" dirty="0"/>
          </a:p>
        </p:txBody>
      </p:sp>
    </p:spTree>
    <p:extLst>
      <p:ext uri="{BB962C8B-B14F-4D97-AF65-F5344CB8AC3E}">
        <p14:creationId xmlns:p14="http://schemas.microsoft.com/office/powerpoint/2010/main" val="303657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solidFill>
                  <a:srgbClr val="EBEBEB"/>
                </a:solidFill>
                <a:latin typeface="Century Gothic" panose="020B0502020202020204" pitchFamily="34" charset="0"/>
              </a:rPr>
              <a:t>Comparison of TCP-only and UDP-only setups in terms of throughput and number of dropped packets in wireless multi-hop networks.</a:t>
            </a:r>
            <a:endParaRPr lang="en-US" sz="4400" dirty="0"/>
          </a:p>
        </p:txBody>
      </p:sp>
      <p:sp>
        <p:nvSpPr>
          <p:cNvPr id="5" name="Subtitle 4"/>
          <p:cNvSpPr>
            <a:spLocks noGrp="1"/>
          </p:cNvSpPr>
          <p:nvPr>
            <p:ph type="subTitle" idx="1"/>
          </p:nvPr>
        </p:nvSpPr>
        <p:spPr/>
        <p:txBody>
          <a:bodyPr/>
          <a:lstStyle/>
          <a:p>
            <a:r>
              <a:rPr lang="en-US" dirty="0" smtClean="0"/>
              <a:t>Using ns2 simulator</a:t>
            </a:r>
            <a:endParaRPr lang="en-US" dirty="0"/>
          </a:p>
        </p:txBody>
      </p:sp>
    </p:spTree>
    <p:extLst>
      <p:ext uri="{BB962C8B-B14F-4D97-AF65-F5344CB8AC3E}">
        <p14:creationId xmlns:p14="http://schemas.microsoft.com/office/powerpoint/2010/main" val="491633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vs UDP</a:t>
            </a:r>
            <a:endParaRPr lang="en-US" dirty="0"/>
          </a:p>
        </p:txBody>
      </p:sp>
      <p:sp>
        <p:nvSpPr>
          <p:cNvPr id="4" name="Text Placeholder 3"/>
          <p:cNvSpPr>
            <a:spLocks noGrp="1"/>
          </p:cNvSpPr>
          <p:nvPr>
            <p:ph type="body" idx="1"/>
          </p:nvPr>
        </p:nvSpPr>
        <p:spPr/>
        <p:txBody>
          <a:bodyPr/>
          <a:lstStyle/>
          <a:p>
            <a:r>
              <a:rPr lang="en-US" dirty="0" smtClean="0"/>
              <a:t>TCP</a:t>
            </a:r>
            <a:endParaRPr lang="en-US" dirty="0"/>
          </a:p>
        </p:txBody>
      </p:sp>
      <p:sp>
        <p:nvSpPr>
          <p:cNvPr id="5" name="Content Placeholder 4"/>
          <p:cNvSpPr>
            <a:spLocks noGrp="1"/>
          </p:cNvSpPr>
          <p:nvPr>
            <p:ph sz="half" idx="2"/>
          </p:nvPr>
        </p:nvSpPr>
        <p:spPr/>
        <p:txBody>
          <a:bodyPr/>
          <a:lstStyle/>
          <a:p>
            <a:r>
              <a:rPr lang="en-US" dirty="0"/>
              <a:t>TCP is a connection-oriented protocol</a:t>
            </a:r>
            <a:r>
              <a:rPr lang="en-US" dirty="0" smtClean="0"/>
              <a:t>.</a:t>
            </a:r>
          </a:p>
          <a:p>
            <a:r>
              <a:rPr lang="en-US" dirty="0"/>
              <a:t>TCP is suited for applications that require high reliability, and transmission time is relatively less </a:t>
            </a:r>
            <a:r>
              <a:rPr lang="en-US" dirty="0" smtClean="0"/>
              <a:t>critical.</a:t>
            </a:r>
          </a:p>
          <a:p>
            <a:endParaRPr lang="en-US" dirty="0" smtClean="0"/>
          </a:p>
          <a:p>
            <a:endParaRPr lang="en-US" dirty="0"/>
          </a:p>
          <a:p>
            <a:r>
              <a:rPr lang="en-US" dirty="0"/>
              <a:t>The speed for TCP is slower than UDP.</a:t>
            </a:r>
            <a:endParaRPr lang="en-US" dirty="0"/>
          </a:p>
        </p:txBody>
      </p:sp>
      <p:sp>
        <p:nvSpPr>
          <p:cNvPr id="6" name="Text Placeholder 5"/>
          <p:cNvSpPr>
            <a:spLocks noGrp="1"/>
          </p:cNvSpPr>
          <p:nvPr>
            <p:ph type="body" sz="quarter" idx="3"/>
          </p:nvPr>
        </p:nvSpPr>
        <p:spPr/>
        <p:txBody>
          <a:bodyPr/>
          <a:lstStyle/>
          <a:p>
            <a:r>
              <a:rPr lang="en-US" dirty="0" smtClean="0"/>
              <a:t>UDP</a:t>
            </a:r>
            <a:endParaRPr lang="en-US" dirty="0"/>
          </a:p>
        </p:txBody>
      </p:sp>
      <p:sp>
        <p:nvSpPr>
          <p:cNvPr id="7" name="Content Placeholder 6"/>
          <p:cNvSpPr>
            <a:spLocks noGrp="1"/>
          </p:cNvSpPr>
          <p:nvPr>
            <p:ph sz="quarter" idx="4"/>
          </p:nvPr>
        </p:nvSpPr>
        <p:spPr/>
        <p:txBody>
          <a:bodyPr/>
          <a:lstStyle/>
          <a:p>
            <a:r>
              <a:rPr lang="en-US" dirty="0"/>
              <a:t>UDP is a connectionless protocol</a:t>
            </a:r>
            <a:r>
              <a:rPr lang="en-US" dirty="0" smtClean="0"/>
              <a:t>.</a:t>
            </a:r>
          </a:p>
          <a:p>
            <a:endParaRPr lang="en-US" dirty="0"/>
          </a:p>
          <a:p>
            <a:r>
              <a:rPr lang="en-US" dirty="0"/>
              <a:t>UDP is suitable for applications that need fast, efficient transmission, such as games. UDP's stateless nature is also useful for servers that answer small queries from huge numbers of clients</a:t>
            </a:r>
            <a:r>
              <a:rPr lang="en-US" dirty="0" smtClean="0"/>
              <a:t>.</a:t>
            </a:r>
          </a:p>
          <a:p>
            <a:r>
              <a:rPr lang="en-US" dirty="0"/>
              <a:t>UDP is faster because there is no error-checking for packets.</a:t>
            </a:r>
            <a:endParaRPr lang="en-US" dirty="0"/>
          </a:p>
        </p:txBody>
      </p:sp>
    </p:spTree>
    <p:extLst>
      <p:ext uri="{BB962C8B-B14F-4D97-AF65-F5344CB8AC3E}">
        <p14:creationId xmlns:p14="http://schemas.microsoft.com/office/powerpoint/2010/main" val="190237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vs UDP (contd.)</a:t>
            </a:r>
            <a:endParaRPr lang="en-US" dirty="0"/>
          </a:p>
        </p:txBody>
      </p:sp>
      <p:sp>
        <p:nvSpPr>
          <p:cNvPr id="3" name="Text Placeholder 2"/>
          <p:cNvSpPr>
            <a:spLocks noGrp="1"/>
          </p:cNvSpPr>
          <p:nvPr>
            <p:ph type="body" idx="1"/>
          </p:nvPr>
        </p:nvSpPr>
        <p:spPr/>
        <p:txBody>
          <a:bodyPr/>
          <a:lstStyle/>
          <a:p>
            <a:r>
              <a:rPr lang="en-US" dirty="0" smtClean="0"/>
              <a:t>TCP</a:t>
            </a:r>
            <a:endParaRPr lang="en-US" dirty="0"/>
          </a:p>
        </p:txBody>
      </p:sp>
      <p:sp>
        <p:nvSpPr>
          <p:cNvPr id="4" name="Content Placeholder 3"/>
          <p:cNvSpPr>
            <a:spLocks noGrp="1"/>
          </p:cNvSpPr>
          <p:nvPr>
            <p:ph sz="half" idx="2"/>
          </p:nvPr>
        </p:nvSpPr>
        <p:spPr/>
        <p:txBody>
          <a:bodyPr/>
          <a:lstStyle/>
          <a:p>
            <a:r>
              <a:rPr lang="en-US" dirty="0"/>
              <a:t>There is absolute guarantee that the data transferred remains intact and arrives in the same order in which it was sent</a:t>
            </a:r>
            <a:r>
              <a:rPr lang="en-US" dirty="0" smtClean="0"/>
              <a:t>.</a:t>
            </a:r>
          </a:p>
          <a:p>
            <a:r>
              <a:rPr lang="en-US" dirty="0" smtClean="0"/>
              <a:t>TCP has error checking, Flow control, handshake protocols</a:t>
            </a:r>
          </a:p>
          <a:p>
            <a:endParaRPr lang="en-US" dirty="0"/>
          </a:p>
          <a:p>
            <a:r>
              <a:rPr lang="en-US" dirty="0" smtClean="0"/>
              <a:t>Application: Email, Web browsing.</a:t>
            </a:r>
            <a:endParaRPr lang="en-US" dirty="0"/>
          </a:p>
        </p:txBody>
      </p:sp>
      <p:sp>
        <p:nvSpPr>
          <p:cNvPr id="5" name="Text Placeholder 4"/>
          <p:cNvSpPr>
            <a:spLocks noGrp="1"/>
          </p:cNvSpPr>
          <p:nvPr>
            <p:ph type="body" sz="quarter" idx="3"/>
          </p:nvPr>
        </p:nvSpPr>
        <p:spPr/>
        <p:txBody>
          <a:bodyPr/>
          <a:lstStyle/>
          <a:p>
            <a:r>
              <a:rPr lang="en-US" dirty="0" smtClean="0"/>
              <a:t>UDP</a:t>
            </a:r>
            <a:endParaRPr lang="en-US" dirty="0"/>
          </a:p>
        </p:txBody>
      </p:sp>
      <p:sp>
        <p:nvSpPr>
          <p:cNvPr id="6" name="Content Placeholder 5"/>
          <p:cNvSpPr>
            <a:spLocks noGrp="1"/>
          </p:cNvSpPr>
          <p:nvPr>
            <p:ph sz="quarter" idx="4"/>
          </p:nvPr>
        </p:nvSpPr>
        <p:spPr/>
        <p:txBody>
          <a:bodyPr/>
          <a:lstStyle/>
          <a:p>
            <a:r>
              <a:rPr lang="en-US" dirty="0"/>
              <a:t>There is no guarantee that the messages or packets sent would reach at all</a:t>
            </a:r>
            <a:r>
              <a:rPr lang="en-US" dirty="0" smtClean="0"/>
              <a:t>.</a:t>
            </a:r>
          </a:p>
          <a:p>
            <a:endParaRPr lang="en-US" dirty="0" smtClean="0"/>
          </a:p>
          <a:p>
            <a:r>
              <a:rPr lang="en-US" dirty="0"/>
              <a:t>UDP does not  have error checking, Flow control, handshake protocols</a:t>
            </a:r>
          </a:p>
          <a:p>
            <a:r>
              <a:rPr lang="en-US" dirty="0" smtClean="0"/>
              <a:t>Application: </a:t>
            </a:r>
            <a:r>
              <a:rPr lang="en-US" dirty="0" err="1" smtClean="0"/>
              <a:t>VOIp</a:t>
            </a:r>
            <a:r>
              <a:rPr lang="en-US" dirty="0" smtClean="0"/>
              <a:t>, FTP.</a:t>
            </a:r>
          </a:p>
          <a:p>
            <a:endParaRPr lang="en-US" dirty="0"/>
          </a:p>
        </p:txBody>
      </p:sp>
    </p:spTree>
    <p:extLst>
      <p:ext uri="{BB962C8B-B14F-4D97-AF65-F5344CB8AC3E}">
        <p14:creationId xmlns:p14="http://schemas.microsoft.com/office/powerpoint/2010/main" val="137268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for project</a:t>
            </a:r>
            <a:endParaRPr lang="en-US" dirty="0"/>
          </a:p>
        </p:txBody>
      </p:sp>
      <p:sp>
        <p:nvSpPr>
          <p:cNvPr id="3" name="Text Placeholder 2"/>
          <p:cNvSpPr>
            <a:spLocks noGrp="1"/>
          </p:cNvSpPr>
          <p:nvPr>
            <p:ph type="body" idx="1"/>
          </p:nvPr>
        </p:nvSpPr>
        <p:spPr/>
        <p:txBody>
          <a:bodyPr/>
          <a:lstStyle/>
          <a:p>
            <a:r>
              <a:rPr lang="en-US" dirty="0" smtClean="0"/>
              <a:t>TCP</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03313" y="2533014"/>
            <a:ext cx="4395787" cy="3723324"/>
          </a:xfrm>
        </p:spPr>
      </p:pic>
      <p:sp>
        <p:nvSpPr>
          <p:cNvPr id="5" name="Text Placeholder 4"/>
          <p:cNvSpPr>
            <a:spLocks noGrp="1"/>
          </p:cNvSpPr>
          <p:nvPr>
            <p:ph type="body" sz="quarter" idx="3"/>
          </p:nvPr>
        </p:nvSpPr>
        <p:spPr/>
        <p:txBody>
          <a:bodyPr/>
          <a:lstStyle/>
          <a:p>
            <a:r>
              <a:rPr lang="en-US" dirty="0" smtClean="0"/>
              <a:t>UDP</a:t>
            </a:r>
            <a:endParaRPr lang="en-US" dirty="0"/>
          </a:p>
        </p:txBody>
      </p:sp>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654675" y="2533014"/>
            <a:ext cx="4395788" cy="3723324"/>
          </a:xfrm>
        </p:spPr>
      </p:pic>
    </p:spTree>
    <p:extLst>
      <p:ext uri="{BB962C8B-B14F-4D97-AF65-F5344CB8AC3E}">
        <p14:creationId xmlns:p14="http://schemas.microsoft.com/office/powerpoint/2010/main" val="329499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 comparison 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341" y="1290918"/>
            <a:ext cx="8867493" cy="4854388"/>
          </a:xfrm>
        </p:spPr>
      </p:pic>
    </p:spTree>
    <p:extLst>
      <p:ext uri="{BB962C8B-B14F-4D97-AF65-F5344CB8AC3E}">
        <p14:creationId xmlns:p14="http://schemas.microsoft.com/office/powerpoint/2010/main" val="67209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for Project:</a:t>
            </a:r>
            <a:endParaRPr lang="en-US" dirty="0"/>
          </a:p>
        </p:txBody>
      </p:sp>
      <p:sp>
        <p:nvSpPr>
          <p:cNvPr id="3" name="Text Placeholder 2"/>
          <p:cNvSpPr>
            <a:spLocks noGrp="1"/>
          </p:cNvSpPr>
          <p:nvPr>
            <p:ph type="body" idx="1"/>
          </p:nvPr>
        </p:nvSpPr>
        <p:spPr/>
        <p:txBody>
          <a:bodyPr/>
          <a:lstStyle/>
          <a:p>
            <a:r>
              <a:rPr lang="en-US" dirty="0" smtClean="0"/>
              <a:t>TCP</a:t>
            </a:r>
            <a:endParaRPr lang="en-US" dirty="0"/>
          </a:p>
        </p:txBody>
      </p:sp>
      <p:sp>
        <p:nvSpPr>
          <p:cNvPr id="4" name="Content Placeholder 3"/>
          <p:cNvSpPr>
            <a:spLocks noGrp="1"/>
          </p:cNvSpPr>
          <p:nvPr>
            <p:ph sz="half" idx="2"/>
          </p:nvPr>
        </p:nvSpPr>
        <p:spPr/>
        <p:txBody>
          <a:bodyPr/>
          <a:lstStyle/>
          <a:p>
            <a:r>
              <a:rPr lang="en-US" dirty="0" smtClean="0"/>
              <a:t>Throughput: 28.53 </a:t>
            </a:r>
            <a:r>
              <a:rPr lang="en-US" dirty="0" err="1" smtClean="0"/>
              <a:t>KBps</a:t>
            </a:r>
            <a:r>
              <a:rPr lang="en-US" dirty="0" smtClean="0"/>
              <a:t>.</a:t>
            </a:r>
          </a:p>
          <a:p>
            <a:endParaRPr lang="en-US" dirty="0"/>
          </a:p>
          <a:p>
            <a:endParaRPr lang="en-US" dirty="0" smtClean="0"/>
          </a:p>
          <a:p>
            <a:r>
              <a:rPr lang="en-US" dirty="0" smtClean="0"/>
              <a:t>Packet loss: 0 packets.</a:t>
            </a:r>
            <a:endParaRPr lang="en-US" dirty="0"/>
          </a:p>
        </p:txBody>
      </p:sp>
      <p:sp>
        <p:nvSpPr>
          <p:cNvPr id="5" name="Text Placeholder 4"/>
          <p:cNvSpPr>
            <a:spLocks noGrp="1"/>
          </p:cNvSpPr>
          <p:nvPr>
            <p:ph type="body" sz="quarter" idx="3"/>
          </p:nvPr>
        </p:nvSpPr>
        <p:spPr/>
        <p:txBody>
          <a:bodyPr/>
          <a:lstStyle/>
          <a:p>
            <a:r>
              <a:rPr lang="en-US" dirty="0" smtClean="0"/>
              <a:t>UDP</a:t>
            </a:r>
            <a:endParaRPr lang="en-US" dirty="0"/>
          </a:p>
        </p:txBody>
      </p:sp>
      <p:sp>
        <p:nvSpPr>
          <p:cNvPr id="6" name="Content Placeholder 5"/>
          <p:cNvSpPr>
            <a:spLocks noGrp="1"/>
          </p:cNvSpPr>
          <p:nvPr>
            <p:ph sz="quarter" idx="4"/>
          </p:nvPr>
        </p:nvSpPr>
        <p:spPr/>
        <p:txBody>
          <a:bodyPr/>
          <a:lstStyle/>
          <a:p>
            <a:r>
              <a:rPr lang="en-US" dirty="0" smtClean="0"/>
              <a:t>Throughput: 30.47 </a:t>
            </a:r>
            <a:r>
              <a:rPr lang="en-US" dirty="0" err="1" smtClean="0"/>
              <a:t>KBps</a:t>
            </a:r>
            <a:r>
              <a:rPr lang="en-US" dirty="0" smtClean="0"/>
              <a:t>.</a:t>
            </a:r>
          </a:p>
          <a:p>
            <a:endParaRPr lang="en-US" dirty="0" smtClean="0"/>
          </a:p>
          <a:p>
            <a:endParaRPr lang="en-US" dirty="0"/>
          </a:p>
          <a:p>
            <a:r>
              <a:rPr lang="en-US" dirty="0" smtClean="0"/>
              <a:t>Packet loss:19663 packets .</a:t>
            </a:r>
            <a:endParaRPr lang="en-US" dirty="0"/>
          </a:p>
          <a:p>
            <a:endParaRPr lang="en-US" dirty="0"/>
          </a:p>
        </p:txBody>
      </p:sp>
    </p:spTree>
    <p:extLst>
      <p:ext uri="{BB962C8B-B14F-4D97-AF65-F5344CB8AC3E}">
        <p14:creationId xmlns:p14="http://schemas.microsoft.com/office/powerpoint/2010/main" val="176655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75201" y="1436159"/>
            <a:ext cx="8946541" cy="4195481"/>
          </a:xfrm>
        </p:spPr>
        <p:txBody>
          <a:bodyPr>
            <a:normAutofit fontScale="55000" lnSpcReduction="20000"/>
          </a:bodyPr>
          <a:lstStyle/>
          <a:p>
            <a:r>
              <a:rPr lang="en-US" dirty="0" smtClean="0"/>
              <a:t>[</a:t>
            </a:r>
            <a:r>
              <a:rPr lang="en-US" dirty="0"/>
              <a:t>1] Mobile phones market - February 2015 - http://www.netmarketshare.com/mobile-phones.aspx?qprid=9&amp;qpcustomb=1&amp;qpcustom=iOS,Android</a:t>
            </a:r>
          </a:p>
          <a:p>
            <a:r>
              <a:rPr lang="en-US" dirty="0"/>
              <a:t>[2] </a:t>
            </a:r>
            <a:r>
              <a:rPr lang="en-US" dirty="0" err="1"/>
              <a:t>Horyack</a:t>
            </a:r>
            <a:r>
              <a:rPr lang="en-US" dirty="0"/>
              <a:t>, P., S., Jung, J., Schechter, S., and </a:t>
            </a:r>
            <a:r>
              <a:rPr lang="en-US" dirty="0" err="1"/>
              <a:t>Wetherrall</a:t>
            </a:r>
            <a:r>
              <a:rPr lang="en-US" dirty="0"/>
              <a:t>, D. </a:t>
            </a:r>
            <a:r>
              <a:rPr lang="en-US" dirty="0" smtClean="0"/>
              <a:t>- These </a:t>
            </a:r>
            <a:r>
              <a:rPr lang="en-US" dirty="0"/>
              <a:t>aren’t the droids you’re looking for: Retrofitting android to protect data from imperious applications.</a:t>
            </a:r>
          </a:p>
          <a:p>
            <a:r>
              <a:rPr lang="en-US" dirty="0"/>
              <a:t>[3] Pausing Google Play: More than 100,000 </a:t>
            </a:r>
            <a:r>
              <a:rPr lang="en-US" dirty="0" err="1"/>
              <a:t>Andoid</a:t>
            </a:r>
            <a:r>
              <a:rPr lang="en-US" dirty="0"/>
              <a:t> Apps May Pose Security Threats - https://www.bit9.com/download/reports/Pausing-Google-Play-October2012.pdf</a:t>
            </a:r>
          </a:p>
          <a:p>
            <a:r>
              <a:rPr lang="en-US" dirty="0"/>
              <a:t>[4] </a:t>
            </a:r>
            <a:r>
              <a:rPr lang="en-US" dirty="0" err="1"/>
              <a:t>Thurm</a:t>
            </a:r>
            <a:r>
              <a:rPr lang="en-US" dirty="0"/>
              <a:t>, S., &amp; Kane, Y. Your apps are watching you. The Wall Street Journal, 2012</a:t>
            </a:r>
          </a:p>
          <a:p>
            <a:r>
              <a:rPr lang="en-US" dirty="0"/>
              <a:t>[5] </a:t>
            </a:r>
            <a:r>
              <a:rPr lang="en-US" dirty="0" err="1"/>
              <a:t>Supriyo</a:t>
            </a:r>
            <a:r>
              <a:rPr lang="en-US" dirty="0"/>
              <a:t> Chakraborty, </a:t>
            </a:r>
            <a:r>
              <a:rPr lang="en-US" dirty="0" err="1"/>
              <a:t>Chenguang</a:t>
            </a:r>
            <a:r>
              <a:rPr lang="en-US" dirty="0"/>
              <a:t> Shen, </a:t>
            </a:r>
            <a:r>
              <a:rPr lang="en-US" dirty="0" err="1"/>
              <a:t>Kasturi</a:t>
            </a:r>
            <a:r>
              <a:rPr lang="en-US" dirty="0"/>
              <a:t> </a:t>
            </a:r>
            <a:r>
              <a:rPr lang="en-US" dirty="0" err="1"/>
              <a:t>Rangan</a:t>
            </a:r>
            <a:r>
              <a:rPr lang="en-US" dirty="0"/>
              <a:t> </a:t>
            </a:r>
            <a:r>
              <a:rPr lang="en-US" dirty="0" err="1"/>
              <a:t>Raghavan</a:t>
            </a:r>
            <a:r>
              <a:rPr lang="en-US" dirty="0"/>
              <a:t>, Yasser </a:t>
            </a:r>
            <a:r>
              <a:rPr lang="en-US" dirty="0" err="1"/>
              <a:t>Shoukry</a:t>
            </a:r>
            <a:r>
              <a:rPr lang="en-US" dirty="0"/>
              <a:t>, Matt Millar and Mani Srivastava - ipShield: A framework for Enforcing Context-Aware Privacy.</a:t>
            </a:r>
          </a:p>
          <a:p>
            <a:r>
              <a:rPr lang="en-US" dirty="0"/>
              <a:t>[6] </a:t>
            </a:r>
            <a:r>
              <a:rPr lang="en-US" dirty="0" err="1"/>
              <a:t>Miluzzo</a:t>
            </a:r>
            <a:r>
              <a:rPr lang="en-US" dirty="0"/>
              <a:t>, E., </a:t>
            </a:r>
            <a:r>
              <a:rPr lang="en-US" dirty="0" err="1"/>
              <a:t>Varshavsky</a:t>
            </a:r>
            <a:r>
              <a:rPr lang="en-US" dirty="0"/>
              <a:t>, A., </a:t>
            </a:r>
            <a:r>
              <a:rPr lang="en-US" dirty="0" err="1"/>
              <a:t>Balakrishnan</a:t>
            </a:r>
            <a:r>
              <a:rPr lang="en-US" dirty="0"/>
              <a:t>, S., and </a:t>
            </a:r>
            <a:r>
              <a:rPr lang="en-US" dirty="0" err="1"/>
              <a:t>Choudhary</a:t>
            </a:r>
            <a:r>
              <a:rPr lang="en-US" dirty="0"/>
              <a:t>, R. R. </a:t>
            </a:r>
            <a:r>
              <a:rPr lang="en-US" dirty="0" err="1"/>
              <a:t>Tapprints</a:t>
            </a:r>
            <a:r>
              <a:rPr lang="en-US" dirty="0"/>
              <a:t>: Your finger taps have the fingerprints.</a:t>
            </a:r>
          </a:p>
          <a:p>
            <a:r>
              <a:rPr lang="en-US" dirty="0"/>
              <a:t>[7] Han, J., </a:t>
            </a:r>
            <a:r>
              <a:rPr lang="en-US" dirty="0" err="1"/>
              <a:t>Owusu</a:t>
            </a:r>
            <a:r>
              <a:rPr lang="en-US" dirty="0"/>
              <a:t>, E., Nguyen, L., </a:t>
            </a:r>
            <a:r>
              <a:rPr lang="en-US" dirty="0" err="1"/>
              <a:t>Perrig</a:t>
            </a:r>
            <a:r>
              <a:rPr lang="en-US" dirty="0"/>
              <a:t>, A., and Zhang, J. Accomplice: Location inference using accelerometers on smartphones.</a:t>
            </a:r>
          </a:p>
          <a:p>
            <a:r>
              <a:rPr lang="en-US" dirty="0"/>
              <a:t>[8] Jeon, J., </a:t>
            </a:r>
            <a:r>
              <a:rPr lang="en-US" dirty="0" err="1"/>
              <a:t>Micinski</a:t>
            </a:r>
            <a:r>
              <a:rPr lang="en-US" dirty="0"/>
              <a:t>, K. K., Vaughan, J. A., Reddy, N., Zhu, Y., Foster, J. S., and Millstein, T</a:t>
            </a:r>
            <a:r>
              <a:rPr lang="en-US" dirty="0" smtClean="0"/>
              <a:t>. - Dr</a:t>
            </a:r>
            <a:r>
              <a:rPr lang="en-US" dirty="0"/>
              <a:t>. </a:t>
            </a:r>
            <a:r>
              <a:rPr lang="en-US" dirty="0" err="1"/>
              <a:t>Andorid</a:t>
            </a:r>
            <a:r>
              <a:rPr lang="en-US" dirty="0"/>
              <a:t> and Mr. Hide: </a:t>
            </a:r>
            <a:r>
              <a:rPr lang="en-US" dirty="0" smtClean="0"/>
              <a:t/>
            </a:r>
            <a:br>
              <a:rPr lang="en-US" dirty="0" smtClean="0"/>
            </a:br>
            <a:r>
              <a:rPr lang="en-US" dirty="0" smtClean="0"/>
              <a:t>Fine </a:t>
            </a:r>
            <a:r>
              <a:rPr lang="en-US" dirty="0"/>
              <a:t>grained security policies on unmodified android.</a:t>
            </a:r>
          </a:p>
          <a:p>
            <a:r>
              <a:rPr lang="en-US" dirty="0"/>
              <a:t>[9] Android Operating System - Wikipedia.org - http://en.wikipedia.org/wiki/Android_%28operating_system%29</a:t>
            </a:r>
          </a:p>
          <a:p>
            <a:r>
              <a:rPr lang="en-US" dirty="0"/>
              <a:t>[10] </a:t>
            </a:r>
            <a:r>
              <a:rPr lang="en-US" dirty="0" err="1"/>
              <a:t>Mingshen</a:t>
            </a:r>
            <a:r>
              <a:rPr lang="en-US" dirty="0"/>
              <a:t> Sun , Min Zheng , John C.S. </a:t>
            </a:r>
            <a:r>
              <a:rPr lang="en-US" dirty="0" err="1"/>
              <a:t>Lui</a:t>
            </a:r>
            <a:r>
              <a:rPr lang="en-US" dirty="0"/>
              <a:t> &amp; </a:t>
            </a:r>
            <a:r>
              <a:rPr lang="en-US" dirty="0" err="1"/>
              <a:t>Xuxian</a:t>
            </a:r>
            <a:r>
              <a:rPr lang="en-US" dirty="0"/>
              <a:t> Jiang - Design and Implementation of an Android Host-based Intrusion Prevention System </a:t>
            </a:r>
            <a:endParaRPr lang="en-US" dirty="0" smtClean="0"/>
          </a:p>
          <a:p>
            <a:r>
              <a:rPr lang="en-US" dirty="0"/>
              <a:t>[</a:t>
            </a:r>
            <a:r>
              <a:rPr lang="en-US" dirty="0" smtClean="0"/>
              <a:t>11] </a:t>
            </a:r>
            <a:r>
              <a:rPr lang="en-US" dirty="0"/>
              <a:t>Market share held by smartphone platforms in the United States from January 2012 to January 2015 – </a:t>
            </a:r>
            <a:r>
              <a:rPr lang="en-US" dirty="0" smtClean="0"/>
              <a:t>Stastica.com</a:t>
            </a:r>
          </a:p>
          <a:p>
            <a:r>
              <a:rPr lang="en-US" dirty="0"/>
              <a:t>[12] Did you know how many different kinds of sensors go inside a smartphone</a:t>
            </a:r>
            <a:r>
              <a:rPr lang="en-US" dirty="0" smtClean="0"/>
              <a:t>?</a:t>
            </a:r>
            <a:br>
              <a:rPr lang="en-US" dirty="0" smtClean="0"/>
            </a:br>
            <a:r>
              <a:rPr lang="en-US" dirty="0" smtClean="0"/>
              <a:t>http</a:t>
            </a:r>
            <a:r>
              <a:rPr lang="en-US" dirty="0"/>
              <a:t>://www.phonearena.com/news/Did-you-know-how-many-different-kinds-of-sensors-go-inside-a-smartphone_id57885</a:t>
            </a:r>
          </a:p>
          <a:p>
            <a:endParaRPr lang="en-US" dirty="0"/>
          </a:p>
          <a:p>
            <a:endParaRPr lang="en-US" dirty="0" smtClean="0"/>
          </a:p>
          <a:p>
            <a:pPr marL="0" indent="0">
              <a:buNone/>
            </a:pPr>
            <a:endParaRPr lang="en-US" dirty="0" smtClean="0"/>
          </a:p>
        </p:txBody>
      </p:sp>
      <p:sp>
        <p:nvSpPr>
          <p:cNvPr id="4" name="TextBox 3"/>
          <p:cNvSpPr txBox="1"/>
          <p:nvPr/>
        </p:nvSpPr>
        <p:spPr>
          <a:xfrm>
            <a:off x="724930" y="5750004"/>
            <a:ext cx="9868929" cy="1107996"/>
          </a:xfrm>
          <a:prstGeom prst="rect">
            <a:avLst/>
          </a:prstGeom>
          <a:noFill/>
        </p:spPr>
        <p:txBody>
          <a:bodyPr wrap="square" rtlCol="0">
            <a:spAutoFit/>
          </a:bodyPr>
          <a:lstStyle/>
          <a:p>
            <a:pPr algn="ctr"/>
            <a:r>
              <a:rPr lang="en-US" sz="6600" dirty="0" smtClean="0">
                <a:latin typeface="Calibri" panose="020F0502020204030204" pitchFamily="34" charset="0"/>
              </a:rPr>
              <a:t>THANK YOU</a:t>
            </a:r>
            <a:endParaRPr lang="en-US" sz="6600" dirty="0">
              <a:latin typeface="Calibri" panose="020F0502020204030204" pitchFamily="34" charset="0"/>
            </a:endParaRPr>
          </a:p>
        </p:txBody>
      </p:sp>
    </p:spTree>
    <p:extLst>
      <p:ext uri="{BB962C8B-B14F-4D97-AF65-F5344CB8AC3E}">
        <p14:creationId xmlns:p14="http://schemas.microsoft.com/office/powerpoint/2010/main" val="33165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withEffect">
                                  <p:stCondLst>
                                    <p:cond delay="0"/>
                                  </p:stCondLst>
                                  <p:endCondLst>
                                    <p:cond evt="onNext" delay="0">
                                      <p:tgtEl>
                                        <p:sldTgt/>
                                      </p:tgtEl>
                                    </p:cond>
                                  </p:end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a:xfrm>
            <a:off x="320718" y="1970539"/>
            <a:ext cx="5206871" cy="4195481"/>
          </a:xfrm>
        </p:spPr>
        <p:txBody>
          <a:bodyPr/>
          <a:lstStyle/>
          <a:p>
            <a:r>
              <a:rPr lang="en-US" dirty="0" smtClean="0"/>
              <a:t>Paper Review</a:t>
            </a:r>
          </a:p>
          <a:p>
            <a:pPr lvl="1"/>
            <a:r>
              <a:rPr lang="en-US" dirty="0">
                <a:solidFill>
                  <a:srgbClr val="EBEBEB"/>
                </a:solidFill>
                <a:latin typeface="Century Gothic" panose="020B0502020202020204" pitchFamily="34" charset="0"/>
              </a:rPr>
              <a:t>What is ipShield and </a:t>
            </a:r>
            <a:r>
              <a:rPr lang="en-US" dirty="0" smtClean="0">
                <a:solidFill>
                  <a:srgbClr val="EBEBEB"/>
                </a:solidFill>
                <a:latin typeface="Century Gothic" panose="020B0502020202020204" pitchFamily="34" charset="0"/>
              </a:rPr>
              <a:t>its need</a:t>
            </a:r>
          </a:p>
          <a:p>
            <a:pPr lvl="1"/>
            <a:r>
              <a:rPr lang="en-US" dirty="0" smtClean="0">
                <a:solidFill>
                  <a:srgbClr val="EBEBEB"/>
                </a:solidFill>
                <a:latin typeface="Century Gothic" panose="020B0502020202020204" pitchFamily="34" charset="0"/>
              </a:rPr>
              <a:t>Why Android OS?</a:t>
            </a:r>
          </a:p>
          <a:p>
            <a:pPr lvl="1"/>
            <a:r>
              <a:rPr lang="en-US" dirty="0" smtClean="0">
                <a:solidFill>
                  <a:srgbClr val="EBEBEB"/>
                </a:solidFill>
                <a:latin typeface="Century Gothic" panose="020B0502020202020204" pitchFamily="34" charset="0"/>
              </a:rPr>
              <a:t>Installing Android Application</a:t>
            </a:r>
          </a:p>
          <a:p>
            <a:pPr lvl="1"/>
            <a:r>
              <a:rPr lang="en-US" dirty="0" smtClean="0">
                <a:solidFill>
                  <a:srgbClr val="EBEBEB"/>
                </a:solidFill>
                <a:latin typeface="Century Gothic" panose="020B0502020202020204" pitchFamily="34" charset="0"/>
              </a:rPr>
              <a:t>Enter ipShield</a:t>
            </a:r>
          </a:p>
          <a:p>
            <a:pPr lvl="1"/>
            <a:r>
              <a:rPr lang="en-US" dirty="0" smtClean="0">
                <a:solidFill>
                  <a:srgbClr val="EBEBEB"/>
                </a:solidFill>
                <a:latin typeface="Century Gothic" panose="020B0502020202020204" pitchFamily="34" charset="0"/>
              </a:rPr>
              <a:t>Working</a:t>
            </a:r>
          </a:p>
          <a:p>
            <a:pPr lvl="1"/>
            <a:r>
              <a:rPr lang="en-US" dirty="0" smtClean="0">
                <a:solidFill>
                  <a:srgbClr val="EBEBEB"/>
                </a:solidFill>
                <a:latin typeface="Century Gothic" panose="020B0502020202020204" pitchFamily="34" charset="0"/>
              </a:rPr>
              <a:t>Open Problems</a:t>
            </a:r>
          </a:p>
          <a:p>
            <a:pPr lvl="1"/>
            <a:r>
              <a:rPr lang="en-US" dirty="0" smtClean="0">
                <a:solidFill>
                  <a:srgbClr val="EBEBEB"/>
                </a:solidFill>
                <a:latin typeface="Century Gothic" panose="020B0502020202020204" pitchFamily="34" charset="0"/>
              </a:rPr>
              <a:t>References</a:t>
            </a:r>
          </a:p>
          <a:p>
            <a:pPr lvl="1"/>
            <a:endParaRPr lang="en-US" dirty="0" smtClean="0">
              <a:solidFill>
                <a:srgbClr val="EBEBEB"/>
              </a:solidFill>
              <a:latin typeface="Century Gothic" panose="020B0502020202020204" pitchFamily="34" charset="0"/>
            </a:endParaRPr>
          </a:p>
          <a:p>
            <a:pPr lvl="1"/>
            <a:endParaRPr lang="en-US" dirty="0" smtClean="0"/>
          </a:p>
          <a:p>
            <a:endParaRPr lang="en-US" dirty="0"/>
          </a:p>
        </p:txBody>
      </p:sp>
      <p:sp>
        <p:nvSpPr>
          <p:cNvPr id="4" name="Content Placeholder 2"/>
          <p:cNvSpPr txBox="1">
            <a:spLocks/>
          </p:cNvSpPr>
          <p:nvPr/>
        </p:nvSpPr>
        <p:spPr>
          <a:xfrm>
            <a:off x="5728859" y="1970539"/>
            <a:ext cx="52068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smtClean="0"/>
              <a:t>Implementation Part</a:t>
            </a:r>
          </a:p>
          <a:p>
            <a:pPr lvl="1"/>
            <a:r>
              <a:rPr lang="en-US" dirty="0" smtClean="0">
                <a:solidFill>
                  <a:srgbClr val="EBEBEB"/>
                </a:solidFill>
                <a:latin typeface="Century Gothic" panose="020B0502020202020204" pitchFamily="34" charset="0"/>
              </a:rPr>
              <a:t>What is ipShield and its need</a:t>
            </a:r>
          </a:p>
          <a:p>
            <a:pPr lvl="1"/>
            <a:r>
              <a:rPr lang="en-US" dirty="0" smtClean="0">
                <a:solidFill>
                  <a:srgbClr val="EBEBEB"/>
                </a:solidFill>
                <a:latin typeface="Century Gothic" panose="020B0502020202020204" pitchFamily="34" charset="0"/>
              </a:rPr>
              <a:t>Why Android OS?</a:t>
            </a:r>
          </a:p>
          <a:p>
            <a:pPr lvl="1"/>
            <a:r>
              <a:rPr lang="en-US" dirty="0" smtClean="0">
                <a:solidFill>
                  <a:srgbClr val="EBEBEB"/>
                </a:solidFill>
                <a:latin typeface="Century Gothic" panose="020B0502020202020204" pitchFamily="34" charset="0"/>
              </a:rPr>
              <a:t>Installing Android Application</a:t>
            </a:r>
          </a:p>
          <a:p>
            <a:pPr lvl="1"/>
            <a:r>
              <a:rPr lang="en-US" dirty="0" smtClean="0">
                <a:solidFill>
                  <a:srgbClr val="EBEBEB"/>
                </a:solidFill>
                <a:latin typeface="Century Gothic" panose="020B0502020202020204" pitchFamily="34" charset="0"/>
              </a:rPr>
              <a:t>Enter ipShield</a:t>
            </a:r>
          </a:p>
          <a:p>
            <a:pPr lvl="1"/>
            <a:r>
              <a:rPr lang="en-US" dirty="0" smtClean="0">
                <a:solidFill>
                  <a:srgbClr val="EBEBEB"/>
                </a:solidFill>
                <a:latin typeface="Century Gothic" panose="020B0502020202020204" pitchFamily="34" charset="0"/>
              </a:rPr>
              <a:t>Working</a:t>
            </a:r>
          </a:p>
          <a:p>
            <a:pPr lvl="1"/>
            <a:r>
              <a:rPr lang="en-US" dirty="0" smtClean="0">
                <a:solidFill>
                  <a:srgbClr val="EBEBEB"/>
                </a:solidFill>
                <a:latin typeface="Century Gothic" panose="020B0502020202020204" pitchFamily="34" charset="0"/>
              </a:rPr>
              <a:t>Open Problems</a:t>
            </a:r>
          </a:p>
          <a:p>
            <a:pPr lvl="1"/>
            <a:r>
              <a:rPr lang="en-US" dirty="0" smtClean="0">
                <a:solidFill>
                  <a:srgbClr val="EBEBEB"/>
                </a:solidFill>
                <a:latin typeface="Century Gothic" panose="020B0502020202020204" pitchFamily="34" charset="0"/>
              </a:rPr>
              <a:t>References</a:t>
            </a:r>
          </a:p>
          <a:p>
            <a:pPr lvl="1"/>
            <a:endParaRPr lang="en-US" dirty="0" smtClean="0">
              <a:solidFill>
                <a:srgbClr val="EBEBEB"/>
              </a:solidFill>
              <a:latin typeface="Century Gothic" panose="020B0502020202020204" pitchFamily="34" charset="0"/>
            </a:endParaRPr>
          </a:p>
          <a:p>
            <a:pPr lvl="1"/>
            <a:endParaRPr lang="en-US" dirty="0" smtClean="0"/>
          </a:p>
          <a:p>
            <a:endParaRPr lang="en-US" dirty="0"/>
          </a:p>
        </p:txBody>
      </p:sp>
    </p:spTree>
    <p:extLst>
      <p:ext uri="{BB962C8B-B14F-4D97-AF65-F5344CB8AC3E}">
        <p14:creationId xmlns:p14="http://schemas.microsoft.com/office/powerpoint/2010/main" val="169062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ipShield and Why is it needed?</a:t>
            </a:r>
            <a:endParaRPr lang="en-US" sz="3600" dirty="0"/>
          </a:p>
        </p:txBody>
      </p:sp>
      <p:sp>
        <p:nvSpPr>
          <p:cNvPr id="3" name="Content Placeholder 2"/>
          <p:cNvSpPr>
            <a:spLocks noGrp="1"/>
          </p:cNvSpPr>
          <p:nvPr>
            <p:ph idx="1"/>
          </p:nvPr>
        </p:nvSpPr>
        <p:spPr/>
        <p:txBody>
          <a:bodyPr/>
          <a:lstStyle/>
          <a:p>
            <a:r>
              <a:rPr lang="en-US" dirty="0" smtClean="0"/>
              <a:t>Internet of Things</a:t>
            </a:r>
          </a:p>
          <a:p>
            <a:r>
              <a:rPr lang="en-US" dirty="0" smtClean="0"/>
              <a:t>Needs to be controlled effectively</a:t>
            </a:r>
          </a:p>
          <a:p>
            <a:r>
              <a:rPr lang="en-US" dirty="0" smtClean="0"/>
              <a:t>User Privacy &amp; Data-logging are the key things</a:t>
            </a:r>
          </a:p>
          <a:p>
            <a:r>
              <a:rPr lang="en-US" dirty="0" smtClean="0"/>
              <a:t>ipShield aims to solve these problems in Android OS.</a:t>
            </a:r>
            <a:endParaRPr lang="en-US" dirty="0"/>
          </a:p>
        </p:txBody>
      </p:sp>
    </p:spTree>
    <p:extLst>
      <p:ext uri="{BB962C8B-B14F-4D97-AF65-F5344CB8AC3E}">
        <p14:creationId xmlns:p14="http://schemas.microsoft.com/office/powerpoint/2010/main" val="3786131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59" y="1314220"/>
            <a:ext cx="7581902" cy="5054602"/>
          </a:xfrm>
          <a:prstGeom prst="rect">
            <a:avLst/>
          </a:prstGeom>
        </p:spPr>
      </p:pic>
      <p:sp>
        <p:nvSpPr>
          <p:cNvPr id="8" name="Title 7"/>
          <p:cNvSpPr>
            <a:spLocks noGrp="1"/>
          </p:cNvSpPr>
          <p:nvPr>
            <p:ph type="title"/>
          </p:nvPr>
        </p:nvSpPr>
        <p:spPr/>
        <p:txBody>
          <a:bodyPr/>
          <a:lstStyle/>
          <a:p>
            <a:r>
              <a:rPr lang="en-US" dirty="0" smtClean="0"/>
              <a:t>Why Android?</a:t>
            </a:r>
            <a:endParaRPr lang="en-US" dirty="0"/>
          </a:p>
        </p:txBody>
      </p:sp>
      <p:sp>
        <p:nvSpPr>
          <p:cNvPr id="9" name="Content Placeholder 8"/>
          <p:cNvSpPr>
            <a:spLocks noGrp="1"/>
          </p:cNvSpPr>
          <p:nvPr>
            <p:ph idx="1"/>
          </p:nvPr>
        </p:nvSpPr>
        <p:spPr>
          <a:xfrm>
            <a:off x="8039477" y="1602463"/>
            <a:ext cx="3802456" cy="5054601"/>
          </a:xfrm>
        </p:spPr>
        <p:txBody>
          <a:bodyPr/>
          <a:lstStyle/>
          <a:p>
            <a:r>
              <a:rPr lang="en-US" dirty="0" smtClean="0"/>
              <a:t>Most widely used operating system.</a:t>
            </a:r>
          </a:p>
          <a:p>
            <a:r>
              <a:rPr lang="en-US" dirty="0" smtClean="0"/>
              <a:t>Widely Popular.</a:t>
            </a:r>
          </a:p>
          <a:p>
            <a:r>
              <a:rPr lang="en-US" dirty="0" smtClean="0"/>
              <a:t>Open Source.</a:t>
            </a:r>
          </a:p>
        </p:txBody>
      </p:sp>
      <p:sp>
        <p:nvSpPr>
          <p:cNvPr id="11" name="TextBox 10"/>
          <p:cNvSpPr txBox="1"/>
          <p:nvPr/>
        </p:nvSpPr>
        <p:spPr>
          <a:xfrm>
            <a:off x="143959" y="6433751"/>
            <a:ext cx="7581902" cy="369332"/>
          </a:xfrm>
          <a:prstGeom prst="rect">
            <a:avLst/>
          </a:prstGeom>
          <a:noFill/>
        </p:spPr>
        <p:txBody>
          <a:bodyPr wrap="square" rtlCol="0">
            <a:spAutoFit/>
          </a:bodyPr>
          <a:lstStyle/>
          <a:p>
            <a:r>
              <a:rPr lang="en-US" sz="900" i="1" dirty="0" smtClean="0"/>
              <a:t>[11] Image </a:t>
            </a:r>
            <a:r>
              <a:rPr lang="en-US" sz="900" i="1" dirty="0"/>
              <a:t>1</a:t>
            </a:r>
            <a:r>
              <a:rPr lang="en-US" sz="900" i="1" dirty="0" smtClean="0"/>
              <a:t>: Market </a:t>
            </a:r>
            <a:r>
              <a:rPr lang="en-US" sz="900" i="1" dirty="0"/>
              <a:t>share held by smartphone platforms in the United States from January 2012 to January </a:t>
            </a:r>
            <a:r>
              <a:rPr lang="en-US" sz="900" i="1" dirty="0" smtClean="0"/>
              <a:t>2015</a:t>
            </a:r>
            <a:br>
              <a:rPr lang="en-US" sz="900" i="1" dirty="0" smtClean="0"/>
            </a:br>
            <a:r>
              <a:rPr lang="en-US" sz="900" i="1" dirty="0" smtClean="0"/>
              <a:t>http://www.statista.com</a:t>
            </a:r>
            <a:endParaRPr lang="en-US" sz="900" i="1" dirty="0"/>
          </a:p>
        </p:txBody>
      </p:sp>
    </p:spTree>
    <p:extLst>
      <p:ext uri="{BB962C8B-B14F-4D97-AF65-F5344CB8AC3E}">
        <p14:creationId xmlns:p14="http://schemas.microsoft.com/office/powerpoint/2010/main" val="1726637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42767"/>
            <a:ext cx="3024934" cy="5041557"/>
          </a:xfrm>
          <a:prstGeom prst="rect">
            <a:avLst/>
          </a:prstGeom>
        </p:spPr>
      </p:pic>
      <p:sp>
        <p:nvSpPr>
          <p:cNvPr id="7" name="Title 6"/>
          <p:cNvSpPr>
            <a:spLocks noGrp="1"/>
          </p:cNvSpPr>
          <p:nvPr>
            <p:ph type="title"/>
          </p:nvPr>
        </p:nvSpPr>
        <p:spPr/>
        <p:txBody>
          <a:bodyPr/>
          <a:lstStyle/>
          <a:p>
            <a:r>
              <a:rPr lang="en-US" dirty="0" smtClean="0"/>
              <a:t>Installing Android Application</a:t>
            </a:r>
            <a:endParaRPr lang="en-US" dirty="0"/>
          </a:p>
        </p:txBody>
      </p:sp>
      <p:sp>
        <p:nvSpPr>
          <p:cNvPr id="8" name="Content Placeholder 7"/>
          <p:cNvSpPr>
            <a:spLocks noGrp="1"/>
          </p:cNvSpPr>
          <p:nvPr>
            <p:ph idx="1"/>
          </p:nvPr>
        </p:nvSpPr>
        <p:spPr>
          <a:xfrm>
            <a:off x="4111661" y="1491048"/>
            <a:ext cx="6416295" cy="5041557"/>
          </a:xfrm>
        </p:spPr>
        <p:txBody>
          <a:bodyPr>
            <a:normAutofit/>
          </a:bodyPr>
          <a:lstStyle/>
          <a:p>
            <a:r>
              <a:rPr lang="en-US" dirty="0" smtClean="0"/>
              <a:t>Two Options</a:t>
            </a:r>
          </a:p>
          <a:p>
            <a:r>
              <a:rPr lang="en-US" dirty="0" smtClean="0"/>
              <a:t>Install – with these constrains</a:t>
            </a:r>
          </a:p>
          <a:p>
            <a:r>
              <a:rPr lang="en-US" dirty="0" smtClean="0"/>
              <a:t>Or Do not Install</a:t>
            </a:r>
          </a:p>
          <a:p>
            <a:r>
              <a:rPr lang="en-US" dirty="0" smtClean="0"/>
              <a:t>What if I don’t want an app to access of the sensors? But I still want the app to be installed.</a:t>
            </a:r>
          </a:p>
          <a:p>
            <a:r>
              <a:rPr lang="en-US" dirty="0" smtClean="0"/>
              <a:t>Types of Sensors </a:t>
            </a:r>
            <a:r>
              <a:rPr lang="en-US" sz="900" dirty="0" smtClean="0"/>
              <a:t>[12]</a:t>
            </a:r>
            <a:endParaRPr lang="en-US" dirty="0" smtClean="0"/>
          </a:p>
          <a:p>
            <a:pPr lvl="1"/>
            <a:r>
              <a:rPr lang="en-US" dirty="0" smtClean="0"/>
              <a:t>GPS</a:t>
            </a:r>
          </a:p>
          <a:p>
            <a:pPr lvl="1"/>
            <a:r>
              <a:rPr lang="en-US" dirty="0" smtClean="0"/>
              <a:t>Microphone</a:t>
            </a:r>
          </a:p>
          <a:p>
            <a:pPr lvl="1"/>
            <a:r>
              <a:rPr lang="en-US" dirty="0"/>
              <a:t>Camera</a:t>
            </a:r>
            <a:endParaRPr lang="en-US" dirty="0" smtClean="0"/>
          </a:p>
          <a:p>
            <a:pPr lvl="1"/>
            <a:r>
              <a:rPr lang="en-US" dirty="0" smtClean="0"/>
              <a:t>Accelerometer</a:t>
            </a:r>
          </a:p>
          <a:p>
            <a:pPr lvl="1"/>
            <a:r>
              <a:rPr lang="en-US" dirty="0" smtClean="0"/>
              <a:t>3 </a:t>
            </a:r>
            <a:r>
              <a:rPr lang="en-US" dirty="0"/>
              <a:t>axis </a:t>
            </a:r>
            <a:r>
              <a:rPr lang="en-US" dirty="0" smtClean="0"/>
              <a:t>Gyroscope </a:t>
            </a:r>
          </a:p>
          <a:p>
            <a:pPr lvl="1"/>
            <a:r>
              <a:rPr lang="en-US" dirty="0" smtClean="0"/>
              <a:t>Proximity sensor</a:t>
            </a:r>
          </a:p>
          <a:p>
            <a:pPr lvl="1"/>
            <a:endParaRPr lang="en-US" dirty="0"/>
          </a:p>
        </p:txBody>
      </p:sp>
      <p:sp>
        <p:nvSpPr>
          <p:cNvPr id="9" name="TextBox 8"/>
          <p:cNvSpPr txBox="1"/>
          <p:nvPr/>
        </p:nvSpPr>
        <p:spPr>
          <a:xfrm>
            <a:off x="304800" y="6532605"/>
            <a:ext cx="4744995" cy="215444"/>
          </a:xfrm>
          <a:prstGeom prst="rect">
            <a:avLst/>
          </a:prstGeom>
          <a:noFill/>
        </p:spPr>
        <p:txBody>
          <a:bodyPr wrap="square" rtlCol="0">
            <a:spAutoFit/>
          </a:bodyPr>
          <a:lstStyle/>
          <a:p>
            <a:r>
              <a:rPr lang="en-US" sz="800" i="1" dirty="0"/>
              <a:t>Image 2 </a:t>
            </a:r>
            <a:r>
              <a:rPr lang="en-US" sz="800" i="1" dirty="0" smtClean="0"/>
              <a:t>: Source: http</a:t>
            </a:r>
            <a:r>
              <a:rPr lang="en-US" sz="800" i="1" dirty="0"/>
              <a:t>://www.appception.com/tutorial/using-an-android-device/0004.png</a:t>
            </a:r>
          </a:p>
        </p:txBody>
      </p:sp>
    </p:spTree>
    <p:extLst>
      <p:ext uri="{BB962C8B-B14F-4D97-AF65-F5344CB8AC3E}">
        <p14:creationId xmlns:p14="http://schemas.microsoft.com/office/powerpoint/2010/main" val="824859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ipShield</a:t>
            </a:r>
            <a:endParaRPr lang="en-US" dirty="0"/>
          </a:p>
        </p:txBody>
      </p:sp>
      <p:sp>
        <p:nvSpPr>
          <p:cNvPr id="3" name="Content Placeholder 2"/>
          <p:cNvSpPr>
            <a:spLocks noGrp="1"/>
          </p:cNvSpPr>
          <p:nvPr>
            <p:ph idx="1"/>
          </p:nvPr>
        </p:nvSpPr>
        <p:spPr>
          <a:xfrm>
            <a:off x="353114" y="1733027"/>
            <a:ext cx="7621176" cy="4195481"/>
          </a:xfrm>
        </p:spPr>
        <p:txBody>
          <a:bodyPr/>
          <a:lstStyle/>
          <a:p>
            <a:r>
              <a:rPr lang="en-US" dirty="0" smtClean="0"/>
              <a:t>IpShield</a:t>
            </a:r>
            <a:r>
              <a:rPr lang="en-US" sz="1800" baseline="30000" dirty="0" smtClean="0"/>
              <a:t>[5</a:t>
            </a:r>
            <a:r>
              <a:rPr lang="en-US" sz="1800" baseline="30000" dirty="0"/>
              <a:t>]</a:t>
            </a:r>
            <a:r>
              <a:rPr lang="en-US" baseline="30000" dirty="0"/>
              <a:t> </a:t>
            </a:r>
            <a:r>
              <a:rPr lang="en-US" dirty="0"/>
              <a:t>is a privacy enforcing framework build over the basic Android Operating System, which can be used to keep track of malicious applications which are trying to access your private data through either external or passive innocuous sensors</a:t>
            </a:r>
            <a:r>
              <a:rPr lang="en-US" dirty="0" smtClean="0"/>
              <a:t>.</a:t>
            </a:r>
          </a:p>
          <a:p>
            <a:r>
              <a:rPr lang="en-US" dirty="0" smtClean="0"/>
              <a:t>Gives users the power to control what data is sent over the external sensors.</a:t>
            </a:r>
          </a:p>
          <a:p>
            <a:r>
              <a:rPr lang="en-US" dirty="0" smtClean="0"/>
              <a:t>Sensors used in apps can be either Blacklisted/Whitelisted depending upon the user preference.</a:t>
            </a:r>
            <a:endParaRPr lang="en-US" dirty="0"/>
          </a:p>
        </p:txBody>
      </p:sp>
    </p:spTree>
    <p:extLst>
      <p:ext uri="{BB962C8B-B14F-4D97-AF65-F5344CB8AC3E}">
        <p14:creationId xmlns:p14="http://schemas.microsoft.com/office/powerpoint/2010/main" val="2092209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64221"/>
            <a:ext cx="6784419" cy="5053441"/>
          </a:xfrm>
          <a:prstGeom prst="rect">
            <a:avLst/>
          </a:prstGeom>
        </p:spPr>
      </p:pic>
      <p:sp>
        <p:nvSpPr>
          <p:cNvPr id="6" name="TextBox 5"/>
          <p:cNvSpPr txBox="1"/>
          <p:nvPr/>
        </p:nvSpPr>
        <p:spPr>
          <a:xfrm>
            <a:off x="7636476" y="1466335"/>
            <a:ext cx="4118919" cy="1200329"/>
          </a:xfrm>
          <a:prstGeom prst="rect">
            <a:avLst/>
          </a:prstGeom>
          <a:noFill/>
        </p:spPr>
        <p:txBody>
          <a:bodyPr wrap="square" rtlCol="0">
            <a:spAutoFit/>
          </a:bodyPr>
          <a:lstStyle/>
          <a:p>
            <a:r>
              <a:rPr lang="en-US" dirty="0" smtClean="0"/>
              <a:t>ipShield uses dual mode of Operation:</a:t>
            </a:r>
          </a:p>
          <a:p>
            <a:pPr marL="342900" indent="-342900">
              <a:buAutoNum type="arabicPeriod"/>
            </a:pPr>
            <a:r>
              <a:rPr lang="en-US" dirty="0" smtClean="0"/>
              <a:t>Built in contexts</a:t>
            </a:r>
          </a:p>
          <a:p>
            <a:pPr marL="342900" indent="-342900">
              <a:buAutoNum type="arabicPeriod"/>
            </a:pPr>
            <a:r>
              <a:rPr lang="en-US" dirty="0" smtClean="0"/>
              <a:t>User Defined</a:t>
            </a:r>
          </a:p>
        </p:txBody>
      </p:sp>
      <p:sp>
        <p:nvSpPr>
          <p:cNvPr id="9" name="TextBox 8"/>
          <p:cNvSpPr txBox="1"/>
          <p:nvPr/>
        </p:nvSpPr>
        <p:spPr>
          <a:xfrm>
            <a:off x="304800" y="6532605"/>
            <a:ext cx="4744995" cy="215444"/>
          </a:xfrm>
          <a:prstGeom prst="rect">
            <a:avLst/>
          </a:prstGeom>
          <a:noFill/>
        </p:spPr>
        <p:txBody>
          <a:bodyPr wrap="square" rtlCol="0">
            <a:spAutoFit/>
          </a:bodyPr>
          <a:lstStyle/>
          <a:p>
            <a:r>
              <a:rPr lang="en-US" sz="800" i="1" dirty="0"/>
              <a:t>Image </a:t>
            </a:r>
            <a:r>
              <a:rPr lang="en-US" sz="800" i="1" dirty="0" smtClean="0"/>
              <a:t>3: ipShield Data Flow</a:t>
            </a:r>
            <a:endParaRPr lang="en-US" sz="800" i="1" dirty="0"/>
          </a:p>
        </p:txBody>
      </p:sp>
    </p:spTree>
    <p:extLst>
      <p:ext uri="{BB962C8B-B14F-4D97-AF65-F5344CB8AC3E}">
        <p14:creationId xmlns:p14="http://schemas.microsoft.com/office/powerpoint/2010/main" val="389538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Problems</a:t>
            </a:r>
            <a:endParaRPr lang="en-US" dirty="0"/>
          </a:p>
        </p:txBody>
      </p:sp>
      <p:sp>
        <p:nvSpPr>
          <p:cNvPr id="3" name="Content Placeholder 2"/>
          <p:cNvSpPr>
            <a:spLocks noGrp="1"/>
          </p:cNvSpPr>
          <p:nvPr>
            <p:ph idx="1"/>
          </p:nvPr>
        </p:nvSpPr>
        <p:spPr>
          <a:xfrm>
            <a:off x="1103312" y="2052919"/>
            <a:ext cx="8946541" cy="2428466"/>
          </a:xfrm>
        </p:spPr>
        <p:txBody>
          <a:bodyPr/>
          <a:lstStyle/>
          <a:p>
            <a:r>
              <a:rPr lang="en-US" dirty="0" smtClean="0"/>
              <a:t>Doesn’t detect information leakage/misuse.</a:t>
            </a:r>
          </a:p>
          <a:p>
            <a:r>
              <a:rPr lang="en-US" dirty="0" smtClean="0"/>
              <a:t>Users must know the sensors which are used for an app</a:t>
            </a:r>
          </a:p>
          <a:p>
            <a:r>
              <a:rPr lang="en-US" dirty="0" smtClean="0"/>
              <a:t>Uses Android Open Source Project (AOSP) which is used in lesser</a:t>
            </a:r>
            <a:r>
              <a:rPr lang="en-US" baseline="30000" dirty="0"/>
              <a:t>[9]</a:t>
            </a:r>
            <a:r>
              <a:rPr lang="en-US" dirty="0" smtClean="0"/>
              <a:t> (about 40%) Android Devices.</a:t>
            </a:r>
          </a:p>
          <a:p>
            <a:r>
              <a:rPr lang="en-US" dirty="0" smtClean="0"/>
              <a:t>Problem of the paper is addressed with Nexus 4 Smartphone running on Android 4.2.2 &amp; doesn’t support forward compatibility.</a:t>
            </a:r>
          </a:p>
          <a:p>
            <a:endParaRPr lang="en-US" dirty="0" smtClean="0"/>
          </a:p>
          <a:p>
            <a:pPr marL="0" indent="0">
              <a:buNone/>
            </a:pPr>
            <a:endParaRPr lang="en-US" dirty="0" smtClean="0"/>
          </a:p>
        </p:txBody>
      </p:sp>
    </p:spTree>
    <p:extLst>
      <p:ext uri="{BB962C8B-B14F-4D97-AF65-F5344CB8AC3E}">
        <p14:creationId xmlns:p14="http://schemas.microsoft.com/office/powerpoint/2010/main" val="78809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75201" y="1436159"/>
            <a:ext cx="8946541" cy="4195481"/>
          </a:xfrm>
        </p:spPr>
        <p:txBody>
          <a:bodyPr>
            <a:normAutofit fontScale="55000" lnSpcReduction="20000"/>
          </a:bodyPr>
          <a:lstStyle/>
          <a:p>
            <a:r>
              <a:rPr lang="en-US" dirty="0" smtClean="0"/>
              <a:t>[</a:t>
            </a:r>
            <a:r>
              <a:rPr lang="en-US" dirty="0"/>
              <a:t>1] Mobile phones market - February 2015 - http://www.netmarketshare.com/mobile-phones.aspx?qprid=9&amp;qpcustomb=1&amp;qpcustom=iOS,Android</a:t>
            </a:r>
          </a:p>
          <a:p>
            <a:r>
              <a:rPr lang="en-US" dirty="0"/>
              <a:t>[2] </a:t>
            </a:r>
            <a:r>
              <a:rPr lang="en-US" dirty="0" err="1"/>
              <a:t>Horyack</a:t>
            </a:r>
            <a:r>
              <a:rPr lang="en-US" dirty="0"/>
              <a:t>, P., S., Jung, J., Schechter, S., and </a:t>
            </a:r>
            <a:r>
              <a:rPr lang="en-US" dirty="0" err="1"/>
              <a:t>Wetherrall</a:t>
            </a:r>
            <a:r>
              <a:rPr lang="en-US" dirty="0"/>
              <a:t>, D. </a:t>
            </a:r>
            <a:r>
              <a:rPr lang="en-US" dirty="0" smtClean="0"/>
              <a:t>- These </a:t>
            </a:r>
            <a:r>
              <a:rPr lang="en-US" dirty="0"/>
              <a:t>aren’t the droids you’re looking for: Retrofitting android to protect data from imperious applications.</a:t>
            </a:r>
          </a:p>
          <a:p>
            <a:r>
              <a:rPr lang="en-US" dirty="0"/>
              <a:t>[3] Pausing Google Play: More than 100,000 </a:t>
            </a:r>
            <a:r>
              <a:rPr lang="en-US" dirty="0" err="1"/>
              <a:t>Andoid</a:t>
            </a:r>
            <a:r>
              <a:rPr lang="en-US" dirty="0"/>
              <a:t> Apps May Pose Security Threats - https://www.bit9.com/download/reports/Pausing-Google-Play-October2012.pdf</a:t>
            </a:r>
          </a:p>
          <a:p>
            <a:r>
              <a:rPr lang="en-US" dirty="0"/>
              <a:t>[4] </a:t>
            </a:r>
            <a:r>
              <a:rPr lang="en-US" dirty="0" err="1"/>
              <a:t>Thurm</a:t>
            </a:r>
            <a:r>
              <a:rPr lang="en-US" dirty="0"/>
              <a:t>, S., &amp; Kane, Y. Your apps are watching you. The Wall Street Journal, 2012</a:t>
            </a:r>
          </a:p>
          <a:p>
            <a:r>
              <a:rPr lang="en-US" dirty="0"/>
              <a:t>[5] </a:t>
            </a:r>
            <a:r>
              <a:rPr lang="en-US" dirty="0" err="1"/>
              <a:t>Supriyo</a:t>
            </a:r>
            <a:r>
              <a:rPr lang="en-US" dirty="0"/>
              <a:t> Chakraborty, </a:t>
            </a:r>
            <a:r>
              <a:rPr lang="en-US" dirty="0" err="1"/>
              <a:t>Chenguang</a:t>
            </a:r>
            <a:r>
              <a:rPr lang="en-US" dirty="0"/>
              <a:t> Shen, </a:t>
            </a:r>
            <a:r>
              <a:rPr lang="en-US" dirty="0" err="1"/>
              <a:t>Kasturi</a:t>
            </a:r>
            <a:r>
              <a:rPr lang="en-US" dirty="0"/>
              <a:t> </a:t>
            </a:r>
            <a:r>
              <a:rPr lang="en-US" dirty="0" err="1"/>
              <a:t>Rangan</a:t>
            </a:r>
            <a:r>
              <a:rPr lang="en-US" dirty="0"/>
              <a:t> </a:t>
            </a:r>
            <a:r>
              <a:rPr lang="en-US" dirty="0" err="1"/>
              <a:t>Raghavan</a:t>
            </a:r>
            <a:r>
              <a:rPr lang="en-US" dirty="0"/>
              <a:t>, Yasser </a:t>
            </a:r>
            <a:r>
              <a:rPr lang="en-US" dirty="0" err="1"/>
              <a:t>Shoukry</a:t>
            </a:r>
            <a:r>
              <a:rPr lang="en-US" dirty="0"/>
              <a:t>, Matt Millar and Mani Srivastava - ipShield: A framework for Enforcing Context-Aware Privacy.</a:t>
            </a:r>
          </a:p>
          <a:p>
            <a:r>
              <a:rPr lang="en-US" dirty="0"/>
              <a:t>[6] </a:t>
            </a:r>
            <a:r>
              <a:rPr lang="en-US" dirty="0" err="1"/>
              <a:t>Miluzzo</a:t>
            </a:r>
            <a:r>
              <a:rPr lang="en-US" dirty="0"/>
              <a:t>, E., </a:t>
            </a:r>
            <a:r>
              <a:rPr lang="en-US" dirty="0" err="1"/>
              <a:t>Varshavsky</a:t>
            </a:r>
            <a:r>
              <a:rPr lang="en-US" dirty="0"/>
              <a:t>, A., </a:t>
            </a:r>
            <a:r>
              <a:rPr lang="en-US" dirty="0" err="1"/>
              <a:t>Balakrishnan</a:t>
            </a:r>
            <a:r>
              <a:rPr lang="en-US" dirty="0"/>
              <a:t>, S., and </a:t>
            </a:r>
            <a:r>
              <a:rPr lang="en-US" dirty="0" err="1"/>
              <a:t>Choudhary</a:t>
            </a:r>
            <a:r>
              <a:rPr lang="en-US" dirty="0"/>
              <a:t>, R. R. </a:t>
            </a:r>
            <a:r>
              <a:rPr lang="en-US" dirty="0" err="1"/>
              <a:t>Tapprints</a:t>
            </a:r>
            <a:r>
              <a:rPr lang="en-US" dirty="0"/>
              <a:t>: Your finger taps have the fingerprints.</a:t>
            </a:r>
          </a:p>
          <a:p>
            <a:r>
              <a:rPr lang="en-US" dirty="0"/>
              <a:t>[7] Han, J., </a:t>
            </a:r>
            <a:r>
              <a:rPr lang="en-US" dirty="0" err="1"/>
              <a:t>Owusu</a:t>
            </a:r>
            <a:r>
              <a:rPr lang="en-US" dirty="0"/>
              <a:t>, E., Nguyen, L., </a:t>
            </a:r>
            <a:r>
              <a:rPr lang="en-US" dirty="0" err="1"/>
              <a:t>Perrig</a:t>
            </a:r>
            <a:r>
              <a:rPr lang="en-US" dirty="0"/>
              <a:t>, A., and Zhang, J. Accomplice: Location inference using accelerometers on smartphones.</a:t>
            </a:r>
          </a:p>
          <a:p>
            <a:r>
              <a:rPr lang="en-US" dirty="0"/>
              <a:t>[8] Jeon, J., </a:t>
            </a:r>
            <a:r>
              <a:rPr lang="en-US" dirty="0" err="1"/>
              <a:t>Micinski</a:t>
            </a:r>
            <a:r>
              <a:rPr lang="en-US" dirty="0"/>
              <a:t>, K. K., Vaughan, J. A., Reddy, N., Zhu, Y., Foster, J. S., and Millstein, T</a:t>
            </a:r>
            <a:r>
              <a:rPr lang="en-US" dirty="0" smtClean="0"/>
              <a:t>. - Dr</a:t>
            </a:r>
            <a:r>
              <a:rPr lang="en-US" dirty="0"/>
              <a:t>. </a:t>
            </a:r>
            <a:r>
              <a:rPr lang="en-US" dirty="0" err="1"/>
              <a:t>Andorid</a:t>
            </a:r>
            <a:r>
              <a:rPr lang="en-US" dirty="0"/>
              <a:t> and Mr. Hide: </a:t>
            </a:r>
            <a:r>
              <a:rPr lang="en-US" dirty="0" smtClean="0"/>
              <a:t/>
            </a:r>
            <a:br>
              <a:rPr lang="en-US" dirty="0" smtClean="0"/>
            </a:br>
            <a:r>
              <a:rPr lang="en-US" dirty="0" smtClean="0"/>
              <a:t>Fine </a:t>
            </a:r>
            <a:r>
              <a:rPr lang="en-US" dirty="0"/>
              <a:t>grained security policies on unmodified android.</a:t>
            </a:r>
          </a:p>
          <a:p>
            <a:r>
              <a:rPr lang="en-US" dirty="0"/>
              <a:t>[9] Android Operating System - Wikipedia.org - http://en.wikipedia.org/wiki/Android_%28operating_system%29</a:t>
            </a:r>
          </a:p>
          <a:p>
            <a:r>
              <a:rPr lang="en-US" dirty="0"/>
              <a:t>[10] </a:t>
            </a:r>
            <a:r>
              <a:rPr lang="en-US" dirty="0" err="1"/>
              <a:t>Mingshen</a:t>
            </a:r>
            <a:r>
              <a:rPr lang="en-US" dirty="0"/>
              <a:t> Sun , Min Zheng , John C.S. </a:t>
            </a:r>
            <a:r>
              <a:rPr lang="en-US" dirty="0" err="1"/>
              <a:t>Lui</a:t>
            </a:r>
            <a:r>
              <a:rPr lang="en-US" dirty="0"/>
              <a:t> &amp; </a:t>
            </a:r>
            <a:r>
              <a:rPr lang="en-US" dirty="0" err="1"/>
              <a:t>Xuxian</a:t>
            </a:r>
            <a:r>
              <a:rPr lang="en-US" dirty="0"/>
              <a:t> Jiang - Design and Implementation of an Android Host-based Intrusion Prevention System </a:t>
            </a:r>
            <a:endParaRPr lang="en-US" dirty="0" smtClean="0"/>
          </a:p>
          <a:p>
            <a:r>
              <a:rPr lang="en-US" dirty="0"/>
              <a:t>[</a:t>
            </a:r>
            <a:r>
              <a:rPr lang="en-US" dirty="0" smtClean="0"/>
              <a:t>11] </a:t>
            </a:r>
            <a:r>
              <a:rPr lang="en-US" dirty="0"/>
              <a:t>Market share held by smartphone platforms in the United States from January 2012 to January 2015 – </a:t>
            </a:r>
            <a:r>
              <a:rPr lang="en-US" dirty="0" smtClean="0"/>
              <a:t>Stastica.com</a:t>
            </a:r>
          </a:p>
          <a:p>
            <a:r>
              <a:rPr lang="en-US" dirty="0"/>
              <a:t>[12] Did you know how many different kinds of sensors go inside a smartphone</a:t>
            </a:r>
            <a:r>
              <a:rPr lang="en-US" dirty="0" smtClean="0"/>
              <a:t>?</a:t>
            </a:r>
            <a:br>
              <a:rPr lang="en-US" dirty="0" smtClean="0"/>
            </a:br>
            <a:r>
              <a:rPr lang="en-US" dirty="0" smtClean="0"/>
              <a:t>http</a:t>
            </a:r>
            <a:r>
              <a:rPr lang="en-US" dirty="0"/>
              <a:t>://www.phonearena.com/news/Did-you-know-how-many-different-kinds-of-sensors-go-inside-a-smartphone_id57885</a:t>
            </a:r>
          </a:p>
          <a:p>
            <a:endParaRPr lang="en-US" dirty="0"/>
          </a:p>
          <a:p>
            <a:endParaRPr lang="en-US" dirty="0" smtClean="0"/>
          </a:p>
          <a:p>
            <a:pPr marL="0" indent="0">
              <a:buNone/>
            </a:pPr>
            <a:endParaRPr lang="en-US" dirty="0" smtClean="0"/>
          </a:p>
        </p:txBody>
      </p:sp>
    </p:spTree>
    <p:extLst>
      <p:ext uri="{BB962C8B-B14F-4D97-AF65-F5344CB8AC3E}">
        <p14:creationId xmlns:p14="http://schemas.microsoft.com/office/powerpoint/2010/main" val="1113429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1347</TotalTime>
  <Words>1047</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1. ipShield: A Framework For Enforcing Context-Aware Privacy  2. Comparison of TCP-only and UDP-only setups in terms of throughput and number of dropped packets in wireless multi-hop networks.</vt:lpstr>
      <vt:lpstr>Roadmap</vt:lpstr>
      <vt:lpstr>What is ipShield and Why is it needed?</vt:lpstr>
      <vt:lpstr>Why Android?</vt:lpstr>
      <vt:lpstr>Installing Android Application</vt:lpstr>
      <vt:lpstr>Enter ipShield</vt:lpstr>
      <vt:lpstr>How does it work?</vt:lpstr>
      <vt:lpstr>Open Problems</vt:lpstr>
      <vt:lpstr>References</vt:lpstr>
      <vt:lpstr>Comparison of TCP-only and UDP-only setups in terms of throughput and number of dropped packets in wireless multi-hop networks.</vt:lpstr>
      <vt:lpstr>TCP vs UDP</vt:lpstr>
      <vt:lpstr>TCP vs UDP (contd.)</vt:lpstr>
      <vt:lpstr>SETUP for project</vt:lpstr>
      <vt:lpstr>Throughput comparison graph</vt:lpstr>
      <vt:lpstr>Observation for Project:</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Enabling Efficient Access Control with Dynamic Policy Updating for Big Data in the Cloud </dc:title>
  <dc:creator>Shreyas Gaonkar</dc:creator>
  <cp:lastModifiedBy>Sahil Shetye</cp:lastModifiedBy>
  <cp:revision>133</cp:revision>
  <dcterms:created xsi:type="dcterms:W3CDTF">2014-11-25T05:10:27Z</dcterms:created>
  <dcterms:modified xsi:type="dcterms:W3CDTF">2015-04-30T08:27:13Z</dcterms:modified>
</cp:coreProperties>
</file>