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33" r:id="rId7"/>
    <p:sldId id="534" r:id="rId8"/>
    <p:sldId id="546" r:id="rId9"/>
    <p:sldId id="547" r:id="rId10"/>
    <p:sldId id="538" r:id="rId11"/>
    <p:sldId id="537" r:id="rId12"/>
    <p:sldId id="548" r:id="rId13"/>
    <p:sldId id="543" r:id="rId14"/>
    <p:sldId id="554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8B9A3-2385-40D8-A284-182B0D2077DE}" v="3" dt="2023-11-30T16:28:56.198"/>
    <p1510:client id="{E2CB77C9-DBBC-46F9-8611-18FA738321BE}" v="3" dt="2023-11-30T16:21:55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 varScale="1">
        <p:scale>
          <a:sx n="78" d="100"/>
          <a:sy n="78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_4BPjLBF4E" TargetMode="External"/><Relationship Id="rId2" Type="http://schemas.openxmlformats.org/officeDocument/2006/relationships/hyperlink" Target="https://www.technologyreview.com/2020/03/02/905593/ai-robot-learns-to-walk-autonomously-reinforcement-learning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ymnasium.faram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533" y="339306"/>
            <a:ext cx="9921240" cy="3377242"/>
          </a:xfrm>
        </p:spPr>
        <p:txBody>
          <a:bodyPr/>
          <a:lstStyle/>
          <a:p>
            <a:r>
              <a:rPr lang="en-US" dirty="0"/>
              <a:t>AIES MINI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TOPIC: AI AGENT LEARNS TO WALK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4042567"/>
            <a:ext cx="7068312" cy="2720542"/>
          </a:xfrm>
        </p:spPr>
        <p:txBody>
          <a:bodyPr/>
          <a:lstStyle/>
          <a:p>
            <a:r>
              <a:rPr lang="en-US" b="1" dirty="0"/>
              <a:t>Group No: </a:t>
            </a:r>
          </a:p>
          <a:p>
            <a:r>
              <a:rPr lang="en-US" b="1" dirty="0"/>
              <a:t>Group Members: </a:t>
            </a:r>
            <a:r>
              <a:rPr lang="en-US" b="1" dirty="0" err="1"/>
              <a:t>Ameya</a:t>
            </a:r>
            <a:r>
              <a:rPr lang="en-US" b="1" dirty="0"/>
              <a:t> </a:t>
            </a:r>
            <a:r>
              <a:rPr lang="en-US" b="1" dirty="0" err="1"/>
              <a:t>Khire</a:t>
            </a:r>
            <a:r>
              <a:rPr lang="en-US" b="1" dirty="0"/>
              <a:t>  PB 5</a:t>
            </a:r>
          </a:p>
          <a:p>
            <a:r>
              <a:rPr lang="en-US" b="1" dirty="0"/>
              <a:t>                               Sahil </a:t>
            </a:r>
            <a:r>
              <a:rPr lang="en-US" b="1" dirty="0" err="1"/>
              <a:t>Ranawade</a:t>
            </a:r>
            <a:r>
              <a:rPr lang="en-US" b="1" dirty="0"/>
              <a:t> PB 16</a:t>
            </a:r>
          </a:p>
          <a:p>
            <a:r>
              <a:rPr lang="en-US" b="1" dirty="0"/>
              <a:t>                               Deven Chhajed PB 32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7" y="3518254"/>
            <a:ext cx="7956833" cy="32621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 project aimed to train an RL agent within the challenging Bipedal Walker environment using TensorFlow Agents and OpenAI Gym.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Despite hurdles in environment complexities and training stability, the project successfully implemented an RL agent, visualizing its learning through embedded videos.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Identified future enhancements include advanced algorithms and innovative strategies for improved performance.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This project lays the groundwork for refining reinforcement learning in complex environments, marking a significant step in advancing RL methodologies for Bipedal Walker scenarios.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1430" y="2047335"/>
            <a:ext cx="6969454" cy="433621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https://www.technologyreview.com/2020/03/02/905593/ai-robot-learns-to-walk-autonomously-reinforcement-learning/</a:t>
            </a:r>
            <a:endParaRPr lang="en-US" b="1" dirty="0"/>
          </a:p>
          <a:p>
            <a:r>
              <a:rPr lang="en-US" dirty="0">
                <a:hlinkClick r:id="rId3"/>
              </a:rPr>
              <a:t>https://www.youtube.com/watch?v=L_4BPjLBF4E</a:t>
            </a:r>
            <a:endParaRPr lang="en-US" b="1" dirty="0"/>
          </a:p>
          <a:p>
            <a:r>
              <a:rPr lang="en-US" dirty="0">
                <a:hlinkClick r:id="rId4"/>
              </a:rPr>
              <a:t>https://gymnasium.farama.org/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7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1" y="57510"/>
            <a:ext cx="8878824" cy="860312"/>
          </a:xfrm>
        </p:spPr>
        <p:txBody>
          <a:bodyPr>
            <a:normAutofit/>
          </a:bodyPr>
          <a:lstStyle/>
          <a:p>
            <a:pPr algn="ctr"/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72" y="805764"/>
            <a:ext cx="10926102" cy="5641044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Purpose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 Stack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Challenges Faced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Enhancements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Bibliography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744745"/>
            <a:ext cx="7735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524004"/>
            <a:ext cx="7735824" cy="24742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Artificial intelligence (AI) helps machines do things that humans can do.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Our project is about teaching a computer program to do something that seems easy for us but is actually quite tricky for a machine: walking.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Walking might seem simple, but it's a complex skill that defines how we move.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484"/>
            <a:ext cx="9144000" cy="1069848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2107549"/>
            <a:ext cx="7068312" cy="29649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Our main goal is to show how smart computers can be by teaching them to walk.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We're using different computer techniques and making a pretend world for the computer to learn in.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aim is to train a computer program, bit by bit, so it can walk on its own, just like we do.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OpenAI Gym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4"/>
            <a:ext cx="2093976" cy="2186165"/>
          </a:xfrm>
        </p:spPr>
        <p:txBody>
          <a:bodyPr/>
          <a:lstStyle/>
          <a:p>
            <a:r>
              <a:rPr lang="en-US" sz="1600" dirty="0"/>
              <a:t>Leveraged for providing the Bipedal Walker environment, allowing simulation and interaction with the RL agent.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TensorFlow Agents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5"/>
            <a:ext cx="2103120" cy="2186163"/>
          </a:xfrm>
        </p:spPr>
        <p:txBody>
          <a:bodyPr/>
          <a:lstStyle/>
          <a:p>
            <a:r>
              <a:rPr lang="en-US" sz="1600" dirty="0"/>
              <a:t>(</a:t>
            </a:r>
            <a:r>
              <a:rPr lang="en-US" sz="1600" dirty="0" err="1"/>
              <a:t>tf_agents</a:t>
            </a:r>
            <a:r>
              <a:rPr lang="en-US" sz="1600" dirty="0"/>
              <a:t>) Framework utilized for implementing and managing RL agents, training loops, and policies.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ImageIO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2186162"/>
          </a:xfrm>
        </p:spPr>
        <p:txBody>
          <a:bodyPr/>
          <a:lstStyle/>
          <a:p>
            <a:r>
              <a:rPr lang="en-US" sz="1600" dirty="0"/>
              <a:t>Used for handling video generation and frame rendering for visualizing the agent's behavior.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9188" y="3236975"/>
            <a:ext cx="2093976" cy="2186162"/>
          </a:xfrm>
        </p:spPr>
        <p:txBody>
          <a:bodyPr/>
          <a:lstStyle/>
          <a:p>
            <a:r>
              <a:rPr lang="en-US" sz="1600" dirty="0"/>
              <a:t> Utilized various Python libraries for data handling, visualization, and general-purpose programming.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Base64 Encoding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5"/>
            <a:ext cx="2093976" cy="2186161"/>
          </a:xfrm>
        </p:spPr>
        <p:txBody>
          <a:bodyPr/>
          <a:lstStyle/>
          <a:p>
            <a:r>
              <a:rPr lang="en-US" sz="1600" dirty="0"/>
              <a:t> Employed for embedding MP4 videos into the </a:t>
            </a:r>
            <a:r>
              <a:rPr lang="en-US" sz="1600" dirty="0" err="1"/>
              <a:t>Jupyter</a:t>
            </a:r>
            <a:r>
              <a:rPr lang="en-US" sz="1600" dirty="0"/>
              <a:t> Notebook for visualization within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0659" y="2035833"/>
            <a:ext cx="9396351" cy="3922143"/>
          </a:xfrm>
        </p:spPr>
        <p:txBody>
          <a:bodyPr/>
          <a:lstStyle/>
          <a:p>
            <a:r>
              <a:rPr lang="en-US" b="1" dirty="0"/>
              <a:t>Complex Environment: Bipedal Walker's complex, high-dimensional state space poses algorithm design challenges.</a:t>
            </a:r>
          </a:p>
          <a:p>
            <a:r>
              <a:rPr lang="en-US" b="1" dirty="0"/>
              <a:t>Training Instability: </a:t>
            </a:r>
            <a:r>
              <a:rPr lang="en-US" dirty="0"/>
              <a:t>RL training can be unstable, sensitive to hyperparameters, and prone to convergence issues.</a:t>
            </a:r>
          </a:p>
          <a:p>
            <a:r>
              <a:rPr lang="en-US" b="1" dirty="0"/>
              <a:t>Hyperparameter Tuning: </a:t>
            </a:r>
            <a:r>
              <a:rPr lang="en-US" dirty="0"/>
              <a:t>Finding optimal settings (learning rates, discount factors) is time-consuming and critical for performance..</a:t>
            </a:r>
          </a:p>
          <a:p>
            <a:r>
              <a:rPr lang="en-US" b="1" dirty="0"/>
              <a:t>Overfitting and Generalization: </a:t>
            </a:r>
            <a:r>
              <a:rPr lang="en-US" dirty="0"/>
              <a:t>Agents may overfit or struggle to generalize learnings to diverse scenarios.</a:t>
            </a:r>
          </a:p>
          <a:p>
            <a:r>
              <a:rPr lang="en-US" b="1" dirty="0"/>
              <a:t>Reward Design Complexity: </a:t>
            </a:r>
            <a:r>
              <a:rPr lang="en-US" dirty="0"/>
              <a:t>Crafting effective reward structures to guide learning is intricate and requires experimentation.</a:t>
            </a:r>
          </a:p>
          <a:p>
            <a:r>
              <a:rPr lang="en-US" b="1" dirty="0"/>
              <a:t>Resource Demands: </a:t>
            </a:r>
            <a:r>
              <a:rPr lang="en-US" dirty="0"/>
              <a:t>Training RL agents in complex environments demands significant computational resources.</a:t>
            </a:r>
          </a:p>
        </p:txBody>
      </p:sp>
    </p:spTree>
    <p:extLst>
      <p:ext uri="{BB962C8B-B14F-4D97-AF65-F5344CB8AC3E}">
        <p14:creationId xmlns:p14="http://schemas.microsoft.com/office/powerpoint/2010/main" val="366621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1430" y="2047335"/>
            <a:ext cx="6969454" cy="4336211"/>
          </a:xfrm>
        </p:spPr>
        <p:txBody>
          <a:bodyPr/>
          <a:lstStyle/>
          <a:p>
            <a:r>
              <a:rPr lang="en-US" b="1" i="0" dirty="0">
                <a:effectLst/>
              </a:rPr>
              <a:t>Advanced Algorithms: </a:t>
            </a:r>
            <a:r>
              <a:rPr lang="en-US" b="0" i="0" dirty="0">
                <a:effectLst/>
              </a:rPr>
              <a:t>Implement cutting-edge RL algorithms (PPO, SAC) for improved performance.</a:t>
            </a:r>
          </a:p>
          <a:p>
            <a:r>
              <a:rPr lang="en-US" b="1" i="0" dirty="0">
                <a:effectLst/>
              </a:rPr>
              <a:t>Hyperparameter Optimization: </a:t>
            </a:r>
            <a:r>
              <a:rPr lang="en-US" i="0" dirty="0">
                <a:effectLst/>
              </a:rPr>
              <a:t>Use automated methods for efficient hyperparameter tuning..</a:t>
            </a:r>
          </a:p>
          <a:p>
            <a:r>
              <a:rPr lang="en-US" b="1" i="0" dirty="0">
                <a:effectLst/>
              </a:rPr>
              <a:t>Reward Refinement: </a:t>
            </a:r>
            <a:r>
              <a:rPr lang="en-US" b="0" i="0" dirty="0">
                <a:effectLst/>
              </a:rPr>
              <a:t>Improve reward structures for more effective learning.</a:t>
            </a:r>
          </a:p>
          <a:p>
            <a:r>
              <a:rPr lang="en-US" b="1" i="0" dirty="0">
                <a:effectLst/>
              </a:rPr>
              <a:t>Adversarial Environments: </a:t>
            </a:r>
            <a:r>
              <a:rPr lang="en-US" i="0" dirty="0">
                <a:effectLst/>
              </a:rPr>
              <a:t>Train agents in diverse environments for enhanced adaptability.</a:t>
            </a:r>
          </a:p>
          <a:p>
            <a:r>
              <a:rPr lang="en-US" b="1" i="0" dirty="0">
                <a:effectLst/>
              </a:rPr>
              <a:t>Real-World Applications: </a:t>
            </a:r>
            <a:r>
              <a:rPr lang="en-US" b="0" i="0" dirty="0">
                <a:effectLst/>
              </a:rPr>
              <a:t>Extend learned policies to real-world or simulated scenarios.</a:t>
            </a:r>
          </a:p>
          <a:p>
            <a:r>
              <a:rPr lang="en-US" b="1" dirty="0"/>
              <a:t>Optimization Techniques: </a:t>
            </a:r>
            <a:r>
              <a:rPr lang="en-US" dirty="0"/>
              <a:t>Parallelize or optimize workflows to reduce training time.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291629"/>
            <a:ext cx="7763256" cy="81620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8BB5C-676A-7CE9-9919-3426FDF2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40" y="1526367"/>
            <a:ext cx="5719804" cy="3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00A384-3E68-4D5D-8057-6A9AE7DCB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291629"/>
            <a:ext cx="7763256" cy="81620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2" name="bipedal_walker_normal">
            <a:hlinkClick r:id="" action="ppaction://media"/>
            <a:extLst>
              <a:ext uri="{FF2B5EF4-FFF2-40B4-BE49-F238E27FC236}">
                <a16:creationId xmlns:a16="http://schemas.microsoft.com/office/drawing/2014/main" id="{48A4B76F-97C9-5CB9-5998-6A89E826D8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6423" y="1849646"/>
            <a:ext cx="7200182" cy="39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5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562</Words>
  <Application>Microsoft Office PowerPoint</Application>
  <PresentationFormat>Widescreen</PresentationFormat>
  <Paragraphs>60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Segoe UI Light</vt:lpstr>
      <vt:lpstr>Tw Cen MT</vt:lpstr>
      <vt:lpstr>Office Theme</vt:lpstr>
      <vt:lpstr>AIES MINI PROJECT  TOPIC: AI AGENT LEARNS TO WALK </vt:lpstr>
      <vt:lpstr>CONTENTS</vt:lpstr>
      <vt:lpstr>INTRODUCTION</vt:lpstr>
      <vt:lpstr>Purpose</vt:lpstr>
      <vt:lpstr>Technologies used</vt:lpstr>
      <vt:lpstr>Challenges Faced</vt:lpstr>
      <vt:lpstr>Future enhancements</vt:lpstr>
      <vt:lpstr>Demo</vt:lpstr>
      <vt:lpstr>Demo</vt:lpstr>
      <vt:lpstr>SUMMARY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2023-12-01T03:29:32Z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