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0" r:id="rId6"/>
    <p:sldId id="401" r:id="rId7"/>
    <p:sldId id="402" r:id="rId8"/>
    <p:sldId id="403" r:id="rId9"/>
    <p:sldId id="410" r:id="rId10"/>
    <p:sldId id="411" r:id="rId11"/>
    <p:sldId id="409" r:id="rId12"/>
    <p:sldId id="405" r:id="rId13"/>
    <p:sldId id="4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74" d="100"/>
          <a:sy n="74" d="100"/>
        </p:scale>
        <p:origin x="564" y="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652717" y="1667435"/>
            <a:ext cx="8067986" cy="343809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i="1" dirty="0">
                <a:solidFill>
                  <a:srgbClr val="000000"/>
                </a:solidFill>
              </a:rPr>
              <a:t>Submitted in the partial fulfillment for the award of the degree </a:t>
            </a:r>
          </a:p>
          <a:p>
            <a:pPr algn="ctr">
              <a:lnSpc>
                <a:spcPct val="150000"/>
              </a:lnSpc>
            </a:pPr>
            <a:r>
              <a:rPr lang="en-US" sz="2000" i="1" dirty="0">
                <a:solidFill>
                  <a:srgbClr val="000000"/>
                </a:solidFill>
              </a:rPr>
              <a:t>Of</a:t>
            </a:r>
          </a:p>
          <a:p>
            <a:pPr algn="ctr">
              <a:lnSpc>
                <a:spcPct val="150000"/>
              </a:lnSpc>
            </a:pPr>
            <a:r>
              <a:rPr lang="en-US" sz="2000" b="1" dirty="0">
                <a:solidFill>
                  <a:srgbClr val="000000"/>
                </a:solidFill>
              </a:rPr>
              <a:t>BACHELOR OF ENGINEERING </a:t>
            </a:r>
          </a:p>
          <a:p>
            <a:pPr algn="ctr">
              <a:lnSpc>
                <a:spcPct val="150000"/>
              </a:lnSpc>
            </a:pPr>
            <a:r>
              <a:rPr lang="en-US" sz="2000" i="1" dirty="0">
                <a:solidFill>
                  <a:srgbClr val="000000"/>
                </a:solidFill>
              </a:rPr>
              <a:t>IN</a:t>
            </a:r>
          </a:p>
          <a:p>
            <a:pPr marL="114300" marR="0" indent="368300" algn="ctr">
              <a:lnSpc>
                <a:spcPct val="107000"/>
              </a:lnSpc>
              <a:spcBef>
                <a:spcPts val="0"/>
              </a:spcBef>
              <a:spcAft>
                <a:spcPts val="600"/>
              </a:spcAft>
            </a:pPr>
            <a:r>
              <a:rPr lang="en-IN" sz="1600" b="1"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COMPUTER SCIENCE WITH SPECIALIZATION IN</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3000"/>
              </a:spcAft>
            </a:pPr>
            <a:r>
              <a:rPr lang="en-IN" sz="1600" b="1"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ARTIFICIAL INTELLIGENCE AND MACHINE LEARNING</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sz="2400" b="1" dirty="0">
                <a:solidFill>
                  <a:srgbClr val="000000"/>
                </a:solidFill>
              </a:rPr>
              <a:t>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503" y="275053"/>
            <a:ext cx="8477097"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anose="020B0A04020102020204" pitchFamily="34" charset="0"/>
              </a:rPr>
              <a:t>G</a:t>
            </a:r>
            <a:r>
              <a:rPr lang="en-IN" sz="3600" b="1" dirty="0">
                <a:latin typeface="Arial Black" panose="020B0A04020102020204" pitchFamily="34" charset="0"/>
              </a:rPr>
              <a:t>ender and Age Detection With Data Science</a:t>
            </a:r>
            <a:endParaRPr lang="en-IN" sz="3600" dirty="0">
              <a:latin typeface="Arial Black" panose="020B0A04020102020204" pitchFamily="34" charset="0"/>
            </a:endParaRPr>
          </a:p>
          <a:p>
            <a:pPr algn="ct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416795" y="4336178"/>
            <a:ext cx="3889206" cy="2246769"/>
          </a:xfrm>
          <a:prstGeom prst="rect">
            <a:avLst/>
          </a:prstGeom>
          <a:noFill/>
        </p:spPr>
        <p:txBody>
          <a:bodyPr wrap="none" rtlCol="0">
            <a:spAutoFit/>
          </a:bodyPr>
          <a:lstStyle/>
          <a:p>
            <a:r>
              <a:rPr lang="en-US" sz="2000" b="1" dirty="0"/>
              <a:t>Submitted by: </a:t>
            </a:r>
          </a:p>
          <a:p>
            <a:r>
              <a:rPr lang="en-IN" sz="2000"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21BCS11244 - SHASHANK</a:t>
            </a:r>
          </a:p>
          <a:p>
            <a:r>
              <a:rPr lang="en-IN" sz="2000"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21BCS11658 - SAHIL TOMAR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r>
              <a:rPr lang="en-IN" sz="2000"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21BCS11602 - ARYAN NEGI</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r>
              <a:rPr lang="en-IN" sz="2000"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21BCS11322 - DHRUV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Anudeep Kaur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buNone/>
            </a:pPr>
            <a:r>
              <a:rPr lang="en-IN" sz="2400" dirty="0">
                <a:solidFill>
                  <a:srgbClr val="000000"/>
                </a:solidFill>
                <a:latin typeface="Times New Roman" panose="02020603050405020304" pitchFamily="18" charset="0"/>
                <a:ea typeface="Times New Roman" panose="02020603050405020304" pitchFamily="18" charset="0"/>
              </a:rPr>
              <a:t>T</a:t>
            </a:r>
            <a:r>
              <a:rPr lang="en-IN" sz="2400" dirty="0">
                <a:solidFill>
                  <a:srgbClr val="000000"/>
                </a:solidFill>
                <a:effectLst/>
                <a:latin typeface="Times New Roman" panose="02020603050405020304" pitchFamily="18" charset="0"/>
                <a:ea typeface="Times New Roman" panose="02020603050405020304" pitchFamily="18" charset="0"/>
              </a:rPr>
              <a:t>he "Gender and Age Detection Using Data Science" project is set to create a versatile, accurate, and user-friendly tool that can be deployed across various industries. By integrating cutting-edge machine learning techniques with accessible technology, this project will provide essential tools for gender and age classification, driving advancements in fields such as recruitment, security, and marketing.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04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92500"/>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 Levi and T. Hassner, "Age And Gender Classification Using Convolutional Neural Networks", </a:t>
            </a:r>
            <a:r>
              <a:rPr lang="en-US" sz="2400" i="1" dirty="0">
                <a:latin typeface="Times New Roman" panose="02020603050405020304" pitchFamily="18" charset="0"/>
                <a:cs typeface="Times New Roman" panose="02020603050405020304" pitchFamily="18" charset="0"/>
              </a:rPr>
              <a:t>Proceedings Of The </a:t>
            </a:r>
            <a:r>
              <a:rPr lang="en-US" sz="2400" i="1" dirty="0" err="1">
                <a:latin typeface="Times New Roman" panose="02020603050405020304" pitchFamily="18" charset="0"/>
                <a:cs typeface="Times New Roman" panose="02020603050405020304" pitchFamily="18" charset="0"/>
              </a:rPr>
              <a:t>Ieee</a:t>
            </a:r>
            <a:r>
              <a:rPr lang="en-US" sz="2400" i="1" dirty="0">
                <a:latin typeface="Times New Roman" panose="02020603050405020304" pitchFamily="18" charset="0"/>
                <a:cs typeface="Times New Roman" panose="02020603050405020304" pitchFamily="18" charset="0"/>
              </a:rPr>
              <a:t> Conference On Computer Vision And Pattern Recognition Workshops</a:t>
            </a:r>
            <a:r>
              <a:rPr lang="en-US" sz="2400" dirty="0">
                <a:latin typeface="Times New Roman" panose="02020603050405020304" pitchFamily="18" charset="0"/>
                <a:cs typeface="Times New Roman" panose="02020603050405020304" pitchFamily="18" charset="0"/>
              </a:rPr>
              <a:t>, 2015.</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 </a:t>
            </a:r>
            <a:r>
              <a:rPr lang="en-US" sz="2400" dirty="0" err="1">
                <a:latin typeface="Times New Roman" panose="02020603050405020304" pitchFamily="18" charset="0"/>
                <a:cs typeface="Times New Roman" panose="02020603050405020304" pitchFamily="18" charset="0"/>
              </a:rPr>
              <a:t>Antipov</a:t>
            </a:r>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Baccouche</a:t>
            </a:r>
            <a:r>
              <a:rPr lang="en-US" sz="2400" dirty="0">
                <a:latin typeface="Times New Roman" panose="02020603050405020304" pitchFamily="18" charset="0"/>
                <a:cs typeface="Times New Roman" panose="02020603050405020304" pitchFamily="18" charset="0"/>
              </a:rPr>
              <a:t>, S.A. </a:t>
            </a:r>
            <a:r>
              <a:rPr lang="en-US" sz="2400" dirty="0" err="1">
                <a:latin typeface="Times New Roman" panose="02020603050405020304" pitchFamily="18" charset="0"/>
                <a:cs typeface="Times New Roman" panose="02020603050405020304" pitchFamily="18" charset="0"/>
              </a:rPr>
              <a:t>Berrani</a:t>
            </a:r>
            <a:r>
              <a:rPr lang="en-US" sz="2400" dirty="0">
                <a:latin typeface="Times New Roman" panose="02020603050405020304" pitchFamily="18" charset="0"/>
                <a:cs typeface="Times New Roman" panose="02020603050405020304" pitchFamily="18" charset="0"/>
              </a:rPr>
              <a:t> and J.L. </a:t>
            </a:r>
            <a:r>
              <a:rPr lang="en-US" sz="2400" dirty="0" err="1">
                <a:latin typeface="Times New Roman" panose="02020603050405020304" pitchFamily="18" charset="0"/>
                <a:cs typeface="Times New Roman" panose="02020603050405020304" pitchFamily="18" charset="0"/>
              </a:rPr>
              <a:t>Dugelay</a:t>
            </a:r>
            <a:r>
              <a:rPr lang="en-US" sz="2400" dirty="0">
                <a:latin typeface="Times New Roman" panose="02020603050405020304" pitchFamily="18" charset="0"/>
                <a:cs typeface="Times New Roman" panose="02020603050405020304" pitchFamily="18" charset="0"/>
              </a:rPr>
              <a:t>, "Effective Training Of Convolutional Neural Networks For Face-based Gender And Age Prediction", 2017.</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K. Ito, H. Kawai, T. Okano and T. Aoki, "Age And Gender Prediction From Face Images Using Convolutional Neural Network", 2018.</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Hou C, </a:t>
            </a:r>
            <a:r>
              <a:rPr lang="en-IN" sz="2400" dirty="0" err="1">
                <a:latin typeface="Times New Roman" panose="02020603050405020304" pitchFamily="18" charset="0"/>
                <a:cs typeface="Times New Roman" panose="02020603050405020304" pitchFamily="18" charset="0"/>
              </a:rPr>
              <a:t>Kalantarian</a:t>
            </a:r>
            <a:r>
              <a:rPr lang="en-IN" sz="2400" dirty="0">
                <a:latin typeface="Times New Roman" panose="02020603050405020304" pitchFamily="18" charset="0"/>
                <a:cs typeface="Times New Roman" panose="02020603050405020304" pitchFamily="18" charset="0"/>
              </a:rPr>
              <a:t> H, Washington P, Dunlap K, Wall DP. </a:t>
            </a:r>
            <a:r>
              <a:rPr lang="en-IN" sz="2400" b="1" dirty="0">
                <a:latin typeface="Times New Roman" panose="02020603050405020304" pitchFamily="18" charset="0"/>
                <a:cs typeface="Times New Roman" panose="02020603050405020304" pitchFamily="18" charset="0"/>
              </a:rPr>
              <a:t>2021</a:t>
            </a:r>
            <a:r>
              <a:rPr lang="en-IN" sz="2400" dirty="0">
                <a:latin typeface="Times New Roman" panose="02020603050405020304" pitchFamily="18" charset="0"/>
                <a:cs typeface="Times New Roman" panose="02020603050405020304" pitchFamily="18" charset="0"/>
              </a:rPr>
              <a:t>. Leveraging video data from a digital smartphone autism therapy to train an emotion detection classifier. </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endParaRPr lang="en-US" spc="-10" dirty="0">
              <a:latin typeface="Times New Roman"/>
              <a:cs typeface="Times New Roman"/>
            </a:endParaRPr>
          </a:p>
          <a:p>
            <a:r>
              <a:rPr lang="en-US" spc="-10" dirty="0">
                <a:latin typeface="Times New Roman"/>
                <a:cs typeface="Times New Roman"/>
              </a:rPr>
              <a:t>Conclusion</a:t>
            </a:r>
            <a:endParaRPr lang="en-US" dirty="0">
              <a:latin typeface="Times New Roman"/>
              <a:cs typeface="Times New Roman"/>
            </a:endParaRP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This project focuses on developing a data-driven model for automatic gender and age detection using facial images. By leveraging the </a:t>
            </a:r>
            <a:r>
              <a:rPr lang="en-US" sz="2400" dirty="0" err="1">
                <a:latin typeface="Times New Roman" panose="02020603050405020304" pitchFamily="18" charset="0"/>
                <a:cs typeface="Times New Roman" panose="02020603050405020304" pitchFamily="18" charset="0"/>
              </a:rPr>
              <a:t>Adience</a:t>
            </a:r>
            <a:r>
              <a:rPr lang="en-US" sz="2400" dirty="0">
                <a:latin typeface="Times New Roman" panose="02020603050405020304" pitchFamily="18" charset="0"/>
                <a:cs typeface="Times New Roman" panose="02020603050405020304" pitchFamily="18" charset="0"/>
              </a:rPr>
              <a:t> dataset, we aim to design and train a Convolutional Neural Network (CNN) that can accurately classify gender and predict age ranges. The model will be optimized for real-time applications, making it suitable for use in various domains such as recruitment, marketing, and security. Through rigorous validation and testing, we will ensure that the system is reliable, efficient, and capable of performing well in real-world scenarios.</a:t>
            </a:r>
            <a:endParaRPr lang="en-IN" sz="2400"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latin typeface="Times New Roman" panose="02020603050405020304" pitchFamily="18" charset="0"/>
                <a:cs typeface="Times New Roman" panose="02020603050405020304" pitchFamily="18" charset="0"/>
              </a:rPr>
              <a:t>Facial analysis from images has garnered significant attention due to its ability to address various challenges, such as enhancing ad targeting for customers, improving content recommendation systems, bolstering security surveillance, and benefiting other fields as well.</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a:lnSpc>
                <a:spcPct val="120000"/>
              </a:lnSpc>
            </a:pPr>
            <a:r>
              <a:rPr lang="en-US" dirty="0">
                <a:latin typeface="Times New Roman" panose="02020603050405020304" pitchFamily="18" charset="0"/>
                <a:cs typeface="Times New Roman" panose="02020603050405020304" pitchFamily="18" charset="0"/>
              </a:rPr>
              <a:t>Age and gender are crucial components of facial attributes, and accurately identifying them is a fundamental aspect of facial analysis, serving as an essential step for tasks in this domain.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nSpc>
                <a:spcPct val="120000"/>
              </a:lnSpc>
            </a:pPr>
            <a:r>
              <a:rPr lang="en-US" dirty="0">
                <a:latin typeface="Times New Roman" panose="02020603050405020304" pitchFamily="18" charset="0"/>
                <a:cs typeface="Times New Roman" panose="02020603050405020304" pitchFamily="18" charset="0"/>
              </a:rPr>
              <a:t>This project focuses on developing a data-driven model for automatic gender and age detection using facial images. By leveraging the </a:t>
            </a:r>
            <a:r>
              <a:rPr lang="en-US" dirty="0" err="1">
                <a:latin typeface="Times New Roman" panose="02020603050405020304" pitchFamily="18" charset="0"/>
                <a:cs typeface="Times New Roman" panose="02020603050405020304" pitchFamily="18" charset="0"/>
              </a:rPr>
              <a:t>Adience</a:t>
            </a:r>
            <a:r>
              <a:rPr lang="en-US" dirty="0">
                <a:latin typeface="Times New Roman" panose="02020603050405020304" pitchFamily="18" charset="0"/>
                <a:cs typeface="Times New Roman" panose="02020603050405020304" pitchFamily="18" charset="0"/>
              </a:rPr>
              <a:t> dataset, we aim to design and train a Convolutional Neural Network (CNN) that can accurately classify gender and predict age ranges.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an Accurate Gender and Age Classification Model</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 CNNs to accurately classify gender into 'Male' or 'Female' categories and age into specific ranges,), and more, based on facial images.</a:t>
            </a:r>
            <a:b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Ensure Accessibility and Ease of Use</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Create a user-friendly system that requires minimal equipment, making it accessible to a broad audience, including non-professionals.</a:t>
            </a:r>
            <a:b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buFont typeface="+mj-lt"/>
              <a:buAutoNum type="arabicPeriod"/>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Enhance Application in Multiple Domains</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Adapt the model to work effectively in diverse fields such as recruitment, where it can help verify candidates' age and gender, and in marketing, where it can assist in customer segmentation.</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7" name="Content Placeholder 6">
            <a:extLst>
              <a:ext uri="{FF2B5EF4-FFF2-40B4-BE49-F238E27FC236}">
                <a16:creationId xmlns:a16="http://schemas.microsoft.com/office/drawing/2014/main" id="{CCFC5BE4-5C76-8970-7DF8-88CDED7F016E}"/>
              </a:ext>
            </a:extLst>
          </p:cNvPr>
          <p:cNvPicPr>
            <a:picLocks noGrp="1" noChangeAspect="1"/>
          </p:cNvPicPr>
          <p:nvPr>
            <p:ph idx="1"/>
          </p:nvPr>
        </p:nvPicPr>
        <p:blipFill>
          <a:blip r:embed="rId2"/>
          <a:stretch>
            <a:fillRect/>
          </a:stretch>
        </p:blipFill>
        <p:spPr>
          <a:xfrm>
            <a:off x="3148524" y="1825625"/>
            <a:ext cx="5894951" cy="4351338"/>
          </a:xfrm>
        </p:spPr>
      </p:pic>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0E4A-F766-7404-FE2B-8E29EE5EDE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78ACA8-F835-6B3B-A539-6B683DDE3394}"/>
              </a:ext>
            </a:extLst>
          </p:cNvPr>
          <p:cNvSpPr>
            <a:spLocks noGrp="1"/>
          </p:cNvSpPr>
          <p:nvPr>
            <p:ph idx="1"/>
          </p:nvPr>
        </p:nvSpPr>
        <p:spPr/>
        <p:txBody>
          <a:bodyPr>
            <a:normAutofit fontScale="62500" lnSpcReduction="20000"/>
          </a:bodyPr>
          <a:lstStyle/>
          <a:p>
            <a:pPr marL="514350" indent="-514350">
              <a:lnSpc>
                <a:spcPct val="120000"/>
              </a:lnSpc>
              <a:buAutoNum type="arabicPeriod"/>
            </a:pPr>
            <a:r>
              <a:rPr lang="en-US" b="1" dirty="0">
                <a:latin typeface="Times New Roman" panose="02020603050405020304" pitchFamily="18" charset="0"/>
                <a:cs typeface="Times New Roman" panose="02020603050405020304" pitchFamily="18" charset="0"/>
              </a:rPr>
              <a:t>Data Collection and Preparation : </a:t>
            </a:r>
            <a:r>
              <a:rPr lang="en-US" dirty="0">
                <a:latin typeface="Times New Roman" panose="02020603050405020304" pitchFamily="18" charset="0"/>
                <a:cs typeface="Times New Roman" panose="02020603050405020304" pitchFamily="18" charset="0"/>
              </a:rPr>
              <a:t>We will utilize the </a:t>
            </a:r>
            <a:r>
              <a:rPr lang="en-US" dirty="0" err="1">
                <a:latin typeface="Times New Roman" panose="02020603050405020304" pitchFamily="18" charset="0"/>
                <a:cs typeface="Times New Roman" panose="02020603050405020304" pitchFamily="18" charset="0"/>
              </a:rPr>
              <a:t>Adience</a:t>
            </a:r>
            <a:r>
              <a:rPr lang="en-US" dirty="0">
                <a:latin typeface="Times New Roman" panose="02020603050405020304" pitchFamily="18" charset="0"/>
                <a:cs typeface="Times New Roman" panose="02020603050405020304" pitchFamily="18" charset="0"/>
              </a:rPr>
              <a:t> dataset, containing over 26,000 images, to build our model. The images will be standardized through resizing and data augmentation techniques like rotation and flipping to enhance diversity. Pixel values will be normalized, and categorical labels (gender and age) will be encoded numerically for model processing.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514350" indent="-514350">
              <a:lnSpc>
                <a:spcPct val="120000"/>
              </a:lnSpc>
              <a:buAutoNum type="arabicPeriod"/>
            </a:pPr>
            <a:r>
              <a:rPr lang="en-US" b="1" dirty="0">
                <a:latin typeface="Times New Roman" panose="02020603050405020304" pitchFamily="18" charset="0"/>
                <a:cs typeface="Times New Roman" panose="02020603050405020304" pitchFamily="18" charset="0"/>
              </a:rPr>
              <a:t>Model Design : </a:t>
            </a:r>
            <a:r>
              <a:rPr lang="en-US" dirty="0">
                <a:latin typeface="Times New Roman" panose="02020603050405020304" pitchFamily="18" charset="0"/>
                <a:cs typeface="Times New Roman" panose="02020603050405020304" pitchFamily="18" charset="0"/>
              </a:rPr>
              <a:t>The model will be a Convolutional Neural Network (CNN) tailored for facial feature extraction. It will use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activation functions, pooling layers to reduce data dimensions, and dropout regularization to prevent overfitting, ensuring an accurate and efficient model.</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514350" indent="-514350">
              <a:lnSpc>
                <a:spcPct val="120000"/>
              </a:lnSpc>
              <a:buAutoNum type="arabicPeriod"/>
            </a:pPr>
            <a:r>
              <a:rPr lang="en-US" b="1" dirty="0">
                <a:latin typeface="Times New Roman" panose="02020603050405020304" pitchFamily="18" charset="0"/>
                <a:cs typeface="Times New Roman" panose="02020603050405020304" pitchFamily="18" charset="0"/>
              </a:rPr>
              <a:t>Model Training : </a:t>
            </a:r>
            <a:r>
              <a:rPr lang="en-US" dirty="0">
                <a:latin typeface="Times New Roman" panose="02020603050405020304" pitchFamily="18" charset="0"/>
                <a:cs typeface="Times New Roman" panose="02020603050405020304" pitchFamily="18" charset="0"/>
              </a:rPr>
              <a:t>The dataset will be split into training, validation, and testing subsets. We’ll use an optimizer like Adam or SGD and categorical cross-entropy as the loss function. Hyperparameters such as learning rate, batch size, and epochs will be fine-tuned for optimal model performance.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2B151E-08EB-4C8F-E217-C2830F16AB4C}"/>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98993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A2AB-A59F-798B-2E1C-FB79872990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34F4A3-6767-F74B-B518-BD319BE1325F}"/>
              </a:ext>
            </a:extLst>
          </p:cNvPr>
          <p:cNvSpPr>
            <a:spLocks noGrp="1"/>
          </p:cNvSpPr>
          <p:nvPr>
            <p:ph idx="1"/>
          </p:nvPr>
        </p:nvSpPr>
        <p:spPr/>
        <p:txBody>
          <a:bodyPr>
            <a:normAutofit fontScale="700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4. Model Validation and Evaluation: </a:t>
            </a:r>
            <a:r>
              <a:rPr lang="en-US" dirty="0">
                <a:latin typeface="Times New Roman" panose="02020603050405020304" pitchFamily="18" charset="0"/>
                <a:cs typeface="Times New Roman" panose="02020603050405020304" pitchFamily="18" charset="0"/>
              </a:rPr>
              <a:t>The model’s performance will be validated using k-fold cross-validation and metrics like accuracy, precision, recall, and F1-score. A confusion matrix will help identify misclassification patterns, guiding further improvements.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Times New Roman" panose="02020603050405020304" pitchFamily="18" charset="0"/>
                <a:cs typeface="Times New Roman" panose="02020603050405020304" pitchFamily="18" charset="0"/>
              </a:rPr>
              <a:t>5. Model Optimization : </a:t>
            </a:r>
            <a:r>
              <a:rPr lang="en-US" dirty="0">
                <a:latin typeface="Times New Roman" panose="02020603050405020304" pitchFamily="18" charset="0"/>
                <a:cs typeface="Times New Roman" panose="02020603050405020304" pitchFamily="18" charset="0"/>
              </a:rPr>
              <a:t>To enhance efficiency, the model will undergo pruning and quantization. GPU acceleration will be used during training and inference to speed up processes, making the model suitable for real-time applications and low-resource devices.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Times New Roman" panose="02020603050405020304" pitchFamily="18" charset="0"/>
                <a:cs typeface="Times New Roman" panose="02020603050405020304" pitchFamily="18" charset="0"/>
              </a:rPr>
              <a:t>6. Deployment :</a:t>
            </a:r>
            <a:r>
              <a:rPr lang="en-US" dirty="0">
                <a:latin typeface="Times New Roman" panose="02020603050405020304" pitchFamily="18" charset="0"/>
                <a:cs typeface="Times New Roman" panose="02020603050405020304" pitchFamily="18" charset="0"/>
              </a:rPr>
              <a:t>The optimized model will be integrated into a user-friendly system for real-time gender and age detection, using OpenCV for webcam input. The system will be tested in practical scenarios like recruitment and marketing, with user feedback guiding further refinements.</a:t>
            </a:r>
          </a:p>
        </p:txBody>
      </p:sp>
      <p:sp>
        <p:nvSpPr>
          <p:cNvPr id="4" name="Slide Number Placeholder 3">
            <a:extLst>
              <a:ext uri="{FF2B5EF4-FFF2-40B4-BE49-F238E27FC236}">
                <a16:creationId xmlns:a16="http://schemas.microsoft.com/office/drawing/2014/main" id="{9614993C-765E-76B6-73C0-CBB2AE3FBF91}"/>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5009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5BCC-AEBC-FAF0-93DE-A78CFC4DF3B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working Flow Chart</a:t>
            </a:r>
          </a:p>
        </p:txBody>
      </p:sp>
      <p:pic>
        <p:nvPicPr>
          <p:cNvPr id="6" name="Content Placeholder 5">
            <a:extLst>
              <a:ext uri="{FF2B5EF4-FFF2-40B4-BE49-F238E27FC236}">
                <a16:creationId xmlns:a16="http://schemas.microsoft.com/office/drawing/2014/main" id="{EC1C0F2F-4E3D-F275-5728-32F602EEB305}"/>
              </a:ext>
            </a:extLst>
          </p:cNvPr>
          <p:cNvPicPr>
            <a:picLocks noGrp="1" noChangeAspect="1"/>
          </p:cNvPicPr>
          <p:nvPr>
            <p:ph idx="1"/>
          </p:nvPr>
        </p:nvPicPr>
        <p:blipFill>
          <a:blip r:embed="rId2"/>
          <a:stretch>
            <a:fillRect/>
          </a:stretch>
        </p:blipFill>
        <p:spPr>
          <a:xfrm>
            <a:off x="1758239" y="1825625"/>
            <a:ext cx="8675522" cy="4351338"/>
          </a:xfrm>
        </p:spPr>
      </p:pic>
      <p:sp>
        <p:nvSpPr>
          <p:cNvPr id="4" name="Slide Number Placeholder 3">
            <a:extLst>
              <a:ext uri="{FF2B5EF4-FFF2-40B4-BE49-F238E27FC236}">
                <a16:creationId xmlns:a16="http://schemas.microsoft.com/office/drawing/2014/main" id="{777C51FA-8C95-43A8-2C2E-9CDF2C154B4C}"/>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52674610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6404</TotalTime>
  <Words>946</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Methodology used</vt:lpstr>
      <vt:lpstr>Methodology used</vt:lpstr>
      <vt:lpstr>Model working Flow Chart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Sahil Tomar</cp:lastModifiedBy>
  <cp:revision>507</cp:revision>
  <dcterms:created xsi:type="dcterms:W3CDTF">2019-01-09T10:33:58Z</dcterms:created>
  <dcterms:modified xsi:type="dcterms:W3CDTF">2024-08-23T07:18:27Z</dcterms:modified>
</cp:coreProperties>
</file>