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8" r:id="rId3"/>
    <p:sldId id="257" r:id="rId4"/>
    <p:sldId id="261" r:id="rId5"/>
    <p:sldId id="260" r:id="rId6"/>
    <p:sldId id="279" r:id="rId7"/>
    <p:sldId id="281" r:id="rId8"/>
    <p:sldId id="274" r:id="rId9"/>
    <p:sldId id="280" r:id="rId10"/>
    <p:sldId id="275" r:id="rId11"/>
    <p:sldId id="283" r:id="rId12"/>
    <p:sldId id="276" r:id="rId13"/>
    <p:sldId id="282" r:id="rId14"/>
    <p:sldId id="284" r:id="rId15"/>
    <p:sldId id="268" r:id="rId16"/>
    <p:sldId id="267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66" r:id="rId26"/>
    <p:sldId id="273" r:id="rId27"/>
    <p:sldId id="285" r:id="rId28"/>
    <p:sldId id="270" r:id="rId29"/>
  </p:sldIdLst>
  <p:sldSz cx="12192000" cy="6858000"/>
  <p:notesSz cx="6858000" cy="9144000"/>
  <p:embeddedFontLs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8">
          <p15:clr>
            <a:srgbClr val="A4A3A4"/>
          </p15:clr>
        </p15:guide>
        <p15:guide id="2" pos="666">
          <p15:clr>
            <a:srgbClr val="A4A3A4"/>
          </p15:clr>
        </p15:guide>
        <p15:guide id="3" pos="5972">
          <p15:clr>
            <a:srgbClr val="A4A3A4"/>
          </p15:clr>
        </p15:guide>
        <p15:guide id="4" pos="4271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orient="horz" pos="1638">
          <p15:clr>
            <a:srgbClr val="A4A3A4"/>
          </p15:clr>
        </p15:guide>
        <p15:guide id="7" pos="834">
          <p15:clr>
            <a:srgbClr val="747775"/>
          </p15:clr>
        </p15:guide>
        <p15:guide id="8" orient="horz" pos="581">
          <p15:clr>
            <a:srgbClr val="747775"/>
          </p15:clr>
        </p15:guide>
        <p15:guide id="9" pos="393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0B028-9857-401D-83E3-15654537CE5E}" v="84" dt="2025-06-30T20:53:05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4178"/>
        <p:guide pos="666"/>
        <p:guide pos="5972"/>
        <p:guide pos="4271"/>
        <p:guide orient="horz" pos="1842"/>
        <p:guide orient="horz" pos="1638"/>
        <p:guide pos="834"/>
        <p:guide orient="horz" pos="581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project%20improve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Final%20submission\Zomato%20Working%20&amp;%20Dashboar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Final%20submission\Zomato%20Working%20&amp;%20Dashboar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Final%20submission\Zomato%20Working%20&amp;%20Dashboar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Final%20submission\Zomato%20Working%20&amp;%20Dashboar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project%20improve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project%20improve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project%20improve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project%20improve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project%20improve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Final%20submission\Zomato%20Working%20&amp;%20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Final%20submission\Zomato%20Working%20&amp;%20Dashboar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kvis\Desktop\PROTFOLIO%20PROJECTS\Zomato%20Restraunt%20Expansipon\Zomato%20Final%20submission\Zomato%20Working%20&amp;%20Dashboar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 improvement.xlsx]Final Working!PivotTable2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Restaurants /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23744"/>
            </a:solidFill>
            <a:round/>
          </a:ln>
          <a:effectLst/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E23744"/>
            </a:solidFill>
            <a:round/>
          </a:ln>
          <a:effectLst/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E23744"/>
            </a:solidFill>
            <a:round/>
          </a:ln>
          <a:effectLst/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03065518465065"/>
          <c:y val="0.26361051883439945"/>
          <c:w val="0.80859289799554357"/>
          <c:h val="0.50271197443603133"/>
        </c:manualLayout>
      </c:layout>
      <c:lineChart>
        <c:grouping val="stacked"/>
        <c:varyColors val="0"/>
        <c:ser>
          <c:idx val="0"/>
          <c:order val="0"/>
          <c:tx>
            <c:strRef>
              <c:f>'Final Working'!$F$2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374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'Final Working'!$E$3:$E$12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'Final Working'!$F$3:$F$12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43-488A-840C-3294FEFD8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4539183"/>
        <c:axId val="944568463"/>
      </c:lineChart>
      <c:catAx>
        <c:axId val="94453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568463"/>
        <c:crosses val="autoZero"/>
        <c:auto val="1"/>
        <c:lblAlgn val="ctr"/>
        <c:lblOffset val="100"/>
        <c:noMultiLvlLbl val="0"/>
      </c:catAx>
      <c:valAx>
        <c:axId val="9445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539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Working &amp; Dashboard.xlsx]Final Working!PivotTable3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Avg.</a:t>
            </a:r>
            <a:r>
              <a:rPr lang="en-US" baseline="0"/>
              <a:t> Customer Ratings by country </a:t>
            </a:r>
          </a:p>
        </c:rich>
      </c:tx>
      <c:layout>
        <c:manualLayout>
          <c:xMode val="edge"/>
          <c:yMode val="edge"/>
          <c:x val="0.112170265499712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0811215151379268"/>
          <c:y val="0.19814089284268471"/>
          <c:w val="0.59365254717481075"/>
          <c:h val="0.659021149489261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'Final Working'!$I$2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3744"/>
            </a:solidFill>
            <a:ln>
              <a:noFill/>
            </a:ln>
            <a:effectLst/>
          </c:spPr>
          <c:invertIfNegative val="0"/>
          <c:cat>
            <c:strRef>
              <c:f>'Final Working'!$H$3:$H$18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'Final Working'!$I$3:$I$18</c:f>
              <c:numCache>
                <c:formatCode>0.00</c:formatCode>
                <c:ptCount val="15"/>
                <c:pt idx="0">
                  <c:v>3.6583333333333337</c:v>
                </c:pt>
                <c:pt idx="1">
                  <c:v>3.8466666666666667</c:v>
                </c:pt>
                <c:pt idx="2">
                  <c:v>3.5750000000000002</c:v>
                </c:pt>
                <c:pt idx="3">
                  <c:v>2.7705501618123005</c:v>
                </c:pt>
                <c:pt idx="4">
                  <c:v>4.295238095238096</c:v>
                </c:pt>
                <c:pt idx="5">
                  <c:v>4.2625000000000002</c:v>
                </c:pt>
                <c:pt idx="6">
                  <c:v>4.4681818181818178</c:v>
                </c:pt>
                <c:pt idx="7">
                  <c:v>4.0599999999999996</c:v>
                </c:pt>
                <c:pt idx="8">
                  <c:v>3.5750000000000002</c:v>
                </c:pt>
                <c:pt idx="9">
                  <c:v>4.2100000000000009</c:v>
                </c:pt>
                <c:pt idx="10">
                  <c:v>3.87</c:v>
                </c:pt>
                <c:pt idx="11">
                  <c:v>4.3</c:v>
                </c:pt>
                <c:pt idx="12">
                  <c:v>4.2333333333333352</c:v>
                </c:pt>
                <c:pt idx="13">
                  <c:v>4.0999999999999996</c:v>
                </c:pt>
                <c:pt idx="14">
                  <c:v>4.0112903225806438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3-4B90-8F3B-D2340545A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8278879"/>
        <c:axId val="1528279359"/>
      </c:barChart>
      <c:catAx>
        <c:axId val="15282788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79359"/>
        <c:crosses val="autoZero"/>
        <c:auto val="1"/>
        <c:lblAlgn val="ctr"/>
        <c:lblOffset val="100"/>
        <c:noMultiLvlLbl val="0"/>
      </c:catAx>
      <c:valAx>
        <c:axId val="1528279359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7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Working &amp; Dashboard.xlsx]Final Working!PivotTable4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Avg. Cost of Two People by Country (INR)</a:t>
            </a:r>
            <a:endParaRPr lang="en-US"/>
          </a:p>
        </c:rich>
      </c:tx>
      <c:layout>
        <c:manualLayout>
          <c:xMode val="edge"/>
          <c:yMode val="edge"/>
          <c:x val="0.14276988740893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9735472093403384"/>
          <c:y val="0.2418759281342116"/>
          <c:w val="0.38352048938367556"/>
          <c:h val="0.584703108614325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'Final Working'!$L$2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3744"/>
            </a:solidFill>
            <a:ln>
              <a:noFill/>
            </a:ln>
            <a:effectLst/>
          </c:spPr>
          <c:invertIfNegative val="0"/>
          <c:cat>
            <c:strRef>
              <c:f>'Final Working'!$K$3:$K$18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'Final Working'!$L$3:$L$18</c:f>
              <c:numCache>
                <c:formatCode>0</c:formatCode>
                <c:ptCount val="15"/>
                <c:pt idx="0">
                  <c:v>2058.8841666666667</c:v>
                </c:pt>
                <c:pt idx="1">
                  <c:v>2096.7600000000002</c:v>
                </c:pt>
                <c:pt idx="2">
                  <c:v>3099.0124999999998</c:v>
                </c:pt>
                <c:pt idx="3">
                  <c:v>623.37031900138697</c:v>
                </c:pt>
                <c:pt idx="4">
                  <c:v>1490.3095238095239</c:v>
                </c:pt>
                <c:pt idx="5">
                  <c:v>5962.9274999999998</c:v>
                </c:pt>
                <c:pt idx="6">
                  <c:v>2426.2954545454545</c:v>
                </c:pt>
                <c:pt idx="7">
                  <c:v>5253.65</c:v>
                </c:pt>
                <c:pt idx="8">
                  <c:v>13315.067500000001</c:v>
                </c:pt>
                <c:pt idx="9">
                  <c:v>2006.3253333333334</c:v>
                </c:pt>
                <c:pt idx="10">
                  <c:v>688.75</c:v>
                </c:pt>
                <c:pt idx="11">
                  <c:v>181.58529411764701</c:v>
                </c:pt>
                <c:pt idx="12">
                  <c:v>3907.4633333333331</c:v>
                </c:pt>
                <c:pt idx="13">
                  <c:v>5613.1875</c:v>
                </c:pt>
                <c:pt idx="14">
                  <c:v>2235.7407834101382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D8-488E-95A8-332F13B8F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28277439"/>
        <c:axId val="1528280799"/>
      </c:barChart>
      <c:catAx>
        <c:axId val="1528277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80799"/>
        <c:crosses val="autoZero"/>
        <c:auto val="1"/>
        <c:lblAlgn val="ctr"/>
        <c:lblOffset val="100"/>
        <c:noMultiLvlLbl val="0"/>
      </c:catAx>
      <c:valAx>
        <c:axId val="1528280799"/>
        <c:scaling>
          <c:orientation val="minMax"/>
          <c:max val="4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77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Working &amp; Dashboard.xlsx]Final Working!PivotTable5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Percentage of Restaurants Allowing Table Booking</a:t>
            </a:r>
            <a:endParaRPr lang="en-US"/>
          </a:p>
        </c:rich>
      </c:tx>
      <c:layout>
        <c:manualLayout>
          <c:xMode val="edge"/>
          <c:yMode val="edge"/>
          <c:x val="0.168046155601787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06837314232047"/>
              <c:y val="-0.208677685950413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23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506588014290856"/>
              <c:y val="0.138257613195840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06837314232047"/>
              <c:y val="-0.208677685950413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E23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506588014290856"/>
              <c:y val="0.138257613195840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06837314232047"/>
              <c:y val="-0.208677685950413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E23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506588014290856"/>
              <c:y val="0.138257613195840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634292786980223"/>
          <c:y val="0.36321176380149134"/>
          <c:w val="0.48077581439443817"/>
          <c:h val="0.60147267156458994"/>
        </c:manualLayout>
      </c:layout>
      <c:pieChart>
        <c:varyColors val="1"/>
        <c:ser>
          <c:idx val="0"/>
          <c:order val="0"/>
          <c:tx>
            <c:strRef>
              <c:f>'Final Working'!$O$2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52-44D3-A978-E6BBD03A0918}"/>
              </c:ext>
            </c:extLst>
          </c:dPt>
          <c:dPt>
            <c:idx val="1"/>
            <c:bubble3D val="0"/>
            <c:spPr>
              <a:solidFill>
                <a:srgbClr val="E23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52-44D3-A978-E6BBD03A0918}"/>
              </c:ext>
            </c:extLst>
          </c:dPt>
          <c:dLbls>
            <c:dLbl>
              <c:idx val="0"/>
              <c:layout>
                <c:manualLayout>
                  <c:x val="-0.11906837314232047"/>
                  <c:y val="-0.2086776859504132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52-44D3-A978-E6BBD03A0918}"/>
                </c:ext>
              </c:extLst>
            </c:dLbl>
            <c:dLbl>
              <c:idx val="1"/>
              <c:layout>
                <c:manualLayout>
                  <c:x val="0.10506588014290856"/>
                  <c:y val="0.138257613195840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52-44D3-A978-E6BBD03A09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Working'!$N$3:$N$5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'Final Working'!$O$3:$O$5</c:f>
              <c:numCache>
                <c:formatCode>General</c:formatCode>
                <c:ptCount val="2"/>
                <c:pt idx="0">
                  <c:v>8393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52-44D3-A978-E6BBD03A0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56879888341716"/>
          <c:y val="0.49078619356680836"/>
          <c:w val="0.1575896031390725"/>
          <c:h val="0.262239597672668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Working &amp; Dashboard.xlsx]Final Working!PivotTable6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Online Delivery Availability Across All Restaurants</a:t>
            </a:r>
            <a:endParaRPr lang="en-US" baseline="0"/>
          </a:p>
        </c:rich>
      </c:tx>
      <c:layout>
        <c:manualLayout>
          <c:xMode val="edge"/>
          <c:yMode val="edge"/>
          <c:x val="0.31933635722719128"/>
          <c:y val="5.835063016287930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7310263401540824"/>
              <c:y val="-0.17426755154654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115426105717367"/>
                  <c:h val="0.28558394160583939"/>
                </c:manualLayout>
              </c15:layout>
            </c:ext>
          </c:extLst>
        </c:dLbl>
      </c:pivotFmt>
      <c:pivotFmt>
        <c:idx val="6"/>
        <c:spPr>
          <a:solidFill>
            <a:srgbClr val="E23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629989212513485E-2"/>
              <c:y val="0.205311622073745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474649406688242"/>
                  <c:h val="0.1551094890510949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7310263401540824"/>
              <c:y val="-0.17426755154654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115426105717367"/>
                  <c:h val="0.28558394160583939"/>
                </c:manualLayout>
              </c15:layout>
            </c:ext>
          </c:extLst>
        </c:dLbl>
      </c:pivotFmt>
      <c:pivotFmt>
        <c:idx val="9"/>
        <c:spPr>
          <a:solidFill>
            <a:srgbClr val="E23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629989212513485E-2"/>
              <c:y val="0.205311622073745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474649406688242"/>
                  <c:h val="0.1551094890510949"/>
                </c:manualLayout>
              </c15:layout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tx1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7310263401540824"/>
              <c:y val="-0.17426755154654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115426105717367"/>
                  <c:h val="0.28558394160583939"/>
                </c:manualLayout>
              </c15:layout>
            </c:ext>
          </c:extLst>
        </c:dLbl>
      </c:pivotFmt>
      <c:pivotFmt>
        <c:idx val="12"/>
        <c:spPr>
          <a:solidFill>
            <a:srgbClr val="E23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629989212513485E-2"/>
              <c:y val="0.205311622073745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474649406688242"/>
                  <c:h val="0.1551094890510949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6.1538363529801493E-2"/>
          <c:y val="0.27996987261159195"/>
          <c:w val="0.59338268396062133"/>
          <c:h val="0.69644263533896789"/>
        </c:manualLayout>
      </c:layout>
      <c:pieChart>
        <c:varyColors val="1"/>
        <c:ser>
          <c:idx val="0"/>
          <c:order val="0"/>
          <c:tx>
            <c:strRef>
              <c:f>'Final Working'!$R$2</c:f>
              <c:strCache>
                <c:ptCount val="1"/>
                <c:pt idx="0">
                  <c:v>Total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B1-49AE-AD0F-8D3967BE00AD}"/>
              </c:ext>
            </c:extLst>
          </c:dPt>
          <c:dPt>
            <c:idx val="1"/>
            <c:bubble3D val="0"/>
            <c:spPr>
              <a:solidFill>
                <a:srgbClr val="E23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B1-49AE-AD0F-8D3967BE00AD}"/>
              </c:ext>
            </c:extLst>
          </c:dPt>
          <c:dLbls>
            <c:dLbl>
              <c:idx val="0"/>
              <c:layout>
                <c:manualLayout>
                  <c:x val="-0.27310263401540824"/>
                  <c:y val="-0.1742675515465459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15426105717367"/>
                      <c:h val="0.285583941605839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FB1-49AE-AD0F-8D3967BE00AD}"/>
                </c:ext>
              </c:extLst>
            </c:dLbl>
            <c:dLbl>
              <c:idx val="1"/>
              <c:layout>
                <c:manualLayout>
                  <c:x val="8.629989212513485E-2"/>
                  <c:y val="0.2053116220737453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474649406688242"/>
                      <c:h val="0.15510948905109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FB1-49AE-AD0F-8D3967BE0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'Final Working'!$Q$3:$Q$5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'Final Working'!$R$3:$R$5</c:f>
              <c:numCache>
                <c:formatCode>General</c:formatCode>
                <c:ptCount val="2"/>
                <c:pt idx="0">
                  <c:v>7100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B1-49AE-AD0F-8D3967BE0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278546492368073"/>
          <c:y val="0.45581831450122318"/>
          <c:w val="0.15248961598246821"/>
          <c:h val="0.20529340766710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 improvement.xlsx]working!PivotTable6</c:name>
    <c:fmtId val="26"/>
  </c:pivotSource>
  <c:chart>
    <c:autoTitleDeleted val="0"/>
    <c:pivotFmts>
      <c:pivotFmt>
        <c:idx val="0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2">
                <a:lumMod val="65000"/>
                <a:lumOff val="3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tx2">
                <a:lumMod val="65000"/>
                <a:lumOff val="3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tx2">
                <a:lumMod val="65000"/>
                <a:lumOff val="3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working!$S$2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rgbClr val="E23744"/>
            </a:solidFill>
            <a:ln>
              <a:noFill/>
            </a:ln>
            <a:effectLst/>
          </c:spPr>
          <c:invertIfNegative val="0"/>
          <c:cat>
            <c:strRef>
              <c:f>working!$R$3:$R$17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working!$S$3:$S$17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8652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9-4B48-A949-764ED373B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00720288"/>
        <c:axId val="1400720768"/>
      </c:barChart>
      <c:lineChart>
        <c:grouping val="standard"/>
        <c:varyColors val="0"/>
        <c:ser>
          <c:idx val="1"/>
          <c:order val="1"/>
          <c:tx>
            <c:strRef>
              <c:f>working!$T$2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working!$R$3:$R$17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working!$T$3:$T$17</c:f>
              <c:numCache>
                <c:formatCode>General</c:formatCode>
                <c:ptCount val="15"/>
                <c:pt idx="0">
                  <c:v>3.6583333333333337</c:v>
                </c:pt>
                <c:pt idx="1">
                  <c:v>3.8466666666666667</c:v>
                </c:pt>
                <c:pt idx="2">
                  <c:v>3.5750000000000002</c:v>
                </c:pt>
                <c:pt idx="3">
                  <c:v>2.7705501618123018</c:v>
                </c:pt>
                <c:pt idx="4">
                  <c:v>4.295238095238096</c:v>
                </c:pt>
                <c:pt idx="5">
                  <c:v>4.2624999999999993</c:v>
                </c:pt>
                <c:pt idx="6">
                  <c:v>4.4681818181818187</c:v>
                </c:pt>
                <c:pt idx="7">
                  <c:v>4.0599999999999996</c:v>
                </c:pt>
                <c:pt idx="8">
                  <c:v>3.5750000000000002</c:v>
                </c:pt>
                <c:pt idx="9">
                  <c:v>4.2100000000000009</c:v>
                </c:pt>
                <c:pt idx="10">
                  <c:v>3.87</c:v>
                </c:pt>
                <c:pt idx="11">
                  <c:v>4.3</c:v>
                </c:pt>
                <c:pt idx="12">
                  <c:v>4.2333333333333352</c:v>
                </c:pt>
                <c:pt idx="13">
                  <c:v>4.0999999999999996</c:v>
                </c:pt>
                <c:pt idx="14">
                  <c:v>4.0112903225806438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D9-4B48-A949-764ED373B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0725088"/>
        <c:axId val="1400724608"/>
      </c:lineChart>
      <c:catAx>
        <c:axId val="14007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720768"/>
        <c:crosses val="autoZero"/>
        <c:auto val="1"/>
        <c:lblAlgn val="ctr"/>
        <c:lblOffset val="100"/>
        <c:noMultiLvlLbl val="0"/>
      </c:catAx>
      <c:valAx>
        <c:axId val="140072076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720288"/>
        <c:crosses val="autoZero"/>
        <c:crossBetween val="between"/>
      </c:valAx>
      <c:valAx>
        <c:axId val="1400724608"/>
        <c:scaling>
          <c:orientation val="minMax"/>
          <c:min val="2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725088"/>
        <c:crosses val="max"/>
        <c:crossBetween val="between"/>
      </c:valAx>
      <c:catAx>
        <c:axId val="1400725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0724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 improvement.xlsx]working!PivotTable7</c:name>
    <c:fmtId val="33"/>
  </c:pivotSource>
  <c:chart>
    <c:autoTitleDeleted val="0"/>
    <c:pivotFmts>
      <c:pivotFmt>
        <c:idx val="0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working!$W$3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rgbClr val="E23744"/>
            </a:solidFill>
            <a:ln>
              <a:noFill/>
            </a:ln>
            <a:effectLst/>
          </c:spPr>
          <c:invertIfNegative val="0"/>
          <c:cat>
            <c:multiLvlStrRef>
              <c:f>working!$V$4:$V$20</c:f>
              <c:multiLvlStrCache>
                <c:ptCount val="14"/>
                <c:lvl>
                  <c:pt idx="0">
                    <c:v>Bandung</c:v>
                  </c:pt>
                  <c:pt idx="1">
                    <c:v>Bogor</c:v>
                  </c:pt>
                  <c:pt idx="2">
                    <c:v>Jakarta</c:v>
                  </c:pt>
                  <c:pt idx="3">
                    <c:v>Tangerang</c:v>
                  </c:pt>
                  <c:pt idx="4">
                    <c:v>Makati City</c:v>
                  </c:pt>
                  <c:pt idx="5">
                    <c:v>Mandaluyong City</c:v>
                  </c:pt>
                  <c:pt idx="6">
                    <c:v>Pasay City</c:v>
                  </c:pt>
                  <c:pt idx="7">
                    <c:v>Pasig City</c:v>
                  </c:pt>
                  <c:pt idx="8">
                    <c:v>Quezon City</c:v>
                  </c:pt>
                  <c:pt idx="9">
                    <c:v>San Juan City</c:v>
                  </c:pt>
                  <c:pt idx="10">
                    <c:v>Santa Rosa</c:v>
                  </c:pt>
                  <c:pt idx="11">
                    <c:v>Tagaytay City</c:v>
                  </c:pt>
                  <c:pt idx="12">
                    <c:v>Taguig City</c:v>
                  </c:pt>
                  <c:pt idx="13">
                    <c:v>Doha</c:v>
                  </c:pt>
                </c:lvl>
                <c:lvl>
                  <c:pt idx="0">
                    <c:v>Indonesia</c:v>
                  </c:pt>
                  <c:pt idx="4">
                    <c:v>Philippines</c:v>
                  </c:pt>
                  <c:pt idx="13">
                    <c:v>Qatar</c:v>
                  </c:pt>
                </c:lvl>
              </c:multiLvlStrCache>
            </c:multiLvlStrRef>
          </c:cat>
          <c:val>
            <c:numRef>
              <c:f>working!$W$4:$W$20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16</c:v>
                </c:pt>
                <c:pt idx="3">
                  <c:v>2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9-4736-8791-1560DF73C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0749088"/>
        <c:axId val="1400749568"/>
      </c:barChart>
      <c:lineChart>
        <c:grouping val="standard"/>
        <c:varyColors val="0"/>
        <c:ser>
          <c:idx val="1"/>
          <c:order val="1"/>
          <c:tx>
            <c:strRef>
              <c:f>working!$X$3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working!$V$4:$V$20</c:f>
              <c:multiLvlStrCache>
                <c:ptCount val="14"/>
                <c:lvl>
                  <c:pt idx="0">
                    <c:v>Bandung</c:v>
                  </c:pt>
                  <c:pt idx="1">
                    <c:v>Bogor</c:v>
                  </c:pt>
                  <c:pt idx="2">
                    <c:v>Jakarta</c:v>
                  </c:pt>
                  <c:pt idx="3">
                    <c:v>Tangerang</c:v>
                  </c:pt>
                  <c:pt idx="4">
                    <c:v>Makati City</c:v>
                  </c:pt>
                  <c:pt idx="5">
                    <c:v>Mandaluyong City</c:v>
                  </c:pt>
                  <c:pt idx="6">
                    <c:v>Pasay City</c:v>
                  </c:pt>
                  <c:pt idx="7">
                    <c:v>Pasig City</c:v>
                  </c:pt>
                  <c:pt idx="8">
                    <c:v>Quezon City</c:v>
                  </c:pt>
                  <c:pt idx="9">
                    <c:v>San Juan City</c:v>
                  </c:pt>
                  <c:pt idx="10">
                    <c:v>Santa Rosa</c:v>
                  </c:pt>
                  <c:pt idx="11">
                    <c:v>Tagaytay City</c:v>
                  </c:pt>
                  <c:pt idx="12">
                    <c:v>Taguig City</c:v>
                  </c:pt>
                  <c:pt idx="13">
                    <c:v>Doha</c:v>
                  </c:pt>
                </c:lvl>
                <c:lvl>
                  <c:pt idx="0">
                    <c:v>Indonesia</c:v>
                  </c:pt>
                  <c:pt idx="4">
                    <c:v>Philippines</c:v>
                  </c:pt>
                  <c:pt idx="13">
                    <c:v>Qatar</c:v>
                  </c:pt>
                </c:lvl>
              </c:multiLvlStrCache>
            </c:multiLvlStrRef>
          </c:cat>
          <c:val>
            <c:numRef>
              <c:f>working!$X$4:$X$20</c:f>
              <c:numCache>
                <c:formatCode>General</c:formatCode>
                <c:ptCount val="14"/>
                <c:pt idx="0">
                  <c:v>4.2</c:v>
                </c:pt>
                <c:pt idx="1">
                  <c:v>3.85</c:v>
                </c:pt>
                <c:pt idx="2">
                  <c:v>4.3562499999999993</c:v>
                </c:pt>
                <c:pt idx="3">
                  <c:v>4.3000000000000007</c:v>
                </c:pt>
                <c:pt idx="4">
                  <c:v>4.6500000000000004</c:v>
                </c:pt>
                <c:pt idx="5">
                  <c:v>4.625</c:v>
                </c:pt>
                <c:pt idx="6">
                  <c:v>4.3666666666666663</c:v>
                </c:pt>
                <c:pt idx="7">
                  <c:v>4.6333333333333337</c:v>
                </c:pt>
                <c:pt idx="8">
                  <c:v>4.8</c:v>
                </c:pt>
                <c:pt idx="9">
                  <c:v>4.25</c:v>
                </c:pt>
                <c:pt idx="10">
                  <c:v>3.8</c:v>
                </c:pt>
                <c:pt idx="11">
                  <c:v>4.5</c:v>
                </c:pt>
                <c:pt idx="12">
                  <c:v>4.5250000000000004</c:v>
                </c:pt>
                <c:pt idx="13">
                  <c:v>4.0599999999999996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F9-4736-8791-1560DF73C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0751968"/>
        <c:axId val="1400751488"/>
      </c:lineChart>
      <c:catAx>
        <c:axId val="140074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749568"/>
        <c:crosses val="autoZero"/>
        <c:auto val="1"/>
        <c:lblAlgn val="ctr"/>
        <c:lblOffset val="100"/>
        <c:noMultiLvlLbl val="0"/>
      </c:catAx>
      <c:valAx>
        <c:axId val="1400749568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749088"/>
        <c:crosses val="autoZero"/>
        <c:crossBetween val="between"/>
        <c:majorUnit val="1"/>
      </c:valAx>
      <c:valAx>
        <c:axId val="1400751488"/>
        <c:scaling>
          <c:orientation val="minMax"/>
          <c:max val="5"/>
          <c:min val="3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751968"/>
        <c:crosses val="max"/>
        <c:crossBetween val="between"/>
        <c:majorUnit val="0.5"/>
      </c:valAx>
      <c:catAx>
        <c:axId val="14007519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0751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>
              <a:lumMod val="85000"/>
              <a:lumOff val="15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 improvement.xlsx]Final Working!PivotTable7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br>
              <a:rPr lang="en-US"/>
            </a:br>
            <a:r>
              <a:rPr lang="en-US"/>
              <a:t>10</a:t>
            </a:r>
            <a:br>
              <a:rPr lang="en-US"/>
            </a:br>
            <a:r>
              <a:rPr lang="en-US"/>
              <a:t>cuisines</a:t>
            </a:r>
          </a:p>
        </c:rich>
      </c:tx>
      <c:layout>
        <c:manualLayout>
          <c:xMode val="edge"/>
          <c:yMode val="edge"/>
          <c:x val="0.71297838192523233"/>
          <c:y val="0.29220779220779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3836897921543591"/>
          <c:y val="6.9096618604492621E-2"/>
          <c:w val="0.37795053912179899"/>
          <c:h val="0.7394761734328663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'Final Working'!$U$2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3744"/>
            </a:solidFill>
            <a:ln>
              <a:noFill/>
            </a:ln>
            <a:effectLst/>
          </c:spPr>
          <c:invertIfNegative val="0"/>
          <c:cat>
            <c:strRef>
              <c:f>'Final Working'!$T$3:$T$13</c:f>
              <c:strCache>
                <c:ptCount val="10"/>
                <c:pt idx="0">
                  <c:v>American, BBQ, Sandwich</c:v>
                </c:pt>
                <c:pt idx="1">
                  <c:v>American, Burger, Grill</c:v>
                </c:pt>
                <c:pt idx="2">
                  <c:v>American, Caribbean, Seafood</c:v>
                </c:pt>
                <c:pt idx="3">
                  <c:v>American, Coffee and Tea</c:v>
                </c:pt>
                <c:pt idx="4">
                  <c:v>American, Sandwich, Tea</c:v>
                </c:pt>
                <c:pt idx="5">
                  <c:v>BBQ, Breakfast, Southern</c:v>
                </c:pt>
                <c:pt idx="6">
                  <c:v>Burger, Bar Food, Steak</c:v>
                </c:pt>
                <c:pt idx="7">
                  <c:v>Continental, Indian</c:v>
                </c:pt>
                <c:pt idx="8">
                  <c:v>European, Asian, Indian</c:v>
                </c:pt>
                <c:pt idx="9">
                  <c:v>European, Contemporary</c:v>
                </c:pt>
              </c:strCache>
            </c:strRef>
          </c:cat>
          <c:val>
            <c:numRef>
              <c:f>'Final Working'!$U$3:$U$13</c:f>
              <c:numCache>
                <c:formatCode>0.00</c:formatCode>
                <c:ptCount val="10"/>
                <c:pt idx="0">
                  <c:v>4.9000000000000004</c:v>
                </c:pt>
                <c:pt idx="1">
                  <c:v>4.9000000000000004</c:v>
                </c:pt>
                <c:pt idx="2">
                  <c:v>4.9000000000000004</c:v>
                </c:pt>
                <c:pt idx="3">
                  <c:v>4.9000000000000004</c:v>
                </c:pt>
                <c:pt idx="4">
                  <c:v>4.9000000000000004</c:v>
                </c:pt>
                <c:pt idx="5">
                  <c:v>4.9000000000000004</c:v>
                </c:pt>
                <c:pt idx="6">
                  <c:v>4.9000000000000004</c:v>
                </c:pt>
                <c:pt idx="7">
                  <c:v>4.9000000000000004</c:v>
                </c:pt>
                <c:pt idx="8">
                  <c:v>4.9000000000000004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8A-411F-A67C-AB2CD08FD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28300959"/>
        <c:axId val="1528294239"/>
      </c:barChart>
      <c:catAx>
        <c:axId val="1528300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94239"/>
        <c:crosses val="autoZero"/>
        <c:auto val="1"/>
        <c:lblAlgn val="ctr"/>
        <c:lblOffset val="100"/>
        <c:noMultiLvlLbl val="0"/>
      </c:catAx>
      <c:valAx>
        <c:axId val="1528294239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0">
            <a:solidFill>
              <a:srgbClr val="E23744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30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 improvement.xlsx]working!PivotTable10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Restaurants</a:t>
            </a:r>
            <a:r>
              <a:rPr lang="en-US" baseline="0"/>
              <a:t> with Table bookings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1563037378948322E-2"/>
              <c:y val="0.1807228783902012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2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291157570820888"/>
              <c:y val="-0.2042096821230680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lIns="0" tIns="0" rIns="0" bIns="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16362808097263704"/>
                  <c:h val="0.14394575678040245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3389072027601758E-2"/>
          <c:y val="0.20984507144940215"/>
          <c:w val="0.5233621420966631"/>
          <c:h val="0.67019429862933799"/>
        </c:manualLayout>
      </c:layout>
      <c:pieChart>
        <c:varyColors val="1"/>
        <c:ser>
          <c:idx val="0"/>
          <c:order val="0"/>
          <c:tx>
            <c:strRef>
              <c:f>working!$BD$3</c:f>
              <c:strCache>
                <c:ptCount val="1"/>
                <c:pt idx="0">
                  <c:v>Count of RestaurantID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51-4677-8431-7454C37491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51-4677-8431-7454C37491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51-4677-8431-7454C37491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51-4677-8431-7454C37491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51-4677-8431-7454C37491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working!$BC$4:$BC$11</c:f>
              <c:multiLvlStrCache>
                <c:ptCount val="5"/>
                <c:lvl>
                  <c:pt idx="0">
                    <c:v>No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Indonesia</c:v>
                  </c:pt>
                  <c:pt idx="1">
                    <c:v>Philippines</c:v>
                  </c:pt>
                  <c:pt idx="3">
                    <c:v>Qatar</c:v>
                  </c:pt>
                </c:lvl>
              </c:multiLvlStrCache>
            </c:multiLvlStrRef>
          </c:cat>
          <c:val>
            <c:numRef>
              <c:f>working!$BD$4:$BD$11</c:f>
              <c:numCache>
                <c:formatCode>General</c:formatCode>
                <c:ptCount val="5"/>
                <c:pt idx="0">
                  <c:v>21</c:v>
                </c:pt>
                <c:pt idx="1">
                  <c:v>8</c:v>
                </c:pt>
                <c:pt idx="2">
                  <c:v>14</c:v>
                </c:pt>
                <c:pt idx="3">
                  <c:v>19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51-4677-8431-7454C374917D}"/>
            </c:ext>
          </c:extLst>
        </c:ser>
        <c:ser>
          <c:idx val="1"/>
          <c:order val="1"/>
          <c:tx>
            <c:strRef>
              <c:f>working!$BE$3</c:f>
              <c:strCache>
                <c:ptCount val="1"/>
                <c:pt idx="0">
                  <c:v>Average of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D51-4677-8431-7454C37491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D51-4677-8431-7454C37491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D51-4677-8431-7454C37491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ED51-4677-8431-7454C37491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ED51-4677-8431-7454C374917D}"/>
              </c:ext>
            </c:extLst>
          </c:dPt>
          <c:cat>
            <c:multiLvlStrRef>
              <c:f>working!$BC$4:$BC$11</c:f>
              <c:multiLvlStrCache>
                <c:ptCount val="5"/>
                <c:lvl>
                  <c:pt idx="0">
                    <c:v>No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Indonesia</c:v>
                  </c:pt>
                  <c:pt idx="1">
                    <c:v>Philippines</c:v>
                  </c:pt>
                  <c:pt idx="3">
                    <c:v>Qatar</c:v>
                  </c:pt>
                </c:lvl>
              </c:multiLvlStrCache>
            </c:multiLvlStrRef>
          </c:cat>
          <c:val>
            <c:numRef>
              <c:f>working!$BE$4:$BE$11</c:f>
              <c:numCache>
                <c:formatCode>0.00</c:formatCode>
                <c:ptCount val="5"/>
                <c:pt idx="0">
                  <c:v>4.295238095238096</c:v>
                </c:pt>
                <c:pt idx="1">
                  <c:v>4.4249999999999998</c:v>
                </c:pt>
                <c:pt idx="2">
                  <c:v>4.4928571428571429</c:v>
                </c:pt>
                <c:pt idx="3">
                  <c:v>4.0263157894736841</c:v>
                </c:pt>
                <c:pt idx="4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D51-4677-8431-7454C3749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Catego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project improvement.xlsx]working!PivotTable11</c:name>
    <c:fmtId val="8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Restaurants</a:t>
            </a:r>
            <a:r>
              <a:rPr lang="en-US" baseline="0"/>
              <a:t> with Online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2">
              <a:lumMod val="65000"/>
              <a:lumOff val="3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602604701586215"/>
              <c:y val="-0.1409565470982793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23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33063733881091"/>
              <c:y val="0.1300546806649168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working!$BH$3</c:f>
              <c:strCache>
                <c:ptCount val="1"/>
                <c:pt idx="0">
                  <c:v>Count of RestaurantID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11-4EA1-8F8F-0C4017ADD2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11-4EA1-8F8F-0C4017ADD2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11-4EA1-8F8F-0C4017ADD2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working!$BG$4:$BG$9</c:f>
              <c:multiLvlStrCache>
                <c:ptCount val="3"/>
                <c:lvl>
                  <c:pt idx="0">
                    <c:v>No</c:v>
                  </c:pt>
                  <c:pt idx="1">
                    <c:v>No</c:v>
                  </c:pt>
                  <c:pt idx="2">
                    <c:v>No</c:v>
                  </c:pt>
                </c:lvl>
                <c:lvl>
                  <c:pt idx="0">
                    <c:v>Indonesia</c:v>
                  </c:pt>
                  <c:pt idx="1">
                    <c:v>Philippines</c:v>
                  </c:pt>
                  <c:pt idx="2">
                    <c:v>Qatar</c:v>
                  </c:pt>
                </c:lvl>
              </c:multiLvlStrCache>
            </c:multiLvlStrRef>
          </c:cat>
          <c:val>
            <c:numRef>
              <c:f>working!$BH$4:$BH$9</c:f>
              <c:numCache>
                <c:formatCode>General</c:formatCode>
                <c:ptCount val="3"/>
                <c:pt idx="0">
                  <c:v>21</c:v>
                </c:pt>
                <c:pt idx="1">
                  <c:v>22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11-4EA1-8F8F-0C4017ADD21D}"/>
            </c:ext>
          </c:extLst>
        </c:ser>
        <c:ser>
          <c:idx val="1"/>
          <c:order val="1"/>
          <c:tx>
            <c:strRef>
              <c:f>working!$BI$3</c:f>
              <c:strCache>
                <c:ptCount val="1"/>
                <c:pt idx="0">
                  <c:v>Average of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511-4EA1-8F8F-0C4017ADD2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F511-4EA1-8F8F-0C4017ADD2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F511-4EA1-8F8F-0C4017ADD21D}"/>
              </c:ext>
            </c:extLst>
          </c:dPt>
          <c:cat>
            <c:multiLvlStrRef>
              <c:f>working!$BG$4:$BG$9</c:f>
              <c:multiLvlStrCache>
                <c:ptCount val="3"/>
                <c:lvl>
                  <c:pt idx="0">
                    <c:v>No</c:v>
                  </c:pt>
                  <c:pt idx="1">
                    <c:v>No</c:v>
                  </c:pt>
                  <c:pt idx="2">
                    <c:v>No</c:v>
                  </c:pt>
                </c:lvl>
                <c:lvl>
                  <c:pt idx="0">
                    <c:v>Indonesia</c:v>
                  </c:pt>
                  <c:pt idx="1">
                    <c:v>Philippines</c:v>
                  </c:pt>
                  <c:pt idx="2">
                    <c:v>Qatar</c:v>
                  </c:pt>
                </c:lvl>
              </c:multiLvlStrCache>
            </c:multiLvlStrRef>
          </c:cat>
          <c:val>
            <c:numRef>
              <c:f>working!$BI$4:$BI$9</c:f>
              <c:numCache>
                <c:formatCode>0.00</c:formatCode>
                <c:ptCount val="3"/>
                <c:pt idx="0">
                  <c:v>4.295238095238096</c:v>
                </c:pt>
                <c:pt idx="1">
                  <c:v>4.4681818181818187</c:v>
                </c:pt>
                <c:pt idx="2">
                  <c:v>4.0599999999999996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511-4EA1-8F8F-0C4017ADD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Working &amp; Dashboard.xlsx]Final Working!PivotTable1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Number of restaurants in each country </a:t>
            </a:r>
            <a:endParaRPr lang="en-US"/>
          </a:p>
        </c:rich>
      </c:tx>
      <c:layout>
        <c:manualLayout>
          <c:xMode val="edge"/>
          <c:yMode val="edge"/>
          <c:x val="0.15700882953082199"/>
          <c:y val="6.663869885116820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77707876238896"/>
          <c:y val="0.19748811948404615"/>
          <c:w val="0.85210315598141273"/>
          <c:h val="0.43039113491668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'Final Working'!$C$2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3744"/>
            </a:solidFill>
            <a:ln>
              <a:noFill/>
            </a:ln>
            <a:effectLst/>
          </c:spPr>
          <c:invertIfNegative val="0"/>
          <c:cat>
            <c:strRef>
              <c:f>'Final Working'!$B$3:$B$18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'Final Working'!$C$3:$C$18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8652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5-4CF2-8FDF-0FB8753FC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527183"/>
        <c:axId val="944529103"/>
      </c:barChart>
      <c:catAx>
        <c:axId val="944527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529103"/>
        <c:crosses val="autoZero"/>
        <c:auto val="1"/>
        <c:lblAlgn val="ctr"/>
        <c:lblOffset val="100"/>
        <c:noMultiLvlLbl val="0"/>
      </c:catAx>
      <c:valAx>
        <c:axId val="94452910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527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Working &amp; Dashboard.xlsx]Final Working!PivotTable2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new restaurants opened per year</a:t>
            </a:r>
          </a:p>
        </c:rich>
      </c:tx>
      <c:layout>
        <c:manualLayout>
          <c:xMode val="edge"/>
          <c:yMode val="edge"/>
          <c:x val="0.1373510374350328"/>
          <c:y val="1.3917884481558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E23744"/>
            </a:solidFill>
            <a:round/>
          </a:ln>
          <a:effectLst/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E23744"/>
            </a:solidFill>
            <a:round/>
          </a:ln>
          <a:effectLst/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E23744"/>
            </a:solidFill>
            <a:round/>
          </a:ln>
          <a:effectLst/>
        </c:spPr>
        <c:marker>
          <c:symbol val="circle"/>
          <c:size val="5"/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03065518465065"/>
          <c:y val="0.26361051883439945"/>
          <c:w val="0.80859289799554357"/>
          <c:h val="0.50271197443603133"/>
        </c:manualLayout>
      </c:layout>
      <c:lineChart>
        <c:grouping val="stacked"/>
        <c:varyColors val="0"/>
        <c:ser>
          <c:idx val="0"/>
          <c:order val="0"/>
          <c:tx>
            <c:strRef>
              <c:f>'Final Working'!$F$2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E2374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'Final Working'!$E$3:$E$12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'Final Working'!$F$3:$F$12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89-4F20-B690-1562086FE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4539183"/>
        <c:axId val="944568463"/>
      </c:lineChart>
      <c:catAx>
        <c:axId val="94453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568463"/>
        <c:crosses val="autoZero"/>
        <c:auto val="1"/>
        <c:lblAlgn val="ctr"/>
        <c:lblOffset val="100"/>
        <c:noMultiLvlLbl val="0"/>
      </c:catAx>
      <c:valAx>
        <c:axId val="9445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539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Working &amp; Dashboard.xlsx]Final Working!PivotTable7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br>
              <a:rPr lang="en-US"/>
            </a:br>
            <a:r>
              <a:rPr lang="en-US"/>
              <a:t>10</a:t>
            </a:r>
            <a:br>
              <a:rPr lang="en-US"/>
            </a:br>
            <a:r>
              <a:rPr lang="en-US"/>
              <a:t>cuisines</a:t>
            </a:r>
          </a:p>
          <a:p>
            <a:pPr>
              <a:defRPr/>
            </a:pPr>
            <a:r>
              <a:rPr lang="en-US"/>
              <a:t>by </a:t>
            </a:r>
          </a:p>
          <a:p>
            <a:pPr>
              <a:defRPr/>
            </a:pPr>
            <a:r>
              <a:rPr lang="en-US"/>
              <a:t>ratings</a:t>
            </a:r>
          </a:p>
        </c:rich>
      </c:tx>
      <c:layout>
        <c:manualLayout>
          <c:xMode val="edge"/>
          <c:yMode val="edge"/>
          <c:x val="0.72307008322069577"/>
          <c:y val="0.17726532224224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2374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3836897921543591"/>
          <c:y val="6.9096618604492621E-2"/>
          <c:w val="0.37795053912179899"/>
          <c:h val="0.697678934333835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'Final Working'!$U$2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E23744"/>
            </a:solidFill>
            <a:ln>
              <a:noFill/>
            </a:ln>
            <a:effectLst/>
          </c:spPr>
          <c:invertIfNegative val="0"/>
          <c:cat>
            <c:strRef>
              <c:f>'Final Working'!$T$3:$T$13</c:f>
              <c:strCache>
                <c:ptCount val="10"/>
                <c:pt idx="0">
                  <c:v>American, BBQ, Sandwich</c:v>
                </c:pt>
                <c:pt idx="1">
                  <c:v>American, Burger, Grill</c:v>
                </c:pt>
                <c:pt idx="2">
                  <c:v>American, Caribbean, Seafood</c:v>
                </c:pt>
                <c:pt idx="3">
                  <c:v>American, Coffee and Tea</c:v>
                </c:pt>
                <c:pt idx="4">
                  <c:v>American, Sandwich, Tea</c:v>
                </c:pt>
                <c:pt idx="5">
                  <c:v>BBQ, Breakfast, Southern</c:v>
                </c:pt>
                <c:pt idx="6">
                  <c:v>Burger, Bar Food, Steak</c:v>
                </c:pt>
                <c:pt idx="7">
                  <c:v>Continental, Indian</c:v>
                </c:pt>
                <c:pt idx="8">
                  <c:v>European, Asian, Indian</c:v>
                </c:pt>
                <c:pt idx="9">
                  <c:v>European, Contemporary</c:v>
                </c:pt>
              </c:strCache>
            </c:strRef>
          </c:cat>
          <c:val>
            <c:numRef>
              <c:f>'Final Working'!$U$3:$U$13</c:f>
              <c:numCache>
                <c:formatCode>0.00</c:formatCode>
                <c:ptCount val="10"/>
                <c:pt idx="0">
                  <c:v>4.9000000000000004</c:v>
                </c:pt>
                <c:pt idx="1">
                  <c:v>4.9000000000000004</c:v>
                </c:pt>
                <c:pt idx="2">
                  <c:v>4.9000000000000004</c:v>
                </c:pt>
                <c:pt idx="3">
                  <c:v>4.9000000000000004</c:v>
                </c:pt>
                <c:pt idx="4">
                  <c:v>4.9000000000000004</c:v>
                </c:pt>
                <c:pt idx="5">
                  <c:v>4.9000000000000004</c:v>
                </c:pt>
                <c:pt idx="6">
                  <c:v>4.9000000000000004</c:v>
                </c:pt>
                <c:pt idx="7">
                  <c:v>4.9000000000000004</c:v>
                </c:pt>
                <c:pt idx="8">
                  <c:v>4.9000000000000004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45F0-B95A-5F4577B08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28300959"/>
        <c:axId val="1528294239"/>
      </c:barChart>
      <c:catAx>
        <c:axId val="1528300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94239"/>
        <c:crosses val="autoZero"/>
        <c:auto val="1"/>
        <c:lblAlgn val="ctr"/>
        <c:lblOffset val="100"/>
        <c:noMultiLvlLbl val="0"/>
      </c:catAx>
      <c:valAx>
        <c:axId val="1528294239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0">
            <a:solidFill>
              <a:srgbClr val="E23744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30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B5BC46D-1F72-35CD-6C71-D35A8498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8C171C13-E3D4-A3F1-F319-4C60AF063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AD4AF1B1-0854-0D2F-E89C-0AA699D1D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506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14DE499-3466-1C20-63C2-BC4ECDEF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276BC44-185C-6DD6-5244-0D17F8760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71DCEABD-5487-0D9B-BB9C-144104BF7A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96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82DCC66-6219-28DD-5A4C-EC06D4BA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83ECC66A-BD11-B91E-2B01-327B20257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7485E46-4693-F3D7-5ED3-5E75839D0F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678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6B6B416-02B7-394D-0E64-8F689F22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A7EFB10A-05EE-5DF3-0A21-E7E821FDE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079FA55B-1988-4769-E6C2-5ADEADFED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29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03EB250-45D5-F03F-4D34-9D22B115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6D5A3D94-917C-42FB-69DD-C0BDC45ED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EFC891A8-6130-5777-65D4-71DA290DF3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308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33A8DBF2-8C64-D59F-4379-A9DE87B2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>
            <a:extLst>
              <a:ext uri="{FF2B5EF4-FFF2-40B4-BE49-F238E27FC236}">
                <a16:creationId xmlns:a16="http://schemas.microsoft.com/office/drawing/2014/main" id="{6EE54311-40CE-6EC9-7714-6BE1134FC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2:notes">
            <a:extLst>
              <a:ext uri="{FF2B5EF4-FFF2-40B4-BE49-F238E27FC236}">
                <a16:creationId xmlns:a16="http://schemas.microsoft.com/office/drawing/2014/main" id="{6006065B-FC0D-059C-C5F8-A39B4C5332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2:notes">
            <a:extLst>
              <a:ext uri="{FF2B5EF4-FFF2-40B4-BE49-F238E27FC236}">
                <a16:creationId xmlns:a16="http://schemas.microsoft.com/office/drawing/2014/main" id="{626D30E8-3CA2-2DF9-EFE7-2945394B84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6219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3356EA4-7CAC-9D7A-7FC8-06687EE4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5BDB675-0010-4478-6B49-C161B069F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ED756F3D-915F-CC0A-7B71-243C64FED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25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AAB45B3-E6A6-CEB3-3FE1-A9D1D626A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FE2F58A2-9B3D-06D1-86B0-B1E83D4A0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A293247E-294D-C554-B543-44FF93572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03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D485D42-C4AA-63B0-5822-DD82D913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A7B6A04D-0DB4-97FF-C21F-3D1FD669E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6CF6CBC0-5B7E-8A01-93F0-A03107BA4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629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2FFCD91-568E-75F4-4D09-196820426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6D19ABFA-90AE-8F64-CE24-F59273CD1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0291DE21-A692-8F62-D952-D8104B704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949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0FF46C3-342F-A0FA-E5AD-4B59B46EC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25389183-4A11-64B8-CDEF-EA7E119D1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CDF84184-8A7D-0CE2-00D5-C211A58078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703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B30C8EF-B549-36FE-B0E2-3B29C5DB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DA18136-52C5-D95C-2FE4-AAED5405D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4F50A4E0-3437-C35D-0570-61A00AF3D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979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CBB1E45B-F01C-78A9-C1FB-6E7C3C4DE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FB13C62E-1249-302E-672C-CF8286B98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96C833A2-F881-AC18-C127-2D37CB7AC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9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1C8BE30F-B87F-4F3D-3B89-1440BB2E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>
            <a:extLst>
              <a:ext uri="{FF2B5EF4-FFF2-40B4-BE49-F238E27FC236}">
                <a16:creationId xmlns:a16="http://schemas.microsoft.com/office/drawing/2014/main" id="{35BD2011-5439-D41B-6D87-E2CB378DA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>
            <a:extLst>
              <a:ext uri="{FF2B5EF4-FFF2-40B4-BE49-F238E27FC236}">
                <a16:creationId xmlns:a16="http://schemas.microsoft.com/office/drawing/2014/main" id="{D4796AAE-650B-6965-607A-7602E78DEE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21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5257C15-6DF5-C701-5F3D-3AC338A8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>
            <a:extLst>
              <a:ext uri="{FF2B5EF4-FFF2-40B4-BE49-F238E27FC236}">
                <a16:creationId xmlns:a16="http://schemas.microsoft.com/office/drawing/2014/main" id="{54AF7877-9110-9C55-7745-427F3951C4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>
            <a:extLst>
              <a:ext uri="{FF2B5EF4-FFF2-40B4-BE49-F238E27FC236}">
                <a16:creationId xmlns:a16="http://schemas.microsoft.com/office/drawing/2014/main" id="{0188DD87-0423-AB09-4920-BF4250C3F1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815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4DF8AC23-9F09-0090-3FB9-B81FBCE3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434D149F-9BCC-91ED-924A-3C3293452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E9EC62E8-76A3-1B37-893C-130B79A4E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85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5587104-DF1E-EA51-273A-E9E320D50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E3263230-4594-731D-D7ED-F190FE05B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6F8E488-3B13-93CA-51C1-9B85112A5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39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7A4F9A2-3047-7ED8-581C-23A3D89B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A300729E-C7A7-0534-DE45-F5BA9934B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8F35B7B1-3680-13F7-8CF8-526E4BACD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98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2427B7E2-9355-EB3E-EDE0-13DC3ECE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3D1C99C2-F575-5D3F-C3BB-F2171FF51F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70A6360F-69F8-CED2-6E2C-D1B8B8CEE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41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971550" y="1327150"/>
            <a:ext cx="4328429" cy="188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13072" y="653882"/>
            <a:ext cx="3810802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1375977" y="1636046"/>
            <a:ext cx="3330776" cy="28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"/>
          </p:nvPr>
        </p:nvSpPr>
        <p:spPr>
          <a:xfrm>
            <a:off x="1383998" y="2394836"/>
            <a:ext cx="3330776" cy="28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3"/>
          </p:nvPr>
        </p:nvSpPr>
        <p:spPr>
          <a:xfrm>
            <a:off x="1382393" y="3150597"/>
            <a:ext cx="4084756" cy="28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body" idx="4"/>
          </p:nvPr>
        </p:nvSpPr>
        <p:spPr>
          <a:xfrm>
            <a:off x="1380788" y="3909389"/>
            <a:ext cx="2392314" cy="28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5"/>
          </p:nvPr>
        </p:nvSpPr>
        <p:spPr>
          <a:xfrm>
            <a:off x="1376997" y="4668181"/>
            <a:ext cx="4465538" cy="28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6"/>
          </p:nvPr>
        </p:nvSpPr>
        <p:spPr>
          <a:xfrm>
            <a:off x="1385018" y="5417347"/>
            <a:ext cx="3206233" cy="28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711200" y="1825625"/>
            <a:ext cx="20701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62230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14375" y="501650"/>
            <a:ext cx="5305425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296889" y="2499861"/>
            <a:ext cx="22709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784294" y="2493493"/>
            <a:ext cx="22709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4785549" y="4722166"/>
            <a:ext cx="22709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4"/>
          </p:nvPr>
        </p:nvSpPr>
        <p:spPr>
          <a:xfrm>
            <a:off x="1289080" y="4729310"/>
            <a:ext cx="227091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713836" y="666105"/>
            <a:ext cx="6822745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1359435" y="2230923"/>
            <a:ext cx="1951656" cy="3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4575877" y="3034364"/>
            <a:ext cx="1510498" cy="3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685800" y="579437"/>
            <a:ext cx="66548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11200" y="823118"/>
            <a:ext cx="64643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678180" y="4175760"/>
            <a:ext cx="1714500" cy="54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2"/>
          </p:nvPr>
        </p:nvSpPr>
        <p:spPr>
          <a:xfrm>
            <a:off x="2644140" y="4175760"/>
            <a:ext cx="1714500" cy="54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3"/>
          </p:nvPr>
        </p:nvSpPr>
        <p:spPr>
          <a:xfrm>
            <a:off x="4632960" y="4175760"/>
            <a:ext cx="1714500" cy="54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"/>
          </p:nvPr>
        </p:nvSpPr>
        <p:spPr>
          <a:xfrm>
            <a:off x="6606540" y="4175760"/>
            <a:ext cx="1714500" cy="54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2697" y="2933992"/>
            <a:ext cx="4366901" cy="99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02177" y="3830119"/>
            <a:ext cx="3869824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rot="10800000" flipH="1">
            <a:off x="-4763" y="6308632"/>
            <a:ext cx="24521" cy="277906"/>
          </a:xfrm>
          <a:custGeom>
            <a:avLst/>
            <a:gdLst/>
            <a:ahLst/>
            <a:cxnLst/>
            <a:rect l="l" t="t" r="r" b="b"/>
            <a:pathLst>
              <a:path w="24521" h="277906" extrusionOk="0">
                <a:moveTo>
                  <a:pt x="24522" y="0"/>
                </a:moveTo>
                <a:cubicBezTo>
                  <a:pt x="24069" y="5605"/>
                  <a:pt x="23263" y="11249"/>
                  <a:pt x="23263" y="16854"/>
                </a:cubicBezTo>
                <a:cubicBezTo>
                  <a:pt x="23213" y="285793"/>
                  <a:pt x="23213" y="-9087"/>
                  <a:pt x="23213" y="259852"/>
                </a:cubicBezTo>
                <a:lnTo>
                  <a:pt x="23213" y="276826"/>
                </a:lnTo>
                <a:cubicBezTo>
                  <a:pt x="14149" y="277266"/>
                  <a:pt x="7100" y="277586"/>
                  <a:pt x="0" y="277906"/>
                </a:cubicBezTo>
                <a:cubicBezTo>
                  <a:pt x="0" y="-2682"/>
                  <a:pt x="0" y="280589"/>
                  <a:pt x="0" y="0"/>
                </a:cubicBezTo>
                <a:cubicBezTo>
                  <a:pt x="8157" y="0"/>
                  <a:pt x="16314" y="0"/>
                  <a:pt x="2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 rot="10800000" flipH="1">
            <a:off x="151482" y="6309834"/>
            <a:ext cx="24521" cy="276745"/>
          </a:xfrm>
          <a:custGeom>
            <a:avLst/>
            <a:gdLst/>
            <a:ahLst/>
            <a:cxnLst/>
            <a:rect l="l" t="t" r="r" b="b"/>
            <a:pathLst>
              <a:path w="24521" h="276745" extrusionOk="0">
                <a:moveTo>
                  <a:pt x="24472" y="40"/>
                </a:moveTo>
                <a:cubicBezTo>
                  <a:pt x="24270" y="5284"/>
                  <a:pt x="23867" y="10569"/>
                  <a:pt x="23867" y="15813"/>
                </a:cubicBezTo>
                <a:cubicBezTo>
                  <a:pt x="23867" y="285312"/>
                  <a:pt x="23867" y="-9047"/>
                  <a:pt x="23867" y="260452"/>
                </a:cubicBezTo>
                <a:cubicBezTo>
                  <a:pt x="23867" y="265656"/>
                  <a:pt x="23867" y="270861"/>
                  <a:pt x="23867" y="276745"/>
                </a:cubicBezTo>
                <a:lnTo>
                  <a:pt x="1057" y="276745"/>
                </a:lnTo>
                <a:cubicBezTo>
                  <a:pt x="1057" y="271741"/>
                  <a:pt x="1057" y="266657"/>
                  <a:pt x="1057" y="261573"/>
                </a:cubicBezTo>
                <a:cubicBezTo>
                  <a:pt x="1057" y="-7926"/>
                  <a:pt x="1057" y="286433"/>
                  <a:pt x="1057" y="16934"/>
                </a:cubicBezTo>
                <a:cubicBezTo>
                  <a:pt x="1057" y="11289"/>
                  <a:pt x="352" y="5645"/>
                  <a:pt x="0" y="0"/>
                </a:cubicBezTo>
                <a:lnTo>
                  <a:pt x="2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387437" y="6309873"/>
            <a:ext cx="24521" cy="276665"/>
          </a:xfrm>
          <a:custGeom>
            <a:avLst/>
            <a:gdLst/>
            <a:ahLst/>
            <a:cxnLst/>
            <a:rect l="l" t="t" r="r" b="b"/>
            <a:pathLst>
              <a:path w="24521" h="276665" extrusionOk="0">
                <a:moveTo>
                  <a:pt x="24421" y="0"/>
                </a:moveTo>
                <a:cubicBezTo>
                  <a:pt x="24119" y="5244"/>
                  <a:pt x="23565" y="10489"/>
                  <a:pt x="23565" y="15733"/>
                </a:cubicBezTo>
                <a:cubicBezTo>
                  <a:pt x="23565" y="285232"/>
                  <a:pt x="23565" y="-9127"/>
                  <a:pt x="23565" y="260372"/>
                </a:cubicBezTo>
                <a:lnTo>
                  <a:pt x="23565" y="276665"/>
                </a:lnTo>
                <a:lnTo>
                  <a:pt x="705" y="276665"/>
                </a:lnTo>
                <a:lnTo>
                  <a:pt x="705" y="261613"/>
                </a:lnTo>
                <a:cubicBezTo>
                  <a:pt x="705" y="-8287"/>
                  <a:pt x="705" y="285673"/>
                  <a:pt x="705" y="15773"/>
                </a:cubicBezTo>
                <a:cubicBezTo>
                  <a:pt x="705" y="10529"/>
                  <a:pt x="252" y="5284"/>
                  <a:pt x="0" y="0"/>
                </a:cubicBezTo>
                <a:cubicBezTo>
                  <a:pt x="8157" y="0"/>
                  <a:pt x="16314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 rot="10800000" flipH="1">
            <a:off x="623240" y="6309913"/>
            <a:ext cx="24521" cy="276625"/>
          </a:xfrm>
          <a:custGeom>
            <a:avLst/>
            <a:gdLst/>
            <a:ahLst/>
            <a:cxnLst/>
            <a:rect l="l" t="t" r="r" b="b"/>
            <a:pathLst>
              <a:path w="24521" h="276625" extrusionOk="0">
                <a:moveTo>
                  <a:pt x="24472" y="0"/>
                </a:moveTo>
                <a:cubicBezTo>
                  <a:pt x="24018" y="5645"/>
                  <a:pt x="23213" y="11249"/>
                  <a:pt x="23213" y="16894"/>
                </a:cubicBezTo>
                <a:cubicBezTo>
                  <a:pt x="23162" y="285953"/>
                  <a:pt x="23162" y="-8847"/>
                  <a:pt x="23162" y="260212"/>
                </a:cubicBezTo>
                <a:lnTo>
                  <a:pt x="23162" y="276625"/>
                </a:lnTo>
                <a:lnTo>
                  <a:pt x="504" y="276625"/>
                </a:lnTo>
                <a:cubicBezTo>
                  <a:pt x="504" y="271781"/>
                  <a:pt x="504" y="266657"/>
                  <a:pt x="504" y="261533"/>
                </a:cubicBezTo>
                <a:cubicBezTo>
                  <a:pt x="504" y="-8327"/>
                  <a:pt x="504" y="285633"/>
                  <a:pt x="504" y="15773"/>
                </a:cubicBezTo>
                <a:cubicBezTo>
                  <a:pt x="504" y="10529"/>
                  <a:pt x="151" y="5244"/>
                  <a:pt x="0" y="0"/>
                </a:cubicBezTo>
                <a:cubicBezTo>
                  <a:pt x="8157" y="0"/>
                  <a:pt x="16314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10800000" flipH="1">
            <a:off x="779435" y="6309834"/>
            <a:ext cx="24521" cy="276745"/>
          </a:xfrm>
          <a:custGeom>
            <a:avLst/>
            <a:gdLst/>
            <a:ahLst/>
            <a:cxnLst/>
            <a:rect l="l" t="t" r="r" b="b"/>
            <a:pathLst>
              <a:path w="24521" h="276745" extrusionOk="0">
                <a:moveTo>
                  <a:pt x="24472" y="40"/>
                </a:moveTo>
                <a:cubicBezTo>
                  <a:pt x="24270" y="5284"/>
                  <a:pt x="23867" y="10569"/>
                  <a:pt x="23867" y="15813"/>
                </a:cubicBezTo>
                <a:cubicBezTo>
                  <a:pt x="23867" y="285312"/>
                  <a:pt x="23867" y="-9047"/>
                  <a:pt x="23867" y="260452"/>
                </a:cubicBezTo>
                <a:cubicBezTo>
                  <a:pt x="23867" y="265656"/>
                  <a:pt x="23867" y="270861"/>
                  <a:pt x="23867" y="276745"/>
                </a:cubicBezTo>
                <a:lnTo>
                  <a:pt x="1057" y="276745"/>
                </a:lnTo>
                <a:lnTo>
                  <a:pt x="1057" y="261573"/>
                </a:lnTo>
                <a:cubicBezTo>
                  <a:pt x="1057" y="-7926"/>
                  <a:pt x="1057" y="286433"/>
                  <a:pt x="1057" y="16934"/>
                </a:cubicBezTo>
                <a:cubicBezTo>
                  <a:pt x="1057" y="11289"/>
                  <a:pt x="352" y="5645"/>
                  <a:pt x="0" y="0"/>
                </a:cubicBezTo>
                <a:cubicBezTo>
                  <a:pt x="8157" y="0"/>
                  <a:pt x="16314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 rot="10800000" flipH="1">
            <a:off x="1015390" y="6309873"/>
            <a:ext cx="24521" cy="276665"/>
          </a:xfrm>
          <a:custGeom>
            <a:avLst/>
            <a:gdLst/>
            <a:ahLst/>
            <a:cxnLst/>
            <a:rect l="l" t="t" r="r" b="b"/>
            <a:pathLst>
              <a:path w="24521" h="276665" extrusionOk="0">
                <a:moveTo>
                  <a:pt x="24421" y="0"/>
                </a:moveTo>
                <a:cubicBezTo>
                  <a:pt x="24069" y="5645"/>
                  <a:pt x="23364" y="11289"/>
                  <a:pt x="23364" y="16934"/>
                </a:cubicBezTo>
                <a:cubicBezTo>
                  <a:pt x="23313" y="285993"/>
                  <a:pt x="23364" y="-8767"/>
                  <a:pt x="23364" y="260292"/>
                </a:cubicBezTo>
                <a:lnTo>
                  <a:pt x="23364" y="276665"/>
                </a:lnTo>
                <a:lnTo>
                  <a:pt x="705" y="276665"/>
                </a:lnTo>
                <a:lnTo>
                  <a:pt x="705" y="261573"/>
                </a:lnTo>
                <a:cubicBezTo>
                  <a:pt x="705" y="-8287"/>
                  <a:pt x="705" y="285673"/>
                  <a:pt x="705" y="15813"/>
                </a:cubicBezTo>
                <a:cubicBezTo>
                  <a:pt x="705" y="10569"/>
                  <a:pt x="252" y="5324"/>
                  <a:pt x="0" y="40"/>
                </a:cubicBezTo>
                <a:cubicBezTo>
                  <a:pt x="8157" y="40"/>
                  <a:pt x="16314" y="40"/>
                  <a:pt x="24522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 rot="10800000" flipH="1">
            <a:off x="1407439" y="6309873"/>
            <a:ext cx="24521" cy="276665"/>
          </a:xfrm>
          <a:custGeom>
            <a:avLst/>
            <a:gdLst/>
            <a:ahLst/>
            <a:cxnLst/>
            <a:rect l="l" t="t" r="r" b="b"/>
            <a:pathLst>
              <a:path w="24521" h="276665" extrusionOk="0">
                <a:moveTo>
                  <a:pt x="24421" y="0"/>
                </a:moveTo>
                <a:cubicBezTo>
                  <a:pt x="24170" y="5244"/>
                  <a:pt x="23716" y="10489"/>
                  <a:pt x="23716" y="15773"/>
                </a:cubicBezTo>
                <a:cubicBezTo>
                  <a:pt x="23716" y="285232"/>
                  <a:pt x="23716" y="-9127"/>
                  <a:pt x="23716" y="260332"/>
                </a:cubicBezTo>
                <a:cubicBezTo>
                  <a:pt x="23716" y="265536"/>
                  <a:pt x="23716" y="270741"/>
                  <a:pt x="23716" y="276665"/>
                </a:cubicBezTo>
                <a:lnTo>
                  <a:pt x="1058" y="276665"/>
                </a:lnTo>
                <a:lnTo>
                  <a:pt x="1058" y="261493"/>
                </a:lnTo>
                <a:cubicBezTo>
                  <a:pt x="1058" y="-7966"/>
                  <a:pt x="1058" y="286393"/>
                  <a:pt x="1058" y="16934"/>
                </a:cubicBezTo>
                <a:cubicBezTo>
                  <a:pt x="1058" y="11289"/>
                  <a:pt x="353" y="5645"/>
                  <a:pt x="0" y="0"/>
                </a:cubicBezTo>
                <a:cubicBezTo>
                  <a:pt x="8157" y="0"/>
                  <a:pt x="16315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 rot="10800000" flipH="1">
            <a:off x="1643293" y="6309873"/>
            <a:ext cx="24522" cy="276665"/>
          </a:xfrm>
          <a:custGeom>
            <a:avLst/>
            <a:gdLst/>
            <a:ahLst/>
            <a:cxnLst/>
            <a:rect l="l" t="t" r="r" b="b"/>
            <a:pathLst>
              <a:path w="24522" h="276665" extrusionOk="0">
                <a:moveTo>
                  <a:pt x="24472" y="0"/>
                </a:moveTo>
                <a:cubicBezTo>
                  <a:pt x="24119" y="5645"/>
                  <a:pt x="23414" y="11289"/>
                  <a:pt x="23414" y="16934"/>
                </a:cubicBezTo>
                <a:cubicBezTo>
                  <a:pt x="23364" y="286033"/>
                  <a:pt x="23414" y="-8727"/>
                  <a:pt x="23414" y="260332"/>
                </a:cubicBezTo>
                <a:lnTo>
                  <a:pt x="23414" y="276665"/>
                </a:lnTo>
                <a:lnTo>
                  <a:pt x="604" y="276665"/>
                </a:lnTo>
                <a:lnTo>
                  <a:pt x="604" y="261613"/>
                </a:lnTo>
                <a:cubicBezTo>
                  <a:pt x="604" y="-8287"/>
                  <a:pt x="604" y="285673"/>
                  <a:pt x="604" y="15773"/>
                </a:cubicBezTo>
                <a:cubicBezTo>
                  <a:pt x="604" y="10529"/>
                  <a:pt x="201" y="5244"/>
                  <a:pt x="0" y="0"/>
                </a:cubicBezTo>
                <a:cubicBezTo>
                  <a:pt x="8157" y="0"/>
                  <a:pt x="16315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 rot="10800000" flipH="1">
            <a:off x="1799488" y="6309874"/>
            <a:ext cx="24521" cy="276705"/>
          </a:xfrm>
          <a:custGeom>
            <a:avLst/>
            <a:gdLst/>
            <a:ahLst/>
            <a:cxnLst/>
            <a:rect l="l" t="t" r="r" b="b"/>
            <a:pathLst>
              <a:path w="24521" h="276705" extrusionOk="0">
                <a:moveTo>
                  <a:pt x="24472" y="40"/>
                </a:moveTo>
                <a:cubicBezTo>
                  <a:pt x="24270" y="5284"/>
                  <a:pt x="23968" y="10569"/>
                  <a:pt x="23968" y="15813"/>
                </a:cubicBezTo>
                <a:cubicBezTo>
                  <a:pt x="23968" y="285272"/>
                  <a:pt x="23968" y="-9127"/>
                  <a:pt x="23968" y="260332"/>
                </a:cubicBezTo>
                <a:lnTo>
                  <a:pt x="23968" y="276705"/>
                </a:lnTo>
                <a:lnTo>
                  <a:pt x="1309" y="276705"/>
                </a:lnTo>
                <a:cubicBezTo>
                  <a:pt x="1309" y="271261"/>
                  <a:pt x="1309" y="265736"/>
                  <a:pt x="1309" y="260212"/>
                </a:cubicBezTo>
                <a:cubicBezTo>
                  <a:pt x="1309" y="-8847"/>
                  <a:pt x="1309" y="285953"/>
                  <a:pt x="1259" y="16894"/>
                </a:cubicBezTo>
                <a:cubicBezTo>
                  <a:pt x="1259" y="11249"/>
                  <a:pt x="453" y="5645"/>
                  <a:pt x="0" y="0"/>
                </a:cubicBezTo>
                <a:cubicBezTo>
                  <a:pt x="8157" y="0"/>
                  <a:pt x="16314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 rot="10800000" flipH="1">
            <a:off x="2035442" y="6309833"/>
            <a:ext cx="24521" cy="276705"/>
          </a:xfrm>
          <a:custGeom>
            <a:avLst/>
            <a:gdLst/>
            <a:ahLst/>
            <a:cxnLst/>
            <a:rect l="l" t="t" r="r" b="b"/>
            <a:pathLst>
              <a:path w="24521" h="276705" extrusionOk="0">
                <a:moveTo>
                  <a:pt x="24421" y="0"/>
                </a:moveTo>
                <a:cubicBezTo>
                  <a:pt x="24170" y="5244"/>
                  <a:pt x="23716" y="10489"/>
                  <a:pt x="23716" y="15773"/>
                </a:cubicBezTo>
                <a:cubicBezTo>
                  <a:pt x="23716" y="285272"/>
                  <a:pt x="23716" y="-9087"/>
                  <a:pt x="23716" y="260412"/>
                </a:cubicBezTo>
                <a:cubicBezTo>
                  <a:pt x="23716" y="265616"/>
                  <a:pt x="23716" y="270781"/>
                  <a:pt x="23716" y="276705"/>
                </a:cubicBezTo>
                <a:lnTo>
                  <a:pt x="856" y="276705"/>
                </a:lnTo>
                <a:lnTo>
                  <a:pt x="856" y="261613"/>
                </a:lnTo>
                <a:cubicBezTo>
                  <a:pt x="856" y="-8287"/>
                  <a:pt x="856" y="285673"/>
                  <a:pt x="856" y="15773"/>
                </a:cubicBezTo>
                <a:cubicBezTo>
                  <a:pt x="856" y="10529"/>
                  <a:pt x="302" y="5284"/>
                  <a:pt x="0" y="40"/>
                </a:cubicBezTo>
                <a:cubicBezTo>
                  <a:pt x="8157" y="40"/>
                  <a:pt x="16315" y="40"/>
                  <a:pt x="24522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 rot="10800000" flipH="1">
            <a:off x="2271246" y="6309873"/>
            <a:ext cx="24521" cy="276665"/>
          </a:xfrm>
          <a:custGeom>
            <a:avLst/>
            <a:gdLst/>
            <a:ahLst/>
            <a:cxnLst/>
            <a:rect l="l" t="t" r="r" b="b"/>
            <a:pathLst>
              <a:path w="24521" h="276665" extrusionOk="0">
                <a:moveTo>
                  <a:pt x="24472" y="0"/>
                </a:moveTo>
                <a:cubicBezTo>
                  <a:pt x="24119" y="5645"/>
                  <a:pt x="23414" y="11289"/>
                  <a:pt x="23414" y="16934"/>
                </a:cubicBezTo>
                <a:cubicBezTo>
                  <a:pt x="23364" y="286033"/>
                  <a:pt x="23414" y="-8727"/>
                  <a:pt x="23414" y="260332"/>
                </a:cubicBezTo>
                <a:lnTo>
                  <a:pt x="23414" y="276665"/>
                </a:lnTo>
                <a:lnTo>
                  <a:pt x="604" y="276665"/>
                </a:lnTo>
                <a:lnTo>
                  <a:pt x="604" y="261613"/>
                </a:lnTo>
                <a:cubicBezTo>
                  <a:pt x="604" y="-8287"/>
                  <a:pt x="604" y="285673"/>
                  <a:pt x="604" y="15773"/>
                </a:cubicBezTo>
                <a:cubicBezTo>
                  <a:pt x="604" y="10529"/>
                  <a:pt x="201" y="5244"/>
                  <a:pt x="0" y="0"/>
                </a:cubicBezTo>
                <a:cubicBezTo>
                  <a:pt x="8157" y="0"/>
                  <a:pt x="16314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 rot="10800000" flipH="1">
            <a:off x="2427391" y="6309874"/>
            <a:ext cx="24522" cy="276705"/>
          </a:xfrm>
          <a:custGeom>
            <a:avLst/>
            <a:gdLst/>
            <a:ahLst/>
            <a:cxnLst/>
            <a:rect l="l" t="t" r="r" b="b"/>
            <a:pathLst>
              <a:path w="24522" h="276705" extrusionOk="0">
                <a:moveTo>
                  <a:pt x="24522" y="40"/>
                </a:moveTo>
                <a:cubicBezTo>
                  <a:pt x="24321" y="5284"/>
                  <a:pt x="23918" y="10569"/>
                  <a:pt x="23918" y="15813"/>
                </a:cubicBezTo>
                <a:cubicBezTo>
                  <a:pt x="23918" y="285272"/>
                  <a:pt x="23918" y="-9127"/>
                  <a:pt x="23918" y="260332"/>
                </a:cubicBezTo>
                <a:cubicBezTo>
                  <a:pt x="23918" y="265536"/>
                  <a:pt x="23918" y="270741"/>
                  <a:pt x="23918" y="276705"/>
                </a:cubicBezTo>
                <a:lnTo>
                  <a:pt x="1309" y="276705"/>
                </a:lnTo>
                <a:cubicBezTo>
                  <a:pt x="1309" y="271261"/>
                  <a:pt x="1309" y="265736"/>
                  <a:pt x="1309" y="260212"/>
                </a:cubicBezTo>
                <a:cubicBezTo>
                  <a:pt x="1309" y="-8847"/>
                  <a:pt x="1309" y="285953"/>
                  <a:pt x="1259" y="16894"/>
                </a:cubicBezTo>
                <a:cubicBezTo>
                  <a:pt x="1259" y="11249"/>
                  <a:pt x="453" y="5645"/>
                  <a:pt x="0" y="0"/>
                </a:cubicBezTo>
                <a:cubicBezTo>
                  <a:pt x="8157" y="0"/>
                  <a:pt x="16315" y="0"/>
                  <a:pt x="2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 rot="10800000" flipH="1">
            <a:off x="74895" y="6309873"/>
            <a:ext cx="21450" cy="276665"/>
          </a:xfrm>
          <a:custGeom>
            <a:avLst/>
            <a:gdLst/>
            <a:ahLst/>
            <a:cxnLst/>
            <a:rect l="l" t="t" r="r" b="b"/>
            <a:pathLst>
              <a:path w="21450" h="276665" extrusionOk="0">
                <a:moveTo>
                  <a:pt x="21450" y="0"/>
                </a:moveTo>
                <a:cubicBezTo>
                  <a:pt x="21450" y="279908"/>
                  <a:pt x="21450" y="-4043"/>
                  <a:pt x="21450" y="276665"/>
                </a:cubicBezTo>
                <a:lnTo>
                  <a:pt x="0" y="276665"/>
                </a:lnTo>
                <a:cubicBezTo>
                  <a:pt x="0" y="-3403"/>
                  <a:pt x="0" y="280228"/>
                  <a:pt x="0" y="0"/>
                </a:cubicBezTo>
                <a:lnTo>
                  <a:pt x="21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 rot="10800000" flipH="1">
            <a:off x="231090" y="6309833"/>
            <a:ext cx="22306" cy="276705"/>
          </a:xfrm>
          <a:custGeom>
            <a:avLst/>
            <a:gdLst/>
            <a:ahLst/>
            <a:cxnLst/>
            <a:rect l="l" t="t" r="r" b="b"/>
            <a:pathLst>
              <a:path w="22306" h="276705" extrusionOk="0">
                <a:moveTo>
                  <a:pt x="21450" y="0"/>
                </a:moveTo>
                <a:cubicBezTo>
                  <a:pt x="21753" y="5244"/>
                  <a:pt x="22306" y="10489"/>
                  <a:pt x="22306" y="15773"/>
                </a:cubicBezTo>
                <a:cubicBezTo>
                  <a:pt x="22306" y="284872"/>
                  <a:pt x="22306" y="-9888"/>
                  <a:pt x="22306" y="259211"/>
                </a:cubicBezTo>
                <a:lnTo>
                  <a:pt x="22306" y="276705"/>
                </a:lnTo>
                <a:lnTo>
                  <a:pt x="403" y="276705"/>
                </a:lnTo>
                <a:cubicBezTo>
                  <a:pt x="403" y="271901"/>
                  <a:pt x="403" y="266777"/>
                  <a:pt x="403" y="261693"/>
                </a:cubicBezTo>
                <a:cubicBezTo>
                  <a:pt x="403" y="-7806"/>
                  <a:pt x="403" y="286553"/>
                  <a:pt x="403" y="17054"/>
                </a:cubicBezTo>
                <a:cubicBezTo>
                  <a:pt x="403" y="11369"/>
                  <a:pt x="151" y="5725"/>
                  <a:pt x="0" y="40"/>
                </a:cubicBezTo>
                <a:lnTo>
                  <a:pt x="21450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 rot="10800000" flipH="1">
            <a:off x="310245" y="6309873"/>
            <a:ext cx="22004" cy="276665"/>
          </a:xfrm>
          <a:custGeom>
            <a:avLst/>
            <a:gdLst/>
            <a:ahLst/>
            <a:cxnLst/>
            <a:rect l="l" t="t" r="r" b="b"/>
            <a:pathLst>
              <a:path w="22004" h="276665" extrusionOk="0">
                <a:moveTo>
                  <a:pt x="21954" y="0"/>
                </a:moveTo>
                <a:cubicBezTo>
                  <a:pt x="21853" y="17014"/>
                  <a:pt x="21652" y="34028"/>
                  <a:pt x="21652" y="51042"/>
                </a:cubicBezTo>
                <a:cubicBezTo>
                  <a:pt x="21652" y="308772"/>
                  <a:pt x="21652" y="2642"/>
                  <a:pt x="21652" y="260372"/>
                </a:cubicBezTo>
                <a:cubicBezTo>
                  <a:pt x="21652" y="265576"/>
                  <a:pt x="21652" y="270741"/>
                  <a:pt x="21652" y="276665"/>
                </a:cubicBezTo>
                <a:lnTo>
                  <a:pt x="957" y="276665"/>
                </a:lnTo>
                <a:cubicBezTo>
                  <a:pt x="655" y="272582"/>
                  <a:pt x="0" y="268299"/>
                  <a:pt x="0" y="263975"/>
                </a:cubicBezTo>
                <a:cubicBezTo>
                  <a:pt x="0" y="-8727"/>
                  <a:pt x="0" y="282390"/>
                  <a:pt x="0" y="9688"/>
                </a:cubicBezTo>
                <a:cubicBezTo>
                  <a:pt x="0" y="6445"/>
                  <a:pt x="352" y="3203"/>
                  <a:pt x="554" y="0"/>
                </a:cubicBezTo>
                <a:lnTo>
                  <a:pt x="220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 rot="10800000" flipH="1">
            <a:off x="466944" y="6309914"/>
            <a:ext cx="21752" cy="276665"/>
          </a:xfrm>
          <a:custGeom>
            <a:avLst/>
            <a:gdLst/>
            <a:ahLst/>
            <a:cxnLst/>
            <a:rect l="l" t="t" r="r" b="b"/>
            <a:pathLst>
              <a:path w="21752" h="276665" extrusionOk="0">
                <a:moveTo>
                  <a:pt x="21450" y="40"/>
                </a:moveTo>
                <a:cubicBezTo>
                  <a:pt x="21551" y="11770"/>
                  <a:pt x="21753" y="23539"/>
                  <a:pt x="21753" y="35269"/>
                </a:cubicBezTo>
                <a:cubicBezTo>
                  <a:pt x="21753" y="297843"/>
                  <a:pt x="21753" y="-3443"/>
                  <a:pt x="21753" y="259131"/>
                </a:cubicBezTo>
                <a:lnTo>
                  <a:pt x="21753" y="276665"/>
                </a:lnTo>
                <a:lnTo>
                  <a:pt x="0" y="276665"/>
                </a:lnTo>
                <a:cubicBezTo>
                  <a:pt x="0" y="-3363"/>
                  <a:pt x="0" y="280228"/>
                  <a:pt x="0" y="0"/>
                </a:cubicBezTo>
                <a:lnTo>
                  <a:pt x="21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 rot="10800000" flipH="1">
            <a:off x="545356" y="6309793"/>
            <a:ext cx="22746" cy="276745"/>
          </a:xfrm>
          <a:custGeom>
            <a:avLst/>
            <a:gdLst/>
            <a:ahLst/>
            <a:cxnLst/>
            <a:rect l="l" t="t" r="r" b="b"/>
            <a:pathLst>
              <a:path w="22746" h="276745" extrusionOk="0">
                <a:moveTo>
                  <a:pt x="22697" y="0"/>
                </a:moveTo>
                <a:cubicBezTo>
                  <a:pt x="22546" y="5244"/>
                  <a:pt x="22243" y="10529"/>
                  <a:pt x="22243" y="15773"/>
                </a:cubicBezTo>
                <a:cubicBezTo>
                  <a:pt x="22243" y="285312"/>
                  <a:pt x="22243" y="-9007"/>
                  <a:pt x="22243" y="260532"/>
                </a:cubicBezTo>
                <a:lnTo>
                  <a:pt x="22243" y="276745"/>
                </a:lnTo>
                <a:lnTo>
                  <a:pt x="1297" y="276745"/>
                </a:lnTo>
                <a:cubicBezTo>
                  <a:pt x="843" y="272182"/>
                  <a:pt x="38" y="267538"/>
                  <a:pt x="38" y="262894"/>
                </a:cubicBezTo>
                <a:cubicBezTo>
                  <a:pt x="-13" y="-8647"/>
                  <a:pt x="-13" y="283631"/>
                  <a:pt x="38" y="12050"/>
                </a:cubicBezTo>
                <a:cubicBezTo>
                  <a:pt x="38" y="8047"/>
                  <a:pt x="843" y="4003"/>
                  <a:pt x="1297" y="0"/>
                </a:cubicBezTo>
                <a:cubicBezTo>
                  <a:pt x="8447" y="0"/>
                  <a:pt x="15597" y="0"/>
                  <a:pt x="227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 rot="10800000" flipH="1">
            <a:off x="702848" y="6309873"/>
            <a:ext cx="21450" cy="276665"/>
          </a:xfrm>
          <a:custGeom>
            <a:avLst/>
            <a:gdLst/>
            <a:ahLst/>
            <a:cxnLst/>
            <a:rect l="l" t="t" r="r" b="b"/>
            <a:pathLst>
              <a:path w="21450" h="276665" extrusionOk="0">
                <a:moveTo>
                  <a:pt x="21450" y="0"/>
                </a:moveTo>
                <a:cubicBezTo>
                  <a:pt x="21450" y="279908"/>
                  <a:pt x="21450" y="-4043"/>
                  <a:pt x="21450" y="276665"/>
                </a:cubicBezTo>
                <a:lnTo>
                  <a:pt x="0" y="276665"/>
                </a:lnTo>
                <a:cubicBezTo>
                  <a:pt x="0" y="-3403"/>
                  <a:pt x="0" y="280228"/>
                  <a:pt x="0" y="0"/>
                </a:cubicBezTo>
                <a:lnTo>
                  <a:pt x="21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 rot="10800000" flipH="1">
            <a:off x="859043" y="6309833"/>
            <a:ext cx="22306" cy="276705"/>
          </a:xfrm>
          <a:custGeom>
            <a:avLst/>
            <a:gdLst/>
            <a:ahLst/>
            <a:cxnLst/>
            <a:rect l="l" t="t" r="r" b="b"/>
            <a:pathLst>
              <a:path w="22306" h="276705" extrusionOk="0">
                <a:moveTo>
                  <a:pt x="21450" y="0"/>
                </a:moveTo>
                <a:cubicBezTo>
                  <a:pt x="21752" y="5244"/>
                  <a:pt x="22306" y="10489"/>
                  <a:pt x="22306" y="15773"/>
                </a:cubicBezTo>
                <a:cubicBezTo>
                  <a:pt x="22306" y="284872"/>
                  <a:pt x="22306" y="-9888"/>
                  <a:pt x="22306" y="259211"/>
                </a:cubicBezTo>
                <a:lnTo>
                  <a:pt x="22306" y="276705"/>
                </a:lnTo>
                <a:lnTo>
                  <a:pt x="403" y="276705"/>
                </a:lnTo>
                <a:lnTo>
                  <a:pt x="403" y="261693"/>
                </a:lnTo>
                <a:cubicBezTo>
                  <a:pt x="403" y="-7806"/>
                  <a:pt x="403" y="286553"/>
                  <a:pt x="403" y="17054"/>
                </a:cubicBezTo>
                <a:cubicBezTo>
                  <a:pt x="403" y="11369"/>
                  <a:pt x="151" y="5725"/>
                  <a:pt x="0" y="40"/>
                </a:cubicBezTo>
                <a:lnTo>
                  <a:pt x="21450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rot="10800000" flipH="1">
            <a:off x="938199" y="6309833"/>
            <a:ext cx="22004" cy="276705"/>
          </a:xfrm>
          <a:custGeom>
            <a:avLst/>
            <a:gdLst/>
            <a:ahLst/>
            <a:cxnLst/>
            <a:rect l="l" t="t" r="r" b="b"/>
            <a:pathLst>
              <a:path w="22004" h="276705" extrusionOk="0">
                <a:moveTo>
                  <a:pt x="21954" y="0"/>
                </a:moveTo>
                <a:cubicBezTo>
                  <a:pt x="21803" y="5685"/>
                  <a:pt x="21551" y="11329"/>
                  <a:pt x="21551" y="17014"/>
                </a:cubicBezTo>
                <a:cubicBezTo>
                  <a:pt x="21551" y="286073"/>
                  <a:pt x="21551" y="-8687"/>
                  <a:pt x="21551" y="260372"/>
                </a:cubicBezTo>
                <a:lnTo>
                  <a:pt x="21551" y="276705"/>
                </a:lnTo>
                <a:lnTo>
                  <a:pt x="957" y="276705"/>
                </a:lnTo>
                <a:cubicBezTo>
                  <a:pt x="655" y="272582"/>
                  <a:pt x="0" y="268299"/>
                  <a:pt x="0" y="264015"/>
                </a:cubicBezTo>
                <a:cubicBezTo>
                  <a:pt x="0" y="-8687"/>
                  <a:pt x="0" y="282430"/>
                  <a:pt x="0" y="9728"/>
                </a:cubicBezTo>
                <a:cubicBezTo>
                  <a:pt x="0" y="6485"/>
                  <a:pt x="352" y="3243"/>
                  <a:pt x="554" y="40"/>
                </a:cubicBezTo>
                <a:cubicBezTo>
                  <a:pt x="7704" y="40"/>
                  <a:pt x="14854" y="40"/>
                  <a:pt x="22004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 rot="10800000" flipH="1">
            <a:off x="1094897" y="6309673"/>
            <a:ext cx="21450" cy="276865"/>
          </a:xfrm>
          <a:custGeom>
            <a:avLst/>
            <a:gdLst/>
            <a:ahLst/>
            <a:cxnLst/>
            <a:rect l="l" t="t" r="r" b="b"/>
            <a:pathLst>
              <a:path w="21450" h="276865" extrusionOk="0">
                <a:moveTo>
                  <a:pt x="21450" y="0"/>
                </a:moveTo>
                <a:cubicBezTo>
                  <a:pt x="21450" y="280068"/>
                  <a:pt x="21450" y="-3723"/>
                  <a:pt x="21450" y="276866"/>
                </a:cubicBezTo>
                <a:lnTo>
                  <a:pt x="201" y="276866"/>
                </a:lnTo>
                <a:lnTo>
                  <a:pt x="201" y="259652"/>
                </a:lnTo>
                <a:cubicBezTo>
                  <a:pt x="201" y="-9167"/>
                  <a:pt x="201" y="285833"/>
                  <a:pt x="201" y="17014"/>
                </a:cubicBezTo>
                <a:cubicBezTo>
                  <a:pt x="201" y="11329"/>
                  <a:pt x="101" y="5645"/>
                  <a:pt x="0" y="0"/>
                </a:cubicBezTo>
                <a:cubicBezTo>
                  <a:pt x="7150" y="0"/>
                  <a:pt x="14300" y="0"/>
                  <a:pt x="21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 rot="10800000" flipH="1">
            <a:off x="1173310" y="6309793"/>
            <a:ext cx="22746" cy="276745"/>
          </a:xfrm>
          <a:custGeom>
            <a:avLst/>
            <a:gdLst/>
            <a:ahLst/>
            <a:cxnLst/>
            <a:rect l="l" t="t" r="r" b="b"/>
            <a:pathLst>
              <a:path w="22746" h="276745" extrusionOk="0">
                <a:moveTo>
                  <a:pt x="22697" y="0"/>
                </a:moveTo>
                <a:cubicBezTo>
                  <a:pt x="22495" y="5244"/>
                  <a:pt x="22193" y="10529"/>
                  <a:pt x="22193" y="15773"/>
                </a:cubicBezTo>
                <a:cubicBezTo>
                  <a:pt x="22193" y="285312"/>
                  <a:pt x="22193" y="-9007"/>
                  <a:pt x="22193" y="260532"/>
                </a:cubicBezTo>
                <a:lnTo>
                  <a:pt x="22193" y="276745"/>
                </a:lnTo>
                <a:lnTo>
                  <a:pt x="1297" y="276745"/>
                </a:lnTo>
                <a:cubicBezTo>
                  <a:pt x="843" y="272182"/>
                  <a:pt x="38" y="267538"/>
                  <a:pt x="38" y="262894"/>
                </a:cubicBezTo>
                <a:cubicBezTo>
                  <a:pt x="-13" y="-8647"/>
                  <a:pt x="-13" y="283631"/>
                  <a:pt x="38" y="12090"/>
                </a:cubicBezTo>
                <a:cubicBezTo>
                  <a:pt x="38" y="8087"/>
                  <a:pt x="843" y="4043"/>
                  <a:pt x="1297" y="40"/>
                </a:cubicBezTo>
                <a:cubicBezTo>
                  <a:pt x="8447" y="40"/>
                  <a:pt x="15597" y="40"/>
                  <a:pt x="22747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 rot="10800000" flipH="1">
            <a:off x="1330801" y="6309714"/>
            <a:ext cx="21450" cy="276865"/>
          </a:xfrm>
          <a:custGeom>
            <a:avLst/>
            <a:gdLst/>
            <a:ahLst/>
            <a:cxnLst/>
            <a:rect l="l" t="t" r="r" b="b"/>
            <a:pathLst>
              <a:path w="21450" h="276865" extrusionOk="0">
                <a:moveTo>
                  <a:pt x="21450" y="40"/>
                </a:moveTo>
                <a:cubicBezTo>
                  <a:pt x="21400" y="225904"/>
                  <a:pt x="21249" y="13371"/>
                  <a:pt x="21249" y="113733"/>
                </a:cubicBezTo>
                <a:cubicBezTo>
                  <a:pt x="21249" y="163613"/>
                  <a:pt x="21249" y="213494"/>
                  <a:pt x="21249" y="263335"/>
                </a:cubicBezTo>
                <a:lnTo>
                  <a:pt x="21249" y="276866"/>
                </a:lnTo>
                <a:lnTo>
                  <a:pt x="0" y="276866"/>
                </a:lnTo>
                <a:cubicBezTo>
                  <a:pt x="0" y="-3723"/>
                  <a:pt x="0" y="280068"/>
                  <a:pt x="0" y="0"/>
                </a:cubicBezTo>
                <a:lnTo>
                  <a:pt x="21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 rot="10800000" flipH="1">
            <a:off x="1486997" y="6309873"/>
            <a:ext cx="22004" cy="276665"/>
          </a:xfrm>
          <a:custGeom>
            <a:avLst/>
            <a:gdLst/>
            <a:ahLst/>
            <a:cxnLst/>
            <a:rect l="l" t="t" r="r" b="b"/>
            <a:pathLst>
              <a:path w="22004" h="276665" extrusionOk="0">
                <a:moveTo>
                  <a:pt x="21450" y="0"/>
                </a:moveTo>
                <a:cubicBezTo>
                  <a:pt x="21652" y="5244"/>
                  <a:pt x="22004" y="10529"/>
                  <a:pt x="22004" y="15773"/>
                </a:cubicBezTo>
                <a:cubicBezTo>
                  <a:pt x="22004" y="284832"/>
                  <a:pt x="22004" y="-9928"/>
                  <a:pt x="22004" y="259131"/>
                </a:cubicBezTo>
                <a:cubicBezTo>
                  <a:pt x="22004" y="264736"/>
                  <a:pt x="22004" y="270300"/>
                  <a:pt x="22004" y="276665"/>
                </a:cubicBezTo>
                <a:lnTo>
                  <a:pt x="403" y="276665"/>
                </a:lnTo>
                <a:lnTo>
                  <a:pt x="403" y="261573"/>
                </a:lnTo>
                <a:cubicBezTo>
                  <a:pt x="403" y="-7886"/>
                  <a:pt x="403" y="286473"/>
                  <a:pt x="403" y="17014"/>
                </a:cubicBezTo>
                <a:cubicBezTo>
                  <a:pt x="403" y="11329"/>
                  <a:pt x="151" y="5685"/>
                  <a:pt x="0" y="0"/>
                </a:cubicBezTo>
                <a:cubicBezTo>
                  <a:pt x="7150" y="0"/>
                  <a:pt x="14300" y="0"/>
                  <a:pt x="21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 rot="10800000" flipH="1">
            <a:off x="1565827" y="6309833"/>
            <a:ext cx="22328" cy="276705"/>
          </a:xfrm>
          <a:custGeom>
            <a:avLst/>
            <a:gdLst/>
            <a:ahLst/>
            <a:cxnLst/>
            <a:rect l="l" t="t" r="r" b="b"/>
            <a:pathLst>
              <a:path w="22328" h="276705" extrusionOk="0">
                <a:moveTo>
                  <a:pt x="22278" y="0"/>
                </a:moveTo>
                <a:cubicBezTo>
                  <a:pt x="22127" y="5685"/>
                  <a:pt x="21876" y="11329"/>
                  <a:pt x="21876" y="17014"/>
                </a:cubicBezTo>
                <a:cubicBezTo>
                  <a:pt x="21876" y="286113"/>
                  <a:pt x="21876" y="-8647"/>
                  <a:pt x="21876" y="260452"/>
                </a:cubicBezTo>
                <a:lnTo>
                  <a:pt x="21876" y="276705"/>
                </a:lnTo>
                <a:lnTo>
                  <a:pt x="1080" y="276705"/>
                </a:lnTo>
                <a:cubicBezTo>
                  <a:pt x="727" y="272582"/>
                  <a:pt x="22" y="268339"/>
                  <a:pt x="22" y="264055"/>
                </a:cubicBezTo>
                <a:cubicBezTo>
                  <a:pt x="-28" y="-8287"/>
                  <a:pt x="22" y="283231"/>
                  <a:pt x="22" y="10889"/>
                </a:cubicBezTo>
                <a:cubicBezTo>
                  <a:pt x="22" y="7246"/>
                  <a:pt x="576" y="3643"/>
                  <a:pt x="878" y="0"/>
                </a:cubicBezTo>
                <a:cubicBezTo>
                  <a:pt x="8029" y="0"/>
                  <a:pt x="15179" y="0"/>
                  <a:pt x="223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 rot="10800000" flipH="1">
            <a:off x="1722901" y="6309873"/>
            <a:ext cx="21450" cy="276665"/>
          </a:xfrm>
          <a:custGeom>
            <a:avLst/>
            <a:gdLst/>
            <a:ahLst/>
            <a:cxnLst/>
            <a:rect l="l" t="t" r="r" b="b"/>
            <a:pathLst>
              <a:path w="21450" h="276665" extrusionOk="0">
                <a:moveTo>
                  <a:pt x="21450" y="0"/>
                </a:moveTo>
                <a:cubicBezTo>
                  <a:pt x="21450" y="279908"/>
                  <a:pt x="21450" y="-4043"/>
                  <a:pt x="21450" y="276665"/>
                </a:cubicBezTo>
                <a:lnTo>
                  <a:pt x="0" y="276665"/>
                </a:lnTo>
                <a:cubicBezTo>
                  <a:pt x="0" y="-3403"/>
                  <a:pt x="0" y="280228"/>
                  <a:pt x="0" y="0"/>
                </a:cubicBezTo>
                <a:lnTo>
                  <a:pt x="21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 rot="10800000" flipH="1">
            <a:off x="1879146" y="6309873"/>
            <a:ext cx="22709" cy="276665"/>
          </a:xfrm>
          <a:custGeom>
            <a:avLst/>
            <a:gdLst/>
            <a:ahLst/>
            <a:cxnLst/>
            <a:rect l="l" t="t" r="r" b="b"/>
            <a:pathLst>
              <a:path w="22709" h="276665" extrusionOk="0">
                <a:moveTo>
                  <a:pt x="21400" y="0"/>
                </a:moveTo>
                <a:cubicBezTo>
                  <a:pt x="21853" y="4844"/>
                  <a:pt x="22659" y="9648"/>
                  <a:pt x="22659" y="14492"/>
                </a:cubicBezTo>
                <a:cubicBezTo>
                  <a:pt x="22709" y="284432"/>
                  <a:pt x="22709" y="-9488"/>
                  <a:pt x="22709" y="260452"/>
                </a:cubicBezTo>
                <a:lnTo>
                  <a:pt x="22709" y="276665"/>
                </a:lnTo>
                <a:lnTo>
                  <a:pt x="453" y="276665"/>
                </a:lnTo>
                <a:lnTo>
                  <a:pt x="453" y="261773"/>
                </a:lnTo>
                <a:cubicBezTo>
                  <a:pt x="453" y="-7766"/>
                  <a:pt x="453" y="286553"/>
                  <a:pt x="453" y="17014"/>
                </a:cubicBezTo>
                <a:cubicBezTo>
                  <a:pt x="453" y="11329"/>
                  <a:pt x="151" y="5685"/>
                  <a:pt x="0" y="0"/>
                </a:cubicBezTo>
                <a:cubicBezTo>
                  <a:pt x="7150" y="0"/>
                  <a:pt x="14300" y="0"/>
                  <a:pt x="21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 rot="10800000" flipH="1">
            <a:off x="1958503" y="6309873"/>
            <a:ext cx="21702" cy="276665"/>
          </a:xfrm>
          <a:custGeom>
            <a:avLst/>
            <a:gdLst/>
            <a:ahLst/>
            <a:cxnLst/>
            <a:rect l="l" t="t" r="r" b="b"/>
            <a:pathLst>
              <a:path w="21702" h="276665" extrusionOk="0">
                <a:moveTo>
                  <a:pt x="21702" y="0"/>
                </a:moveTo>
                <a:cubicBezTo>
                  <a:pt x="21652" y="225704"/>
                  <a:pt x="21551" y="-112452"/>
                  <a:pt x="21501" y="113252"/>
                </a:cubicBezTo>
                <a:cubicBezTo>
                  <a:pt x="21501" y="163093"/>
                  <a:pt x="21501" y="212933"/>
                  <a:pt x="21501" y="262774"/>
                </a:cubicBezTo>
                <a:cubicBezTo>
                  <a:pt x="21501" y="267138"/>
                  <a:pt x="21501" y="271541"/>
                  <a:pt x="21501" y="276665"/>
                </a:cubicBezTo>
                <a:lnTo>
                  <a:pt x="1158" y="276665"/>
                </a:lnTo>
                <a:cubicBezTo>
                  <a:pt x="755" y="273383"/>
                  <a:pt x="0" y="269900"/>
                  <a:pt x="0" y="266417"/>
                </a:cubicBezTo>
                <a:cubicBezTo>
                  <a:pt x="0" y="-9127"/>
                  <a:pt x="0" y="279187"/>
                  <a:pt x="0" y="3643"/>
                </a:cubicBezTo>
                <a:cubicBezTo>
                  <a:pt x="0" y="2442"/>
                  <a:pt x="151" y="1201"/>
                  <a:pt x="252" y="0"/>
                </a:cubicBezTo>
                <a:cubicBezTo>
                  <a:pt x="7402" y="0"/>
                  <a:pt x="14552" y="0"/>
                  <a:pt x="217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 rot="10800000" flipH="1">
            <a:off x="2114950" y="6309914"/>
            <a:ext cx="22004" cy="276665"/>
          </a:xfrm>
          <a:custGeom>
            <a:avLst/>
            <a:gdLst/>
            <a:ahLst/>
            <a:cxnLst/>
            <a:rect l="l" t="t" r="r" b="b"/>
            <a:pathLst>
              <a:path w="22004" h="276665" extrusionOk="0">
                <a:moveTo>
                  <a:pt x="21450" y="40"/>
                </a:moveTo>
                <a:cubicBezTo>
                  <a:pt x="21652" y="5284"/>
                  <a:pt x="22004" y="10569"/>
                  <a:pt x="22004" y="15813"/>
                </a:cubicBezTo>
                <a:cubicBezTo>
                  <a:pt x="22004" y="284872"/>
                  <a:pt x="22004" y="-9888"/>
                  <a:pt x="22004" y="259171"/>
                </a:cubicBezTo>
                <a:cubicBezTo>
                  <a:pt x="22004" y="264776"/>
                  <a:pt x="22004" y="270340"/>
                  <a:pt x="22004" y="276665"/>
                </a:cubicBezTo>
                <a:lnTo>
                  <a:pt x="302" y="276665"/>
                </a:lnTo>
                <a:lnTo>
                  <a:pt x="302" y="260372"/>
                </a:lnTo>
                <a:cubicBezTo>
                  <a:pt x="302" y="-8687"/>
                  <a:pt x="302" y="286073"/>
                  <a:pt x="302" y="17014"/>
                </a:cubicBezTo>
                <a:cubicBezTo>
                  <a:pt x="302" y="11329"/>
                  <a:pt x="101" y="5685"/>
                  <a:pt x="0" y="0"/>
                </a:cubicBezTo>
                <a:cubicBezTo>
                  <a:pt x="7150" y="0"/>
                  <a:pt x="14300" y="0"/>
                  <a:pt x="21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 rot="10800000" flipH="1">
            <a:off x="2193765" y="6309833"/>
            <a:ext cx="22344" cy="276705"/>
          </a:xfrm>
          <a:custGeom>
            <a:avLst/>
            <a:gdLst/>
            <a:ahLst/>
            <a:cxnLst/>
            <a:rect l="l" t="t" r="r" b="b"/>
            <a:pathLst>
              <a:path w="22344" h="276705" extrusionOk="0">
                <a:moveTo>
                  <a:pt x="22294" y="0"/>
                </a:moveTo>
                <a:cubicBezTo>
                  <a:pt x="22143" y="5685"/>
                  <a:pt x="21891" y="11329"/>
                  <a:pt x="21891" y="17014"/>
                </a:cubicBezTo>
                <a:cubicBezTo>
                  <a:pt x="21891" y="286113"/>
                  <a:pt x="21891" y="-8647"/>
                  <a:pt x="21891" y="260452"/>
                </a:cubicBezTo>
                <a:lnTo>
                  <a:pt x="21891" y="276705"/>
                </a:lnTo>
                <a:lnTo>
                  <a:pt x="1095" y="276705"/>
                </a:lnTo>
                <a:cubicBezTo>
                  <a:pt x="743" y="272582"/>
                  <a:pt x="38" y="268339"/>
                  <a:pt x="38" y="264055"/>
                </a:cubicBezTo>
                <a:cubicBezTo>
                  <a:pt x="-13" y="-8287"/>
                  <a:pt x="-13" y="283231"/>
                  <a:pt x="38" y="10889"/>
                </a:cubicBezTo>
                <a:cubicBezTo>
                  <a:pt x="38" y="7246"/>
                  <a:pt x="592" y="3643"/>
                  <a:pt x="894" y="0"/>
                </a:cubicBezTo>
                <a:cubicBezTo>
                  <a:pt x="8044" y="0"/>
                  <a:pt x="15194" y="0"/>
                  <a:pt x="223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 rot="10800000" flipH="1">
            <a:off x="2350854" y="6309873"/>
            <a:ext cx="21450" cy="276665"/>
          </a:xfrm>
          <a:custGeom>
            <a:avLst/>
            <a:gdLst/>
            <a:ahLst/>
            <a:cxnLst/>
            <a:rect l="l" t="t" r="r" b="b"/>
            <a:pathLst>
              <a:path w="21450" h="276665" extrusionOk="0">
                <a:moveTo>
                  <a:pt x="21450" y="0"/>
                </a:moveTo>
                <a:cubicBezTo>
                  <a:pt x="21450" y="279908"/>
                  <a:pt x="21450" y="-4043"/>
                  <a:pt x="21450" y="276665"/>
                </a:cubicBezTo>
                <a:lnTo>
                  <a:pt x="0" y="276665"/>
                </a:lnTo>
                <a:cubicBezTo>
                  <a:pt x="0" y="-3403"/>
                  <a:pt x="0" y="280228"/>
                  <a:pt x="0" y="0"/>
                </a:cubicBezTo>
                <a:lnTo>
                  <a:pt x="21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 rot="10800000" flipH="1">
            <a:off x="1251193" y="6309873"/>
            <a:ext cx="22709" cy="276665"/>
          </a:xfrm>
          <a:custGeom>
            <a:avLst/>
            <a:gdLst/>
            <a:ahLst/>
            <a:cxnLst/>
            <a:rect l="l" t="t" r="r" b="b"/>
            <a:pathLst>
              <a:path w="22709" h="276665" extrusionOk="0">
                <a:moveTo>
                  <a:pt x="21400" y="0"/>
                </a:moveTo>
                <a:cubicBezTo>
                  <a:pt x="21853" y="4844"/>
                  <a:pt x="22659" y="9648"/>
                  <a:pt x="22659" y="14492"/>
                </a:cubicBezTo>
                <a:cubicBezTo>
                  <a:pt x="22709" y="284432"/>
                  <a:pt x="22709" y="-9488"/>
                  <a:pt x="22709" y="260452"/>
                </a:cubicBezTo>
                <a:cubicBezTo>
                  <a:pt x="22709" y="265616"/>
                  <a:pt x="22709" y="270781"/>
                  <a:pt x="22709" y="276665"/>
                </a:cubicBezTo>
                <a:lnTo>
                  <a:pt x="504" y="276665"/>
                </a:lnTo>
                <a:cubicBezTo>
                  <a:pt x="504" y="271901"/>
                  <a:pt x="504" y="266817"/>
                  <a:pt x="504" y="261733"/>
                </a:cubicBezTo>
                <a:cubicBezTo>
                  <a:pt x="504" y="-8207"/>
                  <a:pt x="504" y="285713"/>
                  <a:pt x="504" y="15773"/>
                </a:cubicBezTo>
                <a:cubicBezTo>
                  <a:pt x="504" y="10529"/>
                  <a:pt x="151" y="5244"/>
                  <a:pt x="0" y="0"/>
                </a:cubicBezTo>
                <a:cubicBezTo>
                  <a:pt x="7150" y="0"/>
                  <a:pt x="14300" y="0"/>
                  <a:pt x="21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1"/>
          <p:cNvCxnSpPr/>
          <p:nvPr/>
        </p:nvCxnSpPr>
        <p:spPr>
          <a:xfrm>
            <a:off x="2552700" y="6464300"/>
            <a:ext cx="963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-15125"/>
            <a:ext cx="5943600" cy="6130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1092200" y="5074898"/>
            <a:ext cx="1703388" cy="3833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" dist="12700" dir="3960000" algn="tl" rotWithShape="0">
              <a:srgbClr val="000000">
                <a:alpha val="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2178" y="1016000"/>
            <a:ext cx="2407580" cy="120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70436" y="730795"/>
            <a:ext cx="506904" cy="2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181694" y="2347716"/>
            <a:ext cx="292102" cy="22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89488">
            <a:off x="549181" y="1710763"/>
            <a:ext cx="512914" cy="40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92225" y="5157049"/>
            <a:ext cx="226382" cy="21907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1092201" y="5074897"/>
            <a:ext cx="1322388" cy="3852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092200" y="5126632"/>
            <a:ext cx="13335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Home Delivery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054149" y="712946"/>
            <a:ext cx="488945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"/>
              <a:buNone/>
            </a:pPr>
            <a:r>
              <a:rPr lang="en-US" dirty="0"/>
              <a:t>Zomato Restaurant Expansion</a:t>
            </a:r>
            <a:endParaRPr dirty="0"/>
          </a:p>
        </p:txBody>
      </p:sp>
      <p:pic>
        <p:nvPicPr>
          <p:cNvPr id="2" name="Google Shape;279;p24">
            <a:extLst>
              <a:ext uri="{FF2B5EF4-FFF2-40B4-BE49-F238E27FC236}">
                <a16:creationId xmlns:a16="http://schemas.microsoft.com/office/drawing/2014/main" id="{D288BF2B-8531-7C8E-FBFC-01F81F1F7B1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52438" y="393700"/>
            <a:ext cx="6858000" cy="52392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82;p24">
            <a:extLst>
              <a:ext uri="{FF2B5EF4-FFF2-40B4-BE49-F238E27FC236}">
                <a16:creationId xmlns:a16="http://schemas.microsoft.com/office/drawing/2014/main" id="{F4438383-CCE9-7084-80E9-D8EB0C9594E9}"/>
              </a:ext>
            </a:extLst>
          </p:cNvPr>
          <p:cNvGrpSpPr/>
          <p:nvPr/>
        </p:nvGrpSpPr>
        <p:grpSpPr>
          <a:xfrm>
            <a:off x="11015975" y="1016000"/>
            <a:ext cx="685825" cy="3214201"/>
            <a:chOff x="11059391" y="2420023"/>
            <a:chExt cx="668892" cy="3134840"/>
          </a:xfrm>
        </p:grpSpPr>
        <p:sp>
          <p:nvSpPr>
            <p:cNvPr id="4" name="Google Shape;283;p24">
              <a:extLst>
                <a:ext uri="{FF2B5EF4-FFF2-40B4-BE49-F238E27FC236}">
                  <a16:creationId xmlns:a16="http://schemas.microsoft.com/office/drawing/2014/main" id="{6EB04F60-224F-D0D8-7EC8-3CA10EF964B7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84;p24">
              <a:extLst>
                <a:ext uri="{FF2B5EF4-FFF2-40B4-BE49-F238E27FC236}">
                  <a16:creationId xmlns:a16="http://schemas.microsoft.com/office/drawing/2014/main" id="{7D7E4638-73EF-6BCF-5131-553B1A019D07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5;p24">
              <a:extLst>
                <a:ext uri="{FF2B5EF4-FFF2-40B4-BE49-F238E27FC236}">
                  <a16:creationId xmlns:a16="http://schemas.microsoft.com/office/drawing/2014/main" id="{C8AC502A-A924-FCCE-5525-034FA5306A11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6;p24">
              <a:extLst>
                <a:ext uri="{FF2B5EF4-FFF2-40B4-BE49-F238E27FC236}">
                  <a16:creationId xmlns:a16="http://schemas.microsoft.com/office/drawing/2014/main" id="{71D3F9A5-799C-71D3-1BE3-CAF2125F5AF2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7;p24">
              <a:extLst>
                <a:ext uri="{FF2B5EF4-FFF2-40B4-BE49-F238E27FC236}">
                  <a16:creationId xmlns:a16="http://schemas.microsoft.com/office/drawing/2014/main" id="{6D166B0A-5A0D-914F-B984-3CBE79DB8F26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8;p24">
              <a:extLst>
                <a:ext uri="{FF2B5EF4-FFF2-40B4-BE49-F238E27FC236}">
                  <a16:creationId xmlns:a16="http://schemas.microsoft.com/office/drawing/2014/main" id="{ECE69BFC-EEAE-277E-5E48-B3AAB8192AA8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44;p19">
            <a:extLst>
              <a:ext uri="{FF2B5EF4-FFF2-40B4-BE49-F238E27FC236}">
                <a16:creationId xmlns:a16="http://schemas.microsoft.com/office/drawing/2014/main" id="{042C31A9-56CB-B633-8E48-9FCB766D5F53}"/>
              </a:ext>
            </a:extLst>
          </p:cNvPr>
          <p:cNvSpPr txBox="1">
            <a:spLocks/>
          </p:cNvSpPr>
          <p:nvPr/>
        </p:nvSpPr>
        <p:spPr>
          <a:xfrm>
            <a:off x="1268612" y="3429132"/>
            <a:ext cx="3810802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sz="3000" dirty="0"/>
              <a:t>Diksha Thakur</a:t>
            </a:r>
            <a:endParaRPr lang="en-US" dirty="0"/>
          </a:p>
        </p:txBody>
      </p:sp>
      <p:sp>
        <p:nvSpPr>
          <p:cNvPr id="19" name="Google Shape;422;p27">
            <a:extLst>
              <a:ext uri="{FF2B5EF4-FFF2-40B4-BE49-F238E27FC236}">
                <a16:creationId xmlns:a16="http://schemas.microsoft.com/office/drawing/2014/main" id="{34FE1168-BE97-0FC1-AA27-DF5990D7DD88}"/>
              </a:ext>
            </a:extLst>
          </p:cNvPr>
          <p:cNvSpPr txBox="1">
            <a:spLocks/>
          </p:cNvSpPr>
          <p:nvPr/>
        </p:nvSpPr>
        <p:spPr>
          <a:xfrm>
            <a:off x="1268611" y="4230201"/>
            <a:ext cx="2146487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accent1"/>
              </a:buClr>
              <a:buSzPts val="1800"/>
            </a:pPr>
            <a:r>
              <a:rPr lang="en-US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30/03/2025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49B2F3F8-B77A-5CF4-47ED-827D8807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>
            <a:extLst>
              <a:ext uri="{FF2B5EF4-FFF2-40B4-BE49-F238E27FC236}">
                <a16:creationId xmlns:a16="http://schemas.microsoft.com/office/drawing/2014/main" id="{D92EE9F2-9A0B-1680-ECDC-AF235F4AAD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96" y="0"/>
            <a:ext cx="317190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BAC66653-C2D6-F9CC-7B5D-53AE4BC1CE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608BCECD-964C-ABF8-7A19-50DE78C0B40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8EAEFC6B-E9A2-7D50-DE78-4FE75E95B8E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0919F3EB-4604-DFB2-3B5B-88ACB31A53D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2">
            <a:extLst>
              <a:ext uri="{FF2B5EF4-FFF2-40B4-BE49-F238E27FC236}">
                <a16:creationId xmlns:a16="http://schemas.microsoft.com/office/drawing/2014/main" id="{B06E5530-E9C3-4DA3-9681-C6FE5B78548F}"/>
              </a:ext>
            </a:extLst>
          </p:cNvPr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201" name="Google Shape;201;p22">
              <a:extLst>
                <a:ext uri="{FF2B5EF4-FFF2-40B4-BE49-F238E27FC236}">
                  <a16:creationId xmlns:a16="http://schemas.microsoft.com/office/drawing/2014/main" id="{B428382F-F3A7-41A6-68B3-17D178A24EC0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>
              <a:extLst>
                <a:ext uri="{FF2B5EF4-FFF2-40B4-BE49-F238E27FC236}">
                  <a16:creationId xmlns:a16="http://schemas.microsoft.com/office/drawing/2014/main" id="{C5A6D99B-6A60-AF86-B90E-B8E4E55E9359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>
              <a:extLst>
                <a:ext uri="{FF2B5EF4-FFF2-40B4-BE49-F238E27FC236}">
                  <a16:creationId xmlns:a16="http://schemas.microsoft.com/office/drawing/2014/main" id="{DD0D749D-5CDE-F9BC-F490-722F0D28EB60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>
              <a:extLst>
                <a:ext uri="{FF2B5EF4-FFF2-40B4-BE49-F238E27FC236}">
                  <a16:creationId xmlns:a16="http://schemas.microsoft.com/office/drawing/2014/main" id="{87C9E61F-467B-F8D0-77A9-2ABDA288B369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>
              <a:extLst>
                <a:ext uri="{FF2B5EF4-FFF2-40B4-BE49-F238E27FC236}">
                  <a16:creationId xmlns:a16="http://schemas.microsoft.com/office/drawing/2014/main" id="{EF508452-BEC7-AEBF-9CAE-1F4C90680A95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>
              <a:extLst>
                <a:ext uri="{FF2B5EF4-FFF2-40B4-BE49-F238E27FC236}">
                  <a16:creationId xmlns:a16="http://schemas.microsoft.com/office/drawing/2014/main" id="{73AF9FD0-288C-B8F6-9A98-8F4A291DB9FE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3DBD7857-FAC8-0509-4800-52A440F02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592137"/>
            <a:ext cx="539750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Top Competitors in Suggested Cities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D481E3-09EB-3636-B6DB-58A10BDD2CBE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5339A-9760-1820-57C2-1FC3E1FB5F11}"/>
              </a:ext>
            </a:extLst>
          </p:cNvPr>
          <p:cNvSpPr txBox="1"/>
          <p:nvPr/>
        </p:nvSpPr>
        <p:spPr>
          <a:xfrm>
            <a:off x="745533" y="1935983"/>
            <a:ext cx="61058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Doha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: Mainland China (4.9★), Gymkhana (4.7★)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Makati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: Le Petit Souffle (4.8★)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Tangerang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: Talaga </a:t>
            </a:r>
            <a:r>
              <a:rPr lang="en-IN" sz="1800" dirty="0" err="1">
                <a:latin typeface="Poppins" panose="00000500000000000000" pitchFamily="2" charset="0"/>
                <a:cs typeface="Poppins" panose="00000500000000000000" pitchFamily="2" charset="0"/>
              </a:rPr>
              <a:t>Sampireun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 (4.9★)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Quezon</a:t>
            </a:r>
            <a:r>
              <a:rPr lang="en-IN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City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IN" sz="1800" dirty="0" err="1">
                <a:latin typeface="Poppins" panose="00000500000000000000" pitchFamily="2" charset="0"/>
                <a:cs typeface="Poppins" panose="00000500000000000000" pitchFamily="2" charset="0"/>
              </a:rPr>
              <a:t>Silantro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 Fil-Mex (4.8★)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b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These competitors can offer inspiration for ambiance and menu design.</a:t>
            </a:r>
          </a:p>
        </p:txBody>
      </p:sp>
    </p:spTree>
    <p:extLst>
      <p:ext uri="{BB962C8B-B14F-4D97-AF65-F5344CB8AC3E}">
        <p14:creationId xmlns:p14="http://schemas.microsoft.com/office/powerpoint/2010/main" val="2798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0DD85DE-C67D-AE54-285F-51D6920C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CC43DB66-8766-A273-E9E0-6C4777F300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05D3E001-6CC5-04E0-614B-9EBA28BA6F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D6F5C92D-8376-54F7-38D4-E1733EDDD46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B7C67320-191A-6F7B-CCAB-D9CAD08104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4312045" y="637349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74A76C6E-6458-5605-3C9F-30808C187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dirty="0"/>
              <a:t>Cuisine Analysis 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E6470-B786-3839-43A5-FF7096695424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BFF92-B03F-6E88-DA9A-F1A831EE3368}"/>
              </a:ext>
            </a:extLst>
          </p:cNvPr>
          <p:cNvSpPr txBox="1"/>
          <p:nvPr/>
        </p:nvSpPr>
        <p:spPr>
          <a:xfrm>
            <a:off x="634510" y="1778468"/>
            <a:ext cx="55893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Top-Rated Cuisines:</a:t>
            </a:r>
          </a:p>
          <a:p>
            <a:pPr>
              <a:buNone/>
            </a:pPr>
            <a:endParaRPr lang="en-IN" sz="1800" b="1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Indonesian, Filipino, Sushi, Mexican (4.8–4.9★)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Indian (4.18★), Chinese (4.9★ in Qatar)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Country-wise</a:t>
            </a:r>
            <a:r>
              <a:rPr lang="en-IN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</a:t>
            </a:r>
            <a:r>
              <a:rPr lang="en-IN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buNone/>
            </a:pP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Indonesia → Sunda, Sushi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Philippines → Filipino, Korean, Mediterranean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Qatar → Indian, Chinese, Pakistani</a:t>
            </a:r>
          </a:p>
          <a:p>
            <a:pPr>
              <a:buNone/>
            </a:pPr>
            <a:b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High-rating cuisines in multiple restaurants mean a proven success pattern.</a:t>
            </a:r>
          </a:p>
          <a:p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2BA08D-C1DB-4153-8C46-08E2164D2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218785"/>
              </p:ext>
            </p:extLst>
          </p:nvPr>
        </p:nvGraphicFramePr>
        <p:xfrm>
          <a:off x="5981700" y="1386349"/>
          <a:ext cx="6072647" cy="4879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4111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0EB9EC84-ABF3-FFAA-0F37-35FF339C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>
            <a:extLst>
              <a:ext uri="{FF2B5EF4-FFF2-40B4-BE49-F238E27FC236}">
                <a16:creationId xmlns:a16="http://schemas.microsoft.com/office/drawing/2014/main" id="{AD191CE4-444B-E034-16F4-854FC055FE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96" y="0"/>
            <a:ext cx="317190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928407E4-5212-D9BC-1D18-BFA3428096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DB61314E-DECD-C5A7-54EB-1A28AAF846D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75981FAF-A793-65A7-663B-F97752E987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087543E9-AB1C-71BF-5D77-CC928A9CA37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05715">
            <a:off x="4981865" y="824480"/>
            <a:ext cx="627020" cy="11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2">
            <a:extLst>
              <a:ext uri="{FF2B5EF4-FFF2-40B4-BE49-F238E27FC236}">
                <a16:creationId xmlns:a16="http://schemas.microsoft.com/office/drawing/2014/main" id="{F479EC3F-FF2D-A73B-E8C4-CCBEB9342838}"/>
              </a:ext>
            </a:extLst>
          </p:cNvPr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201" name="Google Shape;201;p22">
              <a:extLst>
                <a:ext uri="{FF2B5EF4-FFF2-40B4-BE49-F238E27FC236}">
                  <a16:creationId xmlns:a16="http://schemas.microsoft.com/office/drawing/2014/main" id="{45C44A67-B94D-90D8-5D67-28BC80CE70D0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>
              <a:extLst>
                <a:ext uri="{FF2B5EF4-FFF2-40B4-BE49-F238E27FC236}">
                  <a16:creationId xmlns:a16="http://schemas.microsoft.com/office/drawing/2014/main" id="{EA6EF783-FE69-CF97-F512-D8BA2F76CE43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>
              <a:extLst>
                <a:ext uri="{FF2B5EF4-FFF2-40B4-BE49-F238E27FC236}">
                  <a16:creationId xmlns:a16="http://schemas.microsoft.com/office/drawing/2014/main" id="{38A72D35-00F9-042E-8332-5718F647F00D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>
              <a:extLst>
                <a:ext uri="{FF2B5EF4-FFF2-40B4-BE49-F238E27FC236}">
                  <a16:creationId xmlns:a16="http://schemas.microsoft.com/office/drawing/2014/main" id="{85F090BF-86B8-6237-841A-0DB4F210DF65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>
              <a:extLst>
                <a:ext uri="{FF2B5EF4-FFF2-40B4-BE49-F238E27FC236}">
                  <a16:creationId xmlns:a16="http://schemas.microsoft.com/office/drawing/2014/main" id="{546A224D-22C5-97DB-91C8-23C6A395412A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>
              <a:extLst>
                <a:ext uri="{FF2B5EF4-FFF2-40B4-BE49-F238E27FC236}">
                  <a16:creationId xmlns:a16="http://schemas.microsoft.com/office/drawing/2014/main" id="{60A64F0D-EDA1-8467-2986-EDFC39BE5B99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67CAEC2C-C972-286F-C88D-6847DBCD4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Should We Offer </a:t>
            </a:r>
            <a:br>
              <a:rPr lang="en-US" dirty="0"/>
            </a:br>
            <a:r>
              <a:rPr lang="en-US" dirty="0"/>
              <a:t>Online Delivery / Table Booking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1CC8E-4885-0329-F5CA-CE71F6E40D0B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E3676-084B-0605-0362-6F6A974A5BD9}"/>
              </a:ext>
            </a:extLst>
          </p:cNvPr>
          <p:cNvSpPr txBox="1"/>
          <p:nvPr/>
        </p:nvSpPr>
        <p:spPr>
          <a:xfrm>
            <a:off x="601205" y="2163710"/>
            <a:ext cx="50369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📌 </a:t>
            </a: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Booking</a:t>
            </a:r>
            <a:r>
              <a:rPr lang="en-US" sz="1800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Little impact on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Not present in most target markets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📌 </a:t>
            </a: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Online Delivery</a:t>
            </a:r>
            <a:r>
              <a:rPr lang="en-US" sz="1800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Not available in any shortlisted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Ratings are already high without it</a:t>
            </a:r>
          </a:p>
          <a:p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We can skip both services initially — they aren’t essential in these markets.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4488D1-E3D2-5CC6-CC25-53A07BBD5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579915"/>
              </p:ext>
            </p:extLst>
          </p:nvPr>
        </p:nvGraphicFramePr>
        <p:xfrm>
          <a:off x="5520920" y="994228"/>
          <a:ext cx="35128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9BC4FE-DF69-E368-121B-CDCBCC61E6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853191"/>
              </p:ext>
            </p:extLst>
          </p:nvPr>
        </p:nvGraphicFramePr>
        <p:xfrm>
          <a:off x="5614219" y="3532323"/>
          <a:ext cx="350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52461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3C858D22-7CC1-BEEF-4960-0C6435A1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>
            <a:extLst>
              <a:ext uri="{FF2B5EF4-FFF2-40B4-BE49-F238E27FC236}">
                <a16:creationId xmlns:a16="http://schemas.microsoft.com/office/drawing/2014/main" id="{79E3F5A3-B4A1-A2AF-8FD5-DFF571D06B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42" y="0"/>
            <a:ext cx="451276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12D5F819-DEF0-44B7-7049-8BEDB376E4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D2191551-93DA-262A-A3D9-58CB7A0F24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77AF2764-C3E1-05A0-14E5-65742EFC480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54057CF4-3E77-11A4-2F23-D673B3C31E3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2">
            <a:extLst>
              <a:ext uri="{FF2B5EF4-FFF2-40B4-BE49-F238E27FC236}">
                <a16:creationId xmlns:a16="http://schemas.microsoft.com/office/drawing/2014/main" id="{22D1F1AA-E669-D402-4CCB-6F670A8F02D5}"/>
              </a:ext>
            </a:extLst>
          </p:cNvPr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201" name="Google Shape;201;p22">
              <a:extLst>
                <a:ext uri="{FF2B5EF4-FFF2-40B4-BE49-F238E27FC236}">
                  <a16:creationId xmlns:a16="http://schemas.microsoft.com/office/drawing/2014/main" id="{79D7CE14-31D1-BCA9-129A-D37883960C18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>
              <a:extLst>
                <a:ext uri="{FF2B5EF4-FFF2-40B4-BE49-F238E27FC236}">
                  <a16:creationId xmlns:a16="http://schemas.microsoft.com/office/drawing/2014/main" id="{8B3CE0FE-823B-18B4-42BF-AA82A0EA63DF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>
              <a:extLst>
                <a:ext uri="{FF2B5EF4-FFF2-40B4-BE49-F238E27FC236}">
                  <a16:creationId xmlns:a16="http://schemas.microsoft.com/office/drawing/2014/main" id="{A58CFF16-3C6B-D8AD-F182-6AAF038DAA86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>
              <a:extLst>
                <a:ext uri="{FF2B5EF4-FFF2-40B4-BE49-F238E27FC236}">
                  <a16:creationId xmlns:a16="http://schemas.microsoft.com/office/drawing/2014/main" id="{02FF5E49-61AD-3A8C-77C2-118B1159EA1C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>
              <a:extLst>
                <a:ext uri="{FF2B5EF4-FFF2-40B4-BE49-F238E27FC236}">
                  <a16:creationId xmlns:a16="http://schemas.microsoft.com/office/drawing/2014/main" id="{AB4EDE1F-4F21-43B5-07DA-AD9A2F6EE427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>
              <a:extLst>
                <a:ext uri="{FF2B5EF4-FFF2-40B4-BE49-F238E27FC236}">
                  <a16:creationId xmlns:a16="http://schemas.microsoft.com/office/drawing/2014/main" id="{C0D2D25F-1577-613B-CD65-6E5BC0B8359A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8972B3F8-1D01-0950-39B9-937C0852E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Price vs Rating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0DA51-B205-368F-4EEA-FA41C9F95ED4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8ED0B-14EB-4001-C86C-292BF3429D42}"/>
              </a:ext>
            </a:extLst>
          </p:cNvPr>
          <p:cNvSpPr txBox="1"/>
          <p:nvPr/>
        </p:nvSpPr>
        <p:spPr>
          <a:xfrm>
            <a:off x="698500" y="1820993"/>
            <a:ext cx="51879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 Higher Cost Better?</a:t>
            </a:r>
          </a:p>
          <a:p>
            <a:pPr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Used CORREL formula between Avg Cost and Rating</a:t>
            </a:r>
          </a:p>
          <a:p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Result = </a:t>
            </a: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0.314831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→ weak positive correlation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Insight: Slightly better feedback at higher prices, but not a strong pattern</a:t>
            </a:r>
          </a:p>
          <a:p>
            <a:pPr>
              <a:buNone/>
            </a:pP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We should only charge more if the overall experience justifies it.</a:t>
            </a:r>
          </a:p>
        </p:txBody>
      </p:sp>
    </p:spTree>
    <p:extLst>
      <p:ext uri="{BB962C8B-B14F-4D97-AF65-F5344CB8AC3E}">
        <p14:creationId xmlns:p14="http://schemas.microsoft.com/office/powerpoint/2010/main" val="52892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F8A89FDF-48EA-B32D-7D80-73638666E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>
            <a:extLst>
              <a:ext uri="{FF2B5EF4-FFF2-40B4-BE49-F238E27FC236}">
                <a16:creationId xmlns:a16="http://schemas.microsoft.com/office/drawing/2014/main" id="{3AF1699C-C263-698B-E784-90E069B6C3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410" y="0"/>
            <a:ext cx="462559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F130F14D-11A5-D7B9-2416-A4C6EB07E2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DE74D226-EB2D-4628-8E51-613FECE790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1D93E95B-80BD-82EB-6EF2-D9EDB2ECD2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B0B17A56-F01C-E00C-B57E-FB50B1F85EC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2">
            <a:extLst>
              <a:ext uri="{FF2B5EF4-FFF2-40B4-BE49-F238E27FC236}">
                <a16:creationId xmlns:a16="http://schemas.microsoft.com/office/drawing/2014/main" id="{DD96B44B-EFB5-16C3-67F8-F16D719B114B}"/>
              </a:ext>
            </a:extLst>
          </p:cNvPr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201" name="Google Shape;201;p22">
              <a:extLst>
                <a:ext uri="{FF2B5EF4-FFF2-40B4-BE49-F238E27FC236}">
                  <a16:creationId xmlns:a16="http://schemas.microsoft.com/office/drawing/2014/main" id="{A56E57F0-523D-7206-DBEC-EC76DD5F59EC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>
              <a:extLst>
                <a:ext uri="{FF2B5EF4-FFF2-40B4-BE49-F238E27FC236}">
                  <a16:creationId xmlns:a16="http://schemas.microsoft.com/office/drawing/2014/main" id="{24D18337-3197-2C41-8653-DB94B9BEBE57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>
              <a:extLst>
                <a:ext uri="{FF2B5EF4-FFF2-40B4-BE49-F238E27FC236}">
                  <a16:creationId xmlns:a16="http://schemas.microsoft.com/office/drawing/2014/main" id="{1D396627-02FE-7676-AFFA-BC3D590BEDD5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>
              <a:extLst>
                <a:ext uri="{FF2B5EF4-FFF2-40B4-BE49-F238E27FC236}">
                  <a16:creationId xmlns:a16="http://schemas.microsoft.com/office/drawing/2014/main" id="{DB593E93-0A21-405F-4A15-955E1DB3F806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>
              <a:extLst>
                <a:ext uri="{FF2B5EF4-FFF2-40B4-BE49-F238E27FC236}">
                  <a16:creationId xmlns:a16="http://schemas.microsoft.com/office/drawing/2014/main" id="{47118BF0-03F3-C592-C65A-94E9F4E177BE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>
              <a:extLst>
                <a:ext uri="{FF2B5EF4-FFF2-40B4-BE49-F238E27FC236}">
                  <a16:creationId xmlns:a16="http://schemas.microsoft.com/office/drawing/2014/main" id="{67110D99-F793-C1DC-5027-85F64846CC77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61C1E143-4939-1006-5377-17F7E6AEA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dirty="0"/>
              <a:t>Price Range Distribution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44296-07D4-0967-D51C-5108F3CF68F0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F033B-9581-7E83-497D-66551F5759AD}"/>
              </a:ext>
            </a:extLst>
          </p:cNvPr>
          <p:cNvSpPr txBox="1"/>
          <p:nvPr/>
        </p:nvSpPr>
        <p:spPr>
          <a:xfrm>
            <a:off x="873355" y="2071525"/>
            <a:ext cx="56507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→ Most restaurants in Price Range 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Philippines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→ Balanced between 3 and 4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Indonesia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→ Mostly Price Range 3</a:t>
            </a:r>
          </a:p>
          <a:p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We should match pricing strategy with local expectations. Mid-tier seems safe for entry.</a:t>
            </a:r>
          </a:p>
        </p:txBody>
      </p:sp>
    </p:spTree>
    <p:extLst>
      <p:ext uri="{BB962C8B-B14F-4D97-AF65-F5344CB8AC3E}">
        <p14:creationId xmlns:p14="http://schemas.microsoft.com/office/powerpoint/2010/main" val="309906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63;p29">
            <a:extLst>
              <a:ext uri="{FF2B5EF4-FFF2-40B4-BE49-F238E27FC236}">
                <a16:creationId xmlns:a16="http://schemas.microsoft.com/office/drawing/2014/main" id="{6146C8F1-73DE-51A9-636A-BBBC62D587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 flipV="1">
            <a:off x="2910842" y="-2423161"/>
            <a:ext cx="6370320" cy="1219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89488">
            <a:off x="378367" y="216771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05715">
            <a:off x="6817387" y="699999"/>
            <a:ext cx="124112" cy="97032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0"/>
          <p:cNvSpPr txBox="1">
            <a:spLocks noGrp="1"/>
          </p:cNvSpPr>
          <p:nvPr>
            <p:ph type="title"/>
          </p:nvPr>
        </p:nvSpPr>
        <p:spPr>
          <a:xfrm>
            <a:off x="618307" y="295898"/>
            <a:ext cx="64643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How I Created the Dashboard</a:t>
            </a:r>
            <a:endParaRPr dirty="0"/>
          </a:p>
        </p:txBody>
      </p:sp>
      <p:sp>
        <p:nvSpPr>
          <p:cNvPr id="24" name="Google Shape;364;p26">
            <a:extLst>
              <a:ext uri="{FF2B5EF4-FFF2-40B4-BE49-F238E27FC236}">
                <a16:creationId xmlns:a16="http://schemas.microsoft.com/office/drawing/2014/main" id="{F243B628-74B9-96B1-3AAE-4F62D11C19B3}"/>
              </a:ext>
            </a:extLst>
          </p:cNvPr>
          <p:cNvSpPr txBox="1"/>
          <p:nvPr/>
        </p:nvSpPr>
        <p:spPr>
          <a:xfrm>
            <a:off x="341945" y="807158"/>
            <a:ext cx="1150811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1800" b="1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800" b="1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800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8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Once the data was cleaned and enhanced, I began building an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interactive dashboard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using PivotTables and charts.</a:t>
            </a:r>
          </a:p>
          <a:p>
            <a:endParaRPr lang="en-US" sz="18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inserted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PivotTables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analyze:</a:t>
            </a:r>
          </a:p>
          <a:p>
            <a:endParaRPr lang="en-US" sz="18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Restaurant count by country and year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 rating and cost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Cuisine preferences and service types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Then I created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Pivot Charts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visual clarity and comparisons.</a:t>
            </a:r>
          </a:p>
          <a:p>
            <a:endParaRPr lang="en-US" sz="18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added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Slicers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Year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Country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Price Range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so users can filter the view dynamically.</a:t>
            </a:r>
          </a:p>
          <a:p>
            <a:endParaRPr lang="en-US" sz="18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display key numbers like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average rating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 restaurants</a:t>
            </a:r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 used </a:t>
            </a:r>
            <a:r>
              <a:rPr lang="en-US" sz="1800" b="1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helper cells</a:t>
            </a:r>
          </a:p>
          <a:p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connected to pivots.</a:t>
            </a:r>
          </a:p>
          <a:p>
            <a:endParaRPr lang="en-US" sz="1800" dirty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Finally, I formatted everything neatly with a Zomato-style theme.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3078287" y="-2001712"/>
            <a:ext cx="6035425" cy="1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89488">
            <a:off x="323566" y="654555"/>
            <a:ext cx="378082" cy="21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05715" flipH="1" flipV="1">
            <a:off x="4826772" y="742939"/>
            <a:ext cx="414653" cy="29961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685800" y="579437"/>
            <a:ext cx="66549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dirty="0"/>
              <a:t>Dashboard Features</a:t>
            </a:r>
            <a:endParaRPr dirty="0"/>
          </a:p>
        </p:txBody>
      </p:sp>
      <p:pic>
        <p:nvPicPr>
          <p:cNvPr id="7" name="Google Shape;463;p29">
            <a:extLst>
              <a:ext uri="{FF2B5EF4-FFF2-40B4-BE49-F238E27FC236}">
                <a16:creationId xmlns:a16="http://schemas.microsoft.com/office/drawing/2014/main" id="{CC9434AC-151E-CB1A-7AD3-233B225967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 flipH="1">
            <a:off x="4749991" y="-540759"/>
            <a:ext cx="2692018" cy="1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2;p25" descr="A screenshot of a phone&#10;&#10;Description automatically generated">
            <a:extLst>
              <a:ext uri="{FF2B5EF4-FFF2-40B4-BE49-F238E27FC236}">
                <a16:creationId xmlns:a16="http://schemas.microsoft.com/office/drawing/2014/main" id="{75F62040-E9B3-029F-934E-42BBF6ADB4A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6937" t="3964" r="68425" b="-1564"/>
          <a:stretch/>
        </p:blipFill>
        <p:spPr>
          <a:xfrm>
            <a:off x="7340700" y="835337"/>
            <a:ext cx="3159093" cy="4524978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73F7805-80D8-982E-1906-4EDA0FE5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7" y="1255308"/>
            <a:ext cx="708078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Slicers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for year, country, and price range — fully interactive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showing: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Restaurant trends by country/year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Price vs. rating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Cuisine performance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KPI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for key stats: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Avg Rating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Avg Cost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Total Restaurants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Built to help Zomato quickly spot: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Underserved markets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High-performing cuisines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Smart expansion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E737B586-E4FB-060C-4BE2-8974D4A58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29">
            <a:extLst>
              <a:ext uri="{FF2B5EF4-FFF2-40B4-BE49-F238E27FC236}">
                <a16:creationId xmlns:a16="http://schemas.microsoft.com/office/drawing/2014/main" id="{46D73CAB-FD3A-1478-3BE2-B84BA8EED8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3078287" y="-2001712"/>
            <a:ext cx="6035425" cy="1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9">
            <a:extLst>
              <a:ext uri="{FF2B5EF4-FFF2-40B4-BE49-F238E27FC236}">
                <a16:creationId xmlns:a16="http://schemas.microsoft.com/office/drawing/2014/main" id="{7EE142C4-D60A-FE7A-1F63-3BF4AA3B99F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89488">
            <a:off x="323566" y="654555"/>
            <a:ext cx="378082" cy="21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9">
            <a:extLst>
              <a:ext uri="{FF2B5EF4-FFF2-40B4-BE49-F238E27FC236}">
                <a16:creationId xmlns:a16="http://schemas.microsoft.com/office/drawing/2014/main" id="{2847626F-CFDB-CA7F-F6A0-A7381515288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05715" flipH="1" flipV="1">
            <a:off x="4826772" y="742939"/>
            <a:ext cx="414653" cy="29961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9">
            <a:extLst>
              <a:ext uri="{FF2B5EF4-FFF2-40B4-BE49-F238E27FC236}">
                <a16:creationId xmlns:a16="http://schemas.microsoft.com/office/drawing/2014/main" id="{2B805D8D-2672-4492-1B1F-2B42B4ECE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5397" y="601939"/>
            <a:ext cx="66549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dirty="0"/>
              <a:t>Dashboard charts </a:t>
            </a:r>
            <a:endParaRPr dirty="0"/>
          </a:p>
        </p:txBody>
      </p:sp>
      <p:pic>
        <p:nvPicPr>
          <p:cNvPr id="7" name="Google Shape;463;p29">
            <a:extLst>
              <a:ext uri="{FF2B5EF4-FFF2-40B4-BE49-F238E27FC236}">
                <a16:creationId xmlns:a16="http://schemas.microsoft.com/office/drawing/2014/main" id="{7F9F7469-359E-E845-86FF-EF04034260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 flipH="1">
            <a:off x="4749991" y="-540759"/>
            <a:ext cx="2692018" cy="1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2;p25" descr="A screenshot of a phone&#10;&#10;Description automatically generated">
            <a:extLst>
              <a:ext uri="{FF2B5EF4-FFF2-40B4-BE49-F238E27FC236}">
                <a16:creationId xmlns:a16="http://schemas.microsoft.com/office/drawing/2014/main" id="{2745D78F-EDEB-D392-FB6C-A8DFC6458A5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6937" t="3964" r="68425" b="-1564"/>
          <a:stretch/>
        </p:blipFill>
        <p:spPr>
          <a:xfrm>
            <a:off x="7340700" y="835337"/>
            <a:ext cx="3159093" cy="4524978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C88AD3B-1EB5-5175-FFD1-F487CB03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7" y="3886797"/>
            <a:ext cx="2455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50EFED-D3AE-A43A-58E7-92E9E72B0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41" y="1861921"/>
            <a:ext cx="603081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Number of restaurants in each country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Trend of new restaurants opened per 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Avg. Customer Ratings by Country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Top Cuisines by Ratings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Avg. Cost for Two People by Country (INR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Percentage of Restaurants Allowing Table Booking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Online Delivery Availability Across All Restaurants</a:t>
            </a:r>
          </a:p>
        </p:txBody>
      </p:sp>
    </p:spTree>
    <p:extLst>
      <p:ext uri="{BB962C8B-B14F-4D97-AF65-F5344CB8AC3E}">
        <p14:creationId xmlns:p14="http://schemas.microsoft.com/office/powerpoint/2010/main" val="400267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D7F4B757-DC6C-26E3-21A1-B4AA7CF8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ED72960C-B7F9-A7D9-4288-65E7BCD9DB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9889F824-56DB-33D9-92B6-81A825C280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0C561CE7-5F97-A2B4-685E-4DF17CE8ACE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009CC4F2-F95C-765A-C6D7-EB1F613E86C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E72997D1-B199-943B-2DB4-317716200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69" y="378757"/>
            <a:ext cx="5283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Number of Restaurants in Each Country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2ED81-4576-EE46-0A9F-1A7C28BA2863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9F459-D51E-BB46-B5D5-2E4CDA94C720}"/>
              </a:ext>
            </a:extLst>
          </p:cNvPr>
          <p:cNvSpPr txBox="1"/>
          <p:nvPr/>
        </p:nvSpPr>
        <p:spPr>
          <a:xfrm>
            <a:off x="521285" y="1219061"/>
            <a:ext cx="47594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Insights: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India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has the highest number of restaurants listed, followed by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United States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United Arab Emirates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Countries like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New Zealand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Turkey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have relatively fewer restaurants, offering potential for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new market expansion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diversity of restaurant presence indicates Zomato’s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existing global footprint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but also highlights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untapped regions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Recommendation 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Consider increasing presence in countries with low restaurant count but potential for urban dining growth, such as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Indonesia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79A1DC-CA4D-43D0-970C-9B832373A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40138"/>
              </p:ext>
            </p:extLst>
          </p:nvPr>
        </p:nvGraphicFramePr>
        <p:xfrm>
          <a:off x="5535561" y="1712633"/>
          <a:ext cx="6518787" cy="3891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5172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D0ECE61F-B7F6-EF44-BFA8-4322767A2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3BF6B82A-4F7E-6360-A983-37CEEDDCD2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D7897D70-2419-65C7-0F8C-2A8AAA13B4E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B1604D15-AAE7-2C2F-5D68-8240DB8EC2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A97914AC-C2FF-C686-9C15-3B2DD91320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F44F1E2A-D980-0A81-C169-D1862E6D5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69" y="378757"/>
            <a:ext cx="5283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Trend of New Restaurants Opened Per Year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8C2FB-8D07-3429-F59A-E096E7C5898B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51C88-E437-D44F-265E-845F7104357F}"/>
              </a:ext>
            </a:extLst>
          </p:cNvPr>
          <p:cNvSpPr txBox="1"/>
          <p:nvPr/>
        </p:nvSpPr>
        <p:spPr>
          <a:xfrm>
            <a:off x="521285" y="1219061"/>
            <a:ext cx="47594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number of new restaurants added each year shows a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fluctuating trend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from 2010 to 2018.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There was a slight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dip around 2014–2016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possibly due to market saturation or business constraints.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steady increase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is noticed again from 2016 to 2018, indicating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renewed growth or expansion strategies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Maintain this positive growth by focusing on high-potential regions and cuisines, and improve platform services (delivery, booking) to attract more listings.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E42B439-F1CA-4846-AF27-BB09CE55D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925238"/>
              </p:ext>
            </p:extLst>
          </p:nvPr>
        </p:nvGraphicFramePr>
        <p:xfrm>
          <a:off x="4648568" y="1826632"/>
          <a:ext cx="7661418" cy="355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74863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04" y="0"/>
            <a:ext cx="512579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535" y="838200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291010" y="854309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2667203" y="1206676"/>
            <a:ext cx="124112" cy="9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0536" y="5442495"/>
            <a:ext cx="506904" cy="2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400000">
            <a:off x="5272636" y="1314995"/>
            <a:ext cx="506904" cy="2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613481" y="713690"/>
            <a:ext cx="268080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</a:pPr>
            <a:r>
              <a:rPr lang="en-US" sz="4000" b="1" dirty="0">
                <a:latin typeface="Poppins"/>
                <a:ea typeface="Poppins"/>
                <a:cs typeface="Poppins"/>
                <a:sym typeface="Poppins"/>
              </a:rPr>
              <a:t>About </a:t>
            </a:r>
            <a:r>
              <a:rPr lang="en-US" sz="4000" dirty="0"/>
              <a:t>Project</a:t>
            </a:r>
            <a:endParaRPr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C3714-FD82-36A1-6C4B-3DEF564AE8C8}"/>
              </a:ext>
            </a:extLst>
          </p:cNvPr>
          <p:cNvSpPr txBox="1"/>
          <p:nvPr/>
        </p:nvSpPr>
        <p:spPr>
          <a:xfrm>
            <a:off x="218364" y="1934345"/>
            <a:ext cx="63034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This Zomato Restaurant Expansion project focuses on finding the best locations for opening new restaurants by analyzing real restaurant data. Using Excel tools, I explored important factors like country-wise distribution, pricing, Cuisines, Ratings .</a:t>
            </a:r>
          </a:p>
          <a:p>
            <a:pPr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 project includes data cleaning, lookup functions, logical analysis , pivot table and creating an interactive dashboard to visualize insights. The goal is to support smart, data-driven decisions to help Zomato grow in areas with high potential and less competition.</a:t>
            </a:r>
          </a:p>
        </p:txBody>
      </p:sp>
      <p:grpSp>
        <p:nvGrpSpPr>
          <p:cNvPr id="2" name="Google Shape;200;p22">
            <a:extLst>
              <a:ext uri="{FF2B5EF4-FFF2-40B4-BE49-F238E27FC236}">
                <a16:creationId xmlns:a16="http://schemas.microsoft.com/office/drawing/2014/main" id="{8E950306-A685-3B23-67F5-DB7C7C89E222}"/>
              </a:ext>
            </a:extLst>
          </p:cNvPr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3" name="Google Shape;201;p22">
              <a:extLst>
                <a:ext uri="{FF2B5EF4-FFF2-40B4-BE49-F238E27FC236}">
                  <a16:creationId xmlns:a16="http://schemas.microsoft.com/office/drawing/2014/main" id="{6A125529-5AC2-07E1-0C0C-19E505FDA7C3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02;p22">
              <a:extLst>
                <a:ext uri="{FF2B5EF4-FFF2-40B4-BE49-F238E27FC236}">
                  <a16:creationId xmlns:a16="http://schemas.microsoft.com/office/drawing/2014/main" id="{81C1F378-113C-E51A-DD37-48AE6460FD70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03;p22">
              <a:extLst>
                <a:ext uri="{FF2B5EF4-FFF2-40B4-BE49-F238E27FC236}">
                  <a16:creationId xmlns:a16="http://schemas.microsoft.com/office/drawing/2014/main" id="{9D97E21B-3415-B528-B926-2B0930C1C685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4;p22">
              <a:extLst>
                <a:ext uri="{FF2B5EF4-FFF2-40B4-BE49-F238E27FC236}">
                  <a16:creationId xmlns:a16="http://schemas.microsoft.com/office/drawing/2014/main" id="{DDA1617F-0144-DED7-197E-88150A8DC32F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5;p22">
              <a:extLst>
                <a:ext uri="{FF2B5EF4-FFF2-40B4-BE49-F238E27FC236}">
                  <a16:creationId xmlns:a16="http://schemas.microsoft.com/office/drawing/2014/main" id="{229C9477-5865-EB8B-56A8-950818D1A021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6;p22">
              <a:extLst>
                <a:ext uri="{FF2B5EF4-FFF2-40B4-BE49-F238E27FC236}">
                  <a16:creationId xmlns:a16="http://schemas.microsoft.com/office/drawing/2014/main" id="{6D0E2654-37E7-1D16-2900-6FA7A21302A4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061D831F-4CDA-EEE5-2123-D9E32848F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11777B4F-D69A-92A0-2AE3-93238DF373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F7A38899-D668-F23A-DF45-1BB23D5D3E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B8C77B4B-968F-A39A-47FA-D6D2ADFC0D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C1F9DD55-35E9-08BA-5A91-0C7E0846368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A177A93E-459D-3ACE-5694-A9824435B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69" y="378757"/>
            <a:ext cx="5283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Top 10 Cuisines by Average Rating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EE0B7C-0AC3-BDED-901C-C5B0F194B037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CF257-C31A-6EC0-37C7-432572C8D342}"/>
              </a:ext>
            </a:extLst>
          </p:cNvPr>
          <p:cNvSpPr txBox="1"/>
          <p:nvPr/>
        </p:nvSpPr>
        <p:spPr>
          <a:xfrm>
            <a:off x="521285" y="1524317"/>
            <a:ext cx="41687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This chart displays the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top 10 cuisines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with the highest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average ratings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across all restaurants.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Helps identify cuisines that receive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consistently positive customer feedback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These cuisines are strong candidates for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menu focus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in new restaurants.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High-rated cuisines like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Sunda Indonesian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Sushi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Filipino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show both popularity and performance.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Reflects customer taste preferences in our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recommended countries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92BA08D-C1DB-4153-8C46-08E2164D2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741541"/>
              </p:ext>
            </p:extLst>
          </p:nvPr>
        </p:nvGraphicFramePr>
        <p:xfrm>
          <a:off x="5958669" y="1333510"/>
          <a:ext cx="5584401" cy="5361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076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D74987A-F888-C242-3AAD-AD4E7475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0309A8EA-6B31-9E32-2B7F-27EA802C3B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74503C6D-666D-BC03-A48D-FAEA99B0C0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DA40CFD1-D707-280F-5259-54663B008D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35315695-B8C6-860D-2780-8FA3B270DD0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53FD473E-6A23-122B-3011-775E6B80E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69" y="147017"/>
            <a:ext cx="59219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Average Customer Ratings by Country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100F5-ED34-41E8-1F33-AEB1B5837E4C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D90A4-040A-51C9-A1A6-7C711D7F0884}"/>
              </a:ext>
            </a:extLst>
          </p:cNvPr>
          <p:cNvSpPr txBox="1"/>
          <p:nvPr/>
        </p:nvSpPr>
        <p:spPr>
          <a:xfrm>
            <a:off x="521285" y="980853"/>
            <a:ext cx="47594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Philippines (4.46)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Indonesia (4.29)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Qatar (4.06)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have the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highest average ratings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indicating strong customer satisfaction in these markets.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Countries with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lower average ratings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such as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India (3.76)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South Africa (3.48)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may need quality or service improvements.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High ratings in low-competition countries suggest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ideal locations for expansion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Focus on expanding into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high-rating, low-saturation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countries like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Philippines, Indonesia, and Qatar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where customers already respond positively to food experiences.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36C41C7-5086-4C97-9234-9162818FC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3538379"/>
              </p:ext>
            </p:extLst>
          </p:nvPr>
        </p:nvGraphicFramePr>
        <p:xfrm>
          <a:off x="6400799" y="1160206"/>
          <a:ext cx="5132439" cy="5081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82572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CC81517-B6B4-4929-A8D1-5E43E996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51ED69B0-6599-0385-4799-58402ABFEC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15F734C9-199B-2A84-3E49-A4A839E4BA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54C8A688-B075-65F8-2467-EB1FE9FB3F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E13CBCAD-DCB1-1262-F8B2-A4FF07BE52C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9E2D512F-C62A-BDC4-1B86-C174E8885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69" y="378757"/>
            <a:ext cx="5283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Average Cost for Two People by Country 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D5837-4E8C-1D6A-12D9-C8767DB4B4D7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7BB7A-51B0-98CC-D43D-8E8C4B17169F}"/>
              </a:ext>
            </a:extLst>
          </p:cNvPr>
          <p:cNvSpPr txBox="1"/>
          <p:nvPr/>
        </p:nvSpPr>
        <p:spPr>
          <a:xfrm>
            <a:off x="521284" y="1219061"/>
            <a:ext cx="51322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shows the highest average cost (~₹5056), indicating a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premium dining market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Philippines (₹2426)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is mid-range, while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Indonesia (₹1462)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is the most affordable.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These cost levels reveal not just pricing trends but also potential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customer purchasing power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position restaurants as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premium brands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offering high-end service.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 the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Philippines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offer a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balanced mix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of value and quality.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In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Indonesia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follow a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cost-efficient, high-volume strategy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295624-EEE2-40F5-80C4-1AF00091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836811"/>
              </p:ext>
            </p:extLst>
          </p:nvPr>
        </p:nvGraphicFramePr>
        <p:xfrm>
          <a:off x="4872989" y="921550"/>
          <a:ext cx="6886392" cy="5319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43652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B23AC00D-1E28-8B1F-AE89-6032F26D9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DF3BE408-CBC4-B1FC-4D74-8A6CF533D7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B08896B6-0251-C1A9-2D0C-8C1F4FA700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2588B72C-3AAC-DD44-1BEF-0DADB584C2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A808FA02-25C8-A376-9A24-D46B9348ED0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83907BE6-6DCB-38AC-5C46-BA3D47D01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68" y="378757"/>
            <a:ext cx="542053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Percentage of Restaurants Allowing Table Booking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93A66-CBFE-FD63-8718-54C2F9C82FD9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79693-F3F7-96B1-A3CB-F7E5BBE20A54}"/>
              </a:ext>
            </a:extLst>
          </p:cNvPr>
          <p:cNvSpPr txBox="1"/>
          <p:nvPr/>
        </p:nvSpPr>
        <p:spPr>
          <a:xfrm>
            <a:off x="521285" y="1219061"/>
            <a:ext cx="47594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Only 12%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of restaurants allow table booking.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 significant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88% do not support table reservations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which limits convenience for dine-in customers.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This highlights a potential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gap in customer service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that can be improved.</a:t>
            </a:r>
          </a:p>
          <a:p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Encourage more restaurants to enable table booking features by: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Offering incentives or visibility boosts.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Providing a simple setup through the Zomato platform.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Educating partners on benefits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63A3F3-F8BB-43AD-9025-84BC23E18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90333"/>
              </p:ext>
            </p:extLst>
          </p:nvPr>
        </p:nvGraphicFramePr>
        <p:xfrm>
          <a:off x="5998853" y="1078869"/>
          <a:ext cx="5671862" cy="4483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90235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19EAA4A-57AB-BA14-891C-D6C09C9F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6E2CA4CC-162D-7586-8FDD-41D69A8491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E2F059A0-ECE4-D8AF-3DFA-E5A4DF2217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6452AA21-9A9F-8255-723D-3A4D316828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E1B77214-2253-2F1A-90F9-91BF5ADB748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EA098F04-9254-1EF1-603A-97D5B22C6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469" y="378757"/>
            <a:ext cx="554835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Online Delivery Availability Across All Restaurants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D9903-0AD7-1668-1569-E40D2B90C66F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68CE-0395-6F60-0F48-267DB4736AD5}"/>
              </a:ext>
            </a:extLst>
          </p:cNvPr>
          <p:cNvSpPr txBox="1"/>
          <p:nvPr/>
        </p:nvSpPr>
        <p:spPr>
          <a:xfrm>
            <a:off x="521285" y="1219061"/>
            <a:ext cx="47594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74%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of restaurants offer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online delivery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showing strong adoption.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However,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26% still do not offer delivery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representing a missed opportunity—especially in post-pandemic digital-first dining trends.</a:t>
            </a:r>
          </a:p>
          <a:p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Recommendation: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Zomato should: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Target the 26% non-participating restaurants with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onboarding campaigns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Highlight the revenue growth potential and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ease of integration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Share data-driven case studies of delivery success stories.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208963D-0DA0-4107-B5EA-91E83CBAE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251557"/>
              </p:ext>
            </p:extLst>
          </p:nvPr>
        </p:nvGraphicFramePr>
        <p:xfrm>
          <a:off x="5434919" y="1176016"/>
          <a:ext cx="5808284" cy="4505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8235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89488">
            <a:off x="89079" y="337774"/>
            <a:ext cx="416047" cy="23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05715" flipV="1">
            <a:off x="8546700" y="295925"/>
            <a:ext cx="1117055" cy="15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18935" y="838200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5020871" y="2216693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>
            <a:off x="2132405" y="5696642"/>
            <a:ext cx="432994" cy="21709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8"/>
          <p:cNvSpPr txBox="1">
            <a:spLocks noGrp="1"/>
          </p:cNvSpPr>
          <p:nvPr>
            <p:ph type="title"/>
          </p:nvPr>
        </p:nvSpPr>
        <p:spPr>
          <a:xfrm>
            <a:off x="522287" y="222840"/>
            <a:ext cx="8019198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</a:pPr>
            <a:r>
              <a:rPr lang="en-US" dirty="0"/>
              <a:t>Dashboard of </a:t>
            </a:r>
            <a:r>
              <a:rPr lang="en-US" sz="30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Zomato Expansion Project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BB748-1F71-25FF-0E3B-601E26800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38569"/>
            <a:ext cx="12192000" cy="53090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547C1D09-FFBB-7D66-1165-79A3B3F4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>
            <a:extLst>
              <a:ext uri="{FF2B5EF4-FFF2-40B4-BE49-F238E27FC236}">
                <a16:creationId xmlns:a16="http://schemas.microsoft.com/office/drawing/2014/main" id="{501EA442-9EB1-C6F0-58ED-A72A436624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320" y="-48404"/>
            <a:ext cx="3407446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>
            <a:extLst>
              <a:ext uri="{FF2B5EF4-FFF2-40B4-BE49-F238E27FC236}">
                <a16:creationId xmlns:a16="http://schemas.microsoft.com/office/drawing/2014/main" id="{DAAAFF96-4DD1-9158-59B7-AAC68F6548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9940" y="1701800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>
            <a:extLst>
              <a:ext uri="{FF2B5EF4-FFF2-40B4-BE49-F238E27FC236}">
                <a16:creationId xmlns:a16="http://schemas.microsoft.com/office/drawing/2014/main" id="{36881EA4-77F8-50E4-3F68-8BACD2D9BB0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219890" y="41252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>
            <a:extLst>
              <a:ext uri="{FF2B5EF4-FFF2-40B4-BE49-F238E27FC236}">
                <a16:creationId xmlns:a16="http://schemas.microsoft.com/office/drawing/2014/main" id="{8B1D02F7-56E6-611B-7EBD-8E5A160B3F8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71125" y="52695"/>
            <a:ext cx="671737" cy="798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>
            <a:extLst>
              <a:ext uri="{FF2B5EF4-FFF2-40B4-BE49-F238E27FC236}">
                <a16:creationId xmlns:a16="http://schemas.microsoft.com/office/drawing/2014/main" id="{1C147D06-5F96-89AC-16A0-D32FC82A8AC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0536" y="5442495"/>
            <a:ext cx="506904" cy="2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>
            <a:extLst>
              <a:ext uri="{FF2B5EF4-FFF2-40B4-BE49-F238E27FC236}">
                <a16:creationId xmlns:a16="http://schemas.microsoft.com/office/drawing/2014/main" id="{E6161EF2-7581-B6BA-874F-1184EB5FB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048" y="160048"/>
            <a:ext cx="67736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</a:pPr>
            <a:r>
              <a:rPr lang="en-US" sz="40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000" dirty="0"/>
              <a:t>Project conclusion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D254F-997E-06C9-E50B-F06B2CEDBC22}"/>
              </a:ext>
            </a:extLst>
          </p:cNvPr>
          <p:cNvSpPr txBox="1"/>
          <p:nvPr/>
        </p:nvSpPr>
        <p:spPr>
          <a:xfrm>
            <a:off x="278992" y="1147571"/>
            <a:ext cx="883948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exploring every angle — from ratings and cost to competition and cuisine — I arrived at these data-backed recommendations for Zomato's next move: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Recommended Countries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lvl="1"/>
            <a:endParaRPr lang="en-US" b="1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Philippines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Indonesia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— all show high average ratings (4.06–4.47) with very low restaurant saturation.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Best Cities to Enter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lvl="1"/>
            <a:endParaRPr lang="en-US" b="1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/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Quezon City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Makati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Tagaytay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(Philippines)</a:t>
            </a:r>
          </a:p>
          <a:p>
            <a:pPr lvl="1"/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Tangerang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Bandung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(Indonesia)</a:t>
            </a:r>
          </a:p>
          <a:p>
            <a:pPr lvl="1"/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Doha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(Qatar)</a:t>
            </a:r>
            <a:b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→ These cities have high ratings and minimal competition.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Cuisines to Focus On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lvl="1"/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Filipino, Sushi, Indian, Indonesian — consistently rated 4.5★+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Ideal Price Range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lvl="1"/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Start with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Price Range 3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balance quality and affordability.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Urgent Need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Online Delivery or Table Booking</a:t>
            </a:r>
          </a:p>
          <a:p>
            <a:pPr lvl="1"/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Current markets thrive without them; they can be added later if needed.</a:t>
            </a:r>
          </a:p>
          <a:p>
            <a:b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" name="Google Shape;243;p23">
            <a:extLst>
              <a:ext uri="{FF2B5EF4-FFF2-40B4-BE49-F238E27FC236}">
                <a16:creationId xmlns:a16="http://schemas.microsoft.com/office/drawing/2014/main" id="{424C08FD-CC5C-9BFD-F523-9421D841D6B0}"/>
              </a:ext>
            </a:extLst>
          </p:cNvPr>
          <p:cNvGrpSpPr/>
          <p:nvPr/>
        </p:nvGrpSpPr>
        <p:grpSpPr>
          <a:xfrm>
            <a:off x="9783964" y="893515"/>
            <a:ext cx="2408036" cy="513810"/>
            <a:chOff x="8753449" y="924310"/>
            <a:chExt cx="3134840" cy="668892"/>
          </a:xfrm>
        </p:grpSpPr>
        <p:sp>
          <p:nvSpPr>
            <p:cNvPr id="6" name="Google Shape;244;p23">
              <a:extLst>
                <a:ext uri="{FF2B5EF4-FFF2-40B4-BE49-F238E27FC236}">
                  <a16:creationId xmlns:a16="http://schemas.microsoft.com/office/drawing/2014/main" id="{C006E7CB-6679-C875-7AD7-194C61623632}"/>
                </a:ext>
              </a:extLst>
            </p:cNvPr>
            <p:cNvSpPr/>
            <p:nvPr/>
          </p:nvSpPr>
          <p:spPr>
            <a:xfrm>
              <a:off x="9719843" y="1061808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45;p23">
              <a:extLst>
                <a:ext uri="{FF2B5EF4-FFF2-40B4-BE49-F238E27FC236}">
                  <a16:creationId xmlns:a16="http://schemas.microsoft.com/office/drawing/2014/main" id="{829F406D-1473-B2AC-B64D-5CD6FD28800E}"/>
                </a:ext>
              </a:extLst>
            </p:cNvPr>
            <p:cNvSpPr/>
            <p:nvPr/>
          </p:nvSpPr>
          <p:spPr>
            <a:xfrm>
              <a:off x="11396025" y="1058258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46;p23">
              <a:extLst>
                <a:ext uri="{FF2B5EF4-FFF2-40B4-BE49-F238E27FC236}">
                  <a16:creationId xmlns:a16="http://schemas.microsoft.com/office/drawing/2014/main" id="{AF901E94-1567-034D-5C76-89E038CFCAD7}"/>
                </a:ext>
              </a:extLst>
            </p:cNvPr>
            <p:cNvSpPr/>
            <p:nvPr/>
          </p:nvSpPr>
          <p:spPr>
            <a:xfrm>
              <a:off x="9226948" y="106318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47;p23">
              <a:extLst>
                <a:ext uri="{FF2B5EF4-FFF2-40B4-BE49-F238E27FC236}">
                  <a16:creationId xmlns:a16="http://schemas.microsoft.com/office/drawing/2014/main" id="{4BA7630D-7A48-5AFA-6871-518957B648B4}"/>
                </a:ext>
              </a:extLst>
            </p:cNvPr>
            <p:cNvSpPr/>
            <p:nvPr/>
          </p:nvSpPr>
          <p:spPr>
            <a:xfrm>
              <a:off x="10524707" y="1048975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48;p23">
              <a:extLst>
                <a:ext uri="{FF2B5EF4-FFF2-40B4-BE49-F238E27FC236}">
                  <a16:creationId xmlns:a16="http://schemas.microsoft.com/office/drawing/2014/main" id="{6CE1CCCF-EBED-D851-C39D-B55B0432E616}"/>
                </a:ext>
              </a:extLst>
            </p:cNvPr>
            <p:cNvSpPr/>
            <p:nvPr/>
          </p:nvSpPr>
          <p:spPr>
            <a:xfrm>
              <a:off x="8753449" y="1078689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49;p23">
              <a:extLst>
                <a:ext uri="{FF2B5EF4-FFF2-40B4-BE49-F238E27FC236}">
                  <a16:creationId xmlns:a16="http://schemas.microsoft.com/office/drawing/2014/main" id="{8EDC3C71-1BCA-C71C-B0A6-14641F75F35B}"/>
                </a:ext>
              </a:extLst>
            </p:cNvPr>
            <p:cNvSpPr/>
            <p:nvPr/>
          </p:nvSpPr>
          <p:spPr>
            <a:xfrm>
              <a:off x="11051998" y="924310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058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C677924F-95DB-A450-BE72-CD4DDAD9B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0">
            <a:extLst>
              <a:ext uri="{FF2B5EF4-FFF2-40B4-BE49-F238E27FC236}">
                <a16:creationId xmlns:a16="http://schemas.microsoft.com/office/drawing/2014/main" id="{19601572-80FB-CDD5-135F-04D9F36C6C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04" y="0"/>
            <a:ext cx="5125792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>
            <a:extLst>
              <a:ext uri="{FF2B5EF4-FFF2-40B4-BE49-F238E27FC236}">
                <a16:creationId xmlns:a16="http://schemas.microsoft.com/office/drawing/2014/main" id="{36013CC1-CD96-F2FD-D6E3-2704BDFE48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535" y="838200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>
            <a:extLst>
              <a:ext uri="{FF2B5EF4-FFF2-40B4-BE49-F238E27FC236}">
                <a16:creationId xmlns:a16="http://schemas.microsoft.com/office/drawing/2014/main" id="{8E35790A-074F-1C36-E639-4B41820140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291010" y="854309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>
            <a:extLst>
              <a:ext uri="{FF2B5EF4-FFF2-40B4-BE49-F238E27FC236}">
                <a16:creationId xmlns:a16="http://schemas.microsoft.com/office/drawing/2014/main" id="{05E5FE72-7CBD-3C2C-84E7-91C085EAC9D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942245" y="494484"/>
            <a:ext cx="671737" cy="798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>
            <a:extLst>
              <a:ext uri="{FF2B5EF4-FFF2-40B4-BE49-F238E27FC236}">
                <a16:creationId xmlns:a16="http://schemas.microsoft.com/office/drawing/2014/main" id="{95FC1098-A9ED-7245-AE61-9205F77DBCA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400000">
            <a:off x="5272636" y="1314995"/>
            <a:ext cx="506904" cy="2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>
            <a:extLst>
              <a:ext uri="{FF2B5EF4-FFF2-40B4-BE49-F238E27FC236}">
                <a16:creationId xmlns:a16="http://schemas.microsoft.com/office/drawing/2014/main" id="{9CFA3BA4-3403-DE1B-B0B2-11650EA64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168" y="601837"/>
            <a:ext cx="67736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</a:pPr>
            <a:r>
              <a:rPr lang="en-US" sz="40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000" dirty="0"/>
              <a:t>Project conclusion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3398A-ABBA-0490-24FB-2BA7E3D9CEFD}"/>
              </a:ext>
            </a:extLst>
          </p:cNvPr>
          <p:cNvSpPr txBox="1"/>
          <p:nvPr/>
        </p:nvSpPr>
        <p:spPr>
          <a:xfrm>
            <a:off x="1066002" y="1345242"/>
            <a:ext cx="383130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was a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solo end-to-end project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— from cleaning messy data to extracting insights and building a functional dashboard.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Tools like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VLOOKUP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PivotTables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CORREL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helped uncover patterns hidden in thousands of rows of data.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My dashboard supports </a:t>
            </a:r>
            <a:r>
              <a:rPr lang="en-US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exploration</a:t>
            </a: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with slicers and KPIs — not just a one-time report.</a:t>
            </a:r>
          </a:p>
          <a:p>
            <a:endParaRPr lang="en-US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Zomato now has a clear path forward to expand into markets where people are ready for new experiences — and where the competition hasn’t caught up yet.</a:t>
            </a:r>
          </a:p>
          <a:p>
            <a:b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“Backed by data, aligned with strategy — this isn’t just expansion. It’s smart expansion.”</a:t>
            </a:r>
          </a:p>
        </p:txBody>
      </p:sp>
      <p:grpSp>
        <p:nvGrpSpPr>
          <p:cNvPr id="5" name="Google Shape;243;p23">
            <a:extLst>
              <a:ext uri="{FF2B5EF4-FFF2-40B4-BE49-F238E27FC236}">
                <a16:creationId xmlns:a16="http://schemas.microsoft.com/office/drawing/2014/main" id="{D425B52C-43CF-4105-E03C-223F634DC2BC}"/>
              </a:ext>
            </a:extLst>
          </p:cNvPr>
          <p:cNvGrpSpPr/>
          <p:nvPr/>
        </p:nvGrpSpPr>
        <p:grpSpPr>
          <a:xfrm>
            <a:off x="7995666" y="636610"/>
            <a:ext cx="2408036" cy="513810"/>
            <a:chOff x="8753449" y="924310"/>
            <a:chExt cx="3134840" cy="668892"/>
          </a:xfrm>
        </p:grpSpPr>
        <p:sp>
          <p:nvSpPr>
            <p:cNvPr id="6" name="Google Shape;244;p23">
              <a:extLst>
                <a:ext uri="{FF2B5EF4-FFF2-40B4-BE49-F238E27FC236}">
                  <a16:creationId xmlns:a16="http://schemas.microsoft.com/office/drawing/2014/main" id="{AFDE4FDB-C12E-815C-3412-985D1EE253F5}"/>
                </a:ext>
              </a:extLst>
            </p:cNvPr>
            <p:cNvSpPr/>
            <p:nvPr/>
          </p:nvSpPr>
          <p:spPr>
            <a:xfrm>
              <a:off x="9719843" y="1061808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45;p23">
              <a:extLst>
                <a:ext uri="{FF2B5EF4-FFF2-40B4-BE49-F238E27FC236}">
                  <a16:creationId xmlns:a16="http://schemas.microsoft.com/office/drawing/2014/main" id="{780052CD-0A88-2E1B-EC6C-D2AC0079C6F5}"/>
                </a:ext>
              </a:extLst>
            </p:cNvPr>
            <p:cNvSpPr/>
            <p:nvPr/>
          </p:nvSpPr>
          <p:spPr>
            <a:xfrm>
              <a:off x="11396025" y="1058258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46;p23">
              <a:extLst>
                <a:ext uri="{FF2B5EF4-FFF2-40B4-BE49-F238E27FC236}">
                  <a16:creationId xmlns:a16="http://schemas.microsoft.com/office/drawing/2014/main" id="{A8E6B6EE-FCF4-2792-1949-F002AB7F85D4}"/>
                </a:ext>
              </a:extLst>
            </p:cNvPr>
            <p:cNvSpPr/>
            <p:nvPr/>
          </p:nvSpPr>
          <p:spPr>
            <a:xfrm>
              <a:off x="9226948" y="106318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47;p23">
              <a:extLst>
                <a:ext uri="{FF2B5EF4-FFF2-40B4-BE49-F238E27FC236}">
                  <a16:creationId xmlns:a16="http://schemas.microsoft.com/office/drawing/2014/main" id="{60F02E44-09F0-7656-562D-A7634262C126}"/>
                </a:ext>
              </a:extLst>
            </p:cNvPr>
            <p:cNvSpPr/>
            <p:nvPr/>
          </p:nvSpPr>
          <p:spPr>
            <a:xfrm>
              <a:off x="10524707" y="1048975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48;p23">
              <a:extLst>
                <a:ext uri="{FF2B5EF4-FFF2-40B4-BE49-F238E27FC236}">
                  <a16:creationId xmlns:a16="http://schemas.microsoft.com/office/drawing/2014/main" id="{AE176CE0-5A47-8748-E7FA-C0D54DD1854F}"/>
                </a:ext>
              </a:extLst>
            </p:cNvPr>
            <p:cNvSpPr/>
            <p:nvPr/>
          </p:nvSpPr>
          <p:spPr>
            <a:xfrm>
              <a:off x="8753449" y="1078689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49;p23">
              <a:extLst>
                <a:ext uri="{FF2B5EF4-FFF2-40B4-BE49-F238E27FC236}">
                  <a16:creationId xmlns:a16="http://schemas.microsoft.com/office/drawing/2014/main" id="{18FC6B1B-C3BB-27BE-A2ED-5F3981162B2C}"/>
                </a:ext>
              </a:extLst>
            </p:cNvPr>
            <p:cNvSpPr/>
            <p:nvPr/>
          </p:nvSpPr>
          <p:spPr>
            <a:xfrm>
              <a:off x="11051998" y="924310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5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0"/>
            <a:ext cx="5943600" cy="665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05715">
            <a:off x="4925525" y="3116157"/>
            <a:ext cx="292102" cy="22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281060" y="3321885"/>
            <a:ext cx="512914" cy="401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 descr="A screenshot of a pho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50766" y="1052513"/>
            <a:ext cx="4293434" cy="459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39535" y="838200"/>
            <a:ext cx="1544422" cy="77433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2"/>
          <p:cNvSpPr txBox="1">
            <a:spLocks noGrp="1"/>
          </p:cNvSpPr>
          <p:nvPr>
            <p:ph type="title"/>
          </p:nvPr>
        </p:nvSpPr>
        <p:spPr>
          <a:xfrm>
            <a:off x="722697" y="2933992"/>
            <a:ext cx="4366901" cy="9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"/>
              <a:buNone/>
            </a:pPr>
            <a:r>
              <a:rPr lang="en-US" sz="6000" b="1"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507667" y="316667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05715" flipH="1" flipV="1">
            <a:off x="3277688" y="487274"/>
            <a:ext cx="887876" cy="24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 flipV="1">
            <a:off x="564176" y="651716"/>
            <a:ext cx="165828" cy="18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22771" y="0"/>
            <a:ext cx="1544422" cy="77433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44504" y="488527"/>
            <a:ext cx="343584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</a:pPr>
            <a:r>
              <a:rPr lang="en-US" dirty="0"/>
              <a:t>Data Source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AA89C-344A-C5CA-9963-D3F368CEEDD5}"/>
              </a:ext>
            </a:extLst>
          </p:cNvPr>
          <p:cNvSpPr txBox="1"/>
          <p:nvPr/>
        </p:nvSpPr>
        <p:spPr>
          <a:xfrm>
            <a:off x="840658" y="1445343"/>
            <a:ext cx="62385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Two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Raw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Country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Attributes: 20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Categorical Columns: 15 (like City, Currency, Has Online Delivery, etc.)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Cleaning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Missing "Cuisines" → filled with 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Dates converted from strings to short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Replaced "_" with spaces for consistency</a:t>
            </a:r>
          </a:p>
          <a:p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Getting the structure and cleanliness right was crucial for accurate results.</a:t>
            </a:r>
          </a:p>
        </p:txBody>
      </p:sp>
      <p:pic>
        <p:nvPicPr>
          <p:cNvPr id="4" name="Google Shape;155;p20">
            <a:extLst>
              <a:ext uri="{FF2B5EF4-FFF2-40B4-BE49-F238E27FC236}">
                <a16:creationId xmlns:a16="http://schemas.microsoft.com/office/drawing/2014/main" id="{EB5B213E-6672-14BC-8BB2-BE635E40A2D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6204" y="0"/>
            <a:ext cx="512579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200;p22">
            <a:extLst>
              <a:ext uri="{FF2B5EF4-FFF2-40B4-BE49-F238E27FC236}">
                <a16:creationId xmlns:a16="http://schemas.microsoft.com/office/drawing/2014/main" id="{F9E29453-5C94-9BA6-FBF0-0357BDF0D825}"/>
              </a:ext>
            </a:extLst>
          </p:cNvPr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6" name="Google Shape;201;p22">
              <a:extLst>
                <a:ext uri="{FF2B5EF4-FFF2-40B4-BE49-F238E27FC236}">
                  <a16:creationId xmlns:a16="http://schemas.microsoft.com/office/drawing/2014/main" id="{DD6D02C8-1EB3-DB15-3A2B-94AE676D360C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2;p22">
              <a:extLst>
                <a:ext uri="{FF2B5EF4-FFF2-40B4-BE49-F238E27FC236}">
                  <a16:creationId xmlns:a16="http://schemas.microsoft.com/office/drawing/2014/main" id="{6D1AD40C-2E96-368B-B6DC-2DE015164A86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03;p22">
              <a:extLst>
                <a:ext uri="{FF2B5EF4-FFF2-40B4-BE49-F238E27FC236}">
                  <a16:creationId xmlns:a16="http://schemas.microsoft.com/office/drawing/2014/main" id="{22205008-C4FF-AC66-4F52-0F82B20CA94B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04;p22">
              <a:extLst>
                <a:ext uri="{FF2B5EF4-FFF2-40B4-BE49-F238E27FC236}">
                  <a16:creationId xmlns:a16="http://schemas.microsoft.com/office/drawing/2014/main" id="{2B046BA0-BAEE-541C-2676-69276FA0AAD6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05;p22">
              <a:extLst>
                <a:ext uri="{FF2B5EF4-FFF2-40B4-BE49-F238E27FC236}">
                  <a16:creationId xmlns:a16="http://schemas.microsoft.com/office/drawing/2014/main" id="{76351A3C-E179-045D-B500-45A02131E83B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06;p22">
              <a:extLst>
                <a:ext uri="{FF2B5EF4-FFF2-40B4-BE49-F238E27FC236}">
                  <a16:creationId xmlns:a16="http://schemas.microsoft.com/office/drawing/2014/main" id="{3FF16F70-1A3C-F4FF-5386-FCA47AFC6777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239;p23">
            <a:extLst>
              <a:ext uri="{FF2B5EF4-FFF2-40B4-BE49-F238E27FC236}">
                <a16:creationId xmlns:a16="http://schemas.microsoft.com/office/drawing/2014/main" id="{C36307B9-0E71-3853-B70A-A42D31DBC4A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51269" y="838200"/>
            <a:ext cx="1544422" cy="7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000" y="0"/>
            <a:ext cx="42837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89488">
            <a:off x="566055" y="670537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605715">
            <a:off x="4031731" y="495172"/>
            <a:ext cx="855477" cy="28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51269" y="838200"/>
            <a:ext cx="1544422" cy="774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3"/>
          <p:cNvGrpSpPr/>
          <p:nvPr/>
        </p:nvGrpSpPr>
        <p:grpSpPr>
          <a:xfrm>
            <a:off x="9480550" y="2708366"/>
            <a:ext cx="2408036" cy="513810"/>
            <a:chOff x="8753449" y="924310"/>
            <a:chExt cx="3134840" cy="668892"/>
          </a:xfrm>
        </p:grpSpPr>
        <p:sp>
          <p:nvSpPr>
            <p:cNvPr id="244" name="Google Shape;244;p23"/>
            <p:cNvSpPr/>
            <p:nvPr/>
          </p:nvSpPr>
          <p:spPr>
            <a:xfrm>
              <a:off x="9719843" y="1061808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1396025" y="1058258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9226948" y="106318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10524707" y="1048975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8753449" y="1078689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11051998" y="924310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3"/>
          <p:cNvSpPr/>
          <p:nvPr/>
        </p:nvSpPr>
        <p:spPr>
          <a:xfrm>
            <a:off x="803275" y="2100585"/>
            <a:ext cx="3133725" cy="157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2073409" y="1784680"/>
            <a:ext cx="583884" cy="5838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946739" y="2807289"/>
            <a:ext cx="2846700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fill up country names by looking up in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country description sheet according to country code</a:t>
            </a:r>
          </a:p>
        </p:txBody>
      </p:sp>
      <p:sp>
        <p:nvSpPr>
          <p:cNvPr id="255" name="Google Shape;255;p23"/>
          <p:cNvSpPr/>
          <p:nvPr/>
        </p:nvSpPr>
        <p:spPr>
          <a:xfrm>
            <a:off x="803275" y="4326260"/>
            <a:ext cx="3133725" cy="157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2078195" y="4039082"/>
            <a:ext cx="583884" cy="5838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946739" y="5020264"/>
            <a:ext cx="28467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Charts to visually represent the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we are using for analysis </a:t>
            </a:r>
          </a:p>
        </p:txBody>
      </p:sp>
      <p:sp>
        <p:nvSpPr>
          <p:cNvPr id="259" name="Google Shape;259;p23"/>
          <p:cNvSpPr/>
          <p:nvPr/>
        </p:nvSpPr>
        <p:spPr>
          <a:xfrm>
            <a:off x="4295775" y="4326260"/>
            <a:ext cx="3133725" cy="157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5570695" y="4039082"/>
            <a:ext cx="583884" cy="5838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4439239" y="5020264"/>
            <a:ext cx="28467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easily manipulate the data according to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countries we select</a:t>
            </a:r>
          </a:p>
        </p:txBody>
      </p:sp>
      <p:sp>
        <p:nvSpPr>
          <p:cNvPr id="263" name="Google Shape;263;p23"/>
          <p:cNvSpPr/>
          <p:nvPr/>
        </p:nvSpPr>
        <p:spPr>
          <a:xfrm>
            <a:off x="4295775" y="2100585"/>
            <a:ext cx="3133725" cy="157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5556911" y="1740784"/>
            <a:ext cx="583884" cy="58388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4420287" y="2723440"/>
            <a:ext cx="2846700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filter out the Specific data like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Country names , cuisines , rating , price range etc. to use them as main criteria for analysis and dashboard building 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 txBox="1">
            <a:spLocks noGrp="1"/>
          </p:cNvSpPr>
          <p:nvPr>
            <p:ph type="title"/>
          </p:nvPr>
        </p:nvSpPr>
        <p:spPr>
          <a:xfrm>
            <a:off x="764486" y="486956"/>
            <a:ext cx="690276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</a:pPr>
            <a:r>
              <a:rPr lang="en-IN" dirty="0"/>
              <a:t>Analytical Tools</a:t>
            </a:r>
            <a:endParaRPr dirty="0"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1"/>
          </p:nvPr>
        </p:nvSpPr>
        <p:spPr>
          <a:xfrm>
            <a:off x="1296889" y="2499861"/>
            <a:ext cx="2270910" cy="31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LOOKUP  </a:t>
            </a:r>
            <a:endParaRPr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2"/>
          </p:nvPr>
        </p:nvSpPr>
        <p:spPr>
          <a:xfrm>
            <a:off x="4784294" y="2493493"/>
            <a:ext cx="227091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Pivot Table</a:t>
            </a:r>
          </a:p>
        </p:txBody>
      </p:sp>
      <p:sp>
        <p:nvSpPr>
          <p:cNvPr id="270" name="Google Shape;270;p23"/>
          <p:cNvSpPr txBox="1">
            <a:spLocks noGrp="1"/>
          </p:cNvSpPr>
          <p:nvPr>
            <p:ph type="body" idx="3"/>
          </p:nvPr>
        </p:nvSpPr>
        <p:spPr>
          <a:xfrm>
            <a:off x="4785549" y="4722166"/>
            <a:ext cx="2270910" cy="31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Slicers </a:t>
            </a:r>
            <a:endParaRPr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p23"/>
          <p:cNvSpPr txBox="1">
            <a:spLocks noGrp="1"/>
          </p:cNvSpPr>
          <p:nvPr>
            <p:ph type="body" idx="4"/>
          </p:nvPr>
        </p:nvSpPr>
        <p:spPr>
          <a:xfrm>
            <a:off x="1289080" y="4729310"/>
            <a:ext cx="2270910" cy="31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Charts</a:t>
            </a:r>
            <a:endParaRPr sz="16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EAB6E190-C3D9-C411-74A2-6C55E1C8AD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3409" y="1746398"/>
            <a:ext cx="627244" cy="734894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BE44A60-07DF-B0BC-3764-28FAC3CE6C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7590" y="1740784"/>
            <a:ext cx="636989" cy="636989"/>
          </a:xfrm>
          <a:prstGeom prst="rect">
            <a:avLst/>
          </a:prstGeom>
        </p:spPr>
      </p:pic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6058300-996E-7CCD-6071-0454EC4D63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96916" y="3964671"/>
            <a:ext cx="736870" cy="736870"/>
          </a:xfrm>
          <a:prstGeom prst="rect">
            <a:avLst/>
          </a:prstGeom>
        </p:spPr>
      </p:pic>
      <p:pic>
        <p:nvPicPr>
          <p:cNvPr id="9" name="Graphic 8" descr="Projector">
            <a:extLst>
              <a:ext uri="{FF2B5EF4-FFF2-40B4-BE49-F238E27FC236}">
                <a16:creationId xmlns:a16="http://schemas.microsoft.com/office/drawing/2014/main" id="{E7AF0C59-ED17-DA25-519B-61149C7C51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56911" y="4081994"/>
            <a:ext cx="616088" cy="616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96" y="0"/>
            <a:ext cx="317190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2"/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201" name="Google Shape;201;p22"/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dirty="0"/>
              <a:t>Data Enrichment using Excel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187D6-C2FB-12CA-FA3B-9B4694632534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52F15-B2D2-97EA-30CF-A0CBF3976970}"/>
              </a:ext>
            </a:extLst>
          </p:cNvPr>
          <p:cNvSpPr txBox="1"/>
          <p:nvPr/>
        </p:nvSpPr>
        <p:spPr>
          <a:xfrm>
            <a:off x="1779638" y="4810432"/>
            <a:ext cx="5476568" cy="349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0263BA3-A013-29E4-06C1-DB7D28D8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10" y="1648527"/>
            <a:ext cx="779698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Added “Countries” column using VLOOKUP on country codes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Extracted year from "Opening Date" using =YEAR()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Created “Custom Price” column combining currency +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Highlighted target countries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Conditional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These small steps enabled deeper filtering and dynamic calculations later.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343F5E2E-4F33-A4B9-6DD0-6201E8865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AB730548-9F62-0F08-5545-41B4DE9335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735541BF-5315-3277-F592-0E331AC4C8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A82F6064-3A75-4EA7-3B7D-D51DECCDFD9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7ADF6CC4-06F1-06F6-D363-E703C97DE7F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1850B892-7B7D-30F0-F124-941DF8120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51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dirty="0"/>
              <a:t>Initial Insights from Data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47D21-AAF7-BB09-FF20-CBCCD3EA1DA3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362C3-72AF-9218-2B1B-0167F0D020F7}"/>
              </a:ext>
            </a:extLst>
          </p:cNvPr>
          <p:cNvSpPr txBox="1"/>
          <p:nvPr/>
        </p:nvSpPr>
        <p:spPr>
          <a:xfrm>
            <a:off x="873355" y="1443841"/>
            <a:ext cx="61058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🇮🇳 Restaurants in India with Price Range 4 → 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388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Average voters per country using PivotTable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Created year-wise restaurant openings using the year column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Calculated average rating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Price &lt;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Online Delivery = 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Using array formula (not conditional aggregation)</a:t>
            </a:r>
          </a:p>
          <a:p>
            <a:pPr>
              <a:buNone/>
            </a:pP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These give us a baseline understanding of trends across countries and pricing tiers.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42B439-F1CA-4846-AF27-BB09CE55D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308776"/>
              </p:ext>
            </p:extLst>
          </p:nvPr>
        </p:nvGraphicFramePr>
        <p:xfrm>
          <a:off x="6524090" y="1730476"/>
          <a:ext cx="5520427" cy="3500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147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842378DD-188F-8E19-D371-23CE7FCAE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B999A46E-368B-E636-F9EC-21AD58AD8E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3C3454BF-500B-1268-5C80-60D127E6B94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1FA7109A-C0BC-6658-DD34-01F318C546F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16AACFD7-30A1-4CC9-B1C7-76EE6034F90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9A9FE68A-D141-56A6-FD65-AF994B0E6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dirty="0"/>
              <a:t>Recommended Countries for Expansion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7E305-857D-2FDA-CE7A-6021A5C798CF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AAB36-BC0D-410E-785B-C427C1FD6E03}"/>
              </a:ext>
            </a:extLst>
          </p:cNvPr>
          <p:cNvSpPr txBox="1"/>
          <p:nvPr/>
        </p:nvSpPr>
        <p:spPr>
          <a:xfrm>
            <a:off x="521285" y="1515426"/>
            <a:ext cx="47594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Criteria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Low competition (restaurant count)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High customer satisfaction (average rating)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 Picks:</a:t>
            </a:r>
          </a:p>
          <a:p>
            <a:pPr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20 restaurants, 4.06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Philippines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22 restaurants, 4.47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Indonesia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: 21 restaurants, 4.30 rating</a:t>
            </a:r>
          </a:p>
          <a:p>
            <a:pPr>
              <a:buNone/>
            </a:pPr>
            <a:b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These three countries stood out when plotted on a combo chart (bar for count, line for rating).</a:t>
            </a:r>
          </a:p>
          <a:p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61AA36-F230-EA4E-DD55-072BD9B40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668388"/>
              </p:ext>
            </p:extLst>
          </p:nvPr>
        </p:nvGraphicFramePr>
        <p:xfrm>
          <a:off x="5653547" y="1615496"/>
          <a:ext cx="6430297" cy="4012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0183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1BF13449-7393-8182-D1BA-893EE822D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A905880E-C8B8-6E06-1F75-3A0CFE4410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2C2FFD3B-1229-1886-B504-2EED9AE7AE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21F4DB0B-BAA8-E70A-3519-EFDAF2EA0E0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E71A9DFB-3BDF-7A2A-F3A2-6FEFBBE6A82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FB49AC6F-43EC-629C-0F6A-62DEFFE73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/>
              <a:t>Recommended Cities in Target Countries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25DCB-EA39-C1E2-E147-58ACEF0B8DF1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9C1C0-0E1F-B973-A5C5-59A035CD9ADC}"/>
              </a:ext>
            </a:extLst>
          </p:cNvPr>
          <p:cNvSpPr txBox="1"/>
          <p:nvPr/>
        </p:nvSpPr>
        <p:spPr>
          <a:xfrm>
            <a:off x="745534" y="1778468"/>
            <a:ext cx="50063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Philippines</a:t>
            </a:r>
            <a:endParaRPr lang="en-IN" sz="1800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Quezon City – 4.8★ (1 rest.)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Makati City – 4.65★ (2 rest.)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Tagaytay – 4.5★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San Juan – 4.25★</a:t>
            </a:r>
          </a:p>
          <a:p>
            <a:pPr>
              <a:buNone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Indonesia</a:t>
            </a:r>
            <a:endParaRPr lang="en-IN" sz="1800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Tangerang – 4.3★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Bandung – 4.2★</a:t>
            </a:r>
          </a:p>
          <a:p>
            <a:pPr>
              <a:buNone/>
            </a:pPr>
            <a:r>
              <a:rPr lang="en-IN" sz="1800" b="1" dirty="0">
                <a:solidFill>
                  <a:srgbClr val="CB202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Qatar</a:t>
            </a:r>
            <a:endParaRPr lang="en-IN" sz="1800" dirty="0">
              <a:solidFill>
                <a:srgbClr val="CB202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Doha – 20 restaurants, still scores 4.06★</a:t>
            </a:r>
          </a:p>
          <a:p>
            <a:b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We prioritized cities with few restaurants but high satisfaction. Philippines has the most promising diversity here.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D82B91-B15F-0B4E-2BD4-1731DC1D1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009967"/>
              </p:ext>
            </p:extLst>
          </p:nvPr>
        </p:nvGraphicFramePr>
        <p:xfrm>
          <a:off x="5601927" y="2057399"/>
          <a:ext cx="6383596" cy="332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09988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D6D34C5E-5E82-F861-C9F5-DCFBDD9F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>
            <a:extLst>
              <a:ext uri="{FF2B5EF4-FFF2-40B4-BE49-F238E27FC236}">
                <a16:creationId xmlns:a16="http://schemas.microsoft.com/office/drawing/2014/main" id="{8A6D109D-5334-B9A7-9856-97E0E5C573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96" y="0"/>
            <a:ext cx="317190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>
            <a:extLst>
              <a:ext uri="{FF2B5EF4-FFF2-40B4-BE49-F238E27FC236}">
                <a16:creationId xmlns:a16="http://schemas.microsoft.com/office/drawing/2014/main" id="{8A799857-CBE5-1217-A14C-85256E81A6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8199422" y="628962"/>
            <a:ext cx="356384" cy="17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>
            <a:extLst>
              <a:ext uri="{FF2B5EF4-FFF2-40B4-BE49-F238E27FC236}">
                <a16:creationId xmlns:a16="http://schemas.microsoft.com/office/drawing/2014/main" id="{9DA74E98-A510-5038-5156-53C45A820B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5726" y="464457"/>
            <a:ext cx="1544422" cy="7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>
            <a:extLst>
              <a:ext uri="{FF2B5EF4-FFF2-40B4-BE49-F238E27FC236}">
                <a16:creationId xmlns:a16="http://schemas.microsoft.com/office/drawing/2014/main" id="{360BB837-E945-A083-464E-E5F2F65356C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89488">
            <a:off x="533303" y="747190"/>
            <a:ext cx="202415" cy="1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>
            <a:extLst>
              <a:ext uri="{FF2B5EF4-FFF2-40B4-BE49-F238E27FC236}">
                <a16:creationId xmlns:a16="http://schemas.microsoft.com/office/drawing/2014/main" id="{40171242-E43E-55C7-443F-82329756B64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05715">
            <a:off x="5891736" y="670692"/>
            <a:ext cx="627020" cy="11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" name="Google Shape;200;p22">
            <a:extLst>
              <a:ext uri="{FF2B5EF4-FFF2-40B4-BE49-F238E27FC236}">
                <a16:creationId xmlns:a16="http://schemas.microsoft.com/office/drawing/2014/main" id="{EBD73AFF-5173-5947-31C4-89FA5C6F236E}"/>
              </a:ext>
            </a:extLst>
          </p:cNvPr>
          <p:cNvGrpSpPr/>
          <p:nvPr/>
        </p:nvGrpSpPr>
        <p:grpSpPr>
          <a:xfrm>
            <a:off x="10760641" y="2365829"/>
            <a:ext cx="685825" cy="3214201"/>
            <a:chOff x="11059391" y="2420023"/>
            <a:chExt cx="668892" cy="3134840"/>
          </a:xfrm>
        </p:grpSpPr>
        <p:sp>
          <p:nvSpPr>
            <p:cNvPr id="201" name="Google Shape;201;p22">
              <a:extLst>
                <a:ext uri="{FF2B5EF4-FFF2-40B4-BE49-F238E27FC236}">
                  <a16:creationId xmlns:a16="http://schemas.microsoft.com/office/drawing/2014/main" id="{FFC1BEC4-C110-D886-6FC6-168CE76C98F5}"/>
                </a:ext>
              </a:extLst>
            </p:cNvPr>
            <p:cNvSpPr/>
            <p:nvPr/>
          </p:nvSpPr>
          <p:spPr>
            <a:xfrm rot="5400000">
              <a:off x="10934570" y="3523986"/>
              <a:ext cx="793785" cy="518645"/>
            </a:xfrm>
            <a:custGeom>
              <a:avLst/>
              <a:gdLst/>
              <a:ahLst/>
              <a:cxnLst/>
              <a:rect l="l" t="t" r="r" b="b"/>
              <a:pathLst>
                <a:path w="793785" h="518645" extrusionOk="0">
                  <a:moveTo>
                    <a:pt x="280968" y="516784"/>
                  </a:moveTo>
                  <a:cubicBezTo>
                    <a:pt x="287790" y="470409"/>
                    <a:pt x="294343" y="426253"/>
                    <a:pt x="300795" y="382063"/>
                  </a:cubicBezTo>
                  <a:cubicBezTo>
                    <a:pt x="309600" y="321675"/>
                    <a:pt x="318370" y="261321"/>
                    <a:pt x="327108" y="200934"/>
                  </a:cubicBezTo>
                  <a:cubicBezTo>
                    <a:pt x="328922" y="188366"/>
                    <a:pt x="329897" y="175529"/>
                    <a:pt x="316488" y="168371"/>
                  </a:cubicBezTo>
                  <a:cubicBezTo>
                    <a:pt x="302879" y="161079"/>
                    <a:pt x="291655" y="167867"/>
                    <a:pt x="281506" y="176671"/>
                  </a:cubicBezTo>
                  <a:cubicBezTo>
                    <a:pt x="238492" y="213905"/>
                    <a:pt x="214834" y="261960"/>
                    <a:pt x="205929" y="317172"/>
                  </a:cubicBezTo>
                  <a:cubicBezTo>
                    <a:pt x="196386" y="376283"/>
                    <a:pt x="188522" y="435696"/>
                    <a:pt x="180625" y="495075"/>
                  </a:cubicBezTo>
                  <a:cubicBezTo>
                    <a:pt x="178474" y="511205"/>
                    <a:pt x="172392" y="518363"/>
                    <a:pt x="154884" y="517994"/>
                  </a:cubicBezTo>
                  <a:cubicBezTo>
                    <a:pt x="104040" y="516985"/>
                    <a:pt x="53163" y="517624"/>
                    <a:pt x="0" y="517624"/>
                  </a:cubicBezTo>
                  <a:cubicBezTo>
                    <a:pt x="706" y="510399"/>
                    <a:pt x="1109" y="504014"/>
                    <a:pt x="1983" y="497730"/>
                  </a:cubicBezTo>
                  <a:cubicBezTo>
                    <a:pt x="18785" y="377459"/>
                    <a:pt x="36259" y="257255"/>
                    <a:pt x="52020" y="136850"/>
                  </a:cubicBezTo>
                  <a:cubicBezTo>
                    <a:pt x="56153" y="105362"/>
                    <a:pt x="55347" y="73169"/>
                    <a:pt x="56053" y="41278"/>
                  </a:cubicBezTo>
                  <a:cubicBezTo>
                    <a:pt x="56288" y="29987"/>
                    <a:pt x="59312" y="23233"/>
                    <a:pt x="71679" y="22258"/>
                  </a:cubicBezTo>
                  <a:cubicBezTo>
                    <a:pt x="121346" y="18461"/>
                    <a:pt x="171014" y="14294"/>
                    <a:pt x="220682" y="10362"/>
                  </a:cubicBezTo>
                  <a:cubicBezTo>
                    <a:pt x="222765" y="10194"/>
                    <a:pt x="224916" y="10900"/>
                    <a:pt x="229318" y="11505"/>
                  </a:cubicBezTo>
                  <a:lnTo>
                    <a:pt x="229318" y="147973"/>
                  </a:lnTo>
                  <a:cubicBezTo>
                    <a:pt x="237148" y="136716"/>
                    <a:pt x="245986" y="124047"/>
                    <a:pt x="254790" y="111378"/>
                  </a:cubicBezTo>
                  <a:cubicBezTo>
                    <a:pt x="280061" y="74950"/>
                    <a:pt x="311649" y="45244"/>
                    <a:pt x="349656" y="22493"/>
                  </a:cubicBezTo>
                  <a:cubicBezTo>
                    <a:pt x="358259" y="17352"/>
                    <a:pt x="367400" y="12849"/>
                    <a:pt x="376742" y="9220"/>
                  </a:cubicBezTo>
                  <a:cubicBezTo>
                    <a:pt x="448051" y="-18471"/>
                    <a:pt x="506052" y="18024"/>
                    <a:pt x="511832" y="94407"/>
                  </a:cubicBezTo>
                  <a:cubicBezTo>
                    <a:pt x="512941" y="109261"/>
                    <a:pt x="512000" y="124282"/>
                    <a:pt x="515562" y="140681"/>
                  </a:cubicBezTo>
                  <a:cubicBezTo>
                    <a:pt x="526719" y="126533"/>
                    <a:pt x="536901" y="111445"/>
                    <a:pt x="549201" y="98373"/>
                  </a:cubicBezTo>
                  <a:cubicBezTo>
                    <a:pt x="572489" y="73606"/>
                    <a:pt x="595071" y="47596"/>
                    <a:pt x="621484" y="26560"/>
                  </a:cubicBezTo>
                  <a:cubicBezTo>
                    <a:pt x="650586" y="3372"/>
                    <a:pt x="686644" y="-2441"/>
                    <a:pt x="723542" y="3137"/>
                  </a:cubicBezTo>
                  <a:cubicBezTo>
                    <a:pt x="769647" y="10093"/>
                    <a:pt x="796464" y="39833"/>
                    <a:pt x="793574" y="86342"/>
                  </a:cubicBezTo>
                  <a:cubicBezTo>
                    <a:pt x="790112" y="142126"/>
                    <a:pt x="784097" y="197876"/>
                    <a:pt x="776099" y="253223"/>
                  </a:cubicBezTo>
                  <a:cubicBezTo>
                    <a:pt x="764573" y="332967"/>
                    <a:pt x="750291" y="412307"/>
                    <a:pt x="737118" y="491849"/>
                  </a:cubicBezTo>
                  <a:cubicBezTo>
                    <a:pt x="733455" y="514028"/>
                    <a:pt x="730195" y="517456"/>
                    <a:pt x="708050" y="517758"/>
                  </a:cubicBezTo>
                  <a:cubicBezTo>
                    <a:pt x="666615" y="518363"/>
                    <a:pt x="625181" y="517758"/>
                    <a:pt x="583780" y="518632"/>
                  </a:cubicBezTo>
                  <a:cubicBezTo>
                    <a:pt x="568691" y="518968"/>
                    <a:pt x="566104" y="513121"/>
                    <a:pt x="567986" y="499545"/>
                  </a:cubicBezTo>
                  <a:cubicBezTo>
                    <a:pt x="581293" y="403066"/>
                    <a:pt x="594063" y="306486"/>
                    <a:pt x="606933" y="209940"/>
                  </a:cubicBezTo>
                  <a:cubicBezTo>
                    <a:pt x="607908" y="202715"/>
                    <a:pt x="608714" y="195490"/>
                    <a:pt x="609017" y="188231"/>
                  </a:cubicBezTo>
                  <a:cubicBezTo>
                    <a:pt x="609991" y="165616"/>
                    <a:pt x="601254" y="159768"/>
                    <a:pt x="580352" y="169514"/>
                  </a:cubicBezTo>
                  <a:cubicBezTo>
                    <a:pt x="551015" y="183191"/>
                    <a:pt x="532835" y="207924"/>
                    <a:pt x="517444" y="235009"/>
                  </a:cubicBezTo>
                  <a:cubicBezTo>
                    <a:pt x="490762" y="282022"/>
                    <a:pt x="484747" y="334378"/>
                    <a:pt x="478328" y="386734"/>
                  </a:cubicBezTo>
                  <a:cubicBezTo>
                    <a:pt x="473489" y="426186"/>
                    <a:pt x="467407" y="465470"/>
                    <a:pt x="462265" y="504854"/>
                  </a:cubicBezTo>
                  <a:cubicBezTo>
                    <a:pt x="461257" y="512617"/>
                    <a:pt x="459308" y="516985"/>
                    <a:pt x="450235" y="516918"/>
                  </a:cubicBezTo>
                  <a:cubicBezTo>
                    <a:pt x="394855" y="516616"/>
                    <a:pt x="339474" y="516784"/>
                    <a:pt x="281036" y="51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>
              <a:extLst>
                <a:ext uri="{FF2B5EF4-FFF2-40B4-BE49-F238E27FC236}">
                  <a16:creationId xmlns:a16="http://schemas.microsoft.com/office/drawing/2014/main" id="{58541B59-8559-CFD6-6EC3-4A592CEEE0CD}"/>
                </a:ext>
              </a:extLst>
            </p:cNvPr>
            <p:cNvSpPr/>
            <p:nvPr/>
          </p:nvSpPr>
          <p:spPr>
            <a:xfrm rot="5400000">
              <a:off x="11081233" y="5041760"/>
              <a:ext cx="492264" cy="533941"/>
            </a:xfrm>
            <a:custGeom>
              <a:avLst/>
              <a:gdLst/>
              <a:ahLst/>
              <a:cxnLst/>
              <a:rect l="l" t="t" r="r" b="b"/>
              <a:pathLst>
                <a:path w="492264" h="533941" extrusionOk="0">
                  <a:moveTo>
                    <a:pt x="263042" y="100"/>
                  </a:moveTo>
                  <a:cubicBezTo>
                    <a:pt x="400048" y="-3327"/>
                    <a:pt x="488730" y="81457"/>
                    <a:pt x="492091" y="204484"/>
                  </a:cubicBezTo>
                  <a:cubicBezTo>
                    <a:pt x="494914" y="308389"/>
                    <a:pt x="463594" y="398550"/>
                    <a:pt x="385094" y="469288"/>
                  </a:cubicBezTo>
                  <a:cubicBezTo>
                    <a:pt x="308072" y="538648"/>
                    <a:pt x="186961" y="554073"/>
                    <a:pt x="101672" y="506455"/>
                  </a:cubicBezTo>
                  <a:cubicBezTo>
                    <a:pt x="38798" y="471372"/>
                    <a:pt x="9562" y="414042"/>
                    <a:pt x="2303" y="345993"/>
                  </a:cubicBezTo>
                  <a:cubicBezTo>
                    <a:pt x="-10870" y="222798"/>
                    <a:pt x="32514" y="121850"/>
                    <a:pt x="131244" y="46273"/>
                  </a:cubicBezTo>
                  <a:cubicBezTo>
                    <a:pt x="174023" y="13509"/>
                    <a:pt x="223892" y="67"/>
                    <a:pt x="263109" y="100"/>
                  </a:cubicBezTo>
                  <a:close/>
                  <a:moveTo>
                    <a:pt x="171906" y="303516"/>
                  </a:moveTo>
                  <a:cubicBezTo>
                    <a:pt x="177585" y="326065"/>
                    <a:pt x="180979" y="349588"/>
                    <a:pt x="189582" y="370961"/>
                  </a:cubicBezTo>
                  <a:cubicBezTo>
                    <a:pt x="199730" y="396198"/>
                    <a:pt x="223489" y="403053"/>
                    <a:pt x="246273" y="388133"/>
                  </a:cubicBezTo>
                  <a:cubicBezTo>
                    <a:pt x="258875" y="379866"/>
                    <a:pt x="271073" y="368071"/>
                    <a:pt x="278365" y="355032"/>
                  </a:cubicBezTo>
                  <a:cubicBezTo>
                    <a:pt x="309954" y="298610"/>
                    <a:pt x="314591" y="238424"/>
                    <a:pt x="297486" y="176457"/>
                  </a:cubicBezTo>
                  <a:cubicBezTo>
                    <a:pt x="292378" y="157975"/>
                    <a:pt x="279777" y="146784"/>
                    <a:pt x="260555" y="144533"/>
                  </a:cubicBezTo>
                  <a:cubicBezTo>
                    <a:pt x="241467" y="142315"/>
                    <a:pt x="226950" y="150279"/>
                    <a:pt x="216634" y="166376"/>
                  </a:cubicBezTo>
                  <a:cubicBezTo>
                    <a:pt x="190086" y="207911"/>
                    <a:pt x="175535" y="253076"/>
                    <a:pt x="171939" y="303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2">
              <a:extLst>
                <a:ext uri="{FF2B5EF4-FFF2-40B4-BE49-F238E27FC236}">
                  <a16:creationId xmlns:a16="http://schemas.microsoft.com/office/drawing/2014/main" id="{AB1C1C8C-7B6A-0C39-35EF-A2D937BB6763}"/>
                </a:ext>
              </a:extLst>
            </p:cNvPr>
            <p:cNvSpPr/>
            <p:nvPr/>
          </p:nvSpPr>
          <p:spPr>
            <a:xfrm rot="5400000">
              <a:off x="11081802" y="2871110"/>
              <a:ext cx="485200" cy="530022"/>
            </a:xfrm>
            <a:custGeom>
              <a:avLst/>
              <a:gdLst/>
              <a:ahLst/>
              <a:cxnLst/>
              <a:rect l="l" t="t" r="r" b="b"/>
              <a:pathLst>
                <a:path w="485200" h="530022" extrusionOk="0">
                  <a:moveTo>
                    <a:pt x="485200" y="223253"/>
                  </a:moveTo>
                  <a:cubicBezTo>
                    <a:pt x="484125" y="348766"/>
                    <a:pt x="431970" y="445413"/>
                    <a:pt x="319496" y="503751"/>
                  </a:cubicBezTo>
                  <a:cubicBezTo>
                    <a:pt x="254739" y="537355"/>
                    <a:pt x="185111" y="537994"/>
                    <a:pt x="117666" y="509833"/>
                  </a:cubicBezTo>
                  <a:cubicBezTo>
                    <a:pt x="50255" y="481706"/>
                    <a:pt x="16281" y="426763"/>
                    <a:pt x="4620" y="356226"/>
                  </a:cubicBezTo>
                  <a:cubicBezTo>
                    <a:pt x="-17021" y="225370"/>
                    <a:pt x="38460" y="100495"/>
                    <a:pt x="148112" y="34328"/>
                  </a:cubicBezTo>
                  <a:cubicBezTo>
                    <a:pt x="238408" y="-20145"/>
                    <a:pt x="361064" y="-8720"/>
                    <a:pt x="429887" y="61010"/>
                  </a:cubicBezTo>
                  <a:cubicBezTo>
                    <a:pt x="470582" y="102209"/>
                    <a:pt x="484192" y="153691"/>
                    <a:pt x="485133" y="209777"/>
                  </a:cubicBezTo>
                  <a:cubicBezTo>
                    <a:pt x="485200" y="214247"/>
                    <a:pt x="485133" y="218750"/>
                    <a:pt x="485133" y="223219"/>
                  </a:cubicBezTo>
                  <a:close/>
                  <a:moveTo>
                    <a:pt x="306759" y="223824"/>
                  </a:moveTo>
                  <a:cubicBezTo>
                    <a:pt x="305281" y="213642"/>
                    <a:pt x="303668" y="195764"/>
                    <a:pt x="299837" y="178391"/>
                  </a:cubicBezTo>
                  <a:cubicBezTo>
                    <a:pt x="295267" y="157623"/>
                    <a:pt x="283001" y="143274"/>
                    <a:pt x="260587" y="140048"/>
                  </a:cubicBezTo>
                  <a:cubicBezTo>
                    <a:pt x="239550" y="137023"/>
                    <a:pt x="224764" y="147273"/>
                    <a:pt x="213977" y="163638"/>
                  </a:cubicBezTo>
                  <a:cubicBezTo>
                    <a:pt x="173920" y="224530"/>
                    <a:pt x="165956" y="290563"/>
                    <a:pt x="185884" y="359788"/>
                  </a:cubicBezTo>
                  <a:cubicBezTo>
                    <a:pt x="194520" y="389764"/>
                    <a:pt x="229233" y="400181"/>
                    <a:pt x="253698" y="380254"/>
                  </a:cubicBezTo>
                  <a:cubicBezTo>
                    <a:pt x="265426" y="370710"/>
                    <a:pt x="274768" y="357067"/>
                    <a:pt x="282161" y="343625"/>
                  </a:cubicBezTo>
                  <a:cubicBezTo>
                    <a:pt x="301315" y="308911"/>
                    <a:pt x="305247" y="270367"/>
                    <a:pt x="306759" y="2237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>
              <a:extLst>
                <a:ext uri="{FF2B5EF4-FFF2-40B4-BE49-F238E27FC236}">
                  <a16:creationId xmlns:a16="http://schemas.microsoft.com/office/drawing/2014/main" id="{F1667C82-190F-B006-6A03-377E857E9EC5}"/>
                </a:ext>
              </a:extLst>
            </p:cNvPr>
            <p:cNvSpPr/>
            <p:nvPr/>
          </p:nvSpPr>
          <p:spPr>
            <a:xfrm rot="5400000">
              <a:off x="11093113" y="4169783"/>
              <a:ext cx="489008" cy="532002"/>
            </a:xfrm>
            <a:custGeom>
              <a:avLst/>
              <a:gdLst/>
              <a:ahLst/>
              <a:cxnLst/>
              <a:rect l="l" t="t" r="r" b="b"/>
              <a:pathLst>
                <a:path w="489008" h="532002" extrusionOk="0">
                  <a:moveTo>
                    <a:pt x="288799" y="525382"/>
                  </a:moveTo>
                  <a:cubicBezTo>
                    <a:pt x="292765" y="500717"/>
                    <a:pt x="296327" y="478403"/>
                    <a:pt x="299687" y="457602"/>
                  </a:cubicBezTo>
                  <a:cubicBezTo>
                    <a:pt x="292294" y="464020"/>
                    <a:pt x="284162" y="470741"/>
                    <a:pt x="276433" y="477933"/>
                  </a:cubicBezTo>
                  <a:cubicBezTo>
                    <a:pt x="229857" y="521047"/>
                    <a:pt x="173603" y="536808"/>
                    <a:pt x="112173" y="530759"/>
                  </a:cubicBezTo>
                  <a:cubicBezTo>
                    <a:pt x="41267" y="523769"/>
                    <a:pt x="-3931" y="464726"/>
                    <a:pt x="270" y="389989"/>
                  </a:cubicBezTo>
                  <a:cubicBezTo>
                    <a:pt x="5579" y="295359"/>
                    <a:pt x="66437" y="229494"/>
                    <a:pt x="167050" y="216690"/>
                  </a:cubicBezTo>
                  <a:cubicBezTo>
                    <a:pt x="215003" y="210608"/>
                    <a:pt x="264167" y="212590"/>
                    <a:pt x="312726" y="213330"/>
                  </a:cubicBezTo>
                  <a:cubicBezTo>
                    <a:pt x="331175" y="213599"/>
                    <a:pt x="335644" y="206239"/>
                    <a:pt x="337022" y="190680"/>
                  </a:cubicBezTo>
                  <a:cubicBezTo>
                    <a:pt x="340181" y="155026"/>
                    <a:pt x="318170" y="129049"/>
                    <a:pt x="280062" y="125857"/>
                  </a:cubicBezTo>
                  <a:cubicBezTo>
                    <a:pt x="236174" y="122160"/>
                    <a:pt x="194370" y="131805"/>
                    <a:pt x="153843" y="147767"/>
                  </a:cubicBezTo>
                  <a:cubicBezTo>
                    <a:pt x="138351" y="153850"/>
                    <a:pt x="123229" y="160873"/>
                    <a:pt x="105620" y="168434"/>
                  </a:cubicBezTo>
                  <a:cubicBezTo>
                    <a:pt x="95371" y="136644"/>
                    <a:pt x="84618" y="106198"/>
                    <a:pt x="76351" y="75080"/>
                  </a:cubicBezTo>
                  <a:cubicBezTo>
                    <a:pt x="74771" y="69065"/>
                    <a:pt x="81055" y="56564"/>
                    <a:pt x="86970" y="53641"/>
                  </a:cubicBezTo>
                  <a:cubicBezTo>
                    <a:pt x="178005" y="8610"/>
                    <a:pt x="273207" y="-14409"/>
                    <a:pt x="374491" y="9753"/>
                  </a:cubicBezTo>
                  <a:cubicBezTo>
                    <a:pt x="454806" y="28908"/>
                    <a:pt x="494594" y="83414"/>
                    <a:pt x="488377" y="167695"/>
                  </a:cubicBezTo>
                  <a:cubicBezTo>
                    <a:pt x="483168" y="238533"/>
                    <a:pt x="472986" y="308969"/>
                    <a:pt x="465526" y="379639"/>
                  </a:cubicBezTo>
                  <a:cubicBezTo>
                    <a:pt x="461225" y="420200"/>
                    <a:pt x="457696" y="460861"/>
                    <a:pt x="454369" y="501523"/>
                  </a:cubicBezTo>
                  <a:cubicBezTo>
                    <a:pt x="452689" y="522257"/>
                    <a:pt x="450034" y="525382"/>
                    <a:pt x="429065" y="525382"/>
                  </a:cubicBezTo>
                  <a:cubicBezTo>
                    <a:pt x="383262" y="525416"/>
                    <a:pt x="337492" y="525382"/>
                    <a:pt x="288866" y="525382"/>
                  </a:cubicBezTo>
                  <a:close/>
                  <a:moveTo>
                    <a:pt x="322908" y="299593"/>
                  </a:moveTo>
                  <a:cubicBezTo>
                    <a:pt x="284263" y="291897"/>
                    <a:pt x="247701" y="288839"/>
                    <a:pt x="211038" y="297106"/>
                  </a:cubicBezTo>
                  <a:cubicBezTo>
                    <a:pt x="187582" y="302416"/>
                    <a:pt x="166814" y="313270"/>
                    <a:pt x="151121" y="331954"/>
                  </a:cubicBezTo>
                  <a:cubicBezTo>
                    <a:pt x="119633" y="369490"/>
                    <a:pt x="138385" y="422014"/>
                    <a:pt x="186204" y="431625"/>
                  </a:cubicBezTo>
                  <a:cubicBezTo>
                    <a:pt x="209963" y="436397"/>
                    <a:pt x="232041" y="432398"/>
                    <a:pt x="252237" y="419662"/>
                  </a:cubicBezTo>
                  <a:cubicBezTo>
                    <a:pt x="295621" y="392274"/>
                    <a:pt x="316086" y="351109"/>
                    <a:pt x="322908" y="299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>
              <a:extLst>
                <a:ext uri="{FF2B5EF4-FFF2-40B4-BE49-F238E27FC236}">
                  <a16:creationId xmlns:a16="http://schemas.microsoft.com/office/drawing/2014/main" id="{67D390B6-1B53-1725-5319-EB9D3405353F}"/>
                </a:ext>
              </a:extLst>
            </p:cNvPr>
            <p:cNvSpPr/>
            <p:nvPr/>
          </p:nvSpPr>
          <p:spPr>
            <a:xfrm rot="5400000">
              <a:off x="11086918" y="2411877"/>
              <a:ext cx="478841" cy="495132"/>
            </a:xfrm>
            <a:custGeom>
              <a:avLst/>
              <a:gdLst/>
              <a:ahLst/>
              <a:cxnLst/>
              <a:rect l="l" t="t" r="r" b="b"/>
              <a:pathLst>
                <a:path w="478841" h="495132" extrusionOk="0">
                  <a:moveTo>
                    <a:pt x="232200" y="149406"/>
                  </a:moveTo>
                  <a:lnTo>
                    <a:pt x="54297" y="149406"/>
                  </a:lnTo>
                  <a:cubicBezTo>
                    <a:pt x="61891" y="98495"/>
                    <a:pt x="69184" y="49634"/>
                    <a:pt x="76577" y="0"/>
                  </a:cubicBezTo>
                  <a:lnTo>
                    <a:pt x="478522" y="0"/>
                  </a:lnTo>
                  <a:cubicBezTo>
                    <a:pt x="478522" y="23893"/>
                    <a:pt x="479395" y="46744"/>
                    <a:pt x="478253" y="69461"/>
                  </a:cubicBezTo>
                  <a:cubicBezTo>
                    <a:pt x="477211" y="90497"/>
                    <a:pt x="466122" y="106964"/>
                    <a:pt x="451873" y="122321"/>
                  </a:cubicBezTo>
                  <a:cubicBezTo>
                    <a:pt x="385941" y="193260"/>
                    <a:pt x="320613" y="264737"/>
                    <a:pt x="255084" y="336046"/>
                  </a:cubicBezTo>
                  <a:cubicBezTo>
                    <a:pt x="253606" y="337659"/>
                    <a:pt x="252430" y="339541"/>
                    <a:pt x="249304" y="343742"/>
                  </a:cubicBezTo>
                  <a:lnTo>
                    <a:pt x="438163" y="343742"/>
                  </a:lnTo>
                  <a:cubicBezTo>
                    <a:pt x="436382" y="354764"/>
                    <a:pt x="435138" y="363400"/>
                    <a:pt x="433626" y="371970"/>
                  </a:cubicBezTo>
                  <a:cubicBezTo>
                    <a:pt x="427476" y="406112"/>
                    <a:pt x="420453" y="440153"/>
                    <a:pt x="415412" y="474464"/>
                  </a:cubicBezTo>
                  <a:cubicBezTo>
                    <a:pt x="413093" y="490291"/>
                    <a:pt x="407280" y="495231"/>
                    <a:pt x="390847" y="495131"/>
                  </a:cubicBezTo>
                  <a:cubicBezTo>
                    <a:pt x="267653" y="494358"/>
                    <a:pt x="144492" y="494727"/>
                    <a:pt x="21297" y="494727"/>
                  </a:cubicBezTo>
                  <a:cubicBezTo>
                    <a:pt x="18508" y="494727"/>
                    <a:pt x="15685" y="494458"/>
                    <a:pt x="12896" y="494727"/>
                  </a:cubicBezTo>
                  <a:cubicBezTo>
                    <a:pt x="3318" y="495769"/>
                    <a:pt x="-109" y="491098"/>
                    <a:pt x="59" y="482058"/>
                  </a:cubicBezTo>
                  <a:cubicBezTo>
                    <a:pt x="462" y="459106"/>
                    <a:pt x="-983" y="435986"/>
                    <a:pt x="1504" y="413303"/>
                  </a:cubicBezTo>
                  <a:cubicBezTo>
                    <a:pt x="2613" y="403323"/>
                    <a:pt x="9905" y="392771"/>
                    <a:pt x="17063" y="384907"/>
                  </a:cubicBezTo>
                  <a:cubicBezTo>
                    <a:pt x="83298" y="311952"/>
                    <a:pt x="150137" y="239534"/>
                    <a:pt x="216775" y="166948"/>
                  </a:cubicBezTo>
                  <a:cubicBezTo>
                    <a:pt x="220909" y="162445"/>
                    <a:pt x="224840" y="157774"/>
                    <a:pt x="232166" y="149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>
              <a:extLst>
                <a:ext uri="{FF2B5EF4-FFF2-40B4-BE49-F238E27FC236}">
                  <a16:creationId xmlns:a16="http://schemas.microsoft.com/office/drawing/2014/main" id="{C2FD0697-D14C-A315-A236-266186182B45}"/>
                </a:ext>
              </a:extLst>
            </p:cNvPr>
            <p:cNvSpPr/>
            <p:nvPr/>
          </p:nvSpPr>
          <p:spPr>
            <a:xfrm rot="5400000">
              <a:off x="11219643" y="4563687"/>
              <a:ext cx="353756" cy="663525"/>
            </a:xfrm>
            <a:custGeom>
              <a:avLst/>
              <a:gdLst/>
              <a:ahLst/>
              <a:cxnLst/>
              <a:rect l="l" t="t" r="r" b="b"/>
              <a:pathLst>
                <a:path w="353756" h="663525" extrusionOk="0">
                  <a:moveTo>
                    <a:pt x="353756" y="158950"/>
                  </a:moveTo>
                  <a:cubicBezTo>
                    <a:pt x="347069" y="200216"/>
                    <a:pt x="341255" y="238257"/>
                    <a:pt x="334232" y="276096"/>
                  </a:cubicBezTo>
                  <a:cubicBezTo>
                    <a:pt x="333627" y="279456"/>
                    <a:pt x="325360" y="283455"/>
                    <a:pt x="320521" y="283589"/>
                  </a:cubicBezTo>
                  <a:cubicBezTo>
                    <a:pt x="295351" y="284262"/>
                    <a:pt x="270148" y="284530"/>
                    <a:pt x="244978" y="283455"/>
                  </a:cubicBezTo>
                  <a:cubicBezTo>
                    <a:pt x="231234" y="282884"/>
                    <a:pt x="224647" y="286748"/>
                    <a:pt x="222832" y="301198"/>
                  </a:cubicBezTo>
                  <a:cubicBezTo>
                    <a:pt x="215137" y="363367"/>
                    <a:pt x="206198" y="425401"/>
                    <a:pt x="198503" y="487603"/>
                  </a:cubicBezTo>
                  <a:cubicBezTo>
                    <a:pt x="194537" y="519662"/>
                    <a:pt x="208080" y="531558"/>
                    <a:pt x="239870" y="524367"/>
                  </a:cubicBezTo>
                  <a:cubicBezTo>
                    <a:pt x="262183" y="519326"/>
                    <a:pt x="284094" y="512571"/>
                    <a:pt x="308793" y="505850"/>
                  </a:cubicBezTo>
                  <a:cubicBezTo>
                    <a:pt x="308255" y="512302"/>
                    <a:pt x="307987" y="517444"/>
                    <a:pt x="307348" y="522552"/>
                  </a:cubicBezTo>
                  <a:cubicBezTo>
                    <a:pt x="304626" y="544193"/>
                    <a:pt x="301232" y="565734"/>
                    <a:pt x="299115" y="587442"/>
                  </a:cubicBezTo>
                  <a:cubicBezTo>
                    <a:pt x="296931" y="610025"/>
                    <a:pt x="286816" y="627734"/>
                    <a:pt x="266082" y="636337"/>
                  </a:cubicBezTo>
                  <a:cubicBezTo>
                    <a:pt x="210365" y="659424"/>
                    <a:pt x="152800" y="671622"/>
                    <a:pt x="92480" y="657508"/>
                  </a:cubicBezTo>
                  <a:cubicBezTo>
                    <a:pt x="45400" y="646486"/>
                    <a:pt x="19692" y="614662"/>
                    <a:pt x="23759" y="566372"/>
                  </a:cubicBezTo>
                  <a:cubicBezTo>
                    <a:pt x="31286" y="477219"/>
                    <a:pt x="41569" y="388301"/>
                    <a:pt x="50709" y="299316"/>
                  </a:cubicBezTo>
                  <a:cubicBezTo>
                    <a:pt x="51180" y="294914"/>
                    <a:pt x="51785" y="290512"/>
                    <a:pt x="52558" y="283925"/>
                  </a:cubicBezTo>
                  <a:lnTo>
                    <a:pt x="0" y="283925"/>
                  </a:lnTo>
                  <a:cubicBezTo>
                    <a:pt x="3562" y="254051"/>
                    <a:pt x="6855" y="226495"/>
                    <a:pt x="10149" y="198939"/>
                  </a:cubicBezTo>
                  <a:cubicBezTo>
                    <a:pt x="10216" y="198368"/>
                    <a:pt x="10350" y="197830"/>
                    <a:pt x="10418" y="197293"/>
                  </a:cubicBezTo>
                  <a:cubicBezTo>
                    <a:pt x="16298" y="156799"/>
                    <a:pt x="16231" y="156564"/>
                    <a:pt x="56826" y="149305"/>
                  </a:cubicBezTo>
                  <a:cubicBezTo>
                    <a:pt x="68856" y="147155"/>
                    <a:pt x="76081" y="140971"/>
                    <a:pt x="78635" y="129311"/>
                  </a:cubicBezTo>
                  <a:cubicBezTo>
                    <a:pt x="81290" y="117314"/>
                    <a:pt x="83104" y="105082"/>
                    <a:pt x="86095" y="93186"/>
                  </a:cubicBezTo>
                  <a:cubicBezTo>
                    <a:pt x="91136" y="73090"/>
                    <a:pt x="102326" y="56489"/>
                    <a:pt x="121850" y="49298"/>
                  </a:cubicBezTo>
                  <a:cubicBezTo>
                    <a:pt x="167889" y="32328"/>
                    <a:pt x="214532" y="17071"/>
                    <a:pt x="264200" y="0"/>
                  </a:cubicBezTo>
                  <a:cubicBezTo>
                    <a:pt x="257613" y="53566"/>
                    <a:pt x="251296" y="105250"/>
                    <a:pt x="244709" y="158950"/>
                  </a:cubicBezTo>
                  <a:lnTo>
                    <a:pt x="353622" y="1589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22">
            <a:extLst>
              <a:ext uri="{FF2B5EF4-FFF2-40B4-BE49-F238E27FC236}">
                <a16:creationId xmlns:a16="http://schemas.microsoft.com/office/drawing/2014/main" id="{B4A78663-091B-1A07-DAD4-204A68653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00" y="592137"/>
            <a:ext cx="52832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"/>
              <a:buNone/>
            </a:pPr>
            <a:r>
              <a:rPr lang="en-US" dirty="0"/>
              <a:t>Other Important Insights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C5CB2-AD6C-D9DA-95AE-7870CDA90B48}"/>
              </a:ext>
            </a:extLst>
          </p:cNvPr>
          <p:cNvSpPr txBox="1"/>
          <p:nvPr/>
        </p:nvSpPr>
        <p:spPr>
          <a:xfrm>
            <a:off x="1571869" y="7156333"/>
            <a:ext cx="610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:-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5046FE-C0F0-0AE0-795F-227312612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53690"/>
              </p:ext>
            </p:extLst>
          </p:nvPr>
        </p:nvGraphicFramePr>
        <p:xfrm>
          <a:off x="603162" y="1238795"/>
          <a:ext cx="8184789" cy="1219200"/>
        </p:xfrm>
        <a:graphic>
          <a:graphicData uri="http://schemas.openxmlformats.org/drawingml/2006/table">
            <a:tbl>
              <a:tblPr/>
              <a:tblGrid>
                <a:gridCol w="2728263">
                  <a:extLst>
                    <a:ext uri="{9D8B030D-6E8A-4147-A177-3AD203B41FA5}">
                      <a16:colId xmlns:a16="http://schemas.microsoft.com/office/drawing/2014/main" val="3768133884"/>
                    </a:ext>
                  </a:extLst>
                </a:gridCol>
                <a:gridCol w="2728263">
                  <a:extLst>
                    <a:ext uri="{9D8B030D-6E8A-4147-A177-3AD203B41FA5}">
                      <a16:colId xmlns:a16="http://schemas.microsoft.com/office/drawing/2014/main" val="3630321477"/>
                    </a:ext>
                  </a:extLst>
                </a:gridCol>
                <a:gridCol w="2728263">
                  <a:extLst>
                    <a:ext uri="{9D8B030D-6E8A-4147-A177-3AD203B41FA5}">
                      <a16:colId xmlns:a16="http://schemas.microsoft.com/office/drawing/2014/main" val="252254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Country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No. of Restaurants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Avg. 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96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Philippines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4.47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43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Indonesia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66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Qatar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881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9E81F1-BE15-22E4-2DC5-7226F2247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57991"/>
              </p:ext>
            </p:extLst>
          </p:nvPr>
        </p:nvGraphicFramePr>
        <p:xfrm>
          <a:off x="603162" y="3257485"/>
          <a:ext cx="10515600" cy="1219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313831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4325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Country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Avg Cost for Two (INR)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611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Indonesia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₹1,462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8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Qatar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₹5,056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398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Philippines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₹9,962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553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E231A1-5B65-0889-7C27-941C950CDA20}"/>
              </a:ext>
            </a:extLst>
          </p:cNvPr>
          <p:cNvSpPr txBox="1"/>
          <p:nvPr/>
        </p:nvSpPr>
        <p:spPr>
          <a:xfrm>
            <a:off x="521285" y="2611310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Despite small market sizes, the customer experience is excellent — perfect for strategic entry.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F2580-BE99-445B-2902-544B56D35DA7}"/>
              </a:ext>
            </a:extLst>
          </p:cNvPr>
          <p:cNvSpPr txBox="1"/>
          <p:nvPr/>
        </p:nvSpPr>
        <p:spPr>
          <a:xfrm>
            <a:off x="603162" y="4475956"/>
            <a:ext cx="61058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B202D"/>
                </a:solidFill>
              </a:rPr>
              <a:t>Insights:</a:t>
            </a:r>
            <a:endParaRPr lang="en-US" dirty="0">
              <a:solidFill>
                <a:srgbClr val="CB202D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Indonesia → Most affordable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Philippines → Expensive, but people spend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Qatar → Balanced value</a:t>
            </a:r>
          </a:p>
          <a:p>
            <a:br>
              <a:rPr lang="en-US" dirty="0"/>
            </a:br>
            <a:r>
              <a:rPr lang="en-US" dirty="0"/>
              <a:t>If budget is tight, Indonesia is ideal. But Philippines offers high-spend returns.</a:t>
            </a:r>
          </a:p>
        </p:txBody>
      </p:sp>
    </p:spTree>
    <p:extLst>
      <p:ext uri="{BB962C8B-B14F-4D97-AF65-F5344CB8AC3E}">
        <p14:creationId xmlns:p14="http://schemas.microsoft.com/office/powerpoint/2010/main" val="391558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zoma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F142F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1999</Words>
  <Application>Microsoft Office PowerPoint</Application>
  <PresentationFormat>Widescreen</PresentationFormat>
  <Paragraphs>341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Poppins</vt:lpstr>
      <vt:lpstr>Arial</vt:lpstr>
      <vt:lpstr>Calibri</vt:lpstr>
      <vt:lpstr>Office Theme</vt:lpstr>
      <vt:lpstr>Zomato Restaurant Expansion</vt:lpstr>
      <vt:lpstr>About Project</vt:lpstr>
      <vt:lpstr>Data Source</vt:lpstr>
      <vt:lpstr>Analytical Tools</vt:lpstr>
      <vt:lpstr>Data Enrichment using Excel</vt:lpstr>
      <vt:lpstr>Initial Insights from Data</vt:lpstr>
      <vt:lpstr>Recommended Countries for Expansion</vt:lpstr>
      <vt:lpstr>Recommended Cities in Target Countries</vt:lpstr>
      <vt:lpstr>Other Important Insights</vt:lpstr>
      <vt:lpstr>Top Competitors in Suggested Cities</vt:lpstr>
      <vt:lpstr>Cuisine Analysis </vt:lpstr>
      <vt:lpstr>Should We Offer  Online Delivery / Table Booking</vt:lpstr>
      <vt:lpstr>Price vs Rating</vt:lpstr>
      <vt:lpstr>Price Range Distribution</vt:lpstr>
      <vt:lpstr>How I Created the Dashboard</vt:lpstr>
      <vt:lpstr>Dashboard Features</vt:lpstr>
      <vt:lpstr>Dashboard charts </vt:lpstr>
      <vt:lpstr>Number of Restaurants in Each Country</vt:lpstr>
      <vt:lpstr>Trend of New Restaurants Opened Per Year</vt:lpstr>
      <vt:lpstr>Top 10 Cuisines by Average Rating</vt:lpstr>
      <vt:lpstr>Average Customer Ratings by Country</vt:lpstr>
      <vt:lpstr>Average Cost for Two People by Country </vt:lpstr>
      <vt:lpstr>Percentage of Restaurants Allowing Table Booking</vt:lpstr>
      <vt:lpstr>Online Delivery Availability Across All Restaurants</vt:lpstr>
      <vt:lpstr>Dashboard of Zomato Expansion Project</vt:lpstr>
      <vt:lpstr> Project conclusion</vt:lpstr>
      <vt:lpstr> Project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Diksha thakur</dc:creator>
  <cp:lastModifiedBy>nikhil bishnoi</cp:lastModifiedBy>
  <cp:revision>9</cp:revision>
  <dcterms:modified xsi:type="dcterms:W3CDTF">2025-07-26T07:33:46Z</dcterms:modified>
</cp:coreProperties>
</file>