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7.jpg" ContentType="image/gif"/>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7" r:id="rId5"/>
    <p:sldId id="272" r:id="rId6"/>
    <p:sldId id="268" r:id="rId7"/>
    <p:sldId id="275" r:id="rId8"/>
    <p:sldId id="276" r:id="rId9"/>
    <p:sldId id="261" r:id="rId10"/>
    <p:sldId id="280" r:id="rId11"/>
    <p:sldId id="281" r:id="rId12"/>
    <p:sldId id="282" r:id="rId13"/>
    <p:sldId id="283" r:id="rId14"/>
    <p:sldId id="273" r:id="rId15"/>
    <p:sldId id="269" r:id="rId16"/>
    <p:sldId id="278" r:id="rId17"/>
    <p:sldId id="279" r:id="rId18"/>
    <p:sldId id="277" r:id="rId19"/>
    <p:sldId id="274"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414" y="11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23-Dec-23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23-Dec-23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23-Dec-23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23-Dec-23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23-Dec-23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23-Dec-23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23-Dec-23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23-Dec-23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23-Dec-23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23-Dec-23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23-Dec-23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23-Dec-23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23-Dec-23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23-Dec-23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www.electronics-tutorials.ws/" TargetMode="External"/><Relationship Id="rId2" Type="http://schemas.openxmlformats.org/officeDocument/2006/relationships/hyperlink" Target="http://www.bravelearn.com/" TargetMode="External"/><Relationship Id="rId1" Type="http://schemas.openxmlformats.org/officeDocument/2006/relationships/slideLayout" Target="../slideLayouts/slideLayout4.xml"/><Relationship Id="rId5" Type="http://schemas.openxmlformats.org/officeDocument/2006/relationships/hyperlink" Target="http://www.circuitspedia.com/" TargetMode="External"/><Relationship Id="rId4" Type="http://schemas.openxmlformats.org/officeDocument/2006/relationships/hyperlink" Target="http://www.knowelectronic.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584200"/>
            <a:ext cx="9346036" cy="2000251"/>
          </a:xfrm>
        </p:spPr>
        <p:txBody>
          <a:bodyPr>
            <a:noAutofit/>
          </a:bodyPr>
          <a:lstStyle/>
          <a:p>
            <a:r>
              <a:rPr lang="en-US" sz="8000" b="1" dirty="0">
                <a:latin typeface="Agency FB" panose="020B0503020202020204" pitchFamily="34" charset="0"/>
              </a:rPr>
              <a:t>Development of 2 Bit ALU</a:t>
            </a:r>
          </a:p>
        </p:txBody>
      </p:sp>
      <p:sp>
        <p:nvSpPr>
          <p:cNvPr id="5" name="Subtitle 4"/>
          <p:cNvSpPr>
            <a:spLocks noGrp="1"/>
          </p:cNvSpPr>
          <p:nvPr>
            <p:ph type="subTitle" idx="1"/>
          </p:nvPr>
        </p:nvSpPr>
        <p:spPr/>
        <p:txBody>
          <a:bodyPr>
            <a:normAutofit/>
          </a:bodyPr>
          <a:lstStyle/>
          <a:p>
            <a:r>
              <a:rPr lang="en-US" sz="4000" b="1" dirty="0">
                <a:latin typeface="Agency FB" panose="020B0503020202020204" pitchFamily="34" charset="0"/>
              </a:rPr>
              <a:t>For process simulation</a:t>
            </a:r>
          </a:p>
        </p:txBody>
      </p:sp>
      <p:sp>
        <p:nvSpPr>
          <p:cNvPr id="3" name="TextBox 2">
            <a:extLst>
              <a:ext uri="{FF2B5EF4-FFF2-40B4-BE49-F238E27FC236}">
                <a16:creationId xmlns:a16="http://schemas.microsoft.com/office/drawing/2014/main" id="{EE70F7F8-7E35-D5F6-F92F-599BEA528E34}"/>
              </a:ext>
            </a:extLst>
          </p:cNvPr>
          <p:cNvSpPr txBox="1"/>
          <p:nvPr/>
        </p:nvSpPr>
        <p:spPr>
          <a:xfrm>
            <a:off x="1625176" y="4038600"/>
            <a:ext cx="4859600" cy="1815882"/>
          </a:xfrm>
          <a:prstGeom prst="rect">
            <a:avLst/>
          </a:prstGeom>
          <a:noFill/>
        </p:spPr>
        <p:txBody>
          <a:bodyPr wrap="none" rtlCol="0">
            <a:spAutoFit/>
          </a:bodyPr>
          <a:lstStyle/>
          <a:p>
            <a:r>
              <a:rPr lang="en-US" sz="2800" dirty="0"/>
              <a:t>Submitted by: Rishabh </a:t>
            </a:r>
            <a:r>
              <a:rPr lang="en-US" sz="2800" dirty="0" err="1"/>
              <a:t>Khugshal</a:t>
            </a:r>
            <a:endParaRPr lang="en-US" sz="2800" dirty="0"/>
          </a:p>
          <a:p>
            <a:r>
              <a:rPr lang="en-US" sz="2800" dirty="0"/>
              <a:t>	           Sahil Verma</a:t>
            </a:r>
          </a:p>
          <a:p>
            <a:r>
              <a:rPr lang="en-US" sz="2800" dirty="0"/>
              <a:t>	           Rishabh Singh</a:t>
            </a:r>
          </a:p>
          <a:p>
            <a:r>
              <a:rPr lang="en-US" sz="2800" dirty="0"/>
              <a:t>	           Rohan </a:t>
            </a:r>
            <a:r>
              <a:rPr lang="en-US" sz="2800" dirty="0" err="1"/>
              <a:t>Kamat</a:t>
            </a:r>
            <a:endParaRPr lang="en-US" sz="2800" dirty="0"/>
          </a:p>
        </p:txBody>
      </p:sp>
      <p:sp>
        <p:nvSpPr>
          <p:cNvPr id="4" name="TextBox 3">
            <a:extLst>
              <a:ext uri="{FF2B5EF4-FFF2-40B4-BE49-F238E27FC236}">
                <a16:creationId xmlns:a16="http://schemas.microsoft.com/office/drawing/2014/main" id="{4257FC0C-7564-E80E-5EE0-4FC639383D37}"/>
              </a:ext>
            </a:extLst>
          </p:cNvPr>
          <p:cNvSpPr txBox="1"/>
          <p:nvPr/>
        </p:nvSpPr>
        <p:spPr>
          <a:xfrm>
            <a:off x="7638786" y="3636375"/>
            <a:ext cx="3315458" cy="2246769"/>
          </a:xfrm>
          <a:prstGeom prst="rect">
            <a:avLst/>
          </a:prstGeom>
          <a:noFill/>
        </p:spPr>
        <p:txBody>
          <a:bodyPr wrap="none" rtlCol="0">
            <a:spAutoFit/>
          </a:bodyPr>
          <a:lstStyle/>
          <a:p>
            <a:pPr algn="ctr"/>
            <a:r>
              <a:rPr lang="en-US" sz="2800" dirty="0"/>
              <a:t>Mentored by:</a:t>
            </a:r>
          </a:p>
          <a:p>
            <a:pPr algn="ctr"/>
            <a:r>
              <a:rPr lang="en-US" sz="2800" dirty="0"/>
              <a:t>Dr. Satyendra Sharma</a:t>
            </a:r>
          </a:p>
          <a:p>
            <a:pPr algn="ctr"/>
            <a:endParaRPr lang="en-US" sz="2800" dirty="0"/>
          </a:p>
          <a:p>
            <a:pPr algn="ctr"/>
            <a:r>
              <a:rPr lang="en-US" sz="2800" dirty="0"/>
              <a:t>Co-Ordinator:</a:t>
            </a:r>
          </a:p>
          <a:p>
            <a:pPr algn="ctr"/>
            <a:r>
              <a:rPr lang="en-US" sz="2800" dirty="0"/>
              <a:t>Dr. </a:t>
            </a:r>
            <a:r>
              <a:rPr lang="en-US" sz="2800" dirty="0" err="1"/>
              <a:t>Shivesh</a:t>
            </a:r>
            <a:r>
              <a:rPr lang="en-US" sz="2800" dirty="0"/>
              <a:t> Tripathi</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505618"/>
            <a:ext cx="10360501" cy="1223963"/>
          </a:xfrm>
        </p:spPr>
        <p:txBody>
          <a:bodyPr>
            <a:normAutofit/>
          </a:bodyPr>
          <a:lstStyle/>
          <a:p>
            <a:r>
              <a:rPr lang="en-US" sz="4800" b="1" dirty="0">
                <a:latin typeface="Agency FB" panose="020B0503020202020204" pitchFamily="34" charset="0"/>
              </a:rPr>
              <a:t>IC 74LS153 – MUX IC</a:t>
            </a:r>
          </a:p>
        </p:txBody>
      </p:sp>
      <p:pic>
        <p:nvPicPr>
          <p:cNvPr id="3" name="Picture 2">
            <a:extLst>
              <a:ext uri="{FF2B5EF4-FFF2-40B4-BE49-F238E27FC236}">
                <a16:creationId xmlns:a16="http://schemas.microsoft.com/office/drawing/2014/main" id="{41A6A73B-EEEF-840D-9BC3-BD93FC622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4574" y="1961357"/>
            <a:ext cx="5019675" cy="4391025"/>
          </a:xfrm>
          <a:prstGeom prst="rect">
            <a:avLst/>
          </a:prstGeom>
        </p:spPr>
      </p:pic>
    </p:spTree>
    <p:extLst>
      <p:ext uri="{BB962C8B-B14F-4D97-AF65-F5344CB8AC3E}">
        <p14:creationId xmlns:p14="http://schemas.microsoft.com/office/powerpoint/2010/main" val="354652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3F03-DC15-E2EA-DE90-44FBA4415472}"/>
              </a:ext>
            </a:extLst>
          </p:cNvPr>
          <p:cNvSpPr>
            <a:spLocks noGrp="1"/>
          </p:cNvSpPr>
          <p:nvPr>
            <p:ph type="title"/>
          </p:nvPr>
        </p:nvSpPr>
        <p:spPr/>
        <p:txBody>
          <a:bodyPr>
            <a:normAutofit/>
          </a:bodyPr>
          <a:lstStyle/>
          <a:p>
            <a:r>
              <a:rPr lang="en-US" sz="5400" b="1" dirty="0">
                <a:latin typeface="Agency FB" panose="020B0503020202020204" pitchFamily="34" charset="0"/>
              </a:rPr>
              <a:t>Working of the project</a:t>
            </a:r>
          </a:p>
        </p:txBody>
      </p:sp>
      <p:sp>
        <p:nvSpPr>
          <p:cNvPr id="3" name="TextBox 2">
            <a:extLst>
              <a:ext uri="{FF2B5EF4-FFF2-40B4-BE49-F238E27FC236}">
                <a16:creationId xmlns:a16="http://schemas.microsoft.com/office/drawing/2014/main" id="{3D21B05F-B2C0-2658-6AD0-54FE061043AD}"/>
              </a:ext>
            </a:extLst>
          </p:cNvPr>
          <p:cNvSpPr txBox="1"/>
          <p:nvPr/>
        </p:nvSpPr>
        <p:spPr>
          <a:xfrm>
            <a:off x="1446212" y="2044005"/>
            <a:ext cx="7391400" cy="2246769"/>
          </a:xfrm>
          <a:prstGeom prst="rect">
            <a:avLst/>
          </a:prstGeom>
          <a:noFill/>
        </p:spPr>
        <p:txBody>
          <a:bodyPr wrap="square" rtlCol="0">
            <a:spAutoFit/>
          </a:bodyPr>
          <a:lstStyle/>
          <a:p>
            <a:r>
              <a:rPr lang="en-US" sz="2800" dirty="0"/>
              <a:t>This ALU can perform AND, OR, NAND and NOR and arithmetic operations. Implementing Full Adder module to do Arithmetic Operations also. Circuit diagram can be seen on the next slide for Arithmetic Logic Unit.</a:t>
            </a:r>
          </a:p>
        </p:txBody>
      </p:sp>
    </p:spTree>
    <p:extLst>
      <p:ext uri="{BB962C8B-B14F-4D97-AF65-F5344CB8AC3E}">
        <p14:creationId xmlns:p14="http://schemas.microsoft.com/office/powerpoint/2010/main" val="3794914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1" y="304800"/>
            <a:ext cx="10360501" cy="660400"/>
          </a:xfrm>
        </p:spPr>
        <p:txBody>
          <a:bodyPr/>
          <a:lstStyle/>
          <a:p>
            <a:r>
              <a:rPr lang="en-US" dirty="0"/>
              <a:t>Truth Table of AND Gate</a:t>
            </a:r>
          </a:p>
        </p:txBody>
      </p:sp>
      <p:graphicFrame>
        <p:nvGraphicFramePr>
          <p:cNvPr id="24" name="Table 23">
            <a:extLst>
              <a:ext uri="{FF2B5EF4-FFF2-40B4-BE49-F238E27FC236}">
                <a16:creationId xmlns:a16="http://schemas.microsoft.com/office/drawing/2014/main" id="{BE184091-B4B7-3284-B8AC-49366BC24919}"/>
              </a:ext>
            </a:extLst>
          </p:cNvPr>
          <p:cNvGraphicFramePr>
            <a:graphicFrameLocks noGrp="1"/>
          </p:cNvGraphicFramePr>
          <p:nvPr>
            <p:extLst>
              <p:ext uri="{D42A27DB-BD31-4B8C-83A1-F6EECF244321}">
                <p14:modId xmlns:p14="http://schemas.microsoft.com/office/powerpoint/2010/main" val="3098463771"/>
              </p:ext>
            </p:extLst>
          </p:nvPr>
        </p:nvGraphicFramePr>
        <p:xfrm>
          <a:off x="2031469" y="2514600"/>
          <a:ext cx="8125884" cy="2286000"/>
        </p:xfrm>
        <a:graphic>
          <a:graphicData uri="http://schemas.openxmlformats.org/drawingml/2006/table">
            <a:tbl>
              <a:tblPr firstRow="1" bandRow="1">
                <a:tableStyleId>{5C22544A-7EE6-4342-B048-85BDC9FD1C3A}</a:tableStyleId>
              </a:tblPr>
              <a:tblGrid>
                <a:gridCol w="2708628">
                  <a:extLst>
                    <a:ext uri="{9D8B030D-6E8A-4147-A177-3AD203B41FA5}">
                      <a16:colId xmlns:a16="http://schemas.microsoft.com/office/drawing/2014/main" val="2039897754"/>
                    </a:ext>
                  </a:extLst>
                </a:gridCol>
                <a:gridCol w="2708628">
                  <a:extLst>
                    <a:ext uri="{9D8B030D-6E8A-4147-A177-3AD203B41FA5}">
                      <a16:colId xmlns:a16="http://schemas.microsoft.com/office/drawing/2014/main" val="3231055873"/>
                    </a:ext>
                  </a:extLst>
                </a:gridCol>
                <a:gridCol w="2708628">
                  <a:extLst>
                    <a:ext uri="{9D8B030D-6E8A-4147-A177-3AD203B41FA5}">
                      <a16:colId xmlns:a16="http://schemas.microsoft.com/office/drawing/2014/main" val="2504514278"/>
                    </a:ext>
                  </a:extLst>
                </a:gridCol>
              </a:tblGrid>
              <a:tr h="370840">
                <a:tc>
                  <a:txBody>
                    <a:bodyPr/>
                    <a:lstStyle/>
                    <a:p>
                      <a:r>
                        <a:rPr lang="en-US" dirty="0"/>
                        <a:t>A</a:t>
                      </a:r>
                    </a:p>
                  </a:txBody>
                  <a:tcPr/>
                </a:tc>
                <a:tc>
                  <a:txBody>
                    <a:bodyPr/>
                    <a:lstStyle/>
                    <a:p>
                      <a:r>
                        <a:rPr lang="en-US" dirty="0"/>
                        <a:t>B</a:t>
                      </a:r>
                    </a:p>
                  </a:txBody>
                  <a:tcPr/>
                </a:tc>
                <a:tc>
                  <a:txBody>
                    <a:bodyPr/>
                    <a:lstStyle/>
                    <a:p>
                      <a:r>
                        <a:rPr lang="en-US" dirty="0"/>
                        <a:t>Y = A &amp; B</a:t>
                      </a:r>
                    </a:p>
                  </a:txBody>
                  <a:tcPr/>
                </a:tc>
                <a:extLst>
                  <a:ext uri="{0D108BD9-81ED-4DB2-BD59-A6C34878D82A}">
                    <a16:rowId xmlns:a16="http://schemas.microsoft.com/office/drawing/2014/main" val="1990399092"/>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752025340"/>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329498391"/>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8031502"/>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795283361"/>
                  </a:ext>
                </a:extLst>
              </a:tr>
            </a:tbl>
          </a:graphicData>
        </a:graphic>
      </p:graphicFrame>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1" y="304800"/>
            <a:ext cx="10360501" cy="660400"/>
          </a:xfrm>
        </p:spPr>
        <p:txBody>
          <a:bodyPr/>
          <a:lstStyle/>
          <a:p>
            <a:r>
              <a:rPr lang="en-US" dirty="0"/>
              <a:t>Truth Table of OR Gate</a:t>
            </a:r>
          </a:p>
        </p:txBody>
      </p:sp>
      <p:graphicFrame>
        <p:nvGraphicFramePr>
          <p:cNvPr id="24" name="Table 23">
            <a:extLst>
              <a:ext uri="{FF2B5EF4-FFF2-40B4-BE49-F238E27FC236}">
                <a16:creationId xmlns:a16="http://schemas.microsoft.com/office/drawing/2014/main" id="{BE184091-B4B7-3284-B8AC-49366BC24919}"/>
              </a:ext>
            </a:extLst>
          </p:cNvPr>
          <p:cNvGraphicFramePr>
            <a:graphicFrameLocks noGrp="1"/>
          </p:cNvGraphicFramePr>
          <p:nvPr>
            <p:extLst>
              <p:ext uri="{D42A27DB-BD31-4B8C-83A1-F6EECF244321}">
                <p14:modId xmlns:p14="http://schemas.microsoft.com/office/powerpoint/2010/main" val="1562312016"/>
              </p:ext>
            </p:extLst>
          </p:nvPr>
        </p:nvGraphicFramePr>
        <p:xfrm>
          <a:off x="2031469" y="2514600"/>
          <a:ext cx="8125884" cy="2286000"/>
        </p:xfrm>
        <a:graphic>
          <a:graphicData uri="http://schemas.openxmlformats.org/drawingml/2006/table">
            <a:tbl>
              <a:tblPr firstRow="1" bandRow="1">
                <a:tableStyleId>{5C22544A-7EE6-4342-B048-85BDC9FD1C3A}</a:tableStyleId>
              </a:tblPr>
              <a:tblGrid>
                <a:gridCol w="2708628">
                  <a:extLst>
                    <a:ext uri="{9D8B030D-6E8A-4147-A177-3AD203B41FA5}">
                      <a16:colId xmlns:a16="http://schemas.microsoft.com/office/drawing/2014/main" val="2039897754"/>
                    </a:ext>
                  </a:extLst>
                </a:gridCol>
                <a:gridCol w="2708628">
                  <a:extLst>
                    <a:ext uri="{9D8B030D-6E8A-4147-A177-3AD203B41FA5}">
                      <a16:colId xmlns:a16="http://schemas.microsoft.com/office/drawing/2014/main" val="3231055873"/>
                    </a:ext>
                  </a:extLst>
                </a:gridCol>
                <a:gridCol w="2708628">
                  <a:extLst>
                    <a:ext uri="{9D8B030D-6E8A-4147-A177-3AD203B41FA5}">
                      <a16:colId xmlns:a16="http://schemas.microsoft.com/office/drawing/2014/main" val="2504514278"/>
                    </a:ext>
                  </a:extLst>
                </a:gridCol>
              </a:tblGrid>
              <a:tr h="370840">
                <a:tc>
                  <a:txBody>
                    <a:bodyPr/>
                    <a:lstStyle/>
                    <a:p>
                      <a:r>
                        <a:rPr lang="en-US" dirty="0"/>
                        <a:t>A</a:t>
                      </a:r>
                    </a:p>
                  </a:txBody>
                  <a:tcPr/>
                </a:tc>
                <a:tc>
                  <a:txBody>
                    <a:bodyPr/>
                    <a:lstStyle/>
                    <a:p>
                      <a:r>
                        <a:rPr lang="en-US" dirty="0"/>
                        <a:t>B</a:t>
                      </a:r>
                    </a:p>
                  </a:txBody>
                  <a:tcPr/>
                </a:tc>
                <a:tc>
                  <a:txBody>
                    <a:bodyPr/>
                    <a:lstStyle/>
                    <a:p>
                      <a:r>
                        <a:rPr lang="en-US" dirty="0"/>
                        <a:t>Y = A &amp; B</a:t>
                      </a:r>
                    </a:p>
                  </a:txBody>
                  <a:tcPr/>
                </a:tc>
                <a:extLst>
                  <a:ext uri="{0D108BD9-81ED-4DB2-BD59-A6C34878D82A}">
                    <a16:rowId xmlns:a16="http://schemas.microsoft.com/office/drawing/2014/main" val="1990399092"/>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752025340"/>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329498391"/>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08031502"/>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795283361"/>
                  </a:ext>
                </a:extLst>
              </a:tr>
            </a:tbl>
          </a:graphicData>
        </a:graphic>
      </p:graphicFrame>
    </p:spTree>
    <p:extLst>
      <p:ext uri="{BB962C8B-B14F-4D97-AF65-F5344CB8AC3E}">
        <p14:creationId xmlns:p14="http://schemas.microsoft.com/office/powerpoint/2010/main" val="774475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1" y="304800"/>
            <a:ext cx="10360501" cy="660400"/>
          </a:xfrm>
        </p:spPr>
        <p:txBody>
          <a:bodyPr/>
          <a:lstStyle/>
          <a:p>
            <a:r>
              <a:rPr lang="en-US" dirty="0"/>
              <a:t>Truth Table of NOT Gate</a:t>
            </a:r>
          </a:p>
        </p:txBody>
      </p:sp>
      <p:graphicFrame>
        <p:nvGraphicFramePr>
          <p:cNvPr id="24" name="Table 23">
            <a:extLst>
              <a:ext uri="{FF2B5EF4-FFF2-40B4-BE49-F238E27FC236}">
                <a16:creationId xmlns:a16="http://schemas.microsoft.com/office/drawing/2014/main" id="{BE184091-B4B7-3284-B8AC-49366BC24919}"/>
              </a:ext>
            </a:extLst>
          </p:cNvPr>
          <p:cNvGraphicFramePr>
            <a:graphicFrameLocks noGrp="1"/>
          </p:cNvGraphicFramePr>
          <p:nvPr>
            <p:extLst>
              <p:ext uri="{D42A27DB-BD31-4B8C-83A1-F6EECF244321}">
                <p14:modId xmlns:p14="http://schemas.microsoft.com/office/powerpoint/2010/main" val="3664986682"/>
              </p:ext>
            </p:extLst>
          </p:nvPr>
        </p:nvGraphicFramePr>
        <p:xfrm>
          <a:off x="3385783" y="2667000"/>
          <a:ext cx="5417256" cy="1371600"/>
        </p:xfrm>
        <a:graphic>
          <a:graphicData uri="http://schemas.openxmlformats.org/drawingml/2006/table">
            <a:tbl>
              <a:tblPr firstRow="1" bandRow="1">
                <a:tableStyleId>{5C22544A-7EE6-4342-B048-85BDC9FD1C3A}</a:tableStyleId>
              </a:tblPr>
              <a:tblGrid>
                <a:gridCol w="2708628">
                  <a:extLst>
                    <a:ext uri="{9D8B030D-6E8A-4147-A177-3AD203B41FA5}">
                      <a16:colId xmlns:a16="http://schemas.microsoft.com/office/drawing/2014/main" val="2039897754"/>
                    </a:ext>
                  </a:extLst>
                </a:gridCol>
                <a:gridCol w="2708628">
                  <a:extLst>
                    <a:ext uri="{9D8B030D-6E8A-4147-A177-3AD203B41FA5}">
                      <a16:colId xmlns:a16="http://schemas.microsoft.com/office/drawing/2014/main" val="2504514278"/>
                    </a:ext>
                  </a:extLst>
                </a:gridCol>
              </a:tblGrid>
              <a:tr h="370840">
                <a:tc>
                  <a:txBody>
                    <a:bodyPr/>
                    <a:lstStyle/>
                    <a:p>
                      <a:r>
                        <a:rPr lang="en-US" dirty="0"/>
                        <a:t>A</a:t>
                      </a:r>
                    </a:p>
                  </a:txBody>
                  <a:tcPr/>
                </a:tc>
                <a:tc>
                  <a:txBody>
                    <a:bodyPr/>
                    <a:lstStyle/>
                    <a:p>
                      <a:r>
                        <a:rPr lang="en-US" dirty="0"/>
                        <a:t>Y = ~A</a:t>
                      </a:r>
                    </a:p>
                  </a:txBody>
                  <a:tcPr/>
                </a:tc>
                <a:extLst>
                  <a:ext uri="{0D108BD9-81ED-4DB2-BD59-A6C34878D82A}">
                    <a16:rowId xmlns:a16="http://schemas.microsoft.com/office/drawing/2014/main" val="1990399092"/>
                  </a:ext>
                </a:extLst>
              </a:tr>
              <a:tr h="370840">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752025340"/>
                  </a:ext>
                </a:extLst>
              </a:tr>
              <a:tr h="370840">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329498391"/>
                  </a:ext>
                </a:extLst>
              </a:tr>
            </a:tbl>
          </a:graphicData>
        </a:graphic>
      </p:graphicFrame>
    </p:spTree>
    <p:extLst>
      <p:ext uri="{BB962C8B-B14F-4D97-AF65-F5344CB8AC3E}">
        <p14:creationId xmlns:p14="http://schemas.microsoft.com/office/powerpoint/2010/main" val="229131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1" y="304800"/>
            <a:ext cx="10360501" cy="660400"/>
          </a:xfrm>
        </p:spPr>
        <p:txBody>
          <a:bodyPr/>
          <a:lstStyle/>
          <a:p>
            <a:r>
              <a:rPr lang="en-US" dirty="0"/>
              <a:t>Truth Table of ALU</a:t>
            </a:r>
          </a:p>
        </p:txBody>
      </p:sp>
      <p:graphicFrame>
        <p:nvGraphicFramePr>
          <p:cNvPr id="5" name="Content Placeholder 4"/>
          <p:cNvGraphicFramePr>
            <a:graphicFrameLocks noGrp="1"/>
          </p:cNvGraphicFramePr>
          <p:nvPr>
            <p:ph sz="half" idx="2"/>
          </p:nvPr>
        </p:nvGraphicFramePr>
        <p:xfrm>
          <a:off x="4152826" y="1295400"/>
          <a:ext cx="3883169" cy="5176501"/>
        </p:xfrm>
        <a:graphic>
          <a:graphicData uri="http://schemas.openxmlformats.org/drawingml/2006/table">
            <a:tbl>
              <a:tblPr firstRow="1" bandRow="1">
                <a:tableStyleId>{5C22544A-7EE6-4342-B048-85BDC9FD1C3A}</a:tableStyleId>
              </a:tblPr>
              <a:tblGrid>
                <a:gridCol w="745437">
                  <a:extLst>
                    <a:ext uri="{9D8B030D-6E8A-4147-A177-3AD203B41FA5}">
                      <a16:colId xmlns:a16="http://schemas.microsoft.com/office/drawing/2014/main" val="20000"/>
                    </a:ext>
                  </a:extLst>
                </a:gridCol>
                <a:gridCol w="807830">
                  <a:extLst>
                    <a:ext uri="{9D8B030D-6E8A-4147-A177-3AD203B41FA5}">
                      <a16:colId xmlns:a16="http://schemas.microsoft.com/office/drawing/2014/main" val="20001"/>
                    </a:ext>
                  </a:extLst>
                </a:gridCol>
                <a:gridCol w="776634">
                  <a:extLst>
                    <a:ext uri="{9D8B030D-6E8A-4147-A177-3AD203B41FA5}">
                      <a16:colId xmlns:a16="http://schemas.microsoft.com/office/drawing/2014/main" val="20002"/>
                    </a:ext>
                  </a:extLst>
                </a:gridCol>
                <a:gridCol w="776634">
                  <a:extLst>
                    <a:ext uri="{9D8B030D-6E8A-4147-A177-3AD203B41FA5}">
                      <a16:colId xmlns:a16="http://schemas.microsoft.com/office/drawing/2014/main" val="29311870"/>
                    </a:ext>
                  </a:extLst>
                </a:gridCol>
                <a:gridCol w="776634">
                  <a:extLst>
                    <a:ext uri="{9D8B030D-6E8A-4147-A177-3AD203B41FA5}">
                      <a16:colId xmlns:a16="http://schemas.microsoft.com/office/drawing/2014/main" val="2575515660"/>
                    </a:ext>
                  </a:extLst>
                </a:gridCol>
              </a:tblGrid>
              <a:tr h="302977">
                <a:tc>
                  <a:txBody>
                    <a:bodyPr/>
                    <a:lstStyle/>
                    <a:p>
                      <a:pPr algn="ctr"/>
                      <a:r>
                        <a:rPr lang="en-US" sz="1600" dirty="0"/>
                        <a:t>A</a:t>
                      </a:r>
                    </a:p>
                  </a:txBody>
                  <a:tcPr marL="60595" marR="60595" marT="30298" marB="30298" anchor="ctr">
                    <a:solidFill>
                      <a:srgbClr val="008282"/>
                    </a:solidFill>
                  </a:tcPr>
                </a:tc>
                <a:tc>
                  <a:txBody>
                    <a:bodyPr/>
                    <a:lstStyle/>
                    <a:p>
                      <a:pPr algn="ctr"/>
                      <a:r>
                        <a:rPr lang="en-US" sz="1600" dirty="0"/>
                        <a:t>B</a:t>
                      </a:r>
                    </a:p>
                  </a:txBody>
                  <a:tcPr marL="60595" marR="60595" marT="30298" marB="30298" anchor="ctr">
                    <a:solidFill>
                      <a:srgbClr val="008282"/>
                    </a:solidFill>
                  </a:tcPr>
                </a:tc>
                <a:tc>
                  <a:txBody>
                    <a:bodyPr/>
                    <a:lstStyle/>
                    <a:p>
                      <a:pPr algn="ctr"/>
                      <a:r>
                        <a:rPr lang="en-US" sz="1600" dirty="0"/>
                        <a:t>S1</a:t>
                      </a:r>
                    </a:p>
                  </a:txBody>
                  <a:tcPr marL="60595" marR="60595" marT="30298" marB="30298" anchor="ctr">
                    <a:solidFill>
                      <a:srgbClr val="008282"/>
                    </a:solidFill>
                  </a:tcPr>
                </a:tc>
                <a:tc>
                  <a:txBody>
                    <a:bodyPr/>
                    <a:lstStyle/>
                    <a:p>
                      <a:pPr algn="ctr"/>
                      <a:r>
                        <a:rPr lang="en-US" sz="1600" dirty="0"/>
                        <a:t>S0</a:t>
                      </a:r>
                    </a:p>
                  </a:txBody>
                  <a:tcPr marL="60595" marR="60595" marT="30298" marB="30298" anchor="ctr">
                    <a:solidFill>
                      <a:srgbClr val="008282"/>
                    </a:solidFill>
                  </a:tcPr>
                </a:tc>
                <a:tc>
                  <a:txBody>
                    <a:bodyPr/>
                    <a:lstStyle/>
                    <a:p>
                      <a:pPr algn="ctr"/>
                      <a:r>
                        <a:rPr lang="en-US" sz="1600" dirty="0"/>
                        <a:t>Y</a:t>
                      </a:r>
                    </a:p>
                  </a:txBody>
                  <a:tcPr marL="60595" marR="60595" marT="30298" marB="30298" anchor="ctr">
                    <a:solidFill>
                      <a:srgbClr val="008282"/>
                    </a:solidFill>
                  </a:tcPr>
                </a:tc>
                <a:extLst>
                  <a:ext uri="{0D108BD9-81ED-4DB2-BD59-A6C34878D82A}">
                    <a16:rowId xmlns:a16="http://schemas.microsoft.com/office/drawing/2014/main" val="10000"/>
                  </a:ext>
                </a:extLst>
              </a:tr>
              <a:tr h="302977">
                <a:tc>
                  <a:txBody>
                    <a:bodyPr/>
                    <a:lstStyle/>
                    <a:p>
                      <a:pPr algn="ctr"/>
                      <a:r>
                        <a:rPr lang="en-US" sz="1600" dirty="0"/>
                        <a:t>00</a:t>
                      </a:r>
                    </a:p>
                  </a:txBody>
                  <a:tcPr marL="60595" marR="60595" marT="30298" marB="30298" anchor="ctr"/>
                </a:tc>
                <a:tc>
                  <a:txBody>
                    <a:bodyPr/>
                    <a:lstStyle/>
                    <a:p>
                      <a:pPr algn="ctr"/>
                      <a:r>
                        <a:rPr lang="en-US" sz="1600" dirty="0"/>
                        <a:t>00</a:t>
                      </a:r>
                    </a:p>
                  </a:txBody>
                  <a:tcPr marL="60595" marR="60595" marT="30298" marB="30298" anchor="ctr"/>
                </a:tc>
                <a:tc>
                  <a:txBody>
                    <a:bodyPr/>
                    <a:lstStyle/>
                    <a:p>
                      <a:pPr algn="ctr"/>
                      <a:r>
                        <a:rPr lang="en-US" sz="1600" dirty="0"/>
                        <a:t>0</a:t>
                      </a:r>
                    </a:p>
                  </a:txBody>
                  <a:tcPr marL="60595" marR="60595" marT="30298" marB="30298" anchor="ctr"/>
                </a:tc>
                <a:tc>
                  <a:txBody>
                    <a:bodyPr/>
                    <a:lstStyle/>
                    <a:p>
                      <a:pPr algn="ctr"/>
                      <a:r>
                        <a:rPr lang="en-US" sz="1600" dirty="0"/>
                        <a:t>0</a:t>
                      </a:r>
                    </a:p>
                  </a:txBody>
                  <a:tcPr marL="60595" marR="60595" marT="30298" marB="30298" anchor="ctr"/>
                </a:tc>
                <a:tc>
                  <a:txBody>
                    <a:bodyPr/>
                    <a:lstStyle/>
                    <a:p>
                      <a:pPr algn="ctr"/>
                      <a:r>
                        <a:rPr lang="en-US" sz="1600" dirty="0"/>
                        <a:t>00</a:t>
                      </a:r>
                    </a:p>
                  </a:txBody>
                  <a:tcPr marL="60595" marR="60595" marT="30298" marB="30298" anchor="ctr"/>
                </a:tc>
                <a:extLst>
                  <a:ext uri="{0D108BD9-81ED-4DB2-BD59-A6C34878D82A}">
                    <a16:rowId xmlns:a16="http://schemas.microsoft.com/office/drawing/2014/main" val="10001"/>
                  </a:ext>
                </a:extLst>
              </a:tr>
              <a:tr h="302977">
                <a:tc>
                  <a:txBody>
                    <a:bodyPr/>
                    <a:lstStyle/>
                    <a:p>
                      <a:pPr algn="ctr"/>
                      <a:r>
                        <a:rPr lang="en-US" sz="1600" dirty="0"/>
                        <a:t>00</a:t>
                      </a:r>
                    </a:p>
                  </a:txBody>
                  <a:tcPr marL="60595" marR="60595" marT="30298" marB="30298" anchor="ctr"/>
                </a:tc>
                <a:tc>
                  <a:txBody>
                    <a:bodyPr/>
                    <a:lstStyle/>
                    <a:p>
                      <a:pPr algn="ctr"/>
                      <a:r>
                        <a:rPr lang="en-US" sz="1600" dirty="0"/>
                        <a:t>01</a:t>
                      </a:r>
                    </a:p>
                  </a:txBody>
                  <a:tcPr marL="60595" marR="60595" marT="30298" marB="30298" anchor="ctr"/>
                </a:tc>
                <a:tc>
                  <a:txBody>
                    <a:bodyPr/>
                    <a:lstStyle/>
                    <a:p>
                      <a:pPr algn="ctr"/>
                      <a:r>
                        <a:rPr lang="en-US" sz="1600" dirty="0"/>
                        <a:t>0</a:t>
                      </a:r>
                    </a:p>
                  </a:txBody>
                  <a:tcPr marL="60595" marR="60595" marT="30298" marB="30298" anchor="ctr"/>
                </a:tc>
                <a:tc>
                  <a:txBody>
                    <a:bodyPr/>
                    <a:lstStyle/>
                    <a:p>
                      <a:pPr algn="ctr"/>
                      <a:r>
                        <a:rPr lang="en-US" sz="1600" dirty="0"/>
                        <a:t>1</a:t>
                      </a:r>
                    </a:p>
                  </a:txBody>
                  <a:tcPr marL="60595" marR="60595" marT="30298" marB="30298" anchor="ctr"/>
                </a:tc>
                <a:tc>
                  <a:txBody>
                    <a:bodyPr/>
                    <a:lstStyle/>
                    <a:p>
                      <a:pPr algn="ctr"/>
                      <a:r>
                        <a:rPr lang="en-US" sz="1600" dirty="0"/>
                        <a:t>01</a:t>
                      </a:r>
                    </a:p>
                  </a:txBody>
                  <a:tcPr marL="60595" marR="60595" marT="30298" marB="30298" anchor="ctr"/>
                </a:tc>
                <a:extLst>
                  <a:ext uri="{0D108BD9-81ED-4DB2-BD59-A6C34878D82A}">
                    <a16:rowId xmlns:a16="http://schemas.microsoft.com/office/drawing/2014/main" val="10002"/>
                  </a:ext>
                </a:extLst>
              </a:tr>
              <a:tr h="302977">
                <a:tc>
                  <a:txBody>
                    <a:bodyPr/>
                    <a:lstStyle/>
                    <a:p>
                      <a:pPr algn="ctr"/>
                      <a:r>
                        <a:rPr lang="en-US" sz="1600" dirty="0"/>
                        <a:t>00</a:t>
                      </a:r>
                    </a:p>
                  </a:txBody>
                  <a:tcPr marL="60595" marR="60595" marT="30298" marB="30298" anchor="ctr"/>
                </a:tc>
                <a:tc>
                  <a:txBody>
                    <a:bodyPr/>
                    <a:lstStyle/>
                    <a:p>
                      <a:pPr algn="ctr"/>
                      <a:r>
                        <a:rPr lang="en-US" sz="1600" dirty="0"/>
                        <a:t>10</a:t>
                      </a:r>
                    </a:p>
                  </a:txBody>
                  <a:tcPr marL="60595" marR="60595" marT="30298" marB="30298" anchor="ctr"/>
                </a:tc>
                <a:tc>
                  <a:txBody>
                    <a:bodyPr/>
                    <a:lstStyle/>
                    <a:p>
                      <a:pPr algn="ctr"/>
                      <a:r>
                        <a:rPr lang="en-US" sz="1600" dirty="0"/>
                        <a:t>1</a:t>
                      </a:r>
                    </a:p>
                  </a:txBody>
                  <a:tcPr marL="60595" marR="60595" marT="30298" marB="30298" anchor="ctr"/>
                </a:tc>
                <a:tc>
                  <a:txBody>
                    <a:bodyPr/>
                    <a:lstStyle/>
                    <a:p>
                      <a:pPr algn="ctr"/>
                      <a:r>
                        <a:rPr lang="en-US" sz="1600" dirty="0"/>
                        <a:t>0</a:t>
                      </a:r>
                    </a:p>
                  </a:txBody>
                  <a:tcPr marL="60595" marR="60595" marT="30298" marB="30298" anchor="ctr"/>
                </a:tc>
                <a:tc>
                  <a:txBody>
                    <a:bodyPr/>
                    <a:lstStyle/>
                    <a:p>
                      <a:pPr algn="ctr"/>
                      <a:r>
                        <a:rPr lang="en-US" sz="1600" dirty="0"/>
                        <a:t>11</a:t>
                      </a:r>
                    </a:p>
                  </a:txBody>
                  <a:tcPr marL="60595" marR="60595" marT="30298" marB="30298" anchor="ctr"/>
                </a:tc>
                <a:extLst>
                  <a:ext uri="{0D108BD9-81ED-4DB2-BD59-A6C34878D82A}">
                    <a16:rowId xmlns:a16="http://schemas.microsoft.com/office/drawing/2014/main" val="10003"/>
                  </a:ext>
                </a:extLst>
              </a:tr>
              <a:tr h="302977">
                <a:tc>
                  <a:txBody>
                    <a:bodyPr/>
                    <a:lstStyle/>
                    <a:p>
                      <a:pPr algn="ctr"/>
                      <a:r>
                        <a:rPr lang="en-US" sz="1600" dirty="0"/>
                        <a:t>00</a:t>
                      </a:r>
                    </a:p>
                  </a:txBody>
                  <a:tcPr marL="60595" marR="60595" marT="30298" marB="30298" anchor="ctr"/>
                </a:tc>
                <a:tc>
                  <a:txBody>
                    <a:bodyPr/>
                    <a:lstStyle/>
                    <a:p>
                      <a:pPr algn="ctr"/>
                      <a:r>
                        <a:rPr lang="en-US" sz="1600" dirty="0"/>
                        <a:t>11</a:t>
                      </a:r>
                    </a:p>
                  </a:txBody>
                  <a:tcPr marL="60595" marR="60595" marT="30298" marB="30298" anchor="ctr"/>
                </a:tc>
                <a:tc>
                  <a:txBody>
                    <a:bodyPr/>
                    <a:lstStyle/>
                    <a:p>
                      <a:pPr algn="ctr"/>
                      <a:r>
                        <a:rPr lang="en-US" sz="1600" dirty="0"/>
                        <a:t>1</a:t>
                      </a:r>
                    </a:p>
                  </a:txBody>
                  <a:tcPr marL="60595" marR="60595" marT="30298" marB="30298" anchor="ctr"/>
                </a:tc>
                <a:tc>
                  <a:txBody>
                    <a:bodyPr/>
                    <a:lstStyle/>
                    <a:p>
                      <a:pPr algn="ctr"/>
                      <a:r>
                        <a:rPr lang="en-US" sz="1600" dirty="0"/>
                        <a:t>1</a:t>
                      </a:r>
                    </a:p>
                  </a:txBody>
                  <a:tcPr marL="60595" marR="60595" marT="30298" marB="30298" anchor="ctr"/>
                </a:tc>
                <a:tc>
                  <a:txBody>
                    <a:bodyPr/>
                    <a:lstStyle/>
                    <a:p>
                      <a:pPr algn="ctr"/>
                      <a:r>
                        <a:rPr lang="en-US" sz="1600" dirty="0"/>
                        <a:t>00</a:t>
                      </a:r>
                    </a:p>
                  </a:txBody>
                  <a:tcPr marL="60595" marR="60595" marT="30298" marB="30298" anchor="ctr"/>
                </a:tc>
                <a:extLst>
                  <a:ext uri="{0D108BD9-81ED-4DB2-BD59-A6C34878D82A}">
                    <a16:rowId xmlns:a16="http://schemas.microsoft.com/office/drawing/2014/main" val="2515469481"/>
                  </a:ext>
                </a:extLst>
              </a:tr>
              <a:tr h="302977">
                <a:tc>
                  <a:txBody>
                    <a:bodyPr/>
                    <a:lstStyle/>
                    <a:p>
                      <a:pPr algn="ctr"/>
                      <a:r>
                        <a:rPr lang="en-US" sz="1600"/>
                        <a:t>01</a:t>
                      </a:r>
                      <a:endParaRPr lang="en-US" sz="1600" dirty="0"/>
                    </a:p>
                  </a:txBody>
                  <a:tcPr marL="60595" marR="60595" marT="30298" marB="30298" anchor="ctr"/>
                </a:tc>
                <a:tc>
                  <a:txBody>
                    <a:bodyPr/>
                    <a:lstStyle/>
                    <a:p>
                      <a:pPr algn="ctr"/>
                      <a:r>
                        <a:rPr lang="en-US" sz="1600"/>
                        <a:t>00</a:t>
                      </a:r>
                      <a:endParaRPr lang="en-US" sz="1600" dirty="0"/>
                    </a:p>
                  </a:txBody>
                  <a:tcPr marL="60595" marR="60595" marT="30298" marB="30298" anchor="ctr"/>
                </a:tc>
                <a:tc>
                  <a:txBody>
                    <a:bodyPr/>
                    <a:lstStyle/>
                    <a:p>
                      <a:pPr algn="ctr"/>
                      <a:r>
                        <a:rPr lang="en-US" sz="1600" dirty="0"/>
                        <a:t>0</a:t>
                      </a:r>
                    </a:p>
                  </a:txBody>
                  <a:tcPr marL="60595" marR="60595" marT="30298" marB="30298" anchor="ctr"/>
                </a:tc>
                <a:tc>
                  <a:txBody>
                    <a:bodyPr/>
                    <a:lstStyle/>
                    <a:p>
                      <a:pPr algn="ctr"/>
                      <a:r>
                        <a:rPr lang="en-US" sz="1600" dirty="0"/>
                        <a:t>0</a:t>
                      </a:r>
                    </a:p>
                  </a:txBody>
                  <a:tcPr marL="60595" marR="60595" marT="30298" marB="30298" anchor="ctr"/>
                </a:tc>
                <a:tc>
                  <a:txBody>
                    <a:bodyPr/>
                    <a:lstStyle/>
                    <a:p>
                      <a:pPr algn="ctr"/>
                      <a:r>
                        <a:rPr lang="en-US" sz="1600" dirty="0"/>
                        <a:t>00</a:t>
                      </a:r>
                    </a:p>
                  </a:txBody>
                  <a:tcPr marL="60595" marR="60595" marT="30298" marB="30298" anchor="ctr"/>
                </a:tc>
                <a:extLst>
                  <a:ext uri="{0D108BD9-81ED-4DB2-BD59-A6C34878D82A}">
                    <a16:rowId xmlns:a16="http://schemas.microsoft.com/office/drawing/2014/main" val="2177300064"/>
                  </a:ext>
                </a:extLst>
              </a:tr>
              <a:tr h="305525">
                <a:tc>
                  <a:txBody>
                    <a:bodyPr/>
                    <a:lstStyle/>
                    <a:p>
                      <a:pPr algn="ctr"/>
                      <a:r>
                        <a:rPr lang="en-US" sz="1600"/>
                        <a:t>01</a:t>
                      </a:r>
                      <a:endParaRPr lang="en-US" sz="1600" dirty="0"/>
                    </a:p>
                  </a:txBody>
                  <a:tcPr marL="60595" marR="60595" marT="30298" marB="30298" anchor="ctr"/>
                </a:tc>
                <a:tc>
                  <a:txBody>
                    <a:bodyPr/>
                    <a:lstStyle/>
                    <a:p>
                      <a:pPr algn="ctr"/>
                      <a:r>
                        <a:rPr lang="en-US" sz="1600"/>
                        <a:t>01</a:t>
                      </a:r>
                      <a:endParaRPr lang="en-US" sz="1600" dirty="0"/>
                    </a:p>
                  </a:txBody>
                  <a:tcPr marL="60595" marR="60595" marT="30298" marB="30298" anchor="ctr"/>
                </a:tc>
                <a:tc>
                  <a:txBody>
                    <a:bodyPr/>
                    <a:lstStyle/>
                    <a:p>
                      <a:pPr algn="ctr"/>
                      <a:r>
                        <a:rPr lang="en-US" sz="1600" dirty="0"/>
                        <a:t>0</a:t>
                      </a:r>
                    </a:p>
                  </a:txBody>
                  <a:tcPr marL="60595" marR="60595" marT="30298" marB="30298" anchor="ctr"/>
                </a:tc>
                <a:tc>
                  <a:txBody>
                    <a:bodyPr/>
                    <a:lstStyle/>
                    <a:p>
                      <a:pPr algn="ctr"/>
                      <a:r>
                        <a:rPr lang="en-US" sz="1600" dirty="0"/>
                        <a:t>1</a:t>
                      </a:r>
                    </a:p>
                  </a:txBody>
                  <a:tcPr marL="60595" marR="60595" marT="30298" marB="30298" anchor="ctr"/>
                </a:tc>
                <a:tc>
                  <a:txBody>
                    <a:bodyPr/>
                    <a:lstStyle/>
                    <a:p>
                      <a:pPr algn="ctr"/>
                      <a:r>
                        <a:rPr lang="en-US" sz="1600" dirty="0"/>
                        <a:t>01</a:t>
                      </a:r>
                    </a:p>
                  </a:txBody>
                  <a:tcPr marL="60595" marR="60595" marT="30298" marB="30298" anchor="ctr"/>
                </a:tc>
                <a:extLst>
                  <a:ext uri="{0D108BD9-81ED-4DB2-BD59-A6C34878D82A}">
                    <a16:rowId xmlns:a16="http://schemas.microsoft.com/office/drawing/2014/main" val="28396064"/>
                  </a:ext>
                </a:extLst>
              </a:tr>
              <a:tr h="302977">
                <a:tc>
                  <a:txBody>
                    <a:bodyPr/>
                    <a:lstStyle/>
                    <a:p>
                      <a:pPr algn="ctr"/>
                      <a:r>
                        <a:rPr lang="en-US" sz="1600"/>
                        <a:t>01</a:t>
                      </a:r>
                      <a:endParaRPr lang="en-US" sz="1600" dirty="0"/>
                    </a:p>
                  </a:txBody>
                  <a:tcPr marL="60595" marR="60595" marT="30298" marB="30298" anchor="ctr"/>
                </a:tc>
                <a:tc>
                  <a:txBody>
                    <a:bodyPr/>
                    <a:lstStyle/>
                    <a:p>
                      <a:pPr algn="ctr"/>
                      <a:r>
                        <a:rPr lang="en-US" sz="1600"/>
                        <a:t>10</a:t>
                      </a:r>
                      <a:endParaRPr lang="en-US" sz="1600" dirty="0"/>
                    </a:p>
                  </a:txBody>
                  <a:tcPr marL="60595" marR="60595" marT="30298" marB="30298" anchor="ctr"/>
                </a:tc>
                <a:tc>
                  <a:txBody>
                    <a:bodyPr/>
                    <a:lstStyle/>
                    <a:p>
                      <a:pPr algn="ctr"/>
                      <a:r>
                        <a:rPr lang="en-US" sz="1600" dirty="0"/>
                        <a:t>1</a:t>
                      </a:r>
                    </a:p>
                  </a:txBody>
                  <a:tcPr marL="60595" marR="60595" marT="30298" marB="30298" anchor="ctr"/>
                </a:tc>
                <a:tc>
                  <a:txBody>
                    <a:bodyPr/>
                    <a:lstStyle/>
                    <a:p>
                      <a:pPr algn="ctr"/>
                      <a:r>
                        <a:rPr lang="en-US" sz="1600" dirty="0"/>
                        <a:t>0</a:t>
                      </a:r>
                    </a:p>
                  </a:txBody>
                  <a:tcPr marL="60595" marR="60595" marT="30298" marB="30298" anchor="ctr"/>
                </a:tc>
                <a:tc>
                  <a:txBody>
                    <a:bodyPr/>
                    <a:lstStyle/>
                    <a:p>
                      <a:pPr algn="ctr"/>
                      <a:r>
                        <a:rPr lang="en-US" sz="1600" dirty="0"/>
                        <a:t>11</a:t>
                      </a:r>
                    </a:p>
                  </a:txBody>
                  <a:tcPr marL="60595" marR="60595" marT="30298" marB="30298" anchor="ctr"/>
                </a:tc>
                <a:extLst>
                  <a:ext uri="{0D108BD9-81ED-4DB2-BD59-A6C34878D82A}">
                    <a16:rowId xmlns:a16="http://schemas.microsoft.com/office/drawing/2014/main" val="3507931531"/>
                  </a:ext>
                </a:extLst>
              </a:tr>
              <a:tr h="302977">
                <a:tc>
                  <a:txBody>
                    <a:bodyPr/>
                    <a:lstStyle/>
                    <a:p>
                      <a:pPr algn="ctr"/>
                      <a:r>
                        <a:rPr lang="en-US" sz="1600"/>
                        <a:t>01</a:t>
                      </a:r>
                      <a:endParaRPr lang="en-US" sz="1600" dirty="0"/>
                    </a:p>
                  </a:txBody>
                  <a:tcPr marL="60595" marR="60595" marT="30298" marB="30298" anchor="ctr"/>
                </a:tc>
                <a:tc>
                  <a:txBody>
                    <a:bodyPr/>
                    <a:lstStyle/>
                    <a:p>
                      <a:pPr algn="ctr"/>
                      <a:r>
                        <a:rPr lang="en-US" sz="1600"/>
                        <a:t>11</a:t>
                      </a:r>
                      <a:endParaRPr lang="en-US" sz="1600" dirty="0"/>
                    </a:p>
                  </a:txBody>
                  <a:tcPr marL="60595" marR="60595" marT="30298" marB="30298" anchor="ctr"/>
                </a:tc>
                <a:tc>
                  <a:txBody>
                    <a:bodyPr/>
                    <a:lstStyle/>
                    <a:p>
                      <a:pPr algn="ctr"/>
                      <a:r>
                        <a:rPr lang="en-US" sz="1600" dirty="0"/>
                        <a:t>1</a:t>
                      </a:r>
                    </a:p>
                  </a:txBody>
                  <a:tcPr marL="60595" marR="60595" marT="30298" marB="30298" anchor="ctr"/>
                </a:tc>
                <a:tc>
                  <a:txBody>
                    <a:bodyPr/>
                    <a:lstStyle/>
                    <a:p>
                      <a:pPr algn="ctr"/>
                      <a:r>
                        <a:rPr lang="en-US" sz="1600" dirty="0"/>
                        <a:t>1</a:t>
                      </a:r>
                    </a:p>
                  </a:txBody>
                  <a:tcPr marL="60595" marR="60595" marT="30298" marB="30298" anchor="ctr"/>
                </a:tc>
                <a:tc>
                  <a:txBody>
                    <a:bodyPr/>
                    <a:lstStyle/>
                    <a:p>
                      <a:pPr algn="ctr"/>
                      <a:r>
                        <a:rPr lang="en-US" sz="1600" dirty="0"/>
                        <a:t>00</a:t>
                      </a:r>
                    </a:p>
                  </a:txBody>
                  <a:tcPr marL="60595" marR="60595" marT="30298" marB="30298" anchor="ctr"/>
                </a:tc>
                <a:extLst>
                  <a:ext uri="{0D108BD9-81ED-4DB2-BD59-A6C34878D82A}">
                    <a16:rowId xmlns:a16="http://schemas.microsoft.com/office/drawing/2014/main" val="2318065324"/>
                  </a:ext>
                </a:extLst>
              </a:tr>
              <a:tr h="302977">
                <a:tc>
                  <a:txBody>
                    <a:bodyPr/>
                    <a:lstStyle/>
                    <a:p>
                      <a:pPr algn="ctr"/>
                      <a:r>
                        <a:rPr lang="en-US" sz="1600"/>
                        <a:t>10</a:t>
                      </a:r>
                      <a:endParaRPr lang="en-US" sz="1600" dirty="0"/>
                    </a:p>
                  </a:txBody>
                  <a:tcPr marL="60595" marR="60595" marT="30298" marB="30298" anchor="ctr"/>
                </a:tc>
                <a:tc>
                  <a:txBody>
                    <a:bodyPr/>
                    <a:lstStyle/>
                    <a:p>
                      <a:pPr algn="ctr"/>
                      <a:r>
                        <a:rPr lang="en-US" sz="1600"/>
                        <a:t>00</a:t>
                      </a:r>
                      <a:endParaRPr lang="en-US" sz="1600" dirty="0"/>
                    </a:p>
                  </a:txBody>
                  <a:tcPr marL="60595" marR="60595" marT="30298" marB="30298" anchor="ctr"/>
                </a:tc>
                <a:tc>
                  <a:txBody>
                    <a:bodyPr/>
                    <a:lstStyle/>
                    <a:p>
                      <a:pPr algn="ctr"/>
                      <a:r>
                        <a:rPr lang="en-US" sz="1600" dirty="0"/>
                        <a:t>0</a:t>
                      </a:r>
                    </a:p>
                  </a:txBody>
                  <a:tcPr marL="60595" marR="60595" marT="30298" marB="30298" anchor="ctr"/>
                </a:tc>
                <a:tc>
                  <a:txBody>
                    <a:bodyPr/>
                    <a:lstStyle/>
                    <a:p>
                      <a:pPr algn="ctr"/>
                      <a:r>
                        <a:rPr lang="en-US" sz="1600" dirty="0"/>
                        <a:t>0</a:t>
                      </a:r>
                    </a:p>
                  </a:txBody>
                  <a:tcPr marL="60595" marR="60595" marT="30298" marB="30298" anchor="ctr"/>
                </a:tc>
                <a:tc>
                  <a:txBody>
                    <a:bodyPr/>
                    <a:lstStyle/>
                    <a:p>
                      <a:pPr algn="ctr"/>
                      <a:r>
                        <a:rPr lang="en-US" sz="1600" dirty="0"/>
                        <a:t>00</a:t>
                      </a:r>
                    </a:p>
                  </a:txBody>
                  <a:tcPr marL="60595" marR="60595" marT="30298" marB="30298" anchor="ctr"/>
                </a:tc>
                <a:extLst>
                  <a:ext uri="{0D108BD9-81ED-4DB2-BD59-A6C34878D82A}">
                    <a16:rowId xmlns:a16="http://schemas.microsoft.com/office/drawing/2014/main" val="4184361037"/>
                  </a:ext>
                </a:extLst>
              </a:tr>
              <a:tr h="302977">
                <a:tc>
                  <a:txBody>
                    <a:bodyPr/>
                    <a:lstStyle/>
                    <a:p>
                      <a:pPr algn="ctr"/>
                      <a:r>
                        <a:rPr lang="en-US" sz="1600"/>
                        <a:t>10</a:t>
                      </a:r>
                      <a:endParaRPr lang="en-US" sz="1600" dirty="0"/>
                    </a:p>
                  </a:txBody>
                  <a:tcPr marL="60595" marR="60595" marT="30298" marB="30298" anchor="ctr"/>
                </a:tc>
                <a:tc>
                  <a:txBody>
                    <a:bodyPr/>
                    <a:lstStyle/>
                    <a:p>
                      <a:pPr algn="ctr"/>
                      <a:r>
                        <a:rPr lang="en-US" sz="1600"/>
                        <a:t>01</a:t>
                      </a:r>
                      <a:endParaRPr lang="en-US" sz="1600" dirty="0"/>
                    </a:p>
                  </a:txBody>
                  <a:tcPr marL="60595" marR="60595" marT="30298" marB="30298" anchor="ctr"/>
                </a:tc>
                <a:tc>
                  <a:txBody>
                    <a:bodyPr/>
                    <a:lstStyle/>
                    <a:p>
                      <a:pPr algn="ctr"/>
                      <a:r>
                        <a:rPr lang="en-US" sz="1600" dirty="0"/>
                        <a:t>0</a:t>
                      </a:r>
                    </a:p>
                  </a:txBody>
                  <a:tcPr marL="60595" marR="60595" marT="30298" marB="30298" anchor="ctr"/>
                </a:tc>
                <a:tc>
                  <a:txBody>
                    <a:bodyPr/>
                    <a:lstStyle/>
                    <a:p>
                      <a:pPr algn="ctr"/>
                      <a:r>
                        <a:rPr lang="en-US" sz="1600" dirty="0"/>
                        <a:t>1</a:t>
                      </a:r>
                    </a:p>
                  </a:txBody>
                  <a:tcPr marL="60595" marR="60595" marT="30298" marB="30298" anchor="ctr"/>
                </a:tc>
                <a:tc>
                  <a:txBody>
                    <a:bodyPr/>
                    <a:lstStyle/>
                    <a:p>
                      <a:pPr algn="ctr"/>
                      <a:r>
                        <a:rPr lang="en-US" sz="1600" dirty="0"/>
                        <a:t>11</a:t>
                      </a:r>
                    </a:p>
                  </a:txBody>
                  <a:tcPr marL="60595" marR="60595" marT="30298" marB="30298" anchor="ctr"/>
                </a:tc>
                <a:extLst>
                  <a:ext uri="{0D108BD9-81ED-4DB2-BD59-A6C34878D82A}">
                    <a16:rowId xmlns:a16="http://schemas.microsoft.com/office/drawing/2014/main" val="1517657631"/>
                  </a:ext>
                </a:extLst>
              </a:tr>
              <a:tr h="302977">
                <a:tc>
                  <a:txBody>
                    <a:bodyPr/>
                    <a:lstStyle/>
                    <a:p>
                      <a:pPr algn="ctr"/>
                      <a:r>
                        <a:rPr lang="en-US" sz="1600" dirty="0"/>
                        <a:t>10</a:t>
                      </a:r>
                    </a:p>
                  </a:txBody>
                  <a:tcPr marL="60595" marR="60595" marT="30298" marB="30298" anchor="ctr"/>
                </a:tc>
                <a:tc>
                  <a:txBody>
                    <a:bodyPr/>
                    <a:lstStyle/>
                    <a:p>
                      <a:pPr algn="ctr"/>
                      <a:r>
                        <a:rPr lang="en-US" sz="1600" dirty="0"/>
                        <a:t>10</a:t>
                      </a:r>
                    </a:p>
                  </a:txBody>
                  <a:tcPr marL="60595" marR="60595" marT="30298" marB="30298" anchor="ctr"/>
                </a:tc>
                <a:tc>
                  <a:txBody>
                    <a:bodyPr/>
                    <a:lstStyle/>
                    <a:p>
                      <a:pPr algn="ctr"/>
                      <a:r>
                        <a:rPr lang="en-US" sz="1600" dirty="0"/>
                        <a:t>1</a:t>
                      </a:r>
                    </a:p>
                  </a:txBody>
                  <a:tcPr marL="60595" marR="60595" marT="30298" marB="30298" anchor="ctr"/>
                </a:tc>
                <a:tc>
                  <a:txBody>
                    <a:bodyPr/>
                    <a:lstStyle/>
                    <a:p>
                      <a:pPr algn="ctr"/>
                      <a:r>
                        <a:rPr lang="en-US" sz="1600" dirty="0"/>
                        <a:t>0</a:t>
                      </a:r>
                    </a:p>
                  </a:txBody>
                  <a:tcPr marL="60595" marR="60595" marT="30298" marB="30298" anchor="ctr"/>
                </a:tc>
                <a:tc>
                  <a:txBody>
                    <a:bodyPr/>
                    <a:lstStyle/>
                    <a:p>
                      <a:pPr algn="ctr"/>
                      <a:r>
                        <a:rPr lang="en-US" sz="1600" dirty="0"/>
                        <a:t>01</a:t>
                      </a:r>
                    </a:p>
                  </a:txBody>
                  <a:tcPr marL="60595" marR="60595" marT="30298" marB="30298" anchor="ctr"/>
                </a:tc>
                <a:extLst>
                  <a:ext uri="{0D108BD9-81ED-4DB2-BD59-A6C34878D82A}">
                    <a16:rowId xmlns:a16="http://schemas.microsoft.com/office/drawing/2014/main" val="793685184"/>
                  </a:ext>
                </a:extLst>
              </a:tr>
              <a:tr h="302977">
                <a:tc>
                  <a:txBody>
                    <a:bodyPr/>
                    <a:lstStyle/>
                    <a:p>
                      <a:pPr algn="ctr"/>
                      <a:r>
                        <a:rPr lang="en-US" sz="1600" dirty="0"/>
                        <a:t>10</a:t>
                      </a:r>
                    </a:p>
                  </a:txBody>
                  <a:tcPr marL="60595" marR="60595" marT="30298" marB="30298" anchor="ctr"/>
                </a:tc>
                <a:tc>
                  <a:txBody>
                    <a:bodyPr/>
                    <a:lstStyle/>
                    <a:p>
                      <a:pPr algn="ctr"/>
                      <a:r>
                        <a:rPr lang="en-US" sz="1600"/>
                        <a:t>11</a:t>
                      </a:r>
                      <a:endParaRPr lang="en-US" sz="1600" dirty="0"/>
                    </a:p>
                  </a:txBody>
                  <a:tcPr marL="60595" marR="60595" marT="30298" marB="30298" anchor="ctr"/>
                </a:tc>
                <a:tc>
                  <a:txBody>
                    <a:bodyPr/>
                    <a:lstStyle/>
                    <a:p>
                      <a:pPr algn="ctr"/>
                      <a:r>
                        <a:rPr lang="en-US" sz="1600" dirty="0"/>
                        <a:t>1</a:t>
                      </a:r>
                    </a:p>
                  </a:txBody>
                  <a:tcPr marL="60595" marR="60595" marT="30298" marB="30298" anchor="ctr"/>
                </a:tc>
                <a:tc>
                  <a:txBody>
                    <a:bodyPr/>
                    <a:lstStyle/>
                    <a:p>
                      <a:pPr algn="ctr"/>
                      <a:r>
                        <a:rPr lang="en-US" sz="1600" dirty="0"/>
                        <a:t>1</a:t>
                      </a:r>
                    </a:p>
                  </a:txBody>
                  <a:tcPr marL="60595" marR="60595" marT="30298" marB="30298" anchor="ctr"/>
                </a:tc>
                <a:tc>
                  <a:txBody>
                    <a:bodyPr/>
                    <a:lstStyle/>
                    <a:p>
                      <a:pPr algn="ctr"/>
                      <a:r>
                        <a:rPr lang="en-US" sz="1600" dirty="0"/>
                        <a:t>00</a:t>
                      </a:r>
                    </a:p>
                  </a:txBody>
                  <a:tcPr marL="60595" marR="60595" marT="30298" marB="30298" anchor="ctr"/>
                </a:tc>
                <a:extLst>
                  <a:ext uri="{0D108BD9-81ED-4DB2-BD59-A6C34878D82A}">
                    <a16:rowId xmlns:a16="http://schemas.microsoft.com/office/drawing/2014/main" val="3207742042"/>
                  </a:ext>
                </a:extLst>
              </a:tr>
              <a:tr h="302977">
                <a:tc>
                  <a:txBody>
                    <a:bodyPr/>
                    <a:lstStyle/>
                    <a:p>
                      <a:pPr algn="ctr"/>
                      <a:r>
                        <a:rPr lang="en-US" sz="1600"/>
                        <a:t>11</a:t>
                      </a:r>
                      <a:endParaRPr lang="en-US" sz="1600" dirty="0"/>
                    </a:p>
                  </a:txBody>
                  <a:tcPr marL="60595" marR="60595" marT="30298" marB="30298" anchor="ctr"/>
                </a:tc>
                <a:tc>
                  <a:txBody>
                    <a:bodyPr/>
                    <a:lstStyle/>
                    <a:p>
                      <a:pPr algn="ctr"/>
                      <a:r>
                        <a:rPr lang="en-US" sz="1600"/>
                        <a:t>00</a:t>
                      </a:r>
                      <a:endParaRPr lang="en-US" sz="1600" dirty="0"/>
                    </a:p>
                  </a:txBody>
                  <a:tcPr marL="60595" marR="60595" marT="30298" marB="30298" anchor="ctr"/>
                </a:tc>
                <a:tc>
                  <a:txBody>
                    <a:bodyPr/>
                    <a:lstStyle/>
                    <a:p>
                      <a:pPr algn="ctr"/>
                      <a:r>
                        <a:rPr lang="en-US" sz="1600" dirty="0"/>
                        <a:t>0</a:t>
                      </a:r>
                    </a:p>
                  </a:txBody>
                  <a:tcPr marL="60595" marR="60595" marT="30298" marB="30298" anchor="ctr"/>
                </a:tc>
                <a:tc>
                  <a:txBody>
                    <a:bodyPr/>
                    <a:lstStyle/>
                    <a:p>
                      <a:pPr algn="ctr"/>
                      <a:r>
                        <a:rPr lang="en-US" sz="1600" dirty="0"/>
                        <a:t>0</a:t>
                      </a:r>
                    </a:p>
                  </a:txBody>
                  <a:tcPr marL="60595" marR="60595" marT="30298" marB="30298" anchor="ctr"/>
                </a:tc>
                <a:tc>
                  <a:txBody>
                    <a:bodyPr/>
                    <a:lstStyle/>
                    <a:p>
                      <a:pPr algn="ctr"/>
                      <a:r>
                        <a:rPr lang="en-US" sz="1600" dirty="0"/>
                        <a:t>00</a:t>
                      </a:r>
                    </a:p>
                  </a:txBody>
                  <a:tcPr marL="60595" marR="60595" marT="30298" marB="30298" anchor="ctr"/>
                </a:tc>
                <a:extLst>
                  <a:ext uri="{0D108BD9-81ED-4DB2-BD59-A6C34878D82A}">
                    <a16:rowId xmlns:a16="http://schemas.microsoft.com/office/drawing/2014/main" val="1112516721"/>
                  </a:ext>
                </a:extLst>
              </a:tr>
              <a:tr h="302977">
                <a:tc>
                  <a:txBody>
                    <a:bodyPr/>
                    <a:lstStyle/>
                    <a:p>
                      <a:pPr algn="ctr"/>
                      <a:r>
                        <a:rPr lang="en-US" sz="1600"/>
                        <a:t>11</a:t>
                      </a:r>
                      <a:endParaRPr lang="en-US" sz="1600" dirty="0"/>
                    </a:p>
                  </a:txBody>
                  <a:tcPr marL="60595" marR="60595" marT="30298" marB="30298" anchor="ctr"/>
                </a:tc>
                <a:tc>
                  <a:txBody>
                    <a:bodyPr/>
                    <a:lstStyle/>
                    <a:p>
                      <a:pPr algn="ctr"/>
                      <a:r>
                        <a:rPr lang="en-US" sz="1600"/>
                        <a:t>01</a:t>
                      </a:r>
                      <a:endParaRPr lang="en-US" sz="1600" dirty="0"/>
                    </a:p>
                  </a:txBody>
                  <a:tcPr marL="60595" marR="60595" marT="30298" marB="30298" anchor="ctr"/>
                </a:tc>
                <a:tc>
                  <a:txBody>
                    <a:bodyPr/>
                    <a:lstStyle/>
                    <a:p>
                      <a:pPr algn="ctr"/>
                      <a:r>
                        <a:rPr lang="en-US" sz="1600" dirty="0"/>
                        <a:t>0</a:t>
                      </a:r>
                    </a:p>
                  </a:txBody>
                  <a:tcPr marL="60595" marR="60595" marT="30298" marB="30298" anchor="ctr"/>
                </a:tc>
                <a:tc>
                  <a:txBody>
                    <a:bodyPr/>
                    <a:lstStyle/>
                    <a:p>
                      <a:pPr algn="ctr"/>
                      <a:r>
                        <a:rPr lang="en-US" sz="1600" dirty="0"/>
                        <a:t>1</a:t>
                      </a:r>
                    </a:p>
                  </a:txBody>
                  <a:tcPr marL="60595" marR="60595" marT="30298" marB="30298" anchor="ctr"/>
                </a:tc>
                <a:tc>
                  <a:txBody>
                    <a:bodyPr/>
                    <a:lstStyle/>
                    <a:p>
                      <a:pPr algn="ctr"/>
                      <a:r>
                        <a:rPr lang="en-US" sz="1600" dirty="0"/>
                        <a:t>11</a:t>
                      </a:r>
                    </a:p>
                  </a:txBody>
                  <a:tcPr marL="60595" marR="60595" marT="30298" marB="30298" anchor="ctr"/>
                </a:tc>
                <a:extLst>
                  <a:ext uri="{0D108BD9-81ED-4DB2-BD59-A6C34878D82A}">
                    <a16:rowId xmlns:a16="http://schemas.microsoft.com/office/drawing/2014/main" val="3236113206"/>
                  </a:ext>
                </a:extLst>
              </a:tr>
              <a:tr h="302977">
                <a:tc>
                  <a:txBody>
                    <a:bodyPr/>
                    <a:lstStyle/>
                    <a:p>
                      <a:pPr algn="ctr"/>
                      <a:r>
                        <a:rPr lang="en-US" sz="1600" dirty="0"/>
                        <a:t>11</a:t>
                      </a:r>
                    </a:p>
                  </a:txBody>
                  <a:tcPr marL="60595" marR="60595" marT="30298" marB="30298" anchor="ctr"/>
                </a:tc>
                <a:tc>
                  <a:txBody>
                    <a:bodyPr/>
                    <a:lstStyle/>
                    <a:p>
                      <a:pPr algn="ctr"/>
                      <a:r>
                        <a:rPr lang="en-US" sz="1600" dirty="0"/>
                        <a:t>10</a:t>
                      </a:r>
                    </a:p>
                  </a:txBody>
                  <a:tcPr marL="60595" marR="60595" marT="30298" marB="30298" anchor="ctr"/>
                </a:tc>
                <a:tc>
                  <a:txBody>
                    <a:bodyPr/>
                    <a:lstStyle/>
                    <a:p>
                      <a:pPr algn="ctr"/>
                      <a:r>
                        <a:rPr lang="en-US" sz="1600" dirty="0"/>
                        <a:t>1</a:t>
                      </a:r>
                    </a:p>
                  </a:txBody>
                  <a:tcPr marL="60595" marR="60595" marT="30298" marB="30298" anchor="ctr"/>
                </a:tc>
                <a:tc>
                  <a:txBody>
                    <a:bodyPr/>
                    <a:lstStyle/>
                    <a:p>
                      <a:pPr algn="ctr"/>
                      <a:r>
                        <a:rPr lang="en-US" sz="1600" dirty="0"/>
                        <a:t>0</a:t>
                      </a:r>
                    </a:p>
                  </a:txBody>
                  <a:tcPr marL="60595" marR="60595" marT="30298" marB="30298" anchor="ctr"/>
                </a:tc>
                <a:tc>
                  <a:txBody>
                    <a:bodyPr/>
                    <a:lstStyle/>
                    <a:p>
                      <a:pPr algn="ctr"/>
                      <a:r>
                        <a:rPr lang="en-US" sz="1600" dirty="0"/>
                        <a:t>01</a:t>
                      </a:r>
                    </a:p>
                  </a:txBody>
                  <a:tcPr marL="60595" marR="60595" marT="30298" marB="30298" anchor="ctr"/>
                </a:tc>
                <a:extLst>
                  <a:ext uri="{0D108BD9-81ED-4DB2-BD59-A6C34878D82A}">
                    <a16:rowId xmlns:a16="http://schemas.microsoft.com/office/drawing/2014/main" val="1439722345"/>
                  </a:ext>
                </a:extLst>
              </a:tr>
              <a:tr h="302977">
                <a:tc>
                  <a:txBody>
                    <a:bodyPr/>
                    <a:lstStyle/>
                    <a:p>
                      <a:pPr algn="ctr"/>
                      <a:r>
                        <a:rPr lang="en-US" sz="1600" dirty="0"/>
                        <a:t>11</a:t>
                      </a:r>
                    </a:p>
                  </a:txBody>
                  <a:tcPr marL="60595" marR="60595" marT="30298" marB="30298" anchor="ctr"/>
                </a:tc>
                <a:tc>
                  <a:txBody>
                    <a:bodyPr/>
                    <a:lstStyle/>
                    <a:p>
                      <a:pPr algn="ctr"/>
                      <a:r>
                        <a:rPr lang="en-US" sz="1600" dirty="0"/>
                        <a:t>11</a:t>
                      </a:r>
                    </a:p>
                  </a:txBody>
                  <a:tcPr marL="60595" marR="60595" marT="30298" marB="30298" anchor="ctr"/>
                </a:tc>
                <a:tc>
                  <a:txBody>
                    <a:bodyPr/>
                    <a:lstStyle/>
                    <a:p>
                      <a:pPr algn="ctr"/>
                      <a:r>
                        <a:rPr lang="en-US" sz="1600" dirty="0"/>
                        <a:t>1</a:t>
                      </a:r>
                    </a:p>
                  </a:txBody>
                  <a:tcPr marL="60595" marR="60595" marT="30298" marB="30298" anchor="ctr"/>
                </a:tc>
                <a:tc>
                  <a:txBody>
                    <a:bodyPr/>
                    <a:lstStyle/>
                    <a:p>
                      <a:pPr algn="ctr"/>
                      <a:r>
                        <a:rPr lang="en-US" sz="1600" dirty="0"/>
                        <a:t>1</a:t>
                      </a:r>
                    </a:p>
                  </a:txBody>
                  <a:tcPr marL="60595" marR="60595" marT="30298" marB="30298" anchor="ctr"/>
                </a:tc>
                <a:tc>
                  <a:txBody>
                    <a:bodyPr/>
                    <a:lstStyle/>
                    <a:p>
                      <a:pPr algn="ctr"/>
                      <a:r>
                        <a:rPr lang="en-US" sz="1600" dirty="0"/>
                        <a:t>00</a:t>
                      </a:r>
                    </a:p>
                  </a:txBody>
                  <a:tcPr marL="60595" marR="60595" marT="30298" marB="30298" anchor="ctr"/>
                </a:tc>
                <a:extLst>
                  <a:ext uri="{0D108BD9-81ED-4DB2-BD59-A6C34878D82A}">
                    <a16:rowId xmlns:a16="http://schemas.microsoft.com/office/drawing/2014/main" val="2829295262"/>
                  </a:ext>
                </a:extLst>
              </a:tr>
            </a:tbl>
          </a:graphicData>
        </a:graphic>
      </p:graphicFrame>
      <p:sp>
        <p:nvSpPr>
          <p:cNvPr id="7" name="TextBox 6">
            <a:extLst>
              <a:ext uri="{FF2B5EF4-FFF2-40B4-BE49-F238E27FC236}">
                <a16:creationId xmlns:a16="http://schemas.microsoft.com/office/drawing/2014/main" id="{EE26D939-934D-4885-CBF7-5E36B45A81BB}"/>
              </a:ext>
            </a:extLst>
          </p:cNvPr>
          <p:cNvSpPr txBox="1"/>
          <p:nvPr/>
        </p:nvSpPr>
        <p:spPr>
          <a:xfrm>
            <a:off x="3656012" y="1600200"/>
            <a:ext cx="468398" cy="276999"/>
          </a:xfrm>
          <a:prstGeom prst="rect">
            <a:avLst/>
          </a:prstGeom>
          <a:noFill/>
        </p:spPr>
        <p:txBody>
          <a:bodyPr wrap="none" rtlCol="0">
            <a:spAutoFit/>
          </a:bodyPr>
          <a:lstStyle/>
          <a:p>
            <a:r>
              <a:rPr lang="en-US" sz="1200" dirty="0"/>
              <a:t>AND</a:t>
            </a:r>
          </a:p>
        </p:txBody>
      </p:sp>
      <p:sp>
        <p:nvSpPr>
          <p:cNvPr id="8" name="TextBox 7">
            <a:extLst>
              <a:ext uri="{FF2B5EF4-FFF2-40B4-BE49-F238E27FC236}">
                <a16:creationId xmlns:a16="http://schemas.microsoft.com/office/drawing/2014/main" id="{DB8589A2-290F-AD74-6A09-34FB59E67961}"/>
              </a:ext>
            </a:extLst>
          </p:cNvPr>
          <p:cNvSpPr txBox="1"/>
          <p:nvPr/>
        </p:nvSpPr>
        <p:spPr>
          <a:xfrm>
            <a:off x="3556626" y="2209460"/>
            <a:ext cx="567784" cy="276999"/>
          </a:xfrm>
          <a:prstGeom prst="rect">
            <a:avLst/>
          </a:prstGeom>
          <a:noFill/>
        </p:spPr>
        <p:txBody>
          <a:bodyPr wrap="none" rtlCol="0">
            <a:spAutoFit/>
          </a:bodyPr>
          <a:lstStyle/>
          <a:p>
            <a:r>
              <a:rPr lang="en-US" sz="1200" dirty="0"/>
              <a:t>NAND</a:t>
            </a:r>
          </a:p>
        </p:txBody>
      </p:sp>
      <p:sp>
        <p:nvSpPr>
          <p:cNvPr id="9" name="TextBox 8">
            <a:extLst>
              <a:ext uri="{FF2B5EF4-FFF2-40B4-BE49-F238E27FC236}">
                <a16:creationId xmlns:a16="http://schemas.microsoft.com/office/drawing/2014/main" id="{10F900DE-2343-9169-6333-7B1A041FC095}"/>
              </a:ext>
            </a:extLst>
          </p:cNvPr>
          <p:cNvSpPr txBox="1"/>
          <p:nvPr/>
        </p:nvSpPr>
        <p:spPr>
          <a:xfrm>
            <a:off x="3753796" y="1904830"/>
            <a:ext cx="370614" cy="276999"/>
          </a:xfrm>
          <a:prstGeom prst="rect">
            <a:avLst/>
          </a:prstGeom>
          <a:noFill/>
        </p:spPr>
        <p:txBody>
          <a:bodyPr wrap="none" rtlCol="0">
            <a:spAutoFit/>
          </a:bodyPr>
          <a:lstStyle/>
          <a:p>
            <a:r>
              <a:rPr lang="en-US" sz="1200" dirty="0"/>
              <a:t>OR</a:t>
            </a:r>
          </a:p>
        </p:txBody>
      </p:sp>
      <p:sp>
        <p:nvSpPr>
          <p:cNvPr id="10" name="TextBox 9">
            <a:extLst>
              <a:ext uri="{FF2B5EF4-FFF2-40B4-BE49-F238E27FC236}">
                <a16:creationId xmlns:a16="http://schemas.microsoft.com/office/drawing/2014/main" id="{A6ACBAA5-5FDA-3B72-5BE1-490FF9093276}"/>
              </a:ext>
            </a:extLst>
          </p:cNvPr>
          <p:cNvSpPr txBox="1"/>
          <p:nvPr/>
        </p:nvSpPr>
        <p:spPr>
          <a:xfrm>
            <a:off x="3656012" y="2516961"/>
            <a:ext cx="470000" cy="276999"/>
          </a:xfrm>
          <a:prstGeom prst="rect">
            <a:avLst/>
          </a:prstGeom>
          <a:noFill/>
        </p:spPr>
        <p:txBody>
          <a:bodyPr wrap="none" rtlCol="0">
            <a:spAutoFit/>
          </a:bodyPr>
          <a:lstStyle/>
          <a:p>
            <a:r>
              <a:rPr lang="en-US" sz="1200" dirty="0"/>
              <a:t>NOR</a:t>
            </a:r>
          </a:p>
        </p:txBody>
      </p:sp>
      <p:sp>
        <p:nvSpPr>
          <p:cNvPr id="11" name="TextBox 10">
            <a:extLst>
              <a:ext uri="{FF2B5EF4-FFF2-40B4-BE49-F238E27FC236}">
                <a16:creationId xmlns:a16="http://schemas.microsoft.com/office/drawing/2014/main" id="{5024E304-3350-1A72-2587-4A18AED29450}"/>
              </a:ext>
            </a:extLst>
          </p:cNvPr>
          <p:cNvSpPr txBox="1"/>
          <p:nvPr/>
        </p:nvSpPr>
        <p:spPr>
          <a:xfrm>
            <a:off x="3656012" y="2829860"/>
            <a:ext cx="468398" cy="276999"/>
          </a:xfrm>
          <a:prstGeom prst="rect">
            <a:avLst/>
          </a:prstGeom>
          <a:noFill/>
        </p:spPr>
        <p:txBody>
          <a:bodyPr wrap="none" rtlCol="0">
            <a:spAutoFit/>
          </a:bodyPr>
          <a:lstStyle/>
          <a:p>
            <a:r>
              <a:rPr lang="en-US" sz="1200" dirty="0"/>
              <a:t>AND</a:t>
            </a:r>
          </a:p>
        </p:txBody>
      </p:sp>
      <p:sp>
        <p:nvSpPr>
          <p:cNvPr id="12" name="TextBox 11">
            <a:extLst>
              <a:ext uri="{FF2B5EF4-FFF2-40B4-BE49-F238E27FC236}">
                <a16:creationId xmlns:a16="http://schemas.microsoft.com/office/drawing/2014/main" id="{9B541BBA-1FE5-DE46-AA4C-7B04BC299574}"/>
              </a:ext>
            </a:extLst>
          </p:cNvPr>
          <p:cNvSpPr txBox="1"/>
          <p:nvPr/>
        </p:nvSpPr>
        <p:spPr>
          <a:xfrm>
            <a:off x="3556626" y="3439120"/>
            <a:ext cx="567784" cy="276999"/>
          </a:xfrm>
          <a:prstGeom prst="rect">
            <a:avLst/>
          </a:prstGeom>
          <a:noFill/>
        </p:spPr>
        <p:txBody>
          <a:bodyPr wrap="none" rtlCol="0">
            <a:spAutoFit/>
          </a:bodyPr>
          <a:lstStyle/>
          <a:p>
            <a:r>
              <a:rPr lang="en-US" sz="1200" dirty="0"/>
              <a:t>NAND</a:t>
            </a:r>
          </a:p>
        </p:txBody>
      </p:sp>
      <p:sp>
        <p:nvSpPr>
          <p:cNvPr id="13" name="TextBox 12">
            <a:extLst>
              <a:ext uri="{FF2B5EF4-FFF2-40B4-BE49-F238E27FC236}">
                <a16:creationId xmlns:a16="http://schemas.microsoft.com/office/drawing/2014/main" id="{CA17E562-8326-0ED9-191F-F39934B2823B}"/>
              </a:ext>
            </a:extLst>
          </p:cNvPr>
          <p:cNvSpPr txBox="1"/>
          <p:nvPr/>
        </p:nvSpPr>
        <p:spPr>
          <a:xfrm>
            <a:off x="3753796" y="3134490"/>
            <a:ext cx="370614" cy="276999"/>
          </a:xfrm>
          <a:prstGeom prst="rect">
            <a:avLst/>
          </a:prstGeom>
          <a:noFill/>
        </p:spPr>
        <p:txBody>
          <a:bodyPr wrap="none" rtlCol="0">
            <a:spAutoFit/>
          </a:bodyPr>
          <a:lstStyle/>
          <a:p>
            <a:r>
              <a:rPr lang="en-US" sz="1200" dirty="0"/>
              <a:t>OR</a:t>
            </a:r>
          </a:p>
        </p:txBody>
      </p:sp>
      <p:sp>
        <p:nvSpPr>
          <p:cNvPr id="14" name="TextBox 13">
            <a:extLst>
              <a:ext uri="{FF2B5EF4-FFF2-40B4-BE49-F238E27FC236}">
                <a16:creationId xmlns:a16="http://schemas.microsoft.com/office/drawing/2014/main" id="{3AA2CCFB-04DC-CFD7-2179-063C00A50C0B}"/>
              </a:ext>
            </a:extLst>
          </p:cNvPr>
          <p:cNvSpPr txBox="1"/>
          <p:nvPr/>
        </p:nvSpPr>
        <p:spPr>
          <a:xfrm>
            <a:off x="3656012" y="3746621"/>
            <a:ext cx="470000" cy="276999"/>
          </a:xfrm>
          <a:prstGeom prst="rect">
            <a:avLst/>
          </a:prstGeom>
          <a:noFill/>
        </p:spPr>
        <p:txBody>
          <a:bodyPr wrap="none" rtlCol="0">
            <a:spAutoFit/>
          </a:bodyPr>
          <a:lstStyle/>
          <a:p>
            <a:r>
              <a:rPr lang="en-US" sz="1200" dirty="0"/>
              <a:t>NOR</a:t>
            </a:r>
          </a:p>
        </p:txBody>
      </p:sp>
      <p:sp>
        <p:nvSpPr>
          <p:cNvPr id="15" name="TextBox 14">
            <a:extLst>
              <a:ext uri="{FF2B5EF4-FFF2-40B4-BE49-F238E27FC236}">
                <a16:creationId xmlns:a16="http://schemas.microsoft.com/office/drawing/2014/main" id="{27A038BB-24FF-C835-7AC0-CE244BC4229F}"/>
              </a:ext>
            </a:extLst>
          </p:cNvPr>
          <p:cNvSpPr txBox="1"/>
          <p:nvPr/>
        </p:nvSpPr>
        <p:spPr>
          <a:xfrm>
            <a:off x="3655618" y="4056649"/>
            <a:ext cx="468398" cy="276999"/>
          </a:xfrm>
          <a:prstGeom prst="rect">
            <a:avLst/>
          </a:prstGeom>
          <a:noFill/>
        </p:spPr>
        <p:txBody>
          <a:bodyPr wrap="none" rtlCol="0">
            <a:spAutoFit/>
          </a:bodyPr>
          <a:lstStyle/>
          <a:p>
            <a:r>
              <a:rPr lang="en-US" sz="1200" dirty="0"/>
              <a:t>AND</a:t>
            </a:r>
          </a:p>
        </p:txBody>
      </p:sp>
      <p:sp>
        <p:nvSpPr>
          <p:cNvPr id="16" name="TextBox 15">
            <a:extLst>
              <a:ext uri="{FF2B5EF4-FFF2-40B4-BE49-F238E27FC236}">
                <a16:creationId xmlns:a16="http://schemas.microsoft.com/office/drawing/2014/main" id="{9315EB05-0AD4-F8F1-BEFC-5C335C2513BB}"/>
              </a:ext>
            </a:extLst>
          </p:cNvPr>
          <p:cNvSpPr txBox="1"/>
          <p:nvPr/>
        </p:nvSpPr>
        <p:spPr>
          <a:xfrm>
            <a:off x="3556232" y="4665909"/>
            <a:ext cx="567784" cy="276999"/>
          </a:xfrm>
          <a:prstGeom prst="rect">
            <a:avLst/>
          </a:prstGeom>
          <a:noFill/>
        </p:spPr>
        <p:txBody>
          <a:bodyPr wrap="none" rtlCol="0">
            <a:spAutoFit/>
          </a:bodyPr>
          <a:lstStyle/>
          <a:p>
            <a:r>
              <a:rPr lang="en-US" sz="1200" dirty="0"/>
              <a:t>NAND</a:t>
            </a:r>
          </a:p>
        </p:txBody>
      </p:sp>
      <p:sp>
        <p:nvSpPr>
          <p:cNvPr id="17" name="TextBox 16">
            <a:extLst>
              <a:ext uri="{FF2B5EF4-FFF2-40B4-BE49-F238E27FC236}">
                <a16:creationId xmlns:a16="http://schemas.microsoft.com/office/drawing/2014/main" id="{1CAEBCFE-B944-7DD5-5BC8-0A632FFB9EF6}"/>
              </a:ext>
            </a:extLst>
          </p:cNvPr>
          <p:cNvSpPr txBox="1"/>
          <p:nvPr/>
        </p:nvSpPr>
        <p:spPr>
          <a:xfrm>
            <a:off x="3753402" y="4361279"/>
            <a:ext cx="370614" cy="276999"/>
          </a:xfrm>
          <a:prstGeom prst="rect">
            <a:avLst/>
          </a:prstGeom>
          <a:noFill/>
        </p:spPr>
        <p:txBody>
          <a:bodyPr wrap="none" rtlCol="0">
            <a:spAutoFit/>
          </a:bodyPr>
          <a:lstStyle/>
          <a:p>
            <a:r>
              <a:rPr lang="en-US" sz="1200" dirty="0"/>
              <a:t>OR</a:t>
            </a:r>
          </a:p>
        </p:txBody>
      </p:sp>
      <p:sp>
        <p:nvSpPr>
          <p:cNvPr id="18" name="TextBox 17">
            <a:extLst>
              <a:ext uri="{FF2B5EF4-FFF2-40B4-BE49-F238E27FC236}">
                <a16:creationId xmlns:a16="http://schemas.microsoft.com/office/drawing/2014/main" id="{7362F700-DDEC-D004-FC5C-DF54013C9232}"/>
              </a:ext>
            </a:extLst>
          </p:cNvPr>
          <p:cNvSpPr txBox="1"/>
          <p:nvPr/>
        </p:nvSpPr>
        <p:spPr>
          <a:xfrm>
            <a:off x="3655618" y="4973410"/>
            <a:ext cx="470000" cy="276999"/>
          </a:xfrm>
          <a:prstGeom prst="rect">
            <a:avLst/>
          </a:prstGeom>
          <a:noFill/>
        </p:spPr>
        <p:txBody>
          <a:bodyPr wrap="none" rtlCol="0">
            <a:spAutoFit/>
          </a:bodyPr>
          <a:lstStyle/>
          <a:p>
            <a:r>
              <a:rPr lang="en-US" sz="1200" dirty="0"/>
              <a:t>NOR</a:t>
            </a:r>
          </a:p>
        </p:txBody>
      </p:sp>
      <p:sp>
        <p:nvSpPr>
          <p:cNvPr id="19" name="TextBox 18">
            <a:extLst>
              <a:ext uri="{FF2B5EF4-FFF2-40B4-BE49-F238E27FC236}">
                <a16:creationId xmlns:a16="http://schemas.microsoft.com/office/drawing/2014/main" id="{DC77F624-1CD8-32C2-A5D2-B14298DA08C8}"/>
              </a:ext>
            </a:extLst>
          </p:cNvPr>
          <p:cNvSpPr txBox="1"/>
          <p:nvPr/>
        </p:nvSpPr>
        <p:spPr>
          <a:xfrm>
            <a:off x="3655618" y="5289025"/>
            <a:ext cx="468398" cy="276999"/>
          </a:xfrm>
          <a:prstGeom prst="rect">
            <a:avLst/>
          </a:prstGeom>
          <a:noFill/>
        </p:spPr>
        <p:txBody>
          <a:bodyPr wrap="none" rtlCol="0">
            <a:spAutoFit/>
          </a:bodyPr>
          <a:lstStyle/>
          <a:p>
            <a:r>
              <a:rPr lang="en-US" sz="1200" dirty="0"/>
              <a:t>AND</a:t>
            </a:r>
          </a:p>
        </p:txBody>
      </p:sp>
      <p:sp>
        <p:nvSpPr>
          <p:cNvPr id="20" name="TextBox 19">
            <a:extLst>
              <a:ext uri="{FF2B5EF4-FFF2-40B4-BE49-F238E27FC236}">
                <a16:creationId xmlns:a16="http://schemas.microsoft.com/office/drawing/2014/main" id="{DD328647-3E26-6A6A-F8C5-47EA49947C0C}"/>
              </a:ext>
            </a:extLst>
          </p:cNvPr>
          <p:cNvSpPr txBox="1"/>
          <p:nvPr/>
        </p:nvSpPr>
        <p:spPr>
          <a:xfrm>
            <a:off x="3556232" y="5898285"/>
            <a:ext cx="567784" cy="276999"/>
          </a:xfrm>
          <a:prstGeom prst="rect">
            <a:avLst/>
          </a:prstGeom>
          <a:noFill/>
        </p:spPr>
        <p:txBody>
          <a:bodyPr wrap="none" rtlCol="0">
            <a:spAutoFit/>
          </a:bodyPr>
          <a:lstStyle/>
          <a:p>
            <a:r>
              <a:rPr lang="en-US" sz="1200" dirty="0"/>
              <a:t>NAND</a:t>
            </a:r>
          </a:p>
        </p:txBody>
      </p:sp>
      <p:sp>
        <p:nvSpPr>
          <p:cNvPr id="21" name="TextBox 20">
            <a:extLst>
              <a:ext uri="{FF2B5EF4-FFF2-40B4-BE49-F238E27FC236}">
                <a16:creationId xmlns:a16="http://schemas.microsoft.com/office/drawing/2014/main" id="{A4544F6C-6F5D-163B-E98F-07923D4AD82D}"/>
              </a:ext>
            </a:extLst>
          </p:cNvPr>
          <p:cNvSpPr txBox="1"/>
          <p:nvPr/>
        </p:nvSpPr>
        <p:spPr>
          <a:xfrm>
            <a:off x="3753402" y="5593655"/>
            <a:ext cx="370614" cy="276999"/>
          </a:xfrm>
          <a:prstGeom prst="rect">
            <a:avLst/>
          </a:prstGeom>
          <a:noFill/>
        </p:spPr>
        <p:txBody>
          <a:bodyPr wrap="none" rtlCol="0">
            <a:spAutoFit/>
          </a:bodyPr>
          <a:lstStyle/>
          <a:p>
            <a:r>
              <a:rPr lang="en-US" sz="1200" dirty="0"/>
              <a:t>OR</a:t>
            </a:r>
          </a:p>
        </p:txBody>
      </p:sp>
      <p:sp>
        <p:nvSpPr>
          <p:cNvPr id="22" name="TextBox 21">
            <a:extLst>
              <a:ext uri="{FF2B5EF4-FFF2-40B4-BE49-F238E27FC236}">
                <a16:creationId xmlns:a16="http://schemas.microsoft.com/office/drawing/2014/main" id="{4EE63758-A8DA-68A2-17EF-F05DA1D47442}"/>
              </a:ext>
            </a:extLst>
          </p:cNvPr>
          <p:cNvSpPr txBox="1"/>
          <p:nvPr/>
        </p:nvSpPr>
        <p:spPr>
          <a:xfrm>
            <a:off x="3655618" y="6205786"/>
            <a:ext cx="470000" cy="276999"/>
          </a:xfrm>
          <a:prstGeom prst="rect">
            <a:avLst/>
          </a:prstGeom>
          <a:noFill/>
        </p:spPr>
        <p:txBody>
          <a:bodyPr wrap="none" rtlCol="0">
            <a:spAutoFit/>
          </a:bodyPr>
          <a:lstStyle/>
          <a:p>
            <a:r>
              <a:rPr lang="en-US" sz="1200" dirty="0"/>
              <a:t>NOR</a:t>
            </a:r>
          </a:p>
        </p:txBody>
      </p:sp>
    </p:spTree>
    <p:extLst>
      <p:ext uri="{BB962C8B-B14F-4D97-AF65-F5344CB8AC3E}">
        <p14:creationId xmlns:p14="http://schemas.microsoft.com/office/powerpoint/2010/main" val="71409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3AB9-03B6-FAF8-6344-B349A67FA49F}"/>
              </a:ext>
            </a:extLst>
          </p:cNvPr>
          <p:cNvSpPr>
            <a:spLocks noGrp="1"/>
          </p:cNvSpPr>
          <p:nvPr>
            <p:ph type="title"/>
          </p:nvPr>
        </p:nvSpPr>
        <p:spPr/>
        <p:txBody>
          <a:bodyPr>
            <a:normAutofit/>
          </a:bodyPr>
          <a:lstStyle/>
          <a:p>
            <a:r>
              <a:rPr lang="en-US" sz="5400" b="1" dirty="0">
                <a:latin typeface="Agency FB" panose="020B0503020202020204" pitchFamily="34" charset="0"/>
              </a:rPr>
              <a:t>References</a:t>
            </a:r>
          </a:p>
        </p:txBody>
      </p:sp>
      <p:sp>
        <p:nvSpPr>
          <p:cNvPr id="3" name="Content Placeholder 2">
            <a:extLst>
              <a:ext uri="{FF2B5EF4-FFF2-40B4-BE49-F238E27FC236}">
                <a16:creationId xmlns:a16="http://schemas.microsoft.com/office/drawing/2014/main" id="{35D1911A-4F66-39F5-5EE1-B036C0657373}"/>
              </a:ext>
            </a:extLst>
          </p:cNvPr>
          <p:cNvSpPr>
            <a:spLocks noGrp="1"/>
          </p:cNvSpPr>
          <p:nvPr>
            <p:ph sz="half" idx="1"/>
          </p:nvPr>
        </p:nvSpPr>
        <p:spPr/>
        <p:txBody>
          <a:bodyPr/>
          <a:lstStyle/>
          <a:p>
            <a:r>
              <a:rPr lang="en-US" dirty="0">
                <a:hlinkClick r:id="rId2"/>
              </a:rPr>
              <a:t>www.bravelearn.com</a:t>
            </a:r>
            <a:endParaRPr lang="en-US" dirty="0"/>
          </a:p>
          <a:p>
            <a:r>
              <a:rPr lang="en-US" dirty="0">
                <a:hlinkClick r:id="rId3"/>
              </a:rPr>
              <a:t>www.electronics-tutorials.ws</a:t>
            </a:r>
            <a:endParaRPr lang="en-US" dirty="0"/>
          </a:p>
          <a:p>
            <a:r>
              <a:rPr lang="en-US" dirty="0">
                <a:hlinkClick r:id="rId4"/>
              </a:rPr>
              <a:t>www.knowelectronic.com</a:t>
            </a:r>
            <a:endParaRPr lang="en-US" dirty="0"/>
          </a:p>
          <a:p>
            <a:r>
              <a:rPr lang="en-US" dirty="0">
                <a:hlinkClick r:id="rId5"/>
              </a:rPr>
              <a:t>www.circuitspedia.com</a:t>
            </a:r>
            <a:endParaRPr lang="en-US" dirty="0"/>
          </a:p>
        </p:txBody>
      </p:sp>
    </p:spTree>
    <p:extLst>
      <p:ext uri="{BB962C8B-B14F-4D97-AF65-F5344CB8AC3E}">
        <p14:creationId xmlns:p14="http://schemas.microsoft.com/office/powerpoint/2010/main" val="38102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A7BEF576-6E25-E810-D900-DC8BABB4704D}"/>
              </a:ext>
            </a:extLst>
          </p:cNvPr>
          <p:cNvSpPr/>
          <p:nvPr/>
        </p:nvSpPr>
        <p:spPr>
          <a:xfrm>
            <a:off x="8214676" y="1714500"/>
            <a:ext cx="3276600" cy="3276600"/>
          </a:xfrm>
          <a:prstGeom prst="roundRect">
            <a:avLst/>
          </a:prstGeom>
          <a:solidFill>
            <a:schemeClr val="accent1">
              <a:alpha val="7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Title 1">
            <a:extLst>
              <a:ext uri="{FF2B5EF4-FFF2-40B4-BE49-F238E27FC236}">
                <a16:creationId xmlns:a16="http://schemas.microsoft.com/office/drawing/2014/main" id="{BF336660-6825-AD25-888B-891879A1BE14}"/>
              </a:ext>
            </a:extLst>
          </p:cNvPr>
          <p:cNvSpPr>
            <a:spLocks noGrp="1"/>
          </p:cNvSpPr>
          <p:nvPr>
            <p:ph type="ctrTitle"/>
          </p:nvPr>
        </p:nvSpPr>
        <p:spPr>
          <a:xfrm>
            <a:off x="1625177" y="615949"/>
            <a:ext cx="6145635" cy="908051"/>
          </a:xfrm>
        </p:spPr>
        <p:txBody>
          <a:bodyPr/>
          <a:lstStyle/>
          <a:p>
            <a:r>
              <a:rPr lang="en-US" b="1" dirty="0">
                <a:latin typeface="Agency FB" panose="020B0503020202020204" pitchFamily="34" charset="0"/>
              </a:rPr>
              <a:t>Arithmetic Logic Unit</a:t>
            </a:r>
          </a:p>
        </p:txBody>
      </p:sp>
      <p:sp>
        <p:nvSpPr>
          <p:cNvPr id="3" name="Subtitle 2">
            <a:extLst>
              <a:ext uri="{FF2B5EF4-FFF2-40B4-BE49-F238E27FC236}">
                <a16:creationId xmlns:a16="http://schemas.microsoft.com/office/drawing/2014/main" id="{07B6AA43-DABC-A3B4-9948-F21720E50EFA}"/>
              </a:ext>
            </a:extLst>
          </p:cNvPr>
          <p:cNvSpPr>
            <a:spLocks noGrp="1"/>
          </p:cNvSpPr>
          <p:nvPr>
            <p:ph type="subTitle" idx="1"/>
          </p:nvPr>
        </p:nvSpPr>
        <p:spPr>
          <a:xfrm>
            <a:off x="1625177" y="1714500"/>
            <a:ext cx="5993235" cy="3429000"/>
          </a:xfrm>
        </p:spPr>
        <p:txBody>
          <a:bodyPr>
            <a:noAutofit/>
          </a:bodyPr>
          <a:lstStyle/>
          <a:p>
            <a:r>
              <a:rPr lang="en-US" sz="2400" u="sng" dirty="0">
                <a:latin typeface="Bahnschrift SemiBold Condensed" panose="020B0502040204020203" pitchFamily="34" charset="0"/>
              </a:rPr>
              <a:t>Arithmetic Logic Unit (ALU)</a:t>
            </a:r>
            <a:r>
              <a:rPr lang="en-US" sz="2400" dirty="0">
                <a:latin typeface="Bahnschrift SemiBold Condensed" panose="020B0502040204020203" pitchFamily="34" charset="0"/>
              </a:rPr>
              <a:t> is a vital component of any computing system. It is a </a:t>
            </a:r>
            <a:r>
              <a:rPr lang="en-US" sz="2400" u="sng" dirty="0">
                <a:latin typeface="Bahnschrift SemiBold Condensed" panose="020B0502040204020203" pitchFamily="34" charset="0"/>
              </a:rPr>
              <a:t>digital Combinational circuit</a:t>
            </a:r>
            <a:r>
              <a:rPr lang="en-US" sz="2400" dirty="0">
                <a:latin typeface="Bahnschrift SemiBold Condensed" panose="020B0502040204020203" pitchFamily="34" charset="0"/>
              </a:rPr>
              <a:t> that performs the required arithmetic as well as logical operations on the operands. Earlier Von Neumann proposed first ALU in 1945 when he was working on EDVAC. Conventionally </a:t>
            </a:r>
            <a:r>
              <a:rPr lang="en-US" sz="2400" u="sng" dirty="0">
                <a:latin typeface="Bahnschrift SemiBold Condensed" panose="020B0502040204020203" pitchFamily="34" charset="0"/>
              </a:rPr>
              <a:t>ALU</a:t>
            </a:r>
            <a:r>
              <a:rPr lang="en-US" sz="2400" dirty="0">
                <a:latin typeface="Bahnschrift SemiBold Condensed" panose="020B0502040204020203" pitchFamily="34" charset="0"/>
              </a:rPr>
              <a:t>’s were designed using basic logic gates such as AND, OR, NOT etc. However these gates dissipate some amount of energy due to the information loss during the operation.</a:t>
            </a:r>
          </a:p>
        </p:txBody>
      </p:sp>
      <p:pic>
        <p:nvPicPr>
          <p:cNvPr id="5" name="Picture 4">
            <a:extLst>
              <a:ext uri="{FF2B5EF4-FFF2-40B4-BE49-F238E27FC236}">
                <a16:creationId xmlns:a16="http://schemas.microsoft.com/office/drawing/2014/main" id="{595A646A-F652-BC0E-CB53-8A19AFC81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2812" y="2057400"/>
            <a:ext cx="2743200" cy="2612571"/>
          </a:xfrm>
          <a:prstGeom prst="rect">
            <a:avLst/>
          </a:prstGeom>
        </p:spPr>
      </p:pic>
    </p:spTree>
    <p:extLst>
      <p:ext uri="{BB962C8B-B14F-4D97-AF65-F5344CB8AC3E}">
        <p14:creationId xmlns:p14="http://schemas.microsoft.com/office/powerpoint/2010/main" val="407899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7A159B-5A1D-0E14-30DE-FA84AB285E63}"/>
              </a:ext>
            </a:extLst>
          </p:cNvPr>
          <p:cNvSpPr>
            <a:spLocks noGrp="1"/>
          </p:cNvSpPr>
          <p:nvPr>
            <p:ph type="title"/>
          </p:nvPr>
        </p:nvSpPr>
        <p:spPr>
          <a:xfrm>
            <a:off x="822587" y="381000"/>
            <a:ext cx="10360501" cy="1223963"/>
          </a:xfrm>
        </p:spPr>
        <p:txBody>
          <a:bodyPr>
            <a:normAutofit/>
          </a:bodyPr>
          <a:lstStyle/>
          <a:p>
            <a:pPr algn="ctr"/>
            <a:r>
              <a:rPr lang="en-US" sz="6000" b="1" dirty="0">
                <a:latin typeface="Agency FB" panose="020B0503020202020204" pitchFamily="34" charset="0"/>
              </a:rPr>
              <a:t>Block Diagram of the 2 Bit ALU</a:t>
            </a:r>
          </a:p>
        </p:txBody>
      </p:sp>
      <p:pic>
        <p:nvPicPr>
          <p:cNvPr id="7" name="Picture 6">
            <a:extLst>
              <a:ext uri="{FF2B5EF4-FFF2-40B4-BE49-F238E27FC236}">
                <a16:creationId xmlns:a16="http://schemas.microsoft.com/office/drawing/2014/main" id="{2C6B6244-5CF1-C772-84B3-13DFFB448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085" y="2209800"/>
            <a:ext cx="6796653" cy="3865546"/>
          </a:xfrm>
          <a:prstGeom prst="rect">
            <a:avLst/>
          </a:prstGeom>
        </p:spPr>
      </p:pic>
      <p:sp>
        <p:nvSpPr>
          <p:cNvPr id="8" name="TextBox 7">
            <a:extLst>
              <a:ext uri="{FF2B5EF4-FFF2-40B4-BE49-F238E27FC236}">
                <a16:creationId xmlns:a16="http://schemas.microsoft.com/office/drawing/2014/main" id="{E6EE4016-4B8C-8700-9E19-BF31D97A20F8}"/>
              </a:ext>
            </a:extLst>
          </p:cNvPr>
          <p:cNvSpPr txBox="1"/>
          <p:nvPr/>
        </p:nvSpPr>
        <p:spPr>
          <a:xfrm>
            <a:off x="9904412" y="6477000"/>
            <a:ext cx="2217338" cy="307777"/>
          </a:xfrm>
          <a:prstGeom prst="rect">
            <a:avLst/>
          </a:prstGeom>
          <a:noFill/>
        </p:spPr>
        <p:txBody>
          <a:bodyPr wrap="none" rtlCol="0">
            <a:spAutoFit/>
          </a:bodyPr>
          <a:lstStyle/>
          <a:p>
            <a:r>
              <a:rPr lang="en-US" sz="1400" dirty="0"/>
              <a:t>Synthesized in Xilinx ISE 8.1i</a:t>
            </a:r>
          </a:p>
        </p:txBody>
      </p:sp>
      <p:sp>
        <p:nvSpPr>
          <p:cNvPr id="9" name="TextBox 8">
            <a:extLst>
              <a:ext uri="{FF2B5EF4-FFF2-40B4-BE49-F238E27FC236}">
                <a16:creationId xmlns:a16="http://schemas.microsoft.com/office/drawing/2014/main" id="{F0DAF87F-3B22-43DD-C8E2-416DAC84430F}"/>
              </a:ext>
            </a:extLst>
          </p:cNvPr>
          <p:cNvSpPr txBox="1"/>
          <p:nvPr/>
        </p:nvSpPr>
        <p:spPr>
          <a:xfrm>
            <a:off x="1461549" y="3086874"/>
            <a:ext cx="1066800" cy="954107"/>
          </a:xfrm>
          <a:prstGeom prst="rect">
            <a:avLst/>
          </a:prstGeom>
          <a:noFill/>
        </p:spPr>
        <p:txBody>
          <a:bodyPr wrap="square" rtlCol="0">
            <a:spAutoFit/>
          </a:bodyPr>
          <a:lstStyle/>
          <a:p>
            <a:pPr algn="r"/>
            <a:r>
              <a:rPr lang="en-US" sz="2800" dirty="0"/>
              <a:t>Input Data </a:t>
            </a:r>
          </a:p>
        </p:txBody>
      </p:sp>
      <p:sp>
        <p:nvSpPr>
          <p:cNvPr id="10" name="TextBox 9">
            <a:extLst>
              <a:ext uri="{FF2B5EF4-FFF2-40B4-BE49-F238E27FC236}">
                <a16:creationId xmlns:a16="http://schemas.microsoft.com/office/drawing/2014/main" id="{4B2DA599-40A5-A49F-A689-CA319E4A554E}"/>
              </a:ext>
            </a:extLst>
          </p:cNvPr>
          <p:cNvSpPr txBox="1"/>
          <p:nvPr/>
        </p:nvSpPr>
        <p:spPr>
          <a:xfrm>
            <a:off x="1461549" y="4724400"/>
            <a:ext cx="1059906" cy="954107"/>
          </a:xfrm>
          <a:prstGeom prst="rect">
            <a:avLst/>
          </a:prstGeom>
          <a:noFill/>
        </p:spPr>
        <p:txBody>
          <a:bodyPr wrap="none" rtlCol="0">
            <a:spAutoFit/>
          </a:bodyPr>
          <a:lstStyle/>
          <a:p>
            <a:pPr algn="r"/>
            <a:r>
              <a:rPr lang="en-US" sz="2800" dirty="0"/>
              <a:t>Select</a:t>
            </a:r>
          </a:p>
          <a:p>
            <a:pPr algn="r"/>
            <a:r>
              <a:rPr lang="en-US" sz="2800" dirty="0"/>
              <a:t>Line</a:t>
            </a:r>
          </a:p>
        </p:txBody>
      </p:sp>
      <p:sp>
        <p:nvSpPr>
          <p:cNvPr id="11" name="TextBox 10">
            <a:extLst>
              <a:ext uri="{FF2B5EF4-FFF2-40B4-BE49-F238E27FC236}">
                <a16:creationId xmlns:a16="http://schemas.microsoft.com/office/drawing/2014/main" id="{18FBE81B-4025-B14A-4576-8C191939578E}"/>
              </a:ext>
            </a:extLst>
          </p:cNvPr>
          <p:cNvSpPr txBox="1"/>
          <p:nvPr/>
        </p:nvSpPr>
        <p:spPr>
          <a:xfrm>
            <a:off x="9524706" y="2743200"/>
            <a:ext cx="1229824" cy="523220"/>
          </a:xfrm>
          <a:prstGeom prst="rect">
            <a:avLst/>
          </a:prstGeom>
          <a:noFill/>
        </p:spPr>
        <p:txBody>
          <a:bodyPr wrap="none" rtlCol="0">
            <a:spAutoFit/>
          </a:bodyPr>
          <a:lstStyle/>
          <a:p>
            <a:r>
              <a:rPr lang="en-US" sz="2800" dirty="0"/>
              <a:t>Output</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B7DD-EF32-AEF9-41CD-4CE093114509}"/>
              </a:ext>
            </a:extLst>
          </p:cNvPr>
          <p:cNvSpPr>
            <a:spLocks noGrp="1"/>
          </p:cNvSpPr>
          <p:nvPr>
            <p:ph type="title"/>
          </p:nvPr>
        </p:nvSpPr>
        <p:spPr>
          <a:xfrm>
            <a:off x="1036845" y="457200"/>
            <a:ext cx="10360501" cy="660400"/>
          </a:xfrm>
        </p:spPr>
        <p:txBody>
          <a:bodyPr/>
          <a:lstStyle/>
          <a:p>
            <a:pPr algn="ctr"/>
            <a:r>
              <a:rPr lang="en-US" b="1" dirty="0">
                <a:latin typeface="Agency FB" panose="020B0503020202020204" pitchFamily="34" charset="0"/>
              </a:rPr>
              <a:t>Circuit Diagram</a:t>
            </a:r>
          </a:p>
        </p:txBody>
      </p:sp>
      <p:pic>
        <p:nvPicPr>
          <p:cNvPr id="5" name="Picture 4">
            <a:extLst>
              <a:ext uri="{FF2B5EF4-FFF2-40B4-BE49-F238E27FC236}">
                <a16:creationId xmlns:a16="http://schemas.microsoft.com/office/drawing/2014/main" id="{6EABBD06-1035-537C-5836-3C888A3FD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4412" y="1828800"/>
            <a:ext cx="7863718" cy="4222179"/>
          </a:xfrm>
          <a:prstGeom prst="rect">
            <a:avLst/>
          </a:prstGeom>
        </p:spPr>
      </p:pic>
    </p:spTree>
    <p:extLst>
      <p:ext uri="{BB962C8B-B14F-4D97-AF65-F5344CB8AC3E}">
        <p14:creationId xmlns:p14="http://schemas.microsoft.com/office/powerpoint/2010/main" val="419529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6923-F19D-1856-A90B-70820DFE6D95}"/>
              </a:ext>
            </a:extLst>
          </p:cNvPr>
          <p:cNvSpPr>
            <a:spLocks noGrp="1"/>
          </p:cNvSpPr>
          <p:nvPr>
            <p:ph type="title"/>
          </p:nvPr>
        </p:nvSpPr>
        <p:spPr/>
        <p:txBody>
          <a:bodyPr>
            <a:normAutofit/>
          </a:bodyPr>
          <a:lstStyle/>
          <a:p>
            <a:r>
              <a:rPr lang="en-US" sz="4800" b="1" dirty="0">
                <a:latin typeface="Agency FB" panose="020B0503020202020204" pitchFamily="34" charset="0"/>
              </a:rPr>
              <a:t>Progress so far…</a:t>
            </a:r>
          </a:p>
        </p:txBody>
      </p:sp>
      <p:sp>
        <p:nvSpPr>
          <p:cNvPr id="3" name="TextBox 2">
            <a:extLst>
              <a:ext uri="{FF2B5EF4-FFF2-40B4-BE49-F238E27FC236}">
                <a16:creationId xmlns:a16="http://schemas.microsoft.com/office/drawing/2014/main" id="{0047B3C8-A1FD-7262-1AD9-D179AAB37CCC}"/>
              </a:ext>
            </a:extLst>
          </p:cNvPr>
          <p:cNvSpPr txBox="1"/>
          <p:nvPr/>
        </p:nvSpPr>
        <p:spPr>
          <a:xfrm>
            <a:off x="1370012" y="2133600"/>
            <a:ext cx="3581400" cy="3539430"/>
          </a:xfrm>
          <a:prstGeom prst="rect">
            <a:avLst/>
          </a:prstGeom>
          <a:noFill/>
        </p:spPr>
        <p:txBody>
          <a:bodyPr wrap="square" rtlCol="0">
            <a:spAutoFit/>
          </a:bodyPr>
          <a:lstStyle/>
          <a:p>
            <a:r>
              <a:rPr lang="en-US" sz="2800" dirty="0"/>
              <a:t>We have synthesized the Logical Unit for the ALU, now there is The Arithmetic Unit to be constructed and synthesized. Here is the HDL code for Logical Unit </a:t>
            </a:r>
          </a:p>
        </p:txBody>
      </p:sp>
      <p:pic>
        <p:nvPicPr>
          <p:cNvPr id="5" name="Picture 4">
            <a:extLst>
              <a:ext uri="{FF2B5EF4-FFF2-40B4-BE49-F238E27FC236}">
                <a16:creationId xmlns:a16="http://schemas.microsoft.com/office/drawing/2014/main" id="{B4F7EDF8-2C14-90EB-0DE8-82C5184B2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1612" y="599680"/>
            <a:ext cx="4667901" cy="5658640"/>
          </a:xfrm>
          <a:prstGeom prst="rect">
            <a:avLst/>
          </a:prstGeom>
        </p:spPr>
      </p:pic>
    </p:spTree>
    <p:extLst>
      <p:ext uri="{BB962C8B-B14F-4D97-AF65-F5344CB8AC3E}">
        <p14:creationId xmlns:p14="http://schemas.microsoft.com/office/powerpoint/2010/main" val="135111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505618"/>
            <a:ext cx="10360501" cy="1223963"/>
          </a:xfrm>
        </p:spPr>
        <p:txBody>
          <a:bodyPr>
            <a:normAutofit/>
          </a:bodyPr>
          <a:lstStyle/>
          <a:p>
            <a:r>
              <a:rPr lang="en-US" sz="4800" b="1" dirty="0">
                <a:latin typeface="Agency FB" panose="020B0503020202020204" pitchFamily="34" charset="0"/>
              </a:rPr>
              <a:t>Components required</a:t>
            </a:r>
          </a:p>
        </p:txBody>
      </p:sp>
      <p:sp>
        <p:nvSpPr>
          <p:cNvPr id="10" name="Content Placeholder 9"/>
          <p:cNvSpPr>
            <a:spLocks noGrp="1"/>
          </p:cNvSpPr>
          <p:nvPr>
            <p:ph sz="half" idx="2"/>
          </p:nvPr>
        </p:nvSpPr>
        <p:spPr>
          <a:xfrm>
            <a:off x="1218883" y="2286000"/>
            <a:ext cx="10666729" cy="3429000"/>
          </a:xfrm>
        </p:spPr>
        <p:txBody>
          <a:bodyPr/>
          <a:lstStyle/>
          <a:p>
            <a:r>
              <a:rPr lang="en-US" dirty="0"/>
              <a:t>Quad 2-i/p AND Gates (7408)</a:t>
            </a:r>
          </a:p>
          <a:p>
            <a:r>
              <a:rPr lang="en-US" dirty="0"/>
              <a:t>Quad 2-i/p OR Gates (7432)</a:t>
            </a:r>
          </a:p>
          <a:p>
            <a:r>
              <a:rPr lang="en-US" dirty="0"/>
              <a:t>HEX Inverter / NOT Gates (7404)</a:t>
            </a:r>
          </a:p>
          <a:p>
            <a:r>
              <a:rPr lang="en-US" dirty="0"/>
              <a:t>Dual 4 to 1 line MUX (74153)</a:t>
            </a:r>
          </a:p>
          <a:p>
            <a:endParaRPr lang="en-US" dirty="0"/>
          </a:p>
          <a:p>
            <a:pPr marL="0" indent="0">
              <a:buNone/>
            </a:pPr>
            <a:r>
              <a:rPr lang="en-US" sz="1400" dirty="0"/>
              <a:t>-There might more ICs be adding as for Arithmetic Operations</a:t>
            </a:r>
          </a:p>
        </p:txBody>
      </p:sp>
      <p:pic>
        <p:nvPicPr>
          <p:cNvPr id="3" name="Picture 2">
            <a:extLst>
              <a:ext uri="{FF2B5EF4-FFF2-40B4-BE49-F238E27FC236}">
                <a16:creationId xmlns:a16="http://schemas.microsoft.com/office/drawing/2014/main" id="{7FE0C5E7-406B-7831-7425-4B576E4D9130}"/>
              </a:ext>
            </a:extLst>
          </p:cNvPr>
          <p:cNvPicPr>
            <a:picLocks noChangeAspect="1"/>
          </p:cNvPicPr>
          <p:nvPr/>
        </p:nvPicPr>
        <p:blipFill rotWithShape="1">
          <a:blip r:embed="rId2">
            <a:extLst>
              <a:ext uri="{28A0092B-C50C-407E-A947-70E740481C1C}">
                <a14:useLocalDpi xmlns:a14="http://schemas.microsoft.com/office/drawing/2010/main" val="0"/>
              </a:ext>
            </a:extLst>
          </a:blip>
          <a:srcRect l="930" r="18333"/>
          <a:stretch/>
        </p:blipFill>
        <p:spPr>
          <a:xfrm>
            <a:off x="6780212" y="1316048"/>
            <a:ext cx="4799172" cy="4225903"/>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505618"/>
            <a:ext cx="10360501" cy="1223963"/>
          </a:xfrm>
        </p:spPr>
        <p:txBody>
          <a:bodyPr>
            <a:normAutofit/>
          </a:bodyPr>
          <a:lstStyle/>
          <a:p>
            <a:r>
              <a:rPr lang="en-US" sz="4800" b="1" dirty="0">
                <a:latin typeface="Agency FB" panose="020B0503020202020204" pitchFamily="34" charset="0"/>
              </a:rPr>
              <a:t>IC 7408 – AND Gate IC</a:t>
            </a:r>
          </a:p>
        </p:txBody>
      </p:sp>
      <p:pic>
        <p:nvPicPr>
          <p:cNvPr id="6" name="Picture 5">
            <a:extLst>
              <a:ext uri="{FF2B5EF4-FFF2-40B4-BE49-F238E27FC236}">
                <a16:creationId xmlns:a16="http://schemas.microsoft.com/office/drawing/2014/main" id="{CC5141E0-C847-C5F0-32EF-8192E8C43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162" y="2057400"/>
            <a:ext cx="4254500" cy="3302000"/>
          </a:xfrm>
          <a:prstGeom prst="rect">
            <a:avLst/>
          </a:prstGeom>
        </p:spPr>
      </p:pic>
    </p:spTree>
    <p:extLst>
      <p:ext uri="{BB962C8B-B14F-4D97-AF65-F5344CB8AC3E}">
        <p14:creationId xmlns:p14="http://schemas.microsoft.com/office/powerpoint/2010/main" val="30861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505618"/>
            <a:ext cx="10360501" cy="1223963"/>
          </a:xfrm>
        </p:spPr>
        <p:txBody>
          <a:bodyPr>
            <a:normAutofit/>
          </a:bodyPr>
          <a:lstStyle/>
          <a:p>
            <a:r>
              <a:rPr lang="en-US" sz="4800" b="1" dirty="0">
                <a:latin typeface="Agency FB" panose="020B0503020202020204" pitchFamily="34" charset="0"/>
              </a:rPr>
              <a:t>IC 7432 – OR Gate IC</a:t>
            </a:r>
          </a:p>
        </p:txBody>
      </p:sp>
      <p:pic>
        <p:nvPicPr>
          <p:cNvPr id="3" name="Picture 2">
            <a:extLst>
              <a:ext uri="{FF2B5EF4-FFF2-40B4-BE49-F238E27FC236}">
                <a16:creationId xmlns:a16="http://schemas.microsoft.com/office/drawing/2014/main" id="{10F1C23A-2A60-151C-32F6-351DCBA01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012" y="1726086"/>
            <a:ext cx="5638800" cy="4475798"/>
          </a:xfrm>
          <a:prstGeom prst="rect">
            <a:avLst/>
          </a:prstGeom>
        </p:spPr>
      </p:pic>
    </p:spTree>
    <p:extLst>
      <p:ext uri="{BB962C8B-B14F-4D97-AF65-F5344CB8AC3E}">
        <p14:creationId xmlns:p14="http://schemas.microsoft.com/office/powerpoint/2010/main" val="372881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505618"/>
            <a:ext cx="10360501" cy="1223963"/>
          </a:xfrm>
        </p:spPr>
        <p:txBody>
          <a:bodyPr>
            <a:normAutofit/>
          </a:bodyPr>
          <a:lstStyle/>
          <a:p>
            <a:r>
              <a:rPr lang="en-US" sz="4800" b="1" dirty="0">
                <a:latin typeface="Agency FB" panose="020B0503020202020204" pitchFamily="34" charset="0"/>
              </a:rPr>
              <a:t>IC 7404 – NOT Gate IC</a:t>
            </a:r>
          </a:p>
        </p:txBody>
      </p:sp>
      <p:pic>
        <p:nvPicPr>
          <p:cNvPr id="4" name="Picture 3">
            <a:extLst>
              <a:ext uri="{FF2B5EF4-FFF2-40B4-BE49-F238E27FC236}">
                <a16:creationId xmlns:a16="http://schemas.microsoft.com/office/drawing/2014/main" id="{452D805D-47BC-5040-3864-18E31E61A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699" y="2221045"/>
            <a:ext cx="5305425" cy="2943727"/>
          </a:xfrm>
          <a:prstGeom prst="rect">
            <a:avLst/>
          </a:prstGeom>
        </p:spPr>
      </p:pic>
    </p:spTree>
    <p:extLst>
      <p:ext uri="{BB962C8B-B14F-4D97-AF65-F5344CB8AC3E}">
        <p14:creationId xmlns:p14="http://schemas.microsoft.com/office/powerpoint/2010/main" val="230048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www.w3.org/XML/1998/namespace"/>
    <ds:schemaRef ds:uri="http://purl.org/dc/dcmitype/"/>
    <ds:schemaRef ds:uri="http://purl.org/dc/terms/"/>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467</TotalTime>
  <Words>480</Words>
  <Application>Microsoft Office PowerPoint</Application>
  <PresentationFormat>Custom</PresentationFormat>
  <Paragraphs>181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Agency FB</vt:lpstr>
      <vt:lpstr>Arial</vt:lpstr>
      <vt:lpstr>Bahnschrift SemiBold Condensed</vt:lpstr>
      <vt:lpstr>Calibri</vt:lpstr>
      <vt:lpstr>Tech 16x9</vt:lpstr>
      <vt:lpstr>Development of 2 Bit ALU</vt:lpstr>
      <vt:lpstr>Arithmetic Logic Unit</vt:lpstr>
      <vt:lpstr>Block Diagram of the 2 Bit ALU</vt:lpstr>
      <vt:lpstr>Circuit Diagram</vt:lpstr>
      <vt:lpstr>Progress so far…</vt:lpstr>
      <vt:lpstr>Components required</vt:lpstr>
      <vt:lpstr>IC 7408 – AND Gate IC</vt:lpstr>
      <vt:lpstr>IC 7432 – OR Gate IC</vt:lpstr>
      <vt:lpstr>IC 7404 – NOT Gate IC</vt:lpstr>
      <vt:lpstr>IC 74LS153 – MUX IC</vt:lpstr>
      <vt:lpstr>Working of the project</vt:lpstr>
      <vt:lpstr>Truth Table of AND Gate</vt:lpstr>
      <vt:lpstr>Truth Table of OR Gate</vt:lpstr>
      <vt:lpstr>Truth Table of NOT Gate</vt:lpstr>
      <vt:lpstr>Truth Table of ALU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2 Bit ALU</dc:title>
  <dc:creator>Sahil Verma</dc:creator>
  <cp:lastModifiedBy>Sahil Verma</cp:lastModifiedBy>
  <cp:revision>16</cp:revision>
  <dcterms:created xsi:type="dcterms:W3CDTF">2023-09-15T17:32:44Z</dcterms:created>
  <dcterms:modified xsi:type="dcterms:W3CDTF">2023-12-23T09:58:36Z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