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3"/>
    <p:sldId id="265" r:id="rId4"/>
    <p:sldId id="267" r:id="rId5"/>
    <p:sldId id="271" r:id="rId6"/>
    <p:sldId id="257" r:id="rId7"/>
    <p:sldId id="273" r:id="rId8"/>
    <p:sldId id="258" r:id="rId9"/>
    <p:sldId id="275" r:id="rId10"/>
    <p:sldId id="286" r:id="rId11"/>
    <p:sldId id="260" r:id="rId12"/>
    <p:sldId id="261" r:id="rId13"/>
    <p:sldId id="262" r:id="rId14"/>
    <p:sldId id="263" r:id="rId15"/>
    <p:sldId id="264" r:id="rId16"/>
    <p:sldId id="268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6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ivy\SQL\project\project_excel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ivy\SQL\project\project_excel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ivy\SQL\project\project_excel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ivy\SQL\project\project_excel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ivy\SQL\project\project_excel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ivy\SQL\project\project_excel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ivy\SQL\project\project_excel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ivy\SQL\project\project_excel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ivy\SQL\project\project_excel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ivy\SQL\project\project_excel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ivy\SQL\project\project_exc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ivy\SQL\project\project_excel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ivy\SQL\project\project_excel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ivy\SQL\project\project_exce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ivy\SQL\project\project_exce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ivy\SQL\project\project_exce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ivy\SQL\project\project_excel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ivy\SQL\project\project_excel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ivy\SQL\project\project_excel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ivy\SQL\project\project_excel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ivy\SQL\project\project_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8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murder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35686843832021"/>
          <c:y val="0"/>
        </c:manualLayout>
      </c:layout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murder!$B$4</c:f>
              <c:strCache>
                <c:ptCount val="1"/>
                <c:pt idx="0">
                  <c:v>Total_murder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murder!$A$5:$A$14</c:f>
              <c:strCache>
                <c:ptCount val="10"/>
                <c:pt idx="0">
                  <c:v>UTTAR PRADESH</c:v>
                </c:pt>
                <c:pt idx="1">
                  <c:v>BIHAR</c:v>
                </c:pt>
                <c:pt idx="2">
                  <c:v>MAHARASHTRA</c:v>
                </c:pt>
                <c:pt idx="3">
                  <c:v>ANDHRA PRADESH</c:v>
                </c:pt>
                <c:pt idx="4">
                  <c:v>MADHYA PRADESH</c:v>
                </c:pt>
                <c:pt idx="5">
                  <c:v>WEST BENGAL</c:v>
                </c:pt>
                <c:pt idx="6">
                  <c:v>TAMIL NADU</c:v>
                </c:pt>
                <c:pt idx="7">
                  <c:v>KARNATAKA</c:v>
                </c:pt>
                <c:pt idx="8">
                  <c:v>JHARKHAND</c:v>
                </c:pt>
                <c:pt idx="9">
                  <c:v>RAJASTHAN</c:v>
                </c:pt>
              </c:strCache>
            </c:strRef>
          </c:cat>
          <c:val>
            <c:numRef>
              <c:f>murder!$B$5:$B$14</c:f>
              <c:numCache>
                <c:formatCode>General</c:formatCode>
                <c:ptCount val="10"/>
                <c:pt idx="0">
                  <c:v>130886</c:v>
                </c:pt>
                <c:pt idx="1">
                  <c:v>82490</c:v>
                </c:pt>
                <c:pt idx="2">
                  <c:v>65534</c:v>
                </c:pt>
                <c:pt idx="3">
                  <c:v>63512</c:v>
                </c:pt>
                <c:pt idx="4">
                  <c:v>56798</c:v>
                </c:pt>
                <c:pt idx="5">
                  <c:v>42112</c:v>
                </c:pt>
                <c:pt idx="6">
                  <c:v>40254</c:v>
                </c:pt>
                <c:pt idx="7">
                  <c:v>39874</c:v>
                </c:pt>
                <c:pt idx="8">
                  <c:v>38120</c:v>
                </c:pt>
                <c:pt idx="9">
                  <c:v>31688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300"/>
        <c:axId val="115260032"/>
        <c:axId val="115384704"/>
      </c:barChart>
      <c:catAx>
        <c:axId val="115260032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115384704"/>
        <c:crosses val="autoZero"/>
        <c:auto val="1"/>
        <c:lblAlgn val="ctr"/>
        <c:lblOffset val="100"/>
        <c:noMultiLvlLbl val="0"/>
      </c:catAx>
      <c:valAx>
        <c:axId val="11538470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115260032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>
      <a:outerShdw blurRad="40000" dist="20000" dir="5400000" rotWithShape="0">
        <a:srgbClr val="000000">
          <a:alpha val="38000"/>
        </a:srgbClr>
      </a:outerShdw>
    </a:effectLst>
  </c:spPr>
  <c:txPr>
    <a:bodyPr/>
    <a:lstStyle/>
    <a:p>
      <a:pPr>
        <a:defRPr lang="en-US">
          <a:solidFill>
            <a:schemeClr val="dk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Robbery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robbery!$B$17</c:f>
              <c:strCache>
                <c:ptCount val="1"/>
                <c:pt idx="0">
                  <c:v>Robbery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robbery!$A$18:$A$27</c:f>
              <c:strCache>
                <c:ptCount val="10"/>
                <c:pt idx="0">
                  <c:v>LAKSHADWEEP</c:v>
                </c:pt>
                <c:pt idx="1">
                  <c:v>DAMAN &amp; DIU</c:v>
                </c:pt>
                <c:pt idx="2">
                  <c:v>D &amp; N HAVELI</c:v>
                </c:pt>
                <c:pt idx="3">
                  <c:v>SIKKIM</c:v>
                </c:pt>
                <c:pt idx="4">
                  <c:v>A &amp; N ISLANDS</c:v>
                </c:pt>
                <c:pt idx="5">
                  <c:v>MANIPUR</c:v>
                </c:pt>
                <c:pt idx="6">
                  <c:v>PUDUCHERRY</c:v>
                </c:pt>
                <c:pt idx="7">
                  <c:v>MIZORAM</c:v>
                </c:pt>
                <c:pt idx="8">
                  <c:v>HIMACHAL PRADESH</c:v>
                </c:pt>
                <c:pt idx="9">
                  <c:v>GOA</c:v>
                </c:pt>
              </c:strCache>
            </c:strRef>
          </c:cat>
          <c:val>
            <c:numRef>
              <c:f>robbery!$B$18:$B$27</c:f>
              <c:numCache>
                <c:formatCode>General</c:formatCode>
                <c:ptCount val="10"/>
                <c:pt idx="0">
                  <c:v>0</c:v>
                </c:pt>
                <c:pt idx="1">
                  <c:v>46</c:v>
                </c:pt>
                <c:pt idx="2">
                  <c:v>60</c:v>
                </c:pt>
                <c:pt idx="3">
                  <c:v>128</c:v>
                </c:pt>
                <c:pt idx="4">
                  <c:v>148</c:v>
                </c:pt>
                <c:pt idx="5">
                  <c:v>166</c:v>
                </c:pt>
                <c:pt idx="6">
                  <c:v>178</c:v>
                </c:pt>
                <c:pt idx="7">
                  <c:v>228</c:v>
                </c:pt>
                <c:pt idx="8">
                  <c:v>472</c:v>
                </c:pt>
                <c:pt idx="9">
                  <c:v>596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00551296"/>
        <c:axId val="100577664"/>
      </c:barChart>
      <c:catAx>
        <c:axId val="10055129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100577664"/>
        <c:crosses val="autoZero"/>
        <c:auto val="1"/>
        <c:lblAlgn val="ctr"/>
        <c:lblOffset val="100"/>
        <c:noMultiLvlLbl val="0"/>
      </c:catAx>
      <c:valAx>
        <c:axId val="10057766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0551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txPr>
    <a:bodyPr/>
    <a:lstStyle/>
    <a:p>
      <a:pPr>
        <a:defRPr lang="en-US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31"/>
    </mc:Choice>
    <mc:Fallback>
      <c:style val="31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lang="en-US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Robbery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robbery!$C$3</c:f>
              <c:strCache>
                <c:ptCount val="1"/>
                <c:pt idx="0">
                  <c:v>total_robbery</c:v>
                </c:pt>
              </c:strCache>
            </c:strRef>
          </c:tx>
          <c:invertIfNegative val="0"/>
          <c:dLbls>
            <c:delete val="1"/>
          </c:dLbls>
          <c:cat>
            <c:strRef>
              <c:f>robbery!$B$4:$B$13</c:f>
              <c:strCache>
                <c:ptCount val="10"/>
                <c:pt idx="0">
                  <c:v>MAHARASHTRA</c:v>
                </c:pt>
                <c:pt idx="1">
                  <c:v>UTTAR PRADESH</c:v>
                </c:pt>
                <c:pt idx="2">
                  <c:v>BIHAR</c:v>
                </c:pt>
                <c:pt idx="3">
                  <c:v>MADHYA PRADESH</c:v>
                </c:pt>
                <c:pt idx="4">
                  <c:v>KARNATAKA</c:v>
                </c:pt>
                <c:pt idx="5">
                  <c:v>ODISHA</c:v>
                </c:pt>
                <c:pt idx="6">
                  <c:v>GUJARAT</c:v>
                </c:pt>
                <c:pt idx="7">
                  <c:v>TAMIL NADU</c:v>
                </c:pt>
                <c:pt idx="8">
                  <c:v>RAJASTHAN</c:v>
                </c:pt>
                <c:pt idx="9">
                  <c:v>JHARKHAND</c:v>
                </c:pt>
              </c:strCache>
            </c:strRef>
          </c:cat>
          <c:val>
            <c:numRef>
              <c:f>robbery!$C$4:$C$13</c:f>
              <c:numCache>
                <c:formatCode>General</c:formatCode>
                <c:ptCount val="10"/>
                <c:pt idx="0">
                  <c:v>75438</c:v>
                </c:pt>
                <c:pt idx="1">
                  <c:v>61534</c:v>
                </c:pt>
                <c:pt idx="2">
                  <c:v>47332</c:v>
                </c:pt>
                <c:pt idx="3">
                  <c:v>44628</c:v>
                </c:pt>
                <c:pt idx="4">
                  <c:v>34574</c:v>
                </c:pt>
                <c:pt idx="5">
                  <c:v>29410</c:v>
                </c:pt>
                <c:pt idx="6">
                  <c:v>28766</c:v>
                </c:pt>
                <c:pt idx="7">
                  <c:v>22544</c:v>
                </c:pt>
                <c:pt idx="8">
                  <c:v>18142</c:v>
                </c:pt>
                <c:pt idx="9">
                  <c:v>17422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100592256"/>
        <c:axId val="100671872"/>
      </c:barChart>
      <c:catAx>
        <c:axId val="10059225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0671872"/>
        <c:crosses val="autoZero"/>
        <c:auto val="1"/>
        <c:lblAlgn val="ctr"/>
        <c:lblOffset val="100"/>
        <c:noMultiLvlLbl val="0"/>
      </c:catAx>
      <c:valAx>
        <c:axId val="10067187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0592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txPr>
    <a:bodyPr/>
    <a:lstStyle/>
    <a:p>
      <a:pPr>
        <a:defRPr lang="en-US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Year-wise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robbery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robbery!$A$31</c:f>
              <c:strCache>
                <c:ptCount val="1"/>
                <c:pt idx="0">
                  <c:v>Year</c:v>
                </c:pt>
              </c:strCache>
            </c:strRef>
          </c:tx>
          <c:dLbls>
            <c:delete val="1"/>
          </c:dLbls>
          <c:val>
            <c:numRef>
              <c:f>robbery!$A$32:$A$43</c:f>
              <c:numCache>
                <c:formatCode>General</c:formatCode>
                <c:ptCount val="12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robbery!$B$31</c:f>
              <c:strCache>
                <c:ptCount val="1"/>
                <c:pt idx="0">
                  <c:v>Robbery</c:v>
                </c:pt>
              </c:strCache>
            </c:strRef>
          </c:tx>
          <c:dLbls>
            <c:delete val="1"/>
          </c:dLbls>
          <c:val>
            <c:numRef>
              <c:f>robbery!$B$32:$B$43</c:f>
              <c:numCache>
                <c:formatCode>General</c:formatCode>
                <c:ptCount val="12"/>
                <c:pt idx="0">
                  <c:v>39802</c:v>
                </c:pt>
                <c:pt idx="1">
                  <c:v>37528</c:v>
                </c:pt>
                <c:pt idx="2">
                  <c:v>35024</c:v>
                </c:pt>
                <c:pt idx="3">
                  <c:v>36916</c:v>
                </c:pt>
                <c:pt idx="4">
                  <c:v>35346</c:v>
                </c:pt>
                <c:pt idx="5">
                  <c:v>36912</c:v>
                </c:pt>
                <c:pt idx="6">
                  <c:v>38272</c:v>
                </c:pt>
                <c:pt idx="7">
                  <c:v>41044</c:v>
                </c:pt>
                <c:pt idx="8">
                  <c:v>44818</c:v>
                </c:pt>
                <c:pt idx="9">
                  <c:v>46786</c:v>
                </c:pt>
                <c:pt idx="10">
                  <c:v>49400</c:v>
                </c:pt>
                <c:pt idx="11">
                  <c:v>54686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692352"/>
        <c:axId val="100693888"/>
      </c:lineChart>
      <c:catAx>
        <c:axId val="100692352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0693888"/>
        <c:crosses val="autoZero"/>
        <c:auto val="1"/>
        <c:lblAlgn val="ctr"/>
        <c:lblOffset val="100"/>
        <c:noMultiLvlLbl val="0"/>
      </c:catAx>
      <c:valAx>
        <c:axId val="10069388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0692352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 rot="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dTable>
    </c:plotArea>
    <c:plotVisOnly val="1"/>
    <c:dispBlanksAs val="gap"/>
    <c:showDLblsOverMax val="0"/>
  </c:chart>
  <c:txPr>
    <a:bodyPr/>
    <a:lstStyle/>
    <a:p>
      <a:pPr>
        <a:defRPr lang="en-US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8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Highest Theft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Theft!$B$2</c:f>
              <c:strCache>
                <c:ptCount val="1"/>
                <c:pt idx="0">
                  <c:v>Theft</c:v>
                </c:pt>
              </c:strCache>
            </c:strRef>
          </c:tx>
          <c:invertIfNegative val="0"/>
          <c:dLbls>
            <c:delete val="1"/>
          </c:dLbls>
          <c:cat>
            <c:strRef>
              <c:f>Theft!$A$3:$A$12</c:f>
              <c:strCache>
                <c:ptCount val="10"/>
                <c:pt idx="0">
                  <c:v>MAHARASHTRA</c:v>
                </c:pt>
                <c:pt idx="1">
                  <c:v>UTTAR PRADESH</c:v>
                </c:pt>
                <c:pt idx="2">
                  <c:v>ANDHRA PRADESH</c:v>
                </c:pt>
                <c:pt idx="3">
                  <c:v>MADHYA PRADESH</c:v>
                </c:pt>
                <c:pt idx="4">
                  <c:v>RAJASTHAN</c:v>
                </c:pt>
                <c:pt idx="5">
                  <c:v>DELHI UT</c:v>
                </c:pt>
                <c:pt idx="6">
                  <c:v>GUJARAT</c:v>
                </c:pt>
                <c:pt idx="7">
                  <c:v>KARNATAKA</c:v>
                </c:pt>
                <c:pt idx="8">
                  <c:v>WEST BENGAL</c:v>
                </c:pt>
                <c:pt idx="9">
                  <c:v>TAMIL NADU</c:v>
                </c:pt>
              </c:strCache>
            </c:strRef>
          </c:cat>
          <c:val>
            <c:numRef>
              <c:f>Theft!$B$3:$B$12</c:f>
              <c:numCache>
                <c:formatCode>General</c:formatCode>
                <c:ptCount val="10"/>
                <c:pt idx="0">
                  <c:v>1113614</c:v>
                </c:pt>
                <c:pt idx="1">
                  <c:v>624094</c:v>
                </c:pt>
                <c:pt idx="2">
                  <c:v>574380</c:v>
                </c:pt>
                <c:pt idx="3">
                  <c:v>527720</c:v>
                </c:pt>
                <c:pt idx="4">
                  <c:v>465948</c:v>
                </c:pt>
                <c:pt idx="5">
                  <c:v>463092</c:v>
                </c:pt>
                <c:pt idx="6">
                  <c:v>426414</c:v>
                </c:pt>
                <c:pt idx="7">
                  <c:v>399920</c:v>
                </c:pt>
                <c:pt idx="8">
                  <c:v>380936</c:v>
                </c:pt>
                <c:pt idx="9">
                  <c:v>370320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711808"/>
        <c:axId val="100725888"/>
      </c:barChart>
      <c:catAx>
        <c:axId val="10071180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0725888"/>
        <c:crosses val="autoZero"/>
        <c:auto val="1"/>
        <c:lblAlgn val="ctr"/>
        <c:lblOffset val="100"/>
        <c:noMultiLvlLbl val="0"/>
      </c:catAx>
      <c:valAx>
        <c:axId val="10072588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0711808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 rot="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dTable>
    </c:plotArea>
    <c:plotVisOnly val="1"/>
    <c:dispBlanksAs val="gap"/>
    <c:showDLblsOverMax val="0"/>
  </c:chart>
  <c:txPr>
    <a:bodyPr/>
    <a:lstStyle/>
    <a:p>
      <a:pPr>
        <a:defRPr lang="en-US"/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8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Lowest theft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Theft!$B$18</c:f>
              <c:strCache>
                <c:ptCount val="1"/>
                <c:pt idx="0">
                  <c:v>theft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Theft!$A$19:$A$28</c:f>
              <c:strCache>
                <c:ptCount val="10"/>
                <c:pt idx="0">
                  <c:v>LAKSHADWEEP</c:v>
                </c:pt>
                <c:pt idx="1">
                  <c:v>DAMAN &amp; DIU</c:v>
                </c:pt>
                <c:pt idx="2">
                  <c:v>D &amp; N HAVELI</c:v>
                </c:pt>
                <c:pt idx="3">
                  <c:v>SIKKIM</c:v>
                </c:pt>
                <c:pt idx="4">
                  <c:v>A &amp; N ISLANDS</c:v>
                </c:pt>
                <c:pt idx="5">
                  <c:v>NAGALAND</c:v>
                </c:pt>
                <c:pt idx="6">
                  <c:v>TRIPURA</c:v>
                </c:pt>
                <c:pt idx="7">
                  <c:v>MANIPUR</c:v>
                </c:pt>
                <c:pt idx="8">
                  <c:v>ARUNACHAL PRADESH</c:v>
                </c:pt>
                <c:pt idx="9">
                  <c:v>MEGHALAYA</c:v>
                </c:pt>
              </c:strCache>
            </c:strRef>
          </c:cat>
          <c:val>
            <c:numRef>
              <c:f>Theft!$B$19:$B$28</c:f>
              <c:numCache>
                <c:formatCode>General</c:formatCode>
                <c:ptCount val="10"/>
                <c:pt idx="0">
                  <c:v>226</c:v>
                </c:pt>
                <c:pt idx="1">
                  <c:v>1128</c:v>
                </c:pt>
                <c:pt idx="2">
                  <c:v>1546</c:v>
                </c:pt>
                <c:pt idx="3">
                  <c:v>2038</c:v>
                </c:pt>
                <c:pt idx="4">
                  <c:v>2248</c:v>
                </c:pt>
                <c:pt idx="5">
                  <c:v>7604</c:v>
                </c:pt>
                <c:pt idx="6">
                  <c:v>9246</c:v>
                </c:pt>
                <c:pt idx="7">
                  <c:v>9668</c:v>
                </c:pt>
                <c:pt idx="8">
                  <c:v>10356</c:v>
                </c:pt>
                <c:pt idx="9">
                  <c:v>12008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00747520"/>
        <c:axId val="100769792"/>
      </c:barChart>
      <c:catAx>
        <c:axId val="10074752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0769792"/>
        <c:crosses val="autoZero"/>
        <c:auto val="1"/>
        <c:lblAlgn val="ctr"/>
        <c:lblOffset val="100"/>
        <c:noMultiLvlLbl val="0"/>
      </c:catAx>
      <c:valAx>
        <c:axId val="10076979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07475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en-US"/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8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Year wise theft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Theft!$A$32</c:f>
              <c:strCache>
                <c:ptCount val="1"/>
                <c:pt idx="0">
                  <c:v>Year</c:v>
                </c:pt>
              </c:strCache>
            </c:strRef>
          </c:tx>
          <c:dLbls>
            <c:delete val="1"/>
          </c:dLbls>
          <c:val>
            <c:numRef>
              <c:f>Theft!$A$33:$A$44</c:f>
              <c:numCache>
                <c:formatCode>General</c:formatCode>
                <c:ptCount val="12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Theft!$B$32</c:f>
              <c:strCache>
                <c:ptCount val="1"/>
                <c:pt idx="0">
                  <c:v>Theft</c:v>
                </c:pt>
              </c:strCache>
            </c:strRef>
          </c:tx>
          <c:dLbls>
            <c:delete val="1"/>
          </c:dLbls>
          <c:val>
            <c:numRef>
              <c:f>Theft!$B$33:$B$44</c:f>
              <c:numCache>
                <c:formatCode>General</c:formatCode>
                <c:ptCount val="12"/>
                <c:pt idx="0">
                  <c:v>505606</c:v>
                </c:pt>
                <c:pt idx="1">
                  <c:v>494924</c:v>
                </c:pt>
                <c:pt idx="2">
                  <c:v>490474</c:v>
                </c:pt>
                <c:pt idx="3">
                  <c:v>546090</c:v>
                </c:pt>
                <c:pt idx="4">
                  <c:v>546222</c:v>
                </c:pt>
                <c:pt idx="5">
                  <c:v>548708</c:v>
                </c:pt>
                <c:pt idx="6">
                  <c:v>570086</c:v>
                </c:pt>
                <c:pt idx="7">
                  <c:v>633522</c:v>
                </c:pt>
                <c:pt idx="8">
                  <c:v>648390</c:v>
                </c:pt>
                <c:pt idx="9">
                  <c:v>660624</c:v>
                </c:pt>
                <c:pt idx="10">
                  <c:v>681600</c:v>
                </c:pt>
                <c:pt idx="11">
                  <c:v>674814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610048"/>
        <c:axId val="100611584"/>
      </c:lineChart>
      <c:catAx>
        <c:axId val="10061004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0611584"/>
        <c:crosses val="autoZero"/>
        <c:auto val="1"/>
        <c:lblAlgn val="ctr"/>
        <c:lblOffset val="100"/>
        <c:noMultiLvlLbl val="0"/>
      </c:catAx>
      <c:valAx>
        <c:axId val="10061158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0610048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 rot="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dTable>
    </c:plotArea>
    <c:plotVisOnly val="1"/>
    <c:dispBlanksAs val="gap"/>
    <c:showDLblsOverMax val="0"/>
  </c:chart>
  <c:txPr>
    <a:bodyPr/>
    <a:lstStyle/>
    <a:p>
      <a:pPr>
        <a:defRPr lang="en-US"/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8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Highest dowry death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'dowry death'!$B$3</c:f>
              <c:strCache>
                <c:ptCount val="1"/>
                <c:pt idx="0">
                  <c:v>dowry death</c:v>
                </c:pt>
              </c:strCache>
            </c:strRef>
          </c:tx>
          <c:invertIfNegative val="0"/>
          <c:dLbls>
            <c:delete val="1"/>
          </c:dLbls>
          <c:cat>
            <c:strRef>
              <c:f>'dowry death'!$A$4:$A$13</c:f>
              <c:strCache>
                <c:ptCount val="10"/>
                <c:pt idx="0">
                  <c:v>UTTAR PRADESH</c:v>
                </c:pt>
                <c:pt idx="1">
                  <c:v>BIHAR</c:v>
                </c:pt>
                <c:pt idx="2">
                  <c:v>MADHYA PRADESH</c:v>
                </c:pt>
                <c:pt idx="3">
                  <c:v>ANDHRA PRADESH</c:v>
                </c:pt>
                <c:pt idx="4">
                  <c:v>WEST BENGAL</c:v>
                </c:pt>
                <c:pt idx="5">
                  <c:v>RAJASTHAN</c:v>
                </c:pt>
                <c:pt idx="6">
                  <c:v>ODISHA</c:v>
                </c:pt>
                <c:pt idx="7">
                  <c:v>MAHARASHTRA</c:v>
                </c:pt>
                <c:pt idx="8">
                  <c:v>JHARKHAND</c:v>
                </c:pt>
                <c:pt idx="9">
                  <c:v>HARYANA</c:v>
                </c:pt>
              </c:strCache>
            </c:strRef>
          </c:cat>
          <c:val>
            <c:numRef>
              <c:f>'dowry death'!$B$4:$B$13</c:f>
              <c:numCache>
                <c:formatCode>General</c:formatCode>
                <c:ptCount val="10"/>
                <c:pt idx="0">
                  <c:v>47648</c:v>
                </c:pt>
                <c:pt idx="1">
                  <c:v>27096</c:v>
                </c:pt>
                <c:pt idx="2">
                  <c:v>18072</c:v>
                </c:pt>
                <c:pt idx="3">
                  <c:v>12430</c:v>
                </c:pt>
                <c:pt idx="4">
                  <c:v>10344</c:v>
                </c:pt>
                <c:pt idx="5">
                  <c:v>10132</c:v>
                </c:pt>
                <c:pt idx="6">
                  <c:v>9110</c:v>
                </c:pt>
                <c:pt idx="7">
                  <c:v>8498</c:v>
                </c:pt>
                <c:pt idx="8">
                  <c:v>6582</c:v>
                </c:pt>
                <c:pt idx="9">
                  <c:v>6260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633216"/>
        <c:axId val="100647296"/>
      </c:barChart>
      <c:catAx>
        <c:axId val="1006332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0647296"/>
        <c:crosses val="autoZero"/>
        <c:auto val="1"/>
        <c:lblAlgn val="ctr"/>
        <c:lblOffset val="100"/>
        <c:noMultiLvlLbl val="0"/>
      </c:catAx>
      <c:valAx>
        <c:axId val="1006472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06332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en-US"/>
      </a:pPr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8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Year wise dowry death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'dowry death'!$B$17</c:f>
              <c:strCache>
                <c:ptCount val="1"/>
                <c:pt idx="0">
                  <c:v>year</c:v>
                </c:pt>
              </c:strCache>
            </c:strRef>
          </c:tx>
          <c:dLbls>
            <c:delete val="1"/>
          </c:dLbls>
          <c:val>
            <c:numRef>
              <c:f>'dowry death'!$B$18:$B$29</c:f>
              <c:numCache>
                <c:formatCode>General</c:formatCode>
                <c:ptCount val="12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'dowry death'!$C$17</c:f>
              <c:strCache>
                <c:ptCount val="1"/>
                <c:pt idx="0">
                  <c:v>dowry_deaths</c:v>
                </c:pt>
              </c:strCache>
            </c:strRef>
          </c:tx>
          <c:dLbls>
            <c:delete val="1"/>
          </c:dLbls>
          <c:val>
            <c:numRef>
              <c:f>'dowry death'!$C$18:$C$29</c:f>
              <c:numCache>
                <c:formatCode>General</c:formatCode>
                <c:ptCount val="12"/>
                <c:pt idx="0">
                  <c:v>13702</c:v>
                </c:pt>
                <c:pt idx="1">
                  <c:v>13644</c:v>
                </c:pt>
                <c:pt idx="2">
                  <c:v>12416</c:v>
                </c:pt>
                <c:pt idx="3">
                  <c:v>14052</c:v>
                </c:pt>
                <c:pt idx="4">
                  <c:v>13574</c:v>
                </c:pt>
                <c:pt idx="5">
                  <c:v>15236</c:v>
                </c:pt>
                <c:pt idx="6">
                  <c:v>16186</c:v>
                </c:pt>
                <c:pt idx="7">
                  <c:v>16344</c:v>
                </c:pt>
                <c:pt idx="8">
                  <c:v>16766</c:v>
                </c:pt>
                <c:pt idx="9">
                  <c:v>16782</c:v>
                </c:pt>
                <c:pt idx="10">
                  <c:v>17236</c:v>
                </c:pt>
                <c:pt idx="11">
                  <c:v>16466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942208"/>
        <c:axId val="100943744"/>
      </c:lineChart>
      <c:catAx>
        <c:axId val="10094220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0943744"/>
        <c:crosses val="autoZero"/>
        <c:auto val="1"/>
        <c:lblAlgn val="ctr"/>
        <c:lblOffset val="100"/>
        <c:noMultiLvlLbl val="0"/>
      </c:catAx>
      <c:valAx>
        <c:axId val="10094374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0942208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 rot="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dTable>
    </c:plotArea>
    <c:plotVisOnly val="1"/>
    <c:dispBlanksAs val="gap"/>
    <c:showDLblsOverMax val="0"/>
  </c:chart>
  <c:txPr>
    <a:bodyPr/>
    <a:lstStyle/>
    <a:p>
      <a:pPr>
        <a:defRPr lang="en-US"/>
      </a:pPr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with poor women safety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'women safety'!$D$2</c:f>
              <c:strCache>
                <c:ptCount val="1"/>
                <c:pt idx="0">
                  <c:v>total_violence_against_women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'women safety'!$C$3:$C$12</c:f>
              <c:strCache>
                <c:ptCount val="10"/>
                <c:pt idx="0">
                  <c:v>ANDHRA PRADESH</c:v>
                </c:pt>
                <c:pt idx="1">
                  <c:v>UTTAR PRADESH</c:v>
                </c:pt>
                <c:pt idx="2">
                  <c:v>WEST BENGAL</c:v>
                </c:pt>
                <c:pt idx="3">
                  <c:v>MADHYA PRADESH</c:v>
                </c:pt>
                <c:pt idx="4">
                  <c:v>RAJASTHAN</c:v>
                </c:pt>
                <c:pt idx="5">
                  <c:v>MAHARASHTRA</c:v>
                </c:pt>
                <c:pt idx="6">
                  <c:v>ASSAM</c:v>
                </c:pt>
                <c:pt idx="7">
                  <c:v>KERALA</c:v>
                </c:pt>
                <c:pt idx="8">
                  <c:v>GUJARAT</c:v>
                </c:pt>
                <c:pt idx="9">
                  <c:v>BIHAR</c:v>
                </c:pt>
              </c:strCache>
            </c:strRef>
          </c:cat>
          <c:val>
            <c:numRef>
              <c:f>'women safety'!$D$3:$D$12</c:f>
              <c:numCache>
                <c:formatCode>General</c:formatCode>
                <c:ptCount val="10"/>
                <c:pt idx="0">
                  <c:v>483534</c:v>
                </c:pt>
                <c:pt idx="1">
                  <c:v>448596</c:v>
                </c:pt>
                <c:pt idx="2">
                  <c:v>405650</c:v>
                </c:pt>
                <c:pt idx="3">
                  <c:v>367060</c:v>
                </c:pt>
                <c:pt idx="4">
                  <c:v>353686</c:v>
                </c:pt>
                <c:pt idx="5">
                  <c:v>329560</c:v>
                </c:pt>
                <c:pt idx="6">
                  <c:v>186988</c:v>
                </c:pt>
                <c:pt idx="7">
                  <c:v>181028</c:v>
                </c:pt>
                <c:pt idx="8">
                  <c:v>174926</c:v>
                </c:pt>
                <c:pt idx="9">
                  <c:v>159086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00983168"/>
        <c:axId val="100984704"/>
      </c:barChart>
      <c:catAx>
        <c:axId val="10098316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0984704"/>
        <c:crosses val="autoZero"/>
        <c:auto val="1"/>
        <c:lblAlgn val="ctr"/>
        <c:lblOffset val="100"/>
        <c:noMultiLvlLbl val="0"/>
      </c:catAx>
      <c:valAx>
        <c:axId val="1009847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0983168"/>
        <c:crosses val="autoZero"/>
        <c:crossBetween val="between"/>
      </c:valAx>
    </c:plotArea>
    <c:legend>
      <c:legendPos val="t"/>
      <c:layout/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en-US"/>
      </a:pPr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8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State with highest women safety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'women safety'!$C$18</c:f>
              <c:strCache>
                <c:ptCount val="1"/>
                <c:pt idx="0">
                  <c:v>total_violence_against_women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'women safety'!$B$19:$B$28</c:f>
              <c:strCache>
                <c:ptCount val="10"/>
                <c:pt idx="0">
                  <c:v>LAKSHADWEEP</c:v>
                </c:pt>
                <c:pt idx="1">
                  <c:v>DAMAN &amp; DIU</c:v>
                </c:pt>
                <c:pt idx="2">
                  <c:v>D &amp; N HAVELI</c:v>
                </c:pt>
                <c:pt idx="3">
                  <c:v>NAGALAND</c:v>
                </c:pt>
                <c:pt idx="4">
                  <c:v>SIKKIM</c:v>
                </c:pt>
                <c:pt idx="5">
                  <c:v>A &amp; N ISLANDS</c:v>
                </c:pt>
                <c:pt idx="6">
                  <c:v>GOA</c:v>
                </c:pt>
                <c:pt idx="7">
                  <c:v>PUDUCHERRY</c:v>
                </c:pt>
                <c:pt idx="8">
                  <c:v>MIZORAM</c:v>
                </c:pt>
                <c:pt idx="9">
                  <c:v>MEGHALAYA</c:v>
                </c:pt>
              </c:strCache>
            </c:strRef>
          </c:cat>
          <c:val>
            <c:numRef>
              <c:f>'women safety'!$C$19:$C$28</c:f>
              <c:numCache>
                <c:formatCode>General</c:formatCode>
                <c:ptCount val="10"/>
                <c:pt idx="0">
                  <c:v>40</c:v>
                </c:pt>
                <c:pt idx="1">
                  <c:v>180</c:v>
                </c:pt>
                <c:pt idx="2">
                  <c:v>486</c:v>
                </c:pt>
                <c:pt idx="3">
                  <c:v>812</c:v>
                </c:pt>
                <c:pt idx="4">
                  <c:v>1094</c:v>
                </c:pt>
                <c:pt idx="5">
                  <c:v>1140</c:v>
                </c:pt>
                <c:pt idx="6">
                  <c:v>2350</c:v>
                </c:pt>
                <c:pt idx="7">
                  <c:v>2452</c:v>
                </c:pt>
                <c:pt idx="8">
                  <c:v>3432</c:v>
                </c:pt>
                <c:pt idx="9">
                  <c:v>4008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00886400"/>
        <c:axId val="100887936"/>
      </c:barChart>
      <c:catAx>
        <c:axId val="10088640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0887936"/>
        <c:crosses val="autoZero"/>
        <c:auto val="1"/>
        <c:lblAlgn val="ctr"/>
        <c:lblOffset val="100"/>
        <c:noMultiLvlLbl val="0"/>
      </c:catAx>
      <c:valAx>
        <c:axId val="10088793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0886400"/>
        <c:crosses val="autoZero"/>
        <c:crossBetween val="between"/>
      </c:valAx>
    </c:plotArea>
    <c:legend>
      <c:legendPos val="t"/>
      <c:layout/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800" b="1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Lowest murder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murder!$B$20</c:f>
              <c:strCache>
                <c:ptCount val="1"/>
                <c:pt idx="0">
                  <c:v>murder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murder!$A$21:$A$30</c:f>
              <c:strCache>
                <c:ptCount val="10"/>
                <c:pt idx="0">
                  <c:v>LAKSHADWEEP</c:v>
                </c:pt>
                <c:pt idx="1">
                  <c:v>DAMAN &amp; DIU</c:v>
                </c:pt>
                <c:pt idx="2">
                  <c:v>D &amp; N HAVELI</c:v>
                </c:pt>
                <c:pt idx="3">
                  <c:v>A &amp; N ISLANDS</c:v>
                </c:pt>
                <c:pt idx="4">
                  <c:v>SIKKIM</c:v>
                </c:pt>
                <c:pt idx="5">
                  <c:v>CHANDIGARH</c:v>
                </c:pt>
                <c:pt idx="6">
                  <c:v>PUDUCHERRY</c:v>
                </c:pt>
                <c:pt idx="7">
                  <c:v>MIZORAM</c:v>
                </c:pt>
                <c:pt idx="8">
                  <c:v>GOA</c:v>
                </c:pt>
                <c:pt idx="9">
                  <c:v>ARUNACHAL PRADESH</c:v>
                </c:pt>
              </c:strCache>
            </c:strRef>
          </c:cat>
          <c:val>
            <c:numRef>
              <c:f>murder!$B$21:$B$30</c:f>
              <c:numCache>
                <c:formatCode>General</c:formatCode>
                <c:ptCount val="10"/>
                <c:pt idx="0">
                  <c:v>6</c:v>
                </c:pt>
                <c:pt idx="1">
                  <c:v>136</c:v>
                </c:pt>
                <c:pt idx="2">
                  <c:v>216</c:v>
                </c:pt>
                <c:pt idx="3">
                  <c:v>320</c:v>
                </c:pt>
                <c:pt idx="4">
                  <c:v>332</c:v>
                </c:pt>
                <c:pt idx="5">
                  <c:v>486</c:v>
                </c:pt>
                <c:pt idx="6">
                  <c:v>714</c:v>
                </c:pt>
                <c:pt idx="7">
                  <c:v>806</c:v>
                </c:pt>
                <c:pt idx="8">
                  <c:v>974</c:v>
                </c:pt>
                <c:pt idx="9">
                  <c:v>1682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300"/>
        <c:axId val="115425280"/>
        <c:axId val="115426816"/>
      </c:barChart>
      <c:catAx>
        <c:axId val="1154252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</a:p>
        </c:txPr>
        <c:crossAx val="115426816"/>
        <c:crosses val="autoZero"/>
        <c:auto val="1"/>
        <c:lblAlgn val="ctr"/>
        <c:lblOffset val="100"/>
        <c:noMultiLvlLbl val="0"/>
      </c:catAx>
      <c:valAx>
        <c:axId val="11542681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</a:p>
        </c:txPr>
        <c:crossAx val="115425280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>
      <a:outerShdw blurRad="40000" dist="23000" dir="5400000" rotWithShape="0">
        <a:srgbClr val="000000">
          <a:alpha val="35000"/>
        </a:srgbClr>
      </a:outerShdw>
    </a:effectLst>
  </c:spPr>
  <c:txPr>
    <a:bodyPr/>
    <a:lstStyle/>
    <a:p>
      <a:pPr>
        <a:defRPr lang="en-US">
          <a:solidFill>
            <a:schemeClr val="lt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8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Unsafe for citizen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'home safety'!$C$5</c:f>
              <c:strCache>
                <c:ptCount val="1"/>
                <c:pt idx="0">
                  <c:v>Total crime</c:v>
                </c:pt>
              </c:strCache>
            </c:strRef>
          </c:tx>
          <c:invertIfNegative val="0"/>
          <c:dLbls>
            <c:delete val="1"/>
          </c:dLbls>
          <c:cat>
            <c:strRef>
              <c:f>'home safety'!$B$6:$B$15</c:f>
              <c:strCache>
                <c:ptCount val="10"/>
                <c:pt idx="0">
                  <c:v>MAHARASHTRA</c:v>
                </c:pt>
                <c:pt idx="1">
                  <c:v>UTTAR PRADESH</c:v>
                </c:pt>
                <c:pt idx="2">
                  <c:v>ANDHRA PRADESH</c:v>
                </c:pt>
                <c:pt idx="3">
                  <c:v>MADHYA PRADESH</c:v>
                </c:pt>
                <c:pt idx="4">
                  <c:v>RAJASTHAN</c:v>
                </c:pt>
                <c:pt idx="5">
                  <c:v>DELHI UT</c:v>
                </c:pt>
                <c:pt idx="6">
                  <c:v>GUJARAT</c:v>
                </c:pt>
                <c:pt idx="7">
                  <c:v>KARNATAKA</c:v>
                </c:pt>
                <c:pt idx="8">
                  <c:v>WEST BENGAL</c:v>
                </c:pt>
                <c:pt idx="9">
                  <c:v>TAMIL NADU</c:v>
                </c:pt>
              </c:strCache>
            </c:strRef>
          </c:cat>
          <c:val>
            <c:numRef>
              <c:f>'home safety'!$C$6:$C$15</c:f>
              <c:numCache>
                <c:formatCode>General</c:formatCode>
                <c:ptCount val="10"/>
                <c:pt idx="0">
                  <c:v>1205402</c:v>
                </c:pt>
                <c:pt idx="1">
                  <c:v>695246</c:v>
                </c:pt>
                <c:pt idx="2">
                  <c:v>593564</c:v>
                </c:pt>
                <c:pt idx="3">
                  <c:v>575658</c:v>
                </c:pt>
                <c:pt idx="4">
                  <c:v>485216</c:v>
                </c:pt>
                <c:pt idx="5">
                  <c:v>476776</c:v>
                </c:pt>
                <c:pt idx="6">
                  <c:v>462864</c:v>
                </c:pt>
                <c:pt idx="7">
                  <c:v>439656</c:v>
                </c:pt>
                <c:pt idx="8">
                  <c:v>400928</c:v>
                </c:pt>
                <c:pt idx="9">
                  <c:v>395338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101006720"/>
        <c:axId val="101020800"/>
      </c:barChart>
      <c:catAx>
        <c:axId val="10100672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1020800"/>
        <c:crosses val="autoZero"/>
        <c:auto val="1"/>
        <c:lblAlgn val="ctr"/>
        <c:lblOffset val="100"/>
        <c:noMultiLvlLbl val="0"/>
      </c:catAx>
      <c:valAx>
        <c:axId val="10102080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1006720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 rot="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txPr>
    <a:bodyPr/>
    <a:lstStyle/>
    <a:p>
      <a:pPr>
        <a:defRPr lang="en-US"/>
      </a:pPr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8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Lowest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crimes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'home safety'!$D$19</c:f>
              <c:strCache>
                <c:ptCount val="1"/>
                <c:pt idx="0">
                  <c:v>homesafety</c:v>
                </c:pt>
              </c:strCache>
            </c:strRef>
          </c:tx>
          <c:invertIfNegative val="0"/>
          <c:dLbls>
            <c:delete val="1"/>
          </c:dLbls>
          <c:cat>
            <c:strRef>
              <c:f>'home safety'!$C$20:$C$29</c:f>
              <c:strCache>
                <c:ptCount val="10"/>
                <c:pt idx="0">
                  <c:v>LAKSHADWEEP</c:v>
                </c:pt>
                <c:pt idx="1">
                  <c:v>DAMAN &amp; DIU</c:v>
                </c:pt>
                <c:pt idx="2">
                  <c:v>D &amp; N HAVELI</c:v>
                </c:pt>
                <c:pt idx="3">
                  <c:v>SIKKIM</c:v>
                </c:pt>
                <c:pt idx="4">
                  <c:v>A &amp; N ISLANDS</c:v>
                </c:pt>
                <c:pt idx="5">
                  <c:v>MANIPUR</c:v>
                </c:pt>
                <c:pt idx="6">
                  <c:v>NAGALAND</c:v>
                </c:pt>
                <c:pt idx="7">
                  <c:v>TRIPURA</c:v>
                </c:pt>
                <c:pt idx="8">
                  <c:v>ARUNACHAL PRADESH</c:v>
                </c:pt>
                <c:pt idx="9">
                  <c:v>PUDUCHERRY</c:v>
                </c:pt>
              </c:strCache>
            </c:strRef>
          </c:cat>
          <c:val>
            <c:numRef>
              <c:f>'home safety'!$D$20:$D$29</c:f>
              <c:numCache>
                <c:formatCode>General</c:formatCode>
                <c:ptCount val="10"/>
                <c:pt idx="0">
                  <c:v>232</c:v>
                </c:pt>
                <c:pt idx="1">
                  <c:v>1242</c:v>
                </c:pt>
                <c:pt idx="2">
                  <c:v>1686</c:v>
                </c:pt>
                <c:pt idx="3">
                  <c:v>2178</c:v>
                </c:pt>
                <c:pt idx="4">
                  <c:v>2426</c:v>
                </c:pt>
                <c:pt idx="5">
                  <c:v>9930</c:v>
                </c:pt>
                <c:pt idx="6">
                  <c:v>9938</c:v>
                </c:pt>
                <c:pt idx="7">
                  <c:v>11252</c:v>
                </c:pt>
                <c:pt idx="8">
                  <c:v>12562</c:v>
                </c:pt>
                <c:pt idx="9">
                  <c:v>14986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101029760"/>
        <c:axId val="101031296"/>
      </c:barChart>
      <c:catAx>
        <c:axId val="10102976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1031296"/>
        <c:crosses val="autoZero"/>
        <c:auto val="1"/>
        <c:lblAlgn val="ctr"/>
        <c:lblOffset val="100"/>
        <c:noMultiLvlLbl val="0"/>
      </c:catAx>
      <c:valAx>
        <c:axId val="10103129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1029760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 rot="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dTable>
    </c:plotArea>
    <c:plotVisOnly val="1"/>
    <c:dispBlanksAs val="gap"/>
    <c:showDLblsOverMax val="0"/>
  </c:chart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8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Year-wise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murder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murder!$A$36</c:f>
              <c:strCache>
                <c:ptCount val="1"/>
                <c:pt idx="0">
                  <c:v>Year</c:v>
                </c:pt>
              </c:strCache>
            </c:strRef>
          </c:tx>
          <c:invertIfNegative val="0"/>
          <c:dLbls>
            <c:delete val="1"/>
          </c:dLbls>
          <c:val>
            <c:numRef>
              <c:f>murder!$A$37:$A$48</c:f>
              <c:numCache>
                <c:formatCode>General</c:formatCode>
                <c:ptCount val="12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</c:numCache>
            </c:numRef>
          </c:val>
        </c:ser>
        <c:ser>
          <c:idx val="1"/>
          <c:order val="1"/>
          <c:tx>
            <c:strRef>
              <c:f>murder!$B$36</c:f>
              <c:strCache>
                <c:ptCount val="1"/>
                <c:pt idx="0">
                  <c:v>Total_Murder</c:v>
                </c:pt>
              </c:strCache>
            </c:strRef>
          </c:tx>
          <c:invertIfNegative val="0"/>
          <c:dLbls>
            <c:delete val="1"/>
          </c:dLbls>
          <c:val>
            <c:numRef>
              <c:f>murder!$B$37:$B$48</c:f>
              <c:numCache>
                <c:formatCode>General</c:formatCode>
                <c:ptCount val="12"/>
                <c:pt idx="0">
                  <c:v>72404</c:v>
                </c:pt>
                <c:pt idx="1">
                  <c:v>70580</c:v>
                </c:pt>
                <c:pt idx="2">
                  <c:v>65432</c:v>
                </c:pt>
                <c:pt idx="3">
                  <c:v>67216</c:v>
                </c:pt>
                <c:pt idx="4">
                  <c:v>65438</c:v>
                </c:pt>
                <c:pt idx="5">
                  <c:v>64962</c:v>
                </c:pt>
                <c:pt idx="6">
                  <c:v>64636</c:v>
                </c:pt>
                <c:pt idx="7">
                  <c:v>65532</c:v>
                </c:pt>
                <c:pt idx="8">
                  <c:v>64738</c:v>
                </c:pt>
                <c:pt idx="9">
                  <c:v>66670</c:v>
                </c:pt>
                <c:pt idx="10">
                  <c:v>68610</c:v>
                </c:pt>
                <c:pt idx="11">
                  <c:v>68868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115467776"/>
        <c:axId val="115469312"/>
      </c:barChart>
      <c:catAx>
        <c:axId val="11546777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115469312"/>
        <c:crosses val="autoZero"/>
        <c:auto val="1"/>
        <c:lblAlgn val="ctr"/>
        <c:lblOffset val="100"/>
        <c:noMultiLvlLbl val="0"/>
      </c:catAx>
      <c:valAx>
        <c:axId val="11546931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115467776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 rot="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</c:dTable>
    </c:plotArea>
    <c:plotVisOnly val="1"/>
    <c:dispBlanksAs val="gap"/>
    <c:showDLblsOverMax val="0"/>
  </c:chart>
  <c:spPr>
    <a:noFill/>
    <a:ln w="25400" cap="flat" cmpd="sng" algn="ctr">
      <a:noFill/>
      <a:prstDash val="solid"/>
    </a:ln>
    <a:effectLst/>
  </c:spPr>
  <c:txPr>
    <a:bodyPr/>
    <a:lstStyle/>
    <a:p>
      <a:pPr>
        <a:defRPr lang="en-US">
          <a:solidFill>
            <a:schemeClr val="dk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sexual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assault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sexualassult!$B$4</c:f>
              <c:strCache>
                <c:ptCount val="1"/>
                <c:pt idx="0">
                  <c:v>sexual assult</c:v>
                </c:pt>
              </c:strCache>
            </c:strRef>
          </c:tx>
          <c:explosion val="0"/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dPt>
            <c:idx val="4"/>
            <c:bubble3D val="0"/>
          </c:dPt>
          <c:dPt>
            <c:idx val="5"/>
            <c:bubble3D val="0"/>
          </c:dPt>
          <c:dPt>
            <c:idx val="6"/>
            <c:bubble3D val="0"/>
          </c:dPt>
          <c:dPt>
            <c:idx val="7"/>
            <c:bubble3D val="0"/>
          </c:dPt>
          <c:dPt>
            <c:idx val="8"/>
            <c:bubble3D val="0"/>
          </c:dPt>
          <c:dPt>
            <c:idx val="9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sexualassult!$A$5:$A$14</c:f>
              <c:strCache>
                <c:ptCount val="10"/>
                <c:pt idx="0">
                  <c:v>MADHYA PRADESH</c:v>
                </c:pt>
                <c:pt idx="1">
                  <c:v>WEST BENGAL</c:v>
                </c:pt>
                <c:pt idx="2">
                  <c:v>UTTAR PRADESH</c:v>
                </c:pt>
                <c:pt idx="3">
                  <c:v>MAHARASHTRA</c:v>
                </c:pt>
                <c:pt idx="4">
                  <c:v>ASSAM</c:v>
                </c:pt>
                <c:pt idx="5">
                  <c:v>RAJASTHAN</c:v>
                </c:pt>
                <c:pt idx="6">
                  <c:v>ANDHRA PRADESH</c:v>
                </c:pt>
                <c:pt idx="7">
                  <c:v>BIHAR</c:v>
                </c:pt>
                <c:pt idx="8">
                  <c:v>CHHATTISGARH</c:v>
                </c:pt>
                <c:pt idx="9">
                  <c:v>ODISHA</c:v>
                </c:pt>
              </c:strCache>
            </c:strRef>
          </c:cat>
          <c:val>
            <c:numRef>
              <c:f>sexualassult!$B$5:$B$14</c:f>
              <c:numCache>
                <c:formatCode>General</c:formatCode>
                <c:ptCount val="10"/>
                <c:pt idx="0">
                  <c:v>72174</c:v>
                </c:pt>
                <c:pt idx="1">
                  <c:v>41574</c:v>
                </c:pt>
                <c:pt idx="2">
                  <c:v>38116</c:v>
                </c:pt>
                <c:pt idx="3">
                  <c:v>35972</c:v>
                </c:pt>
                <c:pt idx="4">
                  <c:v>32356</c:v>
                </c:pt>
                <c:pt idx="5">
                  <c:v>31596</c:v>
                </c:pt>
                <c:pt idx="6">
                  <c:v>26958</c:v>
                </c:pt>
                <c:pt idx="7">
                  <c:v>26248</c:v>
                </c:pt>
                <c:pt idx="8">
                  <c:v>23676</c:v>
                </c:pt>
                <c:pt idx="9">
                  <c:v>22860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en-US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sexual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assault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explosion val="0"/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dPt>
            <c:idx val="4"/>
            <c:bubble3D val="0"/>
          </c:dPt>
          <c:dPt>
            <c:idx val="5"/>
            <c:bubble3D val="0"/>
          </c:dPt>
          <c:dPt>
            <c:idx val="6"/>
            <c:bubble3D val="0"/>
          </c:dPt>
          <c:dPt>
            <c:idx val="7"/>
            <c:bubble3D val="0"/>
          </c:dPt>
          <c:dPt>
            <c:idx val="8"/>
            <c:bubble3D val="0"/>
          </c:dPt>
          <c:dPt>
            <c:idx val="9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sexualassult!$A$19:$A$28</c:f>
              <c:strCache>
                <c:ptCount val="10"/>
                <c:pt idx="0">
                  <c:v>LAKSHADWEEP</c:v>
                </c:pt>
                <c:pt idx="1">
                  <c:v>DAMAN &amp; DIU</c:v>
                </c:pt>
                <c:pt idx="2">
                  <c:v>D &amp; N HAVELI</c:v>
                </c:pt>
                <c:pt idx="3">
                  <c:v>PUDUCHERRY</c:v>
                </c:pt>
                <c:pt idx="4">
                  <c:v>A &amp; N ISLANDS</c:v>
                </c:pt>
                <c:pt idx="5">
                  <c:v>SIKKIM</c:v>
                </c:pt>
                <c:pt idx="6">
                  <c:v>NAGALAND</c:v>
                </c:pt>
                <c:pt idx="7">
                  <c:v>CHANDIGARH</c:v>
                </c:pt>
                <c:pt idx="8">
                  <c:v>GOA</c:v>
                </c:pt>
                <c:pt idx="9">
                  <c:v>MANIPUR</c:v>
                </c:pt>
              </c:strCache>
            </c:strRef>
          </c:cat>
          <c:val>
            <c:numRef>
              <c:f>sexualassult!$B$19:$B$28</c:f>
              <c:numCache>
                <c:formatCode>General</c:formatCode>
                <c:ptCount val="10"/>
                <c:pt idx="0">
                  <c:v>14</c:v>
                </c:pt>
                <c:pt idx="1">
                  <c:v>40</c:v>
                </c:pt>
                <c:pt idx="2">
                  <c:v>112</c:v>
                </c:pt>
                <c:pt idx="3">
                  <c:v>154</c:v>
                </c:pt>
                <c:pt idx="4">
                  <c:v>218</c:v>
                </c:pt>
                <c:pt idx="5">
                  <c:v>390</c:v>
                </c:pt>
                <c:pt idx="6">
                  <c:v>440</c:v>
                </c:pt>
                <c:pt idx="7">
                  <c:v>562</c:v>
                </c:pt>
                <c:pt idx="8">
                  <c:v>700</c:v>
                </c:pt>
                <c:pt idx="9">
                  <c:v>774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61085357288086"/>
          <c:y val="0.255768894272831"/>
          <c:w val="0.1988876958562"/>
          <c:h val="0.663711218789959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en-US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8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Year-wise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sexual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assault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sexualassult!$A$32</c:f>
              <c:strCache>
                <c:ptCount val="1"/>
                <c:pt idx="0">
                  <c:v>Year</c:v>
                </c:pt>
              </c:strCache>
            </c:strRef>
          </c:tx>
          <c:invertIfNegative val="0"/>
          <c:dLbls>
            <c:delete val="1"/>
          </c:dLbls>
          <c:val>
            <c:numRef>
              <c:f>sexualassult!$A$33:$A$44</c:f>
              <c:numCache>
                <c:formatCode>General</c:formatCode>
                <c:ptCount val="12"/>
                <c:pt idx="0">
                  <c:v>2003</c:v>
                </c:pt>
                <c:pt idx="1">
                  <c:v>2001</c:v>
                </c:pt>
                <c:pt idx="2">
                  <c:v>2002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2009</c:v>
                </c:pt>
                <c:pt idx="8">
                  <c:v>2008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</c:numCache>
            </c:numRef>
          </c:val>
        </c:ser>
        <c:ser>
          <c:idx val="1"/>
          <c:order val="1"/>
          <c:tx>
            <c:strRef>
              <c:f>sexualassult!$B$32</c:f>
              <c:strCache>
                <c:ptCount val="1"/>
                <c:pt idx="0">
                  <c:v>Sexual suult</c:v>
                </c:pt>
              </c:strCache>
            </c:strRef>
          </c:tx>
          <c:invertIfNegative val="0"/>
          <c:dLbls>
            <c:delete val="1"/>
          </c:dLbls>
          <c:val>
            <c:numRef>
              <c:f>sexualassult!$B$33:$B$44</c:f>
              <c:numCache>
                <c:formatCode>General</c:formatCode>
                <c:ptCount val="12"/>
                <c:pt idx="0">
                  <c:v>31694</c:v>
                </c:pt>
                <c:pt idx="1">
                  <c:v>32150</c:v>
                </c:pt>
                <c:pt idx="2">
                  <c:v>32746</c:v>
                </c:pt>
                <c:pt idx="3">
                  <c:v>36466</c:v>
                </c:pt>
                <c:pt idx="4">
                  <c:v>36718</c:v>
                </c:pt>
                <c:pt idx="5">
                  <c:v>38696</c:v>
                </c:pt>
                <c:pt idx="6">
                  <c:v>41474</c:v>
                </c:pt>
                <c:pt idx="7">
                  <c:v>42794</c:v>
                </c:pt>
                <c:pt idx="8">
                  <c:v>42934</c:v>
                </c:pt>
                <c:pt idx="9">
                  <c:v>44344</c:v>
                </c:pt>
                <c:pt idx="10">
                  <c:v>48412</c:v>
                </c:pt>
                <c:pt idx="11">
                  <c:v>49846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471936"/>
        <c:axId val="100473472"/>
      </c:barChart>
      <c:catAx>
        <c:axId val="10047193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100473472"/>
        <c:crosses val="autoZero"/>
        <c:auto val="1"/>
        <c:lblAlgn val="ctr"/>
        <c:lblOffset val="100"/>
        <c:noMultiLvlLbl val="0"/>
      </c:catAx>
      <c:valAx>
        <c:axId val="10047347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100471936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 rot="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</c:dTable>
    </c:plotArea>
    <c:plotVisOnly val="1"/>
    <c:dispBlanksAs val="gap"/>
    <c:showDLblsOverMax val="0"/>
  </c:chart>
  <c:spPr>
    <a:noFill/>
    <a:ln w="25400" cap="flat" cmpd="sng" algn="ctr">
      <a:noFill/>
      <a:prstDash val="solid"/>
    </a:ln>
    <a:effectLst/>
  </c:spPr>
  <c:txPr>
    <a:bodyPr/>
    <a:lstStyle/>
    <a:p>
      <a:pPr>
        <a:defRPr lang="en-US">
          <a:solidFill>
            <a:schemeClr val="dk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kidnapping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Kidnapping!$B$5</c:f>
              <c:strCache>
                <c:ptCount val="1"/>
                <c:pt idx="0">
                  <c:v>kidnapping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Kidnapping!$A$6:$A$15</c:f>
              <c:strCache>
                <c:ptCount val="10"/>
                <c:pt idx="0">
                  <c:v>UTTAR PRADESH</c:v>
                </c:pt>
                <c:pt idx="1">
                  <c:v>RAJASTHAN</c:v>
                </c:pt>
                <c:pt idx="2">
                  <c:v>ASSAM</c:v>
                </c:pt>
                <c:pt idx="3">
                  <c:v>WEST BENGAL</c:v>
                </c:pt>
                <c:pt idx="4">
                  <c:v>BIHAR</c:v>
                </c:pt>
                <c:pt idx="5">
                  <c:v>DELHI UT</c:v>
                </c:pt>
                <c:pt idx="6">
                  <c:v>ANDHRA PRADESH</c:v>
                </c:pt>
                <c:pt idx="7">
                  <c:v>GUJARAT</c:v>
                </c:pt>
                <c:pt idx="8">
                  <c:v>TAMIL NADU</c:v>
                </c:pt>
                <c:pt idx="9">
                  <c:v>MAHARASHTRA</c:v>
                </c:pt>
              </c:strCache>
            </c:strRef>
          </c:cat>
          <c:val>
            <c:numRef>
              <c:f>Kidnapping!$B$6:$B$15</c:f>
              <c:numCache>
                <c:formatCode>General</c:formatCode>
                <c:ptCount val="10"/>
                <c:pt idx="0">
                  <c:v>95180</c:v>
                </c:pt>
                <c:pt idx="1">
                  <c:v>49342</c:v>
                </c:pt>
                <c:pt idx="2">
                  <c:v>45840</c:v>
                </c:pt>
                <c:pt idx="3">
                  <c:v>43546</c:v>
                </c:pt>
                <c:pt idx="4">
                  <c:v>38778</c:v>
                </c:pt>
                <c:pt idx="5">
                  <c:v>31300</c:v>
                </c:pt>
                <c:pt idx="6">
                  <c:v>29872</c:v>
                </c:pt>
                <c:pt idx="7">
                  <c:v>25836</c:v>
                </c:pt>
                <c:pt idx="8">
                  <c:v>24872</c:v>
                </c:pt>
                <c:pt idx="9">
                  <c:v>21706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0494336"/>
        <c:axId val="100274944"/>
      </c:lineChart>
      <c:catAx>
        <c:axId val="10049433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0274944"/>
        <c:crosses val="autoZero"/>
        <c:auto val="1"/>
        <c:lblAlgn val="ctr"/>
        <c:lblOffset val="100"/>
        <c:noMultiLvlLbl val="0"/>
      </c:catAx>
      <c:valAx>
        <c:axId val="10027494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04943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en-US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Kidnapping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332058643931171"/>
          <c:y val="0.160660778889125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0567026494176636"/>
          <c:y val="0.194328885972587"/>
          <c:w val="0.913613649916635"/>
          <c:h val="0.469617599883348"/>
        </c:manualLayout>
      </c:layout>
      <c:lineChart>
        <c:grouping val="stacked"/>
        <c:varyColors val="0"/>
        <c:ser>
          <c:idx val="0"/>
          <c:order val="0"/>
          <c:tx>
            <c:strRef>
              <c:f>Kidnapping!$B$22</c:f>
              <c:strCache>
                <c:ptCount val="1"/>
                <c:pt idx="0">
                  <c:v>Kidnapping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Kidnapping!$A$23:$A$32</c:f>
              <c:strCache>
                <c:ptCount val="10"/>
                <c:pt idx="0">
                  <c:v>LAKSHADWEEP</c:v>
                </c:pt>
                <c:pt idx="1">
                  <c:v>MIZORAM</c:v>
                </c:pt>
                <c:pt idx="2">
                  <c:v>DAMAN &amp; DIU</c:v>
                </c:pt>
                <c:pt idx="3">
                  <c:v>SIKKIM</c:v>
                </c:pt>
                <c:pt idx="4">
                  <c:v>NAGALAND</c:v>
                </c:pt>
                <c:pt idx="5">
                  <c:v>A &amp; N ISLANDS</c:v>
                </c:pt>
                <c:pt idx="6">
                  <c:v>D &amp; N HAVELI</c:v>
                </c:pt>
                <c:pt idx="7">
                  <c:v>PUDUCHERRY</c:v>
                </c:pt>
                <c:pt idx="8">
                  <c:v>GOA</c:v>
                </c:pt>
                <c:pt idx="9">
                  <c:v>MEGHALAYA</c:v>
                </c:pt>
              </c:strCache>
            </c:strRef>
          </c:cat>
          <c:val>
            <c:numRef>
              <c:f>Kidnapping!$B$23:$B$32</c:f>
              <c:numCache>
                <c:formatCode>General</c:formatCode>
                <c:ptCount val="10"/>
                <c:pt idx="0">
                  <c:v>2</c:v>
                </c:pt>
                <c:pt idx="1">
                  <c:v>20</c:v>
                </c:pt>
                <c:pt idx="2">
                  <c:v>30</c:v>
                </c:pt>
                <c:pt idx="3">
                  <c:v>124</c:v>
                </c:pt>
                <c:pt idx="4">
                  <c:v>142</c:v>
                </c:pt>
                <c:pt idx="5">
                  <c:v>154</c:v>
                </c:pt>
                <c:pt idx="6">
                  <c:v>188</c:v>
                </c:pt>
                <c:pt idx="7">
                  <c:v>242</c:v>
                </c:pt>
                <c:pt idx="8">
                  <c:v>328</c:v>
                </c:pt>
                <c:pt idx="9">
                  <c:v>528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0286848"/>
        <c:axId val="100288384"/>
      </c:lineChart>
      <c:catAx>
        <c:axId val="10028684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0288384"/>
        <c:crosses val="autoZero"/>
        <c:auto val="1"/>
        <c:lblAlgn val="ctr"/>
        <c:lblOffset val="100"/>
        <c:noMultiLvlLbl val="0"/>
      </c:catAx>
      <c:valAx>
        <c:axId val="1002883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02868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en-US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Kidnapping year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Kidnapping!$A$36</c:f>
              <c:strCache>
                <c:ptCount val="1"/>
                <c:pt idx="0">
                  <c:v>Year</c:v>
                </c:pt>
              </c:strCache>
            </c:strRef>
          </c:tx>
          <c:dLbls>
            <c:delete val="1"/>
          </c:dLbls>
          <c:val>
            <c:numRef>
              <c:f>Kidnapping!$A$37:$A$48</c:f>
              <c:numCache>
                <c:formatCode>General</c:formatCode>
                <c:ptCount val="12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Kidnapping!$B$36</c:f>
              <c:strCache>
                <c:ptCount val="1"/>
                <c:pt idx="0">
                  <c:v>Kidnapping</c:v>
                </c:pt>
              </c:strCache>
            </c:strRef>
          </c:tx>
          <c:dLbls>
            <c:delete val="1"/>
          </c:dLbls>
          <c:val>
            <c:numRef>
              <c:f>Kidnapping!$B$37:$B$48</c:f>
              <c:numCache>
                <c:formatCode>General</c:formatCode>
                <c:ptCount val="12"/>
                <c:pt idx="0">
                  <c:v>29290</c:v>
                </c:pt>
                <c:pt idx="1">
                  <c:v>29012</c:v>
                </c:pt>
                <c:pt idx="2">
                  <c:v>26592</c:v>
                </c:pt>
                <c:pt idx="3">
                  <c:v>31156</c:v>
                </c:pt>
                <c:pt idx="4">
                  <c:v>31500</c:v>
                </c:pt>
                <c:pt idx="5">
                  <c:v>34828</c:v>
                </c:pt>
                <c:pt idx="6">
                  <c:v>40832</c:v>
                </c:pt>
                <c:pt idx="7">
                  <c:v>45878</c:v>
                </c:pt>
                <c:pt idx="8">
                  <c:v>51482</c:v>
                </c:pt>
                <c:pt idx="9">
                  <c:v>59590</c:v>
                </c:pt>
                <c:pt idx="10">
                  <c:v>71130</c:v>
                </c:pt>
                <c:pt idx="11">
                  <c:v>76524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325248"/>
        <c:axId val="100326784"/>
      </c:lineChart>
      <c:catAx>
        <c:axId val="10032524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0326784"/>
        <c:crosses val="autoZero"/>
        <c:auto val="1"/>
        <c:lblAlgn val="ctr"/>
        <c:lblOffset val="100"/>
        <c:noMultiLvlLbl val="0"/>
      </c:catAx>
      <c:valAx>
        <c:axId val="10032678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0325248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 rot="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dTable>
    </c:plotArea>
    <c:plotVisOnly val="1"/>
    <c:dispBlanksAs val="gap"/>
    <c:showDLblsOverMax val="0"/>
  </c:chart>
  <c:txPr>
    <a:bodyPr/>
    <a:lstStyle/>
    <a:p>
      <a:pPr>
        <a:defRPr lang="en-US"/>
      </a:pPr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C365AA-9789-4ECC-9F0F-1976E4E4BA14}" type="doc">
      <dgm:prSet loTypeId="urn:microsoft.com/office/officeart/2005/8/layout/b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482978-9181-4C0E-936D-CBE3AD75B751}">
      <dgm:prSet phldrT="[Text]" custT="1"/>
      <dgm:spPr/>
      <dgm:t>
        <a:bodyPr/>
        <a:lstStyle/>
        <a:p>
          <a:r>
            <a:rPr lang="en-US" sz="2000" b="1" cap="none" spc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Murder rate</a:t>
          </a:r>
          <a:endParaRPr lang="en-US" sz="2000" b="1" cap="none" spc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1A5BD9-7037-46A9-8C9A-83A0DB75D0E1}" cxnId="{962A63FA-1D9F-4E3F-AEC4-E9BA8B3F47EA}" type="parTrans">
      <dgm:prSet/>
      <dgm:spPr/>
      <dgm:t>
        <a:bodyPr/>
        <a:lstStyle/>
        <a:p>
          <a:endParaRPr lang="en-US"/>
        </a:p>
      </dgm:t>
    </dgm:pt>
    <dgm:pt modelId="{93A08660-C54B-4E55-B035-30855DBCAF88}" cxnId="{962A63FA-1D9F-4E3F-AEC4-E9BA8B3F47EA}" type="sibTrans">
      <dgm:prSet/>
      <dgm:spPr/>
      <dgm:t>
        <a:bodyPr/>
        <a:lstStyle/>
        <a:p>
          <a:endParaRPr lang="en-US"/>
        </a:p>
      </dgm:t>
    </dgm:pt>
    <dgm:pt modelId="{1EE25D3A-52B1-48A9-A350-AF939FAC11EF}">
      <dgm:prSet phldrT="[Text]" custT="1"/>
      <dgm:spPr/>
      <dgm:t>
        <a:bodyPr/>
        <a:lstStyle/>
        <a:p>
          <a:r>
            <a:rPr lang="en-US" sz="2000" b="1" cap="none" spc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Sexual assault</a:t>
          </a:r>
          <a:endParaRPr lang="en-US" sz="2000" b="1" cap="none" spc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495C41-2032-4A69-A0D6-154F1AD6F138}" cxnId="{6C3CB370-62DA-4405-B5EF-613CB001D3B4}" type="parTrans">
      <dgm:prSet/>
      <dgm:spPr/>
      <dgm:t>
        <a:bodyPr/>
        <a:lstStyle/>
        <a:p>
          <a:endParaRPr lang="en-US"/>
        </a:p>
      </dgm:t>
    </dgm:pt>
    <dgm:pt modelId="{E4F42C10-740B-4F11-A7CC-E0EF7EB6E9B1}" cxnId="{6C3CB370-62DA-4405-B5EF-613CB001D3B4}" type="sibTrans">
      <dgm:prSet/>
      <dgm:spPr/>
      <dgm:t>
        <a:bodyPr/>
        <a:lstStyle/>
        <a:p>
          <a:endParaRPr lang="en-US"/>
        </a:p>
      </dgm:t>
    </dgm:pt>
    <dgm:pt modelId="{C354F45D-7911-415A-9202-E7A2155FC6AF}">
      <dgm:prSet phldrT="[Text]" custT="1"/>
      <dgm:spPr/>
      <dgm:t>
        <a:bodyPr/>
        <a:lstStyle/>
        <a:p>
          <a:r>
            <a:rPr lang="en-US" sz="2000" b="1" cap="none" spc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Kidnapping</a:t>
          </a:r>
          <a:endParaRPr lang="en-US" sz="2000" b="1" cap="none" spc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53A81B-58CF-4BD9-9CB1-8F7C0E7842CC}" cxnId="{76831781-F4EE-45F6-8833-608C63BBA331}" type="parTrans">
      <dgm:prSet/>
      <dgm:spPr/>
      <dgm:t>
        <a:bodyPr/>
        <a:lstStyle/>
        <a:p>
          <a:endParaRPr lang="en-US"/>
        </a:p>
      </dgm:t>
    </dgm:pt>
    <dgm:pt modelId="{5977B870-FD29-4F1F-9993-331A37FA1DA3}" cxnId="{76831781-F4EE-45F6-8833-608C63BBA331}" type="sibTrans">
      <dgm:prSet/>
      <dgm:spPr/>
      <dgm:t>
        <a:bodyPr/>
        <a:lstStyle/>
        <a:p>
          <a:endParaRPr lang="en-US"/>
        </a:p>
      </dgm:t>
    </dgm:pt>
    <dgm:pt modelId="{0C140A05-FD6B-49AB-9FA3-CBDF1D735977}">
      <dgm:prSet phldrT="[Text]" custT="1"/>
      <dgm:spPr/>
      <dgm:t>
        <a:bodyPr/>
        <a:lstStyle/>
        <a:p>
          <a:r>
            <a:rPr lang="en-US" sz="2000" b="1" cap="none" spc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Theft</a:t>
          </a:r>
          <a:endParaRPr lang="en-US" sz="2000" b="1" cap="none" spc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15152E-B6F7-4F1F-8AF0-7C7D0281CB85}" cxnId="{CDEC5A68-EE49-43DD-A53D-96B5ABA359C9}" type="parTrans">
      <dgm:prSet/>
      <dgm:spPr/>
      <dgm:t>
        <a:bodyPr/>
        <a:lstStyle/>
        <a:p>
          <a:endParaRPr lang="en-US"/>
        </a:p>
      </dgm:t>
    </dgm:pt>
    <dgm:pt modelId="{E5C7B975-95B0-447E-9B81-96A55B2981DF}" cxnId="{CDEC5A68-EE49-43DD-A53D-96B5ABA359C9}" type="sibTrans">
      <dgm:prSet/>
      <dgm:spPr/>
      <dgm:t>
        <a:bodyPr/>
        <a:lstStyle/>
        <a:p>
          <a:endParaRPr lang="en-US"/>
        </a:p>
      </dgm:t>
    </dgm:pt>
    <dgm:pt modelId="{BC5D942B-F2E4-4B09-B4F3-61F1D40CC03A}">
      <dgm:prSet phldrT="[Text]" custT="1"/>
      <dgm:spPr/>
      <dgm:t>
        <a:bodyPr/>
        <a:lstStyle/>
        <a:p>
          <a:r>
            <a:rPr lang="en-US" sz="2000" b="1" cap="none" spc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Robbery</a:t>
          </a:r>
          <a:endParaRPr lang="en-US" sz="2000" b="1" cap="none" spc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1E12D3-B797-41A1-9B98-D433B3F4D2B9}" cxnId="{1D924F65-5CD7-4CCF-886F-DE3F2CEBEF37}" type="parTrans">
      <dgm:prSet/>
      <dgm:spPr/>
      <dgm:t>
        <a:bodyPr/>
        <a:lstStyle/>
        <a:p>
          <a:endParaRPr lang="en-US"/>
        </a:p>
      </dgm:t>
    </dgm:pt>
    <dgm:pt modelId="{0565A0C9-9F38-4725-8CFF-FB6863A597BF}" cxnId="{1D924F65-5CD7-4CCF-886F-DE3F2CEBEF37}" type="sibTrans">
      <dgm:prSet/>
      <dgm:spPr/>
      <dgm:t>
        <a:bodyPr/>
        <a:lstStyle/>
        <a:p>
          <a:endParaRPr lang="en-US"/>
        </a:p>
      </dgm:t>
    </dgm:pt>
    <dgm:pt modelId="{4A605893-F336-4F64-97C2-A69230FC0604}">
      <dgm:prSet phldrT="[Text]" custT="1"/>
      <dgm:spPr/>
      <dgm:t>
        <a:bodyPr/>
        <a:lstStyle/>
        <a:p>
          <a:r>
            <a:rPr lang="en-US" sz="2000" b="1" cap="none" spc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Dowry death</a:t>
          </a:r>
          <a:endParaRPr lang="en-US" sz="2000" b="1" cap="none" spc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48022B-39B0-4D23-8E3E-B2041CCCDB03}" cxnId="{E86E2C60-BDBA-4FF6-BDD4-F76246AA66FF}" type="parTrans">
      <dgm:prSet/>
      <dgm:spPr/>
      <dgm:t>
        <a:bodyPr/>
        <a:lstStyle/>
        <a:p>
          <a:endParaRPr lang="en-US"/>
        </a:p>
      </dgm:t>
    </dgm:pt>
    <dgm:pt modelId="{A6EC286C-D139-47C5-A922-10A008056D64}" cxnId="{E86E2C60-BDBA-4FF6-BDD4-F76246AA66FF}" type="sibTrans">
      <dgm:prSet/>
      <dgm:spPr/>
      <dgm:t>
        <a:bodyPr/>
        <a:lstStyle/>
        <a:p>
          <a:endParaRPr lang="en-US"/>
        </a:p>
      </dgm:t>
    </dgm:pt>
    <dgm:pt modelId="{0AF3D25C-88DB-4426-AF4F-2E9078F33D60}">
      <dgm:prSet phldrT="[Text]" custT="1"/>
      <dgm:spPr/>
      <dgm:t>
        <a:bodyPr/>
        <a:lstStyle/>
        <a:p>
          <a:r>
            <a:rPr lang="en-US" sz="2000" b="1" cap="none" spc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Women safety</a:t>
          </a:r>
          <a:endParaRPr lang="en-US" sz="2000" b="1" cap="none" spc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2650C2-E331-4C2D-8C45-DA9F8DD94552}" cxnId="{EACA9BBB-918F-4427-BEE4-DBCF1F457B79}" type="parTrans">
      <dgm:prSet/>
      <dgm:spPr/>
      <dgm:t>
        <a:bodyPr/>
        <a:lstStyle/>
        <a:p>
          <a:endParaRPr lang="en-US"/>
        </a:p>
      </dgm:t>
    </dgm:pt>
    <dgm:pt modelId="{FB3357C7-8492-473B-9CE7-D675F2A1074B}" cxnId="{EACA9BBB-918F-4427-BEE4-DBCF1F457B79}" type="sibTrans">
      <dgm:prSet/>
      <dgm:spPr/>
      <dgm:t>
        <a:bodyPr/>
        <a:lstStyle/>
        <a:p>
          <a:endParaRPr lang="en-US"/>
        </a:p>
      </dgm:t>
    </dgm:pt>
    <dgm:pt modelId="{DFCAAB4E-9889-4A69-8FDE-CA65E0089BA2}">
      <dgm:prSet phldrT="[Text]" custT="1"/>
      <dgm:spPr/>
      <dgm:t>
        <a:bodyPr/>
        <a:lstStyle/>
        <a:p>
          <a:r>
            <a:rPr lang="en-US" sz="2000" b="1" cap="none" spc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Violence</a:t>
          </a:r>
          <a:endParaRPr lang="en-US" sz="2000" b="1" cap="none" spc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DFD2FD-4C43-4B15-A20A-2751B0D38483}" cxnId="{0583EFA9-C4D1-4B53-8F88-78879204F9DA}" type="parTrans">
      <dgm:prSet/>
      <dgm:spPr/>
      <dgm:t>
        <a:bodyPr/>
        <a:lstStyle/>
        <a:p>
          <a:endParaRPr lang="en-US"/>
        </a:p>
      </dgm:t>
    </dgm:pt>
    <dgm:pt modelId="{97DF3EDF-C04B-4CBF-BBEC-F4679F97CE21}" cxnId="{0583EFA9-C4D1-4B53-8F88-78879204F9DA}" type="sibTrans">
      <dgm:prSet/>
      <dgm:spPr/>
      <dgm:t>
        <a:bodyPr/>
        <a:lstStyle/>
        <a:p>
          <a:endParaRPr lang="en-US"/>
        </a:p>
      </dgm:t>
    </dgm:pt>
    <dgm:pt modelId="{C5B54530-0E54-4045-B621-E688720BD6A4}">
      <dgm:prSet phldrT="[Text]" custT="1"/>
      <dgm:spPr/>
      <dgm:t>
        <a:bodyPr/>
        <a:lstStyle/>
        <a:p>
          <a:r>
            <a:rPr lang="en-US" sz="2000" b="1" cap="none" spc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Findings</a:t>
          </a:r>
          <a:endParaRPr lang="en-US" sz="2000" b="1" cap="none" spc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D3BF11-AF3F-40A9-A52B-0C0B3DFE7C8F}" cxnId="{7E4F2649-DC31-4707-A00F-09358CEB23DA}" type="parTrans">
      <dgm:prSet/>
      <dgm:spPr/>
      <dgm:t>
        <a:bodyPr/>
        <a:lstStyle/>
        <a:p>
          <a:endParaRPr lang="en-US"/>
        </a:p>
      </dgm:t>
    </dgm:pt>
    <dgm:pt modelId="{4CEE6683-2E46-4126-9CB8-68E33CE3733D}" cxnId="{7E4F2649-DC31-4707-A00F-09358CEB23DA}" type="sibTrans">
      <dgm:prSet/>
      <dgm:spPr/>
      <dgm:t>
        <a:bodyPr/>
        <a:lstStyle/>
        <a:p>
          <a:endParaRPr lang="en-US"/>
        </a:p>
      </dgm:t>
    </dgm:pt>
    <dgm:pt modelId="{15A7CA41-3D18-4A37-BE2F-042050DD32D2}">
      <dgm:prSet phldrT="[Text]" custT="1"/>
      <dgm:spPr/>
      <dgm:t>
        <a:bodyPr/>
        <a:lstStyle/>
        <a:p>
          <a:r>
            <a:rPr lang="en-US" sz="2000" b="1" cap="none" spc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Case study</a:t>
          </a:r>
          <a:endParaRPr lang="en-US" sz="2000" b="1" cap="none" spc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C58436-6B0B-45FD-B4E0-18CCBF8072CD}" cxnId="{AAF11179-32E8-42C8-B6B0-C6296CCFF7C5}" type="parTrans">
      <dgm:prSet/>
      <dgm:spPr/>
      <dgm:t>
        <a:bodyPr/>
        <a:lstStyle/>
        <a:p>
          <a:endParaRPr lang="en-US"/>
        </a:p>
      </dgm:t>
    </dgm:pt>
    <dgm:pt modelId="{310AF34C-9E39-430E-B06B-C5F28E6A9F4C}" cxnId="{AAF11179-32E8-42C8-B6B0-C6296CCFF7C5}" type="sibTrans">
      <dgm:prSet/>
      <dgm:spPr/>
      <dgm:t>
        <a:bodyPr/>
        <a:lstStyle/>
        <a:p>
          <a:endParaRPr lang="en-US"/>
        </a:p>
      </dgm:t>
    </dgm:pt>
    <dgm:pt modelId="{02266ACB-26E1-4841-87D0-9FD5D246FFA6}" type="pres">
      <dgm:prSet presAssocID="{FDC365AA-9789-4ECC-9F0F-1976E4E4BA1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7DAE65-5B85-430E-8263-C299D41A9E6A}" type="pres">
      <dgm:prSet presAssocID="{15A7CA41-3D18-4A37-BE2F-042050DD32D2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6C2A79-F16B-40CC-82A2-CAEAB6376167}" type="pres">
      <dgm:prSet presAssocID="{310AF34C-9E39-430E-B06B-C5F28E6A9F4C}" presName="sibTrans" presStyleLbl="sibTrans1D1" presStyleIdx="0" presStyleCnt="9"/>
      <dgm:spPr/>
      <dgm:t>
        <a:bodyPr/>
        <a:lstStyle/>
        <a:p>
          <a:endParaRPr lang="en-US"/>
        </a:p>
      </dgm:t>
    </dgm:pt>
    <dgm:pt modelId="{D20402CB-EBF6-4BBA-8EFD-36164140C718}" type="pres">
      <dgm:prSet presAssocID="{310AF34C-9E39-430E-B06B-C5F28E6A9F4C}" presName="connectorText" presStyleLbl="sibTrans1D1" presStyleIdx="0" presStyleCnt="9"/>
      <dgm:spPr/>
      <dgm:t>
        <a:bodyPr/>
        <a:lstStyle/>
        <a:p>
          <a:endParaRPr lang="en-US"/>
        </a:p>
      </dgm:t>
    </dgm:pt>
    <dgm:pt modelId="{1ACFDB45-1334-4CEC-92BC-0A2A70E406CD}" type="pres">
      <dgm:prSet presAssocID="{ED482978-9181-4C0E-936D-CBE3AD75B751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7501CF-0D17-4949-9556-540E0393F21C}" type="pres">
      <dgm:prSet presAssocID="{93A08660-C54B-4E55-B035-30855DBCAF88}" presName="sibTrans" presStyleLbl="sibTrans1D1" presStyleIdx="1" presStyleCnt="9"/>
      <dgm:spPr/>
      <dgm:t>
        <a:bodyPr/>
        <a:lstStyle/>
        <a:p>
          <a:endParaRPr lang="en-US"/>
        </a:p>
      </dgm:t>
    </dgm:pt>
    <dgm:pt modelId="{1EF2CB9B-A006-4CA4-B297-5EF6BDA8E8B8}" type="pres">
      <dgm:prSet presAssocID="{93A08660-C54B-4E55-B035-30855DBCAF88}" presName="connectorText" presStyleLbl="sibTrans1D1" presStyleIdx="1" presStyleCnt="9"/>
      <dgm:spPr/>
      <dgm:t>
        <a:bodyPr/>
        <a:lstStyle/>
        <a:p>
          <a:endParaRPr lang="en-US"/>
        </a:p>
      </dgm:t>
    </dgm:pt>
    <dgm:pt modelId="{D05980D1-75F9-4FCA-9F5B-34C14F4258DA}" type="pres">
      <dgm:prSet presAssocID="{1EE25D3A-52B1-48A9-A350-AF939FAC11EF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FFBB7E-44C7-4FCA-8EA6-5BA2B10C7438}" type="pres">
      <dgm:prSet presAssocID="{E4F42C10-740B-4F11-A7CC-E0EF7EB6E9B1}" presName="sibTrans" presStyleLbl="sibTrans1D1" presStyleIdx="2" presStyleCnt="9"/>
      <dgm:spPr/>
      <dgm:t>
        <a:bodyPr/>
        <a:lstStyle/>
        <a:p>
          <a:endParaRPr lang="en-US"/>
        </a:p>
      </dgm:t>
    </dgm:pt>
    <dgm:pt modelId="{21A75636-AEE2-4B90-8921-4920FF20DC29}" type="pres">
      <dgm:prSet presAssocID="{E4F42C10-740B-4F11-A7CC-E0EF7EB6E9B1}" presName="connectorText" presStyleLbl="sibTrans1D1" presStyleIdx="2" presStyleCnt="9"/>
      <dgm:spPr/>
      <dgm:t>
        <a:bodyPr/>
        <a:lstStyle/>
        <a:p>
          <a:endParaRPr lang="en-US"/>
        </a:p>
      </dgm:t>
    </dgm:pt>
    <dgm:pt modelId="{44C0E93A-43A5-4AAC-8FD5-EE668E2DE653}" type="pres">
      <dgm:prSet presAssocID="{C354F45D-7911-415A-9202-E7A2155FC6AF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22C8A9-53C9-422C-9AD3-59BD4D329AE0}" type="pres">
      <dgm:prSet presAssocID="{5977B870-FD29-4F1F-9993-331A37FA1DA3}" presName="sibTrans" presStyleLbl="sibTrans1D1" presStyleIdx="3" presStyleCnt="9"/>
      <dgm:spPr/>
      <dgm:t>
        <a:bodyPr/>
        <a:lstStyle/>
        <a:p>
          <a:endParaRPr lang="en-US"/>
        </a:p>
      </dgm:t>
    </dgm:pt>
    <dgm:pt modelId="{8D730752-1AE4-4EA6-8E94-7ECB40D55A5F}" type="pres">
      <dgm:prSet presAssocID="{5977B870-FD29-4F1F-9993-331A37FA1DA3}" presName="connectorText" presStyleLbl="sibTrans1D1" presStyleIdx="3" presStyleCnt="9"/>
      <dgm:spPr/>
      <dgm:t>
        <a:bodyPr/>
        <a:lstStyle/>
        <a:p>
          <a:endParaRPr lang="en-US"/>
        </a:p>
      </dgm:t>
    </dgm:pt>
    <dgm:pt modelId="{4FD179DF-56CF-4047-96C4-089BF03F0E02}" type="pres">
      <dgm:prSet presAssocID="{BC5D942B-F2E4-4B09-B4F3-61F1D40CC03A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756D3-393E-42A4-A214-AAD142A63C3B}" type="pres">
      <dgm:prSet presAssocID="{0565A0C9-9F38-4725-8CFF-FB6863A597BF}" presName="sibTrans" presStyleLbl="sibTrans1D1" presStyleIdx="4" presStyleCnt="9"/>
      <dgm:spPr/>
      <dgm:t>
        <a:bodyPr/>
        <a:lstStyle/>
        <a:p>
          <a:endParaRPr lang="en-US"/>
        </a:p>
      </dgm:t>
    </dgm:pt>
    <dgm:pt modelId="{9B1A81E6-E37C-453C-B3E0-5DCD95666FBA}" type="pres">
      <dgm:prSet presAssocID="{0565A0C9-9F38-4725-8CFF-FB6863A597BF}" presName="connectorText" presStyleLbl="sibTrans1D1" presStyleIdx="4" presStyleCnt="9"/>
      <dgm:spPr/>
      <dgm:t>
        <a:bodyPr/>
        <a:lstStyle/>
        <a:p>
          <a:endParaRPr lang="en-US"/>
        </a:p>
      </dgm:t>
    </dgm:pt>
    <dgm:pt modelId="{FFC2272E-1257-4972-8851-39071E31F4BF}" type="pres">
      <dgm:prSet presAssocID="{0C140A05-FD6B-49AB-9FA3-CBDF1D735977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B25FDA-5391-4D80-9A69-CF26AD99E025}" type="pres">
      <dgm:prSet presAssocID="{E5C7B975-95B0-447E-9B81-96A55B2981DF}" presName="sibTrans" presStyleLbl="sibTrans1D1" presStyleIdx="5" presStyleCnt="9"/>
      <dgm:spPr/>
      <dgm:t>
        <a:bodyPr/>
        <a:lstStyle/>
        <a:p>
          <a:endParaRPr lang="en-US"/>
        </a:p>
      </dgm:t>
    </dgm:pt>
    <dgm:pt modelId="{A4F71057-B6C3-4248-91A5-D7FEAB89F6C7}" type="pres">
      <dgm:prSet presAssocID="{E5C7B975-95B0-447E-9B81-96A55B2981DF}" presName="connectorText" presStyleLbl="sibTrans1D1" presStyleIdx="5" presStyleCnt="9"/>
      <dgm:spPr/>
      <dgm:t>
        <a:bodyPr/>
        <a:lstStyle/>
        <a:p>
          <a:endParaRPr lang="en-US"/>
        </a:p>
      </dgm:t>
    </dgm:pt>
    <dgm:pt modelId="{6C75EBA3-2FFA-4309-B900-4B352924472B}" type="pres">
      <dgm:prSet presAssocID="{4A605893-F336-4F64-97C2-A69230FC0604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794811-F8A7-4DE2-81DA-69AD4FBB028D}" type="pres">
      <dgm:prSet presAssocID="{A6EC286C-D139-47C5-A922-10A008056D64}" presName="sibTrans" presStyleLbl="sibTrans1D1" presStyleIdx="6" presStyleCnt="9"/>
      <dgm:spPr/>
      <dgm:t>
        <a:bodyPr/>
        <a:lstStyle/>
        <a:p>
          <a:endParaRPr lang="en-US"/>
        </a:p>
      </dgm:t>
    </dgm:pt>
    <dgm:pt modelId="{6D010677-FE66-4D97-AA93-4A582377E13F}" type="pres">
      <dgm:prSet presAssocID="{A6EC286C-D139-47C5-A922-10A008056D64}" presName="connectorText" presStyleLbl="sibTrans1D1" presStyleIdx="6" presStyleCnt="9"/>
      <dgm:spPr/>
      <dgm:t>
        <a:bodyPr/>
        <a:lstStyle/>
        <a:p>
          <a:endParaRPr lang="en-US"/>
        </a:p>
      </dgm:t>
    </dgm:pt>
    <dgm:pt modelId="{B7F674FE-2DB2-4E48-936C-0A583CCC4059}" type="pres">
      <dgm:prSet presAssocID="{0AF3D25C-88DB-4426-AF4F-2E9078F33D60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65F17A-EDAF-42CB-9856-529ED7D61DE1}" type="pres">
      <dgm:prSet presAssocID="{FB3357C7-8492-473B-9CE7-D675F2A1074B}" presName="sibTrans" presStyleLbl="sibTrans1D1" presStyleIdx="7" presStyleCnt="9"/>
      <dgm:spPr/>
      <dgm:t>
        <a:bodyPr/>
        <a:lstStyle/>
        <a:p>
          <a:endParaRPr lang="en-US"/>
        </a:p>
      </dgm:t>
    </dgm:pt>
    <dgm:pt modelId="{05BB6E79-B6A8-476E-A72C-9BAD68BB524A}" type="pres">
      <dgm:prSet presAssocID="{FB3357C7-8492-473B-9CE7-D675F2A1074B}" presName="connectorText" presStyleLbl="sibTrans1D1" presStyleIdx="7" presStyleCnt="9"/>
      <dgm:spPr/>
      <dgm:t>
        <a:bodyPr/>
        <a:lstStyle/>
        <a:p>
          <a:endParaRPr lang="en-US"/>
        </a:p>
      </dgm:t>
    </dgm:pt>
    <dgm:pt modelId="{A4A071AA-78D1-47CB-9CFF-0A39B9FD0CE1}" type="pres">
      <dgm:prSet presAssocID="{DFCAAB4E-9889-4A69-8FDE-CA65E0089BA2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EEE2B-8808-4D22-92B2-D35D643A2DF9}" type="pres">
      <dgm:prSet presAssocID="{97DF3EDF-C04B-4CBF-BBEC-F4679F97CE21}" presName="sibTrans" presStyleLbl="sibTrans1D1" presStyleIdx="8" presStyleCnt="9"/>
      <dgm:spPr/>
      <dgm:t>
        <a:bodyPr/>
        <a:lstStyle/>
        <a:p>
          <a:endParaRPr lang="en-US"/>
        </a:p>
      </dgm:t>
    </dgm:pt>
    <dgm:pt modelId="{26392D37-9856-44B9-9D21-BAC99A0BE3BC}" type="pres">
      <dgm:prSet presAssocID="{97DF3EDF-C04B-4CBF-BBEC-F4679F97CE21}" presName="connectorText" presStyleLbl="sibTrans1D1" presStyleIdx="8" presStyleCnt="9"/>
      <dgm:spPr/>
      <dgm:t>
        <a:bodyPr/>
        <a:lstStyle/>
        <a:p>
          <a:endParaRPr lang="en-US"/>
        </a:p>
      </dgm:t>
    </dgm:pt>
    <dgm:pt modelId="{A31949E4-4CF3-48A0-96D7-65EA784CDE26}" type="pres">
      <dgm:prSet presAssocID="{C5B54530-0E54-4045-B621-E688720BD6A4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FA642C-CCCC-44BE-9A25-AD3ECEDB611A}" type="presOf" srcId="{310AF34C-9E39-430E-B06B-C5F28E6A9F4C}" destId="{266C2A79-F16B-40CC-82A2-CAEAB6376167}" srcOrd="0" destOrd="0" presId="urn:microsoft.com/office/officeart/2005/8/layout/bProcess3"/>
    <dgm:cxn modelId="{D3D8637E-0125-4A82-8DE1-249FF1A3D568}" type="presOf" srcId="{1EE25D3A-52B1-48A9-A350-AF939FAC11EF}" destId="{D05980D1-75F9-4FCA-9F5B-34C14F4258DA}" srcOrd="0" destOrd="0" presId="urn:microsoft.com/office/officeart/2005/8/layout/bProcess3"/>
    <dgm:cxn modelId="{CDEC5A68-EE49-43DD-A53D-96B5ABA359C9}" srcId="{FDC365AA-9789-4ECC-9F0F-1976E4E4BA14}" destId="{0C140A05-FD6B-49AB-9FA3-CBDF1D735977}" srcOrd="5" destOrd="0" parTransId="{1615152E-B6F7-4F1F-8AF0-7C7D0281CB85}" sibTransId="{E5C7B975-95B0-447E-9B81-96A55B2981DF}"/>
    <dgm:cxn modelId="{D0FD7675-DC06-4201-A28B-90612A3CA428}" type="presOf" srcId="{DFCAAB4E-9889-4A69-8FDE-CA65E0089BA2}" destId="{A4A071AA-78D1-47CB-9CFF-0A39B9FD0CE1}" srcOrd="0" destOrd="0" presId="urn:microsoft.com/office/officeart/2005/8/layout/bProcess3"/>
    <dgm:cxn modelId="{D91E4057-756F-4D01-9314-C41BBEFA6561}" type="presOf" srcId="{15A7CA41-3D18-4A37-BE2F-042050DD32D2}" destId="{927DAE65-5B85-430E-8263-C299D41A9E6A}" srcOrd="0" destOrd="0" presId="urn:microsoft.com/office/officeart/2005/8/layout/bProcess3"/>
    <dgm:cxn modelId="{9F0C45E4-2669-4648-B8D6-949E7107E211}" type="presOf" srcId="{A6EC286C-D139-47C5-A922-10A008056D64}" destId="{9D794811-F8A7-4DE2-81DA-69AD4FBB028D}" srcOrd="0" destOrd="0" presId="urn:microsoft.com/office/officeart/2005/8/layout/bProcess3"/>
    <dgm:cxn modelId="{679B57AC-52CF-4F01-8C55-E9A12705AC4A}" type="presOf" srcId="{FB3357C7-8492-473B-9CE7-D675F2A1074B}" destId="{2C65F17A-EDAF-42CB-9856-529ED7D61DE1}" srcOrd="0" destOrd="0" presId="urn:microsoft.com/office/officeart/2005/8/layout/bProcess3"/>
    <dgm:cxn modelId="{D1A0B43C-158F-46B0-9919-BB712A626506}" type="presOf" srcId="{97DF3EDF-C04B-4CBF-BBEC-F4679F97CE21}" destId="{EEEEEE2B-8808-4D22-92B2-D35D643A2DF9}" srcOrd="0" destOrd="0" presId="urn:microsoft.com/office/officeart/2005/8/layout/bProcess3"/>
    <dgm:cxn modelId="{32DEBEE5-11EF-4E07-BCA9-2F051CA7DE4A}" type="presOf" srcId="{E5C7B975-95B0-447E-9B81-96A55B2981DF}" destId="{A4F71057-B6C3-4248-91A5-D7FEAB89F6C7}" srcOrd="1" destOrd="0" presId="urn:microsoft.com/office/officeart/2005/8/layout/bProcess3"/>
    <dgm:cxn modelId="{033C9FB7-3DF9-466D-8E42-69DB9F7AAB25}" type="presOf" srcId="{C354F45D-7911-415A-9202-E7A2155FC6AF}" destId="{44C0E93A-43A5-4AAC-8FD5-EE668E2DE653}" srcOrd="0" destOrd="0" presId="urn:microsoft.com/office/officeart/2005/8/layout/bProcess3"/>
    <dgm:cxn modelId="{C7864618-F77F-4079-9F6D-C68D01A76ABA}" type="presOf" srcId="{5977B870-FD29-4F1F-9993-331A37FA1DA3}" destId="{9122C8A9-53C9-422C-9AD3-59BD4D329AE0}" srcOrd="0" destOrd="0" presId="urn:microsoft.com/office/officeart/2005/8/layout/bProcess3"/>
    <dgm:cxn modelId="{EACA9BBB-918F-4427-BEE4-DBCF1F457B79}" srcId="{FDC365AA-9789-4ECC-9F0F-1976E4E4BA14}" destId="{0AF3D25C-88DB-4426-AF4F-2E9078F33D60}" srcOrd="7" destOrd="0" parTransId="{3A2650C2-E331-4C2D-8C45-DA9F8DD94552}" sibTransId="{FB3357C7-8492-473B-9CE7-D675F2A1074B}"/>
    <dgm:cxn modelId="{1D924F65-5CD7-4CCF-886F-DE3F2CEBEF37}" srcId="{FDC365AA-9789-4ECC-9F0F-1976E4E4BA14}" destId="{BC5D942B-F2E4-4B09-B4F3-61F1D40CC03A}" srcOrd="4" destOrd="0" parTransId="{451E12D3-B797-41A1-9B98-D433B3F4D2B9}" sibTransId="{0565A0C9-9F38-4725-8CFF-FB6863A597BF}"/>
    <dgm:cxn modelId="{962A63FA-1D9F-4E3F-AEC4-E9BA8B3F47EA}" srcId="{FDC365AA-9789-4ECC-9F0F-1976E4E4BA14}" destId="{ED482978-9181-4C0E-936D-CBE3AD75B751}" srcOrd="1" destOrd="0" parTransId="{791A5BD9-7037-46A9-8C9A-83A0DB75D0E1}" sibTransId="{93A08660-C54B-4E55-B035-30855DBCAF88}"/>
    <dgm:cxn modelId="{E86E2C60-BDBA-4FF6-BDD4-F76246AA66FF}" srcId="{FDC365AA-9789-4ECC-9F0F-1976E4E4BA14}" destId="{4A605893-F336-4F64-97C2-A69230FC0604}" srcOrd="6" destOrd="0" parTransId="{5648022B-39B0-4D23-8E3E-B2041CCCDB03}" sibTransId="{A6EC286C-D139-47C5-A922-10A008056D64}"/>
    <dgm:cxn modelId="{0583EFA9-C4D1-4B53-8F88-78879204F9DA}" srcId="{FDC365AA-9789-4ECC-9F0F-1976E4E4BA14}" destId="{DFCAAB4E-9889-4A69-8FDE-CA65E0089BA2}" srcOrd="8" destOrd="0" parTransId="{FADFD2FD-4C43-4B15-A20A-2751B0D38483}" sibTransId="{97DF3EDF-C04B-4CBF-BBEC-F4679F97CE21}"/>
    <dgm:cxn modelId="{3766F46A-1993-410E-960D-3C3A9F9B6A09}" type="presOf" srcId="{E5C7B975-95B0-447E-9B81-96A55B2981DF}" destId="{EBB25FDA-5391-4D80-9A69-CF26AD99E025}" srcOrd="0" destOrd="0" presId="urn:microsoft.com/office/officeart/2005/8/layout/bProcess3"/>
    <dgm:cxn modelId="{32065C3A-5B25-49D5-A174-8ABCFDFDD834}" type="presOf" srcId="{4A605893-F336-4F64-97C2-A69230FC0604}" destId="{6C75EBA3-2FFA-4309-B900-4B352924472B}" srcOrd="0" destOrd="0" presId="urn:microsoft.com/office/officeart/2005/8/layout/bProcess3"/>
    <dgm:cxn modelId="{3AD63379-300F-44B9-A757-5DF1F33AAE9C}" type="presOf" srcId="{FB3357C7-8492-473B-9CE7-D675F2A1074B}" destId="{05BB6E79-B6A8-476E-A72C-9BAD68BB524A}" srcOrd="1" destOrd="0" presId="urn:microsoft.com/office/officeart/2005/8/layout/bProcess3"/>
    <dgm:cxn modelId="{CFF99120-B0C6-446C-9D71-0803881C9B07}" type="presOf" srcId="{0565A0C9-9F38-4725-8CFF-FB6863A597BF}" destId="{9B1A81E6-E37C-453C-B3E0-5DCD95666FBA}" srcOrd="1" destOrd="0" presId="urn:microsoft.com/office/officeart/2005/8/layout/bProcess3"/>
    <dgm:cxn modelId="{5681F115-4FCB-4B7D-9098-0295BBC2B547}" type="presOf" srcId="{C5B54530-0E54-4045-B621-E688720BD6A4}" destId="{A31949E4-4CF3-48A0-96D7-65EA784CDE26}" srcOrd="0" destOrd="0" presId="urn:microsoft.com/office/officeart/2005/8/layout/bProcess3"/>
    <dgm:cxn modelId="{6C3CB370-62DA-4405-B5EF-613CB001D3B4}" srcId="{FDC365AA-9789-4ECC-9F0F-1976E4E4BA14}" destId="{1EE25D3A-52B1-48A9-A350-AF939FAC11EF}" srcOrd="2" destOrd="0" parTransId="{8D495C41-2032-4A69-A0D6-154F1AD6F138}" sibTransId="{E4F42C10-740B-4F11-A7CC-E0EF7EB6E9B1}"/>
    <dgm:cxn modelId="{DD031F28-AE92-434F-BA12-CC360B644A5E}" type="presOf" srcId="{A6EC286C-D139-47C5-A922-10A008056D64}" destId="{6D010677-FE66-4D97-AA93-4A582377E13F}" srcOrd="1" destOrd="0" presId="urn:microsoft.com/office/officeart/2005/8/layout/bProcess3"/>
    <dgm:cxn modelId="{BF93FD41-B626-41DF-A591-5056FF44A578}" type="presOf" srcId="{97DF3EDF-C04B-4CBF-BBEC-F4679F97CE21}" destId="{26392D37-9856-44B9-9D21-BAC99A0BE3BC}" srcOrd="1" destOrd="0" presId="urn:microsoft.com/office/officeart/2005/8/layout/bProcess3"/>
    <dgm:cxn modelId="{3E9BA441-915F-4BD7-9089-351B69FF2A77}" type="presOf" srcId="{E4F42C10-740B-4F11-A7CC-E0EF7EB6E9B1}" destId="{17FFBB7E-44C7-4FCA-8EA6-5BA2B10C7438}" srcOrd="0" destOrd="0" presId="urn:microsoft.com/office/officeart/2005/8/layout/bProcess3"/>
    <dgm:cxn modelId="{490021CE-D70D-4F60-BBE1-05D186C2AC98}" type="presOf" srcId="{5977B870-FD29-4F1F-9993-331A37FA1DA3}" destId="{8D730752-1AE4-4EA6-8E94-7ECB40D55A5F}" srcOrd="1" destOrd="0" presId="urn:microsoft.com/office/officeart/2005/8/layout/bProcess3"/>
    <dgm:cxn modelId="{9455B5EA-2D34-4A81-9378-A70A76E06429}" type="presOf" srcId="{93A08660-C54B-4E55-B035-30855DBCAF88}" destId="{1EF2CB9B-A006-4CA4-B297-5EF6BDA8E8B8}" srcOrd="1" destOrd="0" presId="urn:microsoft.com/office/officeart/2005/8/layout/bProcess3"/>
    <dgm:cxn modelId="{5D901019-4419-43D6-AC1F-583DACD2928C}" type="presOf" srcId="{93A08660-C54B-4E55-B035-30855DBCAF88}" destId="{BC7501CF-0D17-4949-9556-540E0393F21C}" srcOrd="0" destOrd="0" presId="urn:microsoft.com/office/officeart/2005/8/layout/bProcess3"/>
    <dgm:cxn modelId="{3AEFA246-63E1-4BE2-B402-7C92BF9A13A7}" type="presOf" srcId="{BC5D942B-F2E4-4B09-B4F3-61F1D40CC03A}" destId="{4FD179DF-56CF-4047-96C4-089BF03F0E02}" srcOrd="0" destOrd="0" presId="urn:microsoft.com/office/officeart/2005/8/layout/bProcess3"/>
    <dgm:cxn modelId="{D4B1926C-CB4A-43E3-AF81-D9321BDA4334}" type="presOf" srcId="{ED482978-9181-4C0E-936D-CBE3AD75B751}" destId="{1ACFDB45-1334-4CEC-92BC-0A2A70E406CD}" srcOrd="0" destOrd="0" presId="urn:microsoft.com/office/officeart/2005/8/layout/bProcess3"/>
    <dgm:cxn modelId="{7E4F2649-DC31-4707-A00F-09358CEB23DA}" srcId="{FDC365AA-9789-4ECC-9F0F-1976E4E4BA14}" destId="{C5B54530-0E54-4045-B621-E688720BD6A4}" srcOrd="9" destOrd="0" parTransId="{4BD3BF11-AF3F-40A9-A52B-0C0B3DFE7C8F}" sibTransId="{4CEE6683-2E46-4126-9CB8-68E33CE3733D}"/>
    <dgm:cxn modelId="{7A81F371-3534-46D8-9CFE-01A66DF3282F}" type="presOf" srcId="{FDC365AA-9789-4ECC-9F0F-1976E4E4BA14}" destId="{02266ACB-26E1-4841-87D0-9FD5D246FFA6}" srcOrd="0" destOrd="0" presId="urn:microsoft.com/office/officeart/2005/8/layout/bProcess3"/>
    <dgm:cxn modelId="{AAF11179-32E8-42C8-B6B0-C6296CCFF7C5}" srcId="{FDC365AA-9789-4ECC-9F0F-1976E4E4BA14}" destId="{15A7CA41-3D18-4A37-BE2F-042050DD32D2}" srcOrd="0" destOrd="0" parTransId="{2CC58436-6B0B-45FD-B4E0-18CCBF8072CD}" sibTransId="{310AF34C-9E39-430E-B06B-C5F28E6A9F4C}"/>
    <dgm:cxn modelId="{6BA620C8-147B-4D22-925E-DA473B12EA42}" type="presOf" srcId="{310AF34C-9E39-430E-B06B-C5F28E6A9F4C}" destId="{D20402CB-EBF6-4BBA-8EFD-36164140C718}" srcOrd="1" destOrd="0" presId="urn:microsoft.com/office/officeart/2005/8/layout/bProcess3"/>
    <dgm:cxn modelId="{711AFFD6-5900-4877-8E04-D00FF252EDAA}" type="presOf" srcId="{E4F42C10-740B-4F11-A7CC-E0EF7EB6E9B1}" destId="{21A75636-AEE2-4B90-8921-4920FF20DC29}" srcOrd="1" destOrd="0" presId="urn:microsoft.com/office/officeart/2005/8/layout/bProcess3"/>
    <dgm:cxn modelId="{F8B59053-7DAA-4D9A-8E3F-079D3825D668}" type="presOf" srcId="{0AF3D25C-88DB-4426-AF4F-2E9078F33D60}" destId="{B7F674FE-2DB2-4E48-936C-0A583CCC4059}" srcOrd="0" destOrd="0" presId="urn:microsoft.com/office/officeart/2005/8/layout/bProcess3"/>
    <dgm:cxn modelId="{76831781-F4EE-45F6-8833-608C63BBA331}" srcId="{FDC365AA-9789-4ECC-9F0F-1976E4E4BA14}" destId="{C354F45D-7911-415A-9202-E7A2155FC6AF}" srcOrd="3" destOrd="0" parTransId="{0353A81B-58CF-4BD9-9CB1-8F7C0E7842CC}" sibTransId="{5977B870-FD29-4F1F-9993-331A37FA1DA3}"/>
    <dgm:cxn modelId="{849C6647-4D5B-4A5F-B006-A4E3FFDC9BBD}" type="presOf" srcId="{0565A0C9-9F38-4725-8CFF-FB6863A597BF}" destId="{507756D3-393E-42A4-A214-AAD142A63C3B}" srcOrd="0" destOrd="0" presId="urn:microsoft.com/office/officeart/2005/8/layout/bProcess3"/>
    <dgm:cxn modelId="{4ADFBFA3-2951-4109-92BF-36B0FD76D39B}" type="presOf" srcId="{0C140A05-FD6B-49AB-9FA3-CBDF1D735977}" destId="{FFC2272E-1257-4972-8851-39071E31F4BF}" srcOrd="0" destOrd="0" presId="urn:microsoft.com/office/officeart/2005/8/layout/bProcess3"/>
    <dgm:cxn modelId="{CAD5F513-22B7-4A73-A7C8-B93815CDA41C}" type="presParOf" srcId="{02266ACB-26E1-4841-87D0-9FD5D246FFA6}" destId="{927DAE65-5B85-430E-8263-C299D41A9E6A}" srcOrd="0" destOrd="0" presId="urn:microsoft.com/office/officeart/2005/8/layout/bProcess3"/>
    <dgm:cxn modelId="{F972C003-2F42-43DC-8010-4C0A4DECAE31}" type="presParOf" srcId="{02266ACB-26E1-4841-87D0-9FD5D246FFA6}" destId="{266C2A79-F16B-40CC-82A2-CAEAB6376167}" srcOrd="1" destOrd="0" presId="urn:microsoft.com/office/officeart/2005/8/layout/bProcess3"/>
    <dgm:cxn modelId="{4006881C-3BAB-4B6F-9F3E-A531E2B2CDD9}" type="presParOf" srcId="{266C2A79-F16B-40CC-82A2-CAEAB6376167}" destId="{D20402CB-EBF6-4BBA-8EFD-36164140C718}" srcOrd="0" destOrd="0" presId="urn:microsoft.com/office/officeart/2005/8/layout/bProcess3"/>
    <dgm:cxn modelId="{918616C7-F459-4247-A4ED-C3B7230F18C6}" type="presParOf" srcId="{02266ACB-26E1-4841-87D0-9FD5D246FFA6}" destId="{1ACFDB45-1334-4CEC-92BC-0A2A70E406CD}" srcOrd="2" destOrd="0" presId="urn:microsoft.com/office/officeart/2005/8/layout/bProcess3"/>
    <dgm:cxn modelId="{11FE1C09-26C9-4450-A8C9-EF8B6FE0A988}" type="presParOf" srcId="{02266ACB-26E1-4841-87D0-9FD5D246FFA6}" destId="{BC7501CF-0D17-4949-9556-540E0393F21C}" srcOrd="3" destOrd="0" presId="urn:microsoft.com/office/officeart/2005/8/layout/bProcess3"/>
    <dgm:cxn modelId="{E2ABDC86-B5E3-44BC-BADF-BA9F1D73E062}" type="presParOf" srcId="{BC7501CF-0D17-4949-9556-540E0393F21C}" destId="{1EF2CB9B-A006-4CA4-B297-5EF6BDA8E8B8}" srcOrd="0" destOrd="0" presId="urn:microsoft.com/office/officeart/2005/8/layout/bProcess3"/>
    <dgm:cxn modelId="{8E9E97A9-3D45-4B0F-A653-93E9B4E32EE1}" type="presParOf" srcId="{02266ACB-26E1-4841-87D0-9FD5D246FFA6}" destId="{D05980D1-75F9-4FCA-9F5B-34C14F4258DA}" srcOrd="4" destOrd="0" presId="urn:microsoft.com/office/officeart/2005/8/layout/bProcess3"/>
    <dgm:cxn modelId="{BE2AF9F9-4BFD-4993-87BF-A6D7DC2336DE}" type="presParOf" srcId="{02266ACB-26E1-4841-87D0-9FD5D246FFA6}" destId="{17FFBB7E-44C7-4FCA-8EA6-5BA2B10C7438}" srcOrd="5" destOrd="0" presId="urn:microsoft.com/office/officeart/2005/8/layout/bProcess3"/>
    <dgm:cxn modelId="{38F2AE6B-1C4A-4EBF-A5D6-1E81BB70FCB2}" type="presParOf" srcId="{17FFBB7E-44C7-4FCA-8EA6-5BA2B10C7438}" destId="{21A75636-AEE2-4B90-8921-4920FF20DC29}" srcOrd="0" destOrd="0" presId="urn:microsoft.com/office/officeart/2005/8/layout/bProcess3"/>
    <dgm:cxn modelId="{0CD54FFA-9171-4702-ABE6-662E4F0CC700}" type="presParOf" srcId="{02266ACB-26E1-4841-87D0-9FD5D246FFA6}" destId="{44C0E93A-43A5-4AAC-8FD5-EE668E2DE653}" srcOrd="6" destOrd="0" presId="urn:microsoft.com/office/officeart/2005/8/layout/bProcess3"/>
    <dgm:cxn modelId="{FB3DACCA-171E-4E97-A347-894A72F7118E}" type="presParOf" srcId="{02266ACB-26E1-4841-87D0-9FD5D246FFA6}" destId="{9122C8A9-53C9-422C-9AD3-59BD4D329AE0}" srcOrd="7" destOrd="0" presId="urn:microsoft.com/office/officeart/2005/8/layout/bProcess3"/>
    <dgm:cxn modelId="{5EC31C1C-05CF-497A-800F-11EA8F5A5163}" type="presParOf" srcId="{9122C8A9-53C9-422C-9AD3-59BD4D329AE0}" destId="{8D730752-1AE4-4EA6-8E94-7ECB40D55A5F}" srcOrd="0" destOrd="0" presId="urn:microsoft.com/office/officeart/2005/8/layout/bProcess3"/>
    <dgm:cxn modelId="{1E091688-6BF4-419C-B6F4-8B82FAEBBC9B}" type="presParOf" srcId="{02266ACB-26E1-4841-87D0-9FD5D246FFA6}" destId="{4FD179DF-56CF-4047-96C4-089BF03F0E02}" srcOrd="8" destOrd="0" presId="urn:microsoft.com/office/officeart/2005/8/layout/bProcess3"/>
    <dgm:cxn modelId="{1063CD67-0DA4-48A3-977A-3C40FCED7944}" type="presParOf" srcId="{02266ACB-26E1-4841-87D0-9FD5D246FFA6}" destId="{507756D3-393E-42A4-A214-AAD142A63C3B}" srcOrd="9" destOrd="0" presId="urn:microsoft.com/office/officeart/2005/8/layout/bProcess3"/>
    <dgm:cxn modelId="{0F017F1C-9956-4DAC-A88F-EE8C332B11F7}" type="presParOf" srcId="{507756D3-393E-42A4-A214-AAD142A63C3B}" destId="{9B1A81E6-E37C-453C-B3E0-5DCD95666FBA}" srcOrd="0" destOrd="0" presId="urn:microsoft.com/office/officeart/2005/8/layout/bProcess3"/>
    <dgm:cxn modelId="{E8F7D59C-54D9-450F-80C7-E2944A0492ED}" type="presParOf" srcId="{02266ACB-26E1-4841-87D0-9FD5D246FFA6}" destId="{FFC2272E-1257-4972-8851-39071E31F4BF}" srcOrd="10" destOrd="0" presId="urn:microsoft.com/office/officeart/2005/8/layout/bProcess3"/>
    <dgm:cxn modelId="{3347A499-07FB-49CF-B8E5-CF3932BF1A75}" type="presParOf" srcId="{02266ACB-26E1-4841-87D0-9FD5D246FFA6}" destId="{EBB25FDA-5391-4D80-9A69-CF26AD99E025}" srcOrd="11" destOrd="0" presId="urn:microsoft.com/office/officeart/2005/8/layout/bProcess3"/>
    <dgm:cxn modelId="{4467C2D9-9F6D-4F87-956B-3D8C7E6B1762}" type="presParOf" srcId="{EBB25FDA-5391-4D80-9A69-CF26AD99E025}" destId="{A4F71057-B6C3-4248-91A5-D7FEAB89F6C7}" srcOrd="0" destOrd="0" presId="urn:microsoft.com/office/officeart/2005/8/layout/bProcess3"/>
    <dgm:cxn modelId="{5E662850-A9A1-4444-8F45-E98A5FA2CD67}" type="presParOf" srcId="{02266ACB-26E1-4841-87D0-9FD5D246FFA6}" destId="{6C75EBA3-2FFA-4309-B900-4B352924472B}" srcOrd="12" destOrd="0" presId="urn:microsoft.com/office/officeart/2005/8/layout/bProcess3"/>
    <dgm:cxn modelId="{F19DCB25-ED00-494D-ADD5-DED1E3B008A0}" type="presParOf" srcId="{02266ACB-26E1-4841-87D0-9FD5D246FFA6}" destId="{9D794811-F8A7-4DE2-81DA-69AD4FBB028D}" srcOrd="13" destOrd="0" presId="urn:microsoft.com/office/officeart/2005/8/layout/bProcess3"/>
    <dgm:cxn modelId="{45883650-7461-485F-B95E-C8B68EC02893}" type="presParOf" srcId="{9D794811-F8A7-4DE2-81DA-69AD4FBB028D}" destId="{6D010677-FE66-4D97-AA93-4A582377E13F}" srcOrd="0" destOrd="0" presId="urn:microsoft.com/office/officeart/2005/8/layout/bProcess3"/>
    <dgm:cxn modelId="{33F8C678-631B-4457-9626-FF1B1FDEB305}" type="presParOf" srcId="{02266ACB-26E1-4841-87D0-9FD5D246FFA6}" destId="{B7F674FE-2DB2-4E48-936C-0A583CCC4059}" srcOrd="14" destOrd="0" presId="urn:microsoft.com/office/officeart/2005/8/layout/bProcess3"/>
    <dgm:cxn modelId="{F7F681F8-6C96-49ED-A820-E43F3739CAA4}" type="presParOf" srcId="{02266ACB-26E1-4841-87D0-9FD5D246FFA6}" destId="{2C65F17A-EDAF-42CB-9856-529ED7D61DE1}" srcOrd="15" destOrd="0" presId="urn:microsoft.com/office/officeart/2005/8/layout/bProcess3"/>
    <dgm:cxn modelId="{F80E08ED-5082-4948-A331-935B889A5A0D}" type="presParOf" srcId="{2C65F17A-EDAF-42CB-9856-529ED7D61DE1}" destId="{05BB6E79-B6A8-476E-A72C-9BAD68BB524A}" srcOrd="0" destOrd="0" presId="urn:microsoft.com/office/officeart/2005/8/layout/bProcess3"/>
    <dgm:cxn modelId="{CE11F232-BF86-4C73-B47C-AA7F3B18A800}" type="presParOf" srcId="{02266ACB-26E1-4841-87D0-9FD5D246FFA6}" destId="{A4A071AA-78D1-47CB-9CFF-0A39B9FD0CE1}" srcOrd="16" destOrd="0" presId="urn:microsoft.com/office/officeart/2005/8/layout/bProcess3"/>
    <dgm:cxn modelId="{3EECB5E6-DADD-44C0-B3FD-D10999449E39}" type="presParOf" srcId="{02266ACB-26E1-4841-87D0-9FD5D246FFA6}" destId="{EEEEEE2B-8808-4D22-92B2-D35D643A2DF9}" srcOrd="17" destOrd="0" presId="urn:microsoft.com/office/officeart/2005/8/layout/bProcess3"/>
    <dgm:cxn modelId="{848ACB43-B5D5-4765-BD2A-06E27A58A392}" type="presParOf" srcId="{EEEEEE2B-8808-4D22-92B2-D35D643A2DF9}" destId="{26392D37-9856-44B9-9D21-BAC99A0BE3BC}" srcOrd="0" destOrd="0" presId="urn:microsoft.com/office/officeart/2005/8/layout/bProcess3"/>
    <dgm:cxn modelId="{F1B3216A-473D-40F1-96C1-03622AF25FE1}" type="presParOf" srcId="{02266ACB-26E1-4841-87D0-9FD5D246FFA6}" destId="{A31949E4-4CF3-48A0-96D7-65EA784CDE26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610600" cy="5156200"/>
        <a:chOff x="0" y="0"/>
        <a:chExt cx="8610600" cy="5156200"/>
      </a:xfrm>
    </dsp:grpSpPr>
    <dsp:sp modelId="{266C2A79-F16B-40CC-82A2-CAEAB6376167}">
      <dsp:nvSpPr>
        <dsp:cNvPr id="4" name="Freeform 3"/>
        <dsp:cNvSpPr/>
      </dsp:nvSpPr>
      <dsp:spPr bwMode="white">
        <a:xfrm>
          <a:off x="1837983" y="1054627"/>
          <a:ext cx="422342" cy="0"/>
        </a:xfrm>
        <a:custGeom>
          <a:avLst/>
          <a:gdLst/>
          <a:ahLst/>
          <a:cxnLst/>
          <a:pathLst>
            <a:path w="665">
              <a:moveTo>
                <a:pt x="0" y="0"/>
              </a:moveTo>
              <a:lnTo>
                <a:pt x="665" y="0"/>
              </a:lnTo>
            </a:path>
          </a:pathLst>
        </a:cu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tx1"/>
            </a:solidFill>
          </a:endParaRPr>
        </a:p>
      </dsp:txBody>
      <dsp:txXfrm>
        <a:off x="1837983" y="1054627"/>
        <a:ext cx="422342" cy="0"/>
      </dsp:txXfrm>
    </dsp:sp>
    <dsp:sp modelId="{927DAE65-5B85-430E-8263-C299D41A9E6A}">
      <dsp:nvSpPr>
        <dsp:cNvPr id="3" name="Rectangles 2"/>
        <dsp:cNvSpPr/>
      </dsp:nvSpPr>
      <dsp:spPr bwMode="white">
        <a:xfrm>
          <a:off x="1713" y="503746"/>
          <a:ext cx="1836269" cy="1101762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142240" tIns="142240" rIns="142240" bIns="142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cap="none" spc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Case study</a:t>
          </a:r>
          <a:endParaRPr lang="en-US" sz="2000" b="1" cap="none" spc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13" y="503746"/>
        <a:ext cx="1836269" cy="1101762"/>
      </dsp:txXfrm>
    </dsp:sp>
    <dsp:sp modelId="{BC7501CF-0D17-4949-9556-540E0393F21C}">
      <dsp:nvSpPr>
        <dsp:cNvPr id="6" name="Freeform 5"/>
        <dsp:cNvSpPr/>
      </dsp:nvSpPr>
      <dsp:spPr bwMode="white">
        <a:xfrm>
          <a:off x="4096594" y="1054627"/>
          <a:ext cx="422342" cy="0"/>
        </a:xfrm>
        <a:custGeom>
          <a:avLst/>
          <a:gdLst/>
          <a:ahLst/>
          <a:cxnLst/>
          <a:pathLst>
            <a:path w="665">
              <a:moveTo>
                <a:pt x="0" y="0"/>
              </a:moveTo>
              <a:lnTo>
                <a:pt x="665" y="0"/>
              </a:lnTo>
            </a:path>
          </a:pathLst>
        </a:cu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tx1"/>
            </a:solidFill>
          </a:endParaRPr>
        </a:p>
      </dsp:txBody>
      <dsp:txXfrm>
        <a:off x="4096594" y="1054627"/>
        <a:ext cx="422342" cy="0"/>
      </dsp:txXfrm>
    </dsp:sp>
    <dsp:sp modelId="{1ACFDB45-1334-4CEC-92BC-0A2A70E406CD}">
      <dsp:nvSpPr>
        <dsp:cNvPr id="5" name="Rectangles 4"/>
        <dsp:cNvSpPr/>
      </dsp:nvSpPr>
      <dsp:spPr bwMode="white">
        <a:xfrm>
          <a:off x="2260325" y="503746"/>
          <a:ext cx="1836269" cy="1101762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142240" tIns="142240" rIns="142240" bIns="142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cap="none" spc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Murder rate</a:t>
          </a:r>
          <a:endParaRPr lang="en-US" sz="2000" b="1" cap="none" spc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60325" y="503746"/>
        <a:ext cx="1836269" cy="1101762"/>
      </dsp:txXfrm>
    </dsp:sp>
    <dsp:sp modelId="{17FFBB7E-44C7-4FCA-8EA6-5BA2B10C7438}">
      <dsp:nvSpPr>
        <dsp:cNvPr id="8" name="Freeform 7"/>
        <dsp:cNvSpPr/>
      </dsp:nvSpPr>
      <dsp:spPr bwMode="white">
        <a:xfrm>
          <a:off x="6355205" y="1054627"/>
          <a:ext cx="422342" cy="0"/>
        </a:xfrm>
        <a:custGeom>
          <a:avLst/>
          <a:gdLst/>
          <a:ahLst/>
          <a:cxnLst/>
          <a:pathLst>
            <a:path w="665">
              <a:moveTo>
                <a:pt x="0" y="0"/>
              </a:moveTo>
              <a:lnTo>
                <a:pt x="665" y="0"/>
              </a:lnTo>
            </a:path>
          </a:pathLst>
        </a:cu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tx1"/>
            </a:solidFill>
          </a:endParaRPr>
        </a:p>
      </dsp:txBody>
      <dsp:txXfrm>
        <a:off x="6355205" y="1054627"/>
        <a:ext cx="422342" cy="0"/>
      </dsp:txXfrm>
    </dsp:sp>
    <dsp:sp modelId="{D05980D1-75F9-4FCA-9F5B-34C14F4258DA}">
      <dsp:nvSpPr>
        <dsp:cNvPr id="7" name="Rectangles 6"/>
        <dsp:cNvSpPr/>
      </dsp:nvSpPr>
      <dsp:spPr bwMode="white">
        <a:xfrm>
          <a:off x="4518936" y="503746"/>
          <a:ext cx="1836269" cy="1101762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142240" tIns="142240" rIns="142240" bIns="142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cap="none" spc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Sexual assault</a:t>
          </a:r>
          <a:endParaRPr lang="en-US" sz="2000" b="1" cap="none" spc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18936" y="503746"/>
        <a:ext cx="1836269" cy="1101762"/>
      </dsp:txXfrm>
    </dsp:sp>
    <dsp:sp modelId="{9122C8A9-53C9-422C-9AD3-59BD4D329AE0}">
      <dsp:nvSpPr>
        <dsp:cNvPr id="10" name="Freeform 9"/>
        <dsp:cNvSpPr/>
      </dsp:nvSpPr>
      <dsp:spPr bwMode="white">
        <a:xfrm>
          <a:off x="919848" y="1605508"/>
          <a:ext cx="6775834" cy="421711"/>
        </a:xfrm>
        <a:custGeom>
          <a:avLst/>
          <a:gdLst/>
          <a:ahLst/>
          <a:cxnLst/>
          <a:pathLst>
            <a:path w="10671" h="664">
              <a:moveTo>
                <a:pt x="10671" y="0"/>
              </a:moveTo>
              <a:lnTo>
                <a:pt x="10671" y="332"/>
              </a:lnTo>
              <a:lnTo>
                <a:pt x="0" y="332"/>
              </a:lnTo>
              <a:lnTo>
                <a:pt x="0" y="664"/>
              </a:lnTo>
            </a:path>
          </a:pathLst>
        </a:cu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tx1"/>
            </a:solidFill>
          </a:endParaRPr>
        </a:p>
      </dsp:txBody>
      <dsp:txXfrm>
        <a:off x="919848" y="1605508"/>
        <a:ext cx="6775834" cy="421711"/>
      </dsp:txXfrm>
    </dsp:sp>
    <dsp:sp modelId="{44C0E93A-43A5-4AAC-8FD5-EE668E2DE653}">
      <dsp:nvSpPr>
        <dsp:cNvPr id="9" name="Rectangles 8"/>
        <dsp:cNvSpPr/>
      </dsp:nvSpPr>
      <dsp:spPr bwMode="white">
        <a:xfrm>
          <a:off x="6777547" y="503746"/>
          <a:ext cx="1836269" cy="1101762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142240" tIns="142240" rIns="142240" bIns="142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cap="none" spc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Kidnapping</a:t>
          </a:r>
          <a:endParaRPr lang="en-US" sz="2000" b="1" cap="none" spc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77547" y="503746"/>
        <a:ext cx="1836269" cy="1101762"/>
      </dsp:txXfrm>
    </dsp:sp>
    <dsp:sp modelId="{507756D3-393E-42A4-A214-AAD142A63C3B}">
      <dsp:nvSpPr>
        <dsp:cNvPr id="12" name="Freeform 11"/>
        <dsp:cNvSpPr/>
      </dsp:nvSpPr>
      <dsp:spPr bwMode="white">
        <a:xfrm>
          <a:off x="1837983" y="2578100"/>
          <a:ext cx="422342" cy="0"/>
        </a:xfrm>
        <a:custGeom>
          <a:avLst/>
          <a:gdLst/>
          <a:ahLst/>
          <a:cxnLst/>
          <a:pathLst>
            <a:path w="665">
              <a:moveTo>
                <a:pt x="0" y="0"/>
              </a:moveTo>
              <a:lnTo>
                <a:pt x="665" y="0"/>
              </a:lnTo>
            </a:path>
          </a:pathLst>
        </a:cu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tx1"/>
            </a:solidFill>
          </a:endParaRPr>
        </a:p>
      </dsp:txBody>
      <dsp:txXfrm>
        <a:off x="1837983" y="2578100"/>
        <a:ext cx="422342" cy="0"/>
      </dsp:txXfrm>
    </dsp:sp>
    <dsp:sp modelId="{4FD179DF-56CF-4047-96C4-089BF03F0E02}">
      <dsp:nvSpPr>
        <dsp:cNvPr id="11" name="Rectangles 10"/>
        <dsp:cNvSpPr/>
      </dsp:nvSpPr>
      <dsp:spPr bwMode="white">
        <a:xfrm>
          <a:off x="1713" y="2027219"/>
          <a:ext cx="1836269" cy="1101762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142240" tIns="142240" rIns="142240" bIns="142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cap="none" spc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Robbery</a:t>
          </a:r>
          <a:endParaRPr lang="en-US" sz="2000" b="1" cap="none" spc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13" y="2027219"/>
        <a:ext cx="1836269" cy="1101762"/>
      </dsp:txXfrm>
    </dsp:sp>
    <dsp:sp modelId="{EBB25FDA-5391-4D80-9A69-CF26AD99E025}">
      <dsp:nvSpPr>
        <dsp:cNvPr id="14" name="Freeform 13"/>
        <dsp:cNvSpPr/>
      </dsp:nvSpPr>
      <dsp:spPr bwMode="white">
        <a:xfrm>
          <a:off x="4096594" y="2578100"/>
          <a:ext cx="422342" cy="0"/>
        </a:xfrm>
        <a:custGeom>
          <a:avLst/>
          <a:gdLst/>
          <a:ahLst/>
          <a:cxnLst/>
          <a:pathLst>
            <a:path w="665">
              <a:moveTo>
                <a:pt x="0" y="0"/>
              </a:moveTo>
              <a:lnTo>
                <a:pt x="665" y="0"/>
              </a:lnTo>
            </a:path>
          </a:pathLst>
        </a:cu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tx1"/>
            </a:solidFill>
          </a:endParaRPr>
        </a:p>
      </dsp:txBody>
      <dsp:txXfrm>
        <a:off x="4096594" y="2578100"/>
        <a:ext cx="422342" cy="0"/>
      </dsp:txXfrm>
    </dsp:sp>
    <dsp:sp modelId="{FFC2272E-1257-4972-8851-39071E31F4BF}">
      <dsp:nvSpPr>
        <dsp:cNvPr id="13" name="Rectangles 12"/>
        <dsp:cNvSpPr/>
      </dsp:nvSpPr>
      <dsp:spPr bwMode="white">
        <a:xfrm>
          <a:off x="2260325" y="2027219"/>
          <a:ext cx="1836269" cy="1101762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142240" tIns="142240" rIns="142240" bIns="142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cap="none" spc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Theft</a:t>
          </a:r>
          <a:endParaRPr lang="en-US" sz="2000" b="1" cap="none" spc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60325" y="2027219"/>
        <a:ext cx="1836269" cy="1101762"/>
      </dsp:txXfrm>
    </dsp:sp>
    <dsp:sp modelId="{9D794811-F8A7-4DE2-81DA-69AD4FBB028D}">
      <dsp:nvSpPr>
        <dsp:cNvPr id="16" name="Freeform 15"/>
        <dsp:cNvSpPr/>
      </dsp:nvSpPr>
      <dsp:spPr bwMode="white">
        <a:xfrm>
          <a:off x="6355205" y="2578100"/>
          <a:ext cx="422342" cy="0"/>
        </a:xfrm>
        <a:custGeom>
          <a:avLst/>
          <a:gdLst/>
          <a:ahLst/>
          <a:cxnLst/>
          <a:pathLst>
            <a:path w="665">
              <a:moveTo>
                <a:pt x="0" y="0"/>
              </a:moveTo>
              <a:lnTo>
                <a:pt x="665" y="0"/>
              </a:lnTo>
            </a:path>
          </a:pathLst>
        </a:cu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tx1"/>
            </a:solidFill>
          </a:endParaRPr>
        </a:p>
      </dsp:txBody>
      <dsp:txXfrm>
        <a:off x="6355205" y="2578100"/>
        <a:ext cx="422342" cy="0"/>
      </dsp:txXfrm>
    </dsp:sp>
    <dsp:sp modelId="{6C75EBA3-2FFA-4309-B900-4B352924472B}">
      <dsp:nvSpPr>
        <dsp:cNvPr id="15" name="Rectangles 14"/>
        <dsp:cNvSpPr/>
      </dsp:nvSpPr>
      <dsp:spPr bwMode="white">
        <a:xfrm>
          <a:off x="4518936" y="2027219"/>
          <a:ext cx="1836269" cy="1101762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142240" tIns="142240" rIns="142240" bIns="142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cap="none" spc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Dowry death</a:t>
          </a:r>
          <a:endParaRPr lang="en-US" sz="2000" b="1" cap="none" spc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18936" y="2027219"/>
        <a:ext cx="1836269" cy="1101762"/>
      </dsp:txXfrm>
    </dsp:sp>
    <dsp:sp modelId="{2C65F17A-EDAF-42CB-9856-529ED7D61DE1}">
      <dsp:nvSpPr>
        <dsp:cNvPr id="18" name="Freeform 17"/>
        <dsp:cNvSpPr/>
      </dsp:nvSpPr>
      <dsp:spPr bwMode="white">
        <a:xfrm>
          <a:off x="919848" y="3128981"/>
          <a:ext cx="6775834" cy="421711"/>
        </a:xfrm>
        <a:custGeom>
          <a:avLst/>
          <a:gdLst/>
          <a:ahLst/>
          <a:cxnLst/>
          <a:pathLst>
            <a:path w="10671" h="664">
              <a:moveTo>
                <a:pt x="10671" y="0"/>
              </a:moveTo>
              <a:lnTo>
                <a:pt x="10671" y="332"/>
              </a:lnTo>
              <a:lnTo>
                <a:pt x="0" y="332"/>
              </a:lnTo>
              <a:lnTo>
                <a:pt x="0" y="664"/>
              </a:lnTo>
            </a:path>
          </a:pathLst>
        </a:cu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tx1"/>
            </a:solidFill>
          </a:endParaRPr>
        </a:p>
      </dsp:txBody>
      <dsp:txXfrm>
        <a:off x="919848" y="3128981"/>
        <a:ext cx="6775834" cy="421711"/>
      </dsp:txXfrm>
    </dsp:sp>
    <dsp:sp modelId="{B7F674FE-2DB2-4E48-936C-0A583CCC4059}">
      <dsp:nvSpPr>
        <dsp:cNvPr id="17" name="Rectangles 16"/>
        <dsp:cNvSpPr/>
      </dsp:nvSpPr>
      <dsp:spPr bwMode="white">
        <a:xfrm>
          <a:off x="6777547" y="2027219"/>
          <a:ext cx="1836269" cy="1101762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142240" tIns="142240" rIns="142240" bIns="142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cap="none" spc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Women safety</a:t>
          </a:r>
          <a:endParaRPr lang="en-US" sz="2000" b="1" cap="none" spc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77547" y="2027219"/>
        <a:ext cx="1836269" cy="1101762"/>
      </dsp:txXfrm>
    </dsp:sp>
    <dsp:sp modelId="{EEEEEE2B-8808-4D22-92B2-D35D643A2DF9}">
      <dsp:nvSpPr>
        <dsp:cNvPr id="20" name="Freeform 19"/>
        <dsp:cNvSpPr/>
      </dsp:nvSpPr>
      <dsp:spPr bwMode="white">
        <a:xfrm>
          <a:off x="1837983" y="4101573"/>
          <a:ext cx="422342" cy="0"/>
        </a:xfrm>
        <a:custGeom>
          <a:avLst/>
          <a:gdLst/>
          <a:ahLst/>
          <a:cxnLst/>
          <a:pathLst>
            <a:path w="665">
              <a:moveTo>
                <a:pt x="0" y="0"/>
              </a:moveTo>
              <a:lnTo>
                <a:pt x="665" y="0"/>
              </a:lnTo>
            </a:path>
          </a:pathLst>
        </a:cu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tx1"/>
            </a:solidFill>
          </a:endParaRPr>
        </a:p>
      </dsp:txBody>
      <dsp:txXfrm>
        <a:off x="1837983" y="4101573"/>
        <a:ext cx="422342" cy="0"/>
      </dsp:txXfrm>
    </dsp:sp>
    <dsp:sp modelId="{A4A071AA-78D1-47CB-9CFF-0A39B9FD0CE1}">
      <dsp:nvSpPr>
        <dsp:cNvPr id="19" name="Rectangles 18"/>
        <dsp:cNvSpPr/>
      </dsp:nvSpPr>
      <dsp:spPr bwMode="white">
        <a:xfrm>
          <a:off x="1713" y="3550692"/>
          <a:ext cx="1836269" cy="1101762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142240" tIns="142240" rIns="142240" bIns="142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cap="none" spc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Violence</a:t>
          </a:r>
          <a:endParaRPr lang="en-US" sz="2000" b="1" cap="none" spc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13" y="3550692"/>
        <a:ext cx="1836269" cy="1101762"/>
      </dsp:txXfrm>
    </dsp:sp>
    <dsp:sp modelId="{A31949E4-4CF3-48A0-96D7-65EA784CDE26}">
      <dsp:nvSpPr>
        <dsp:cNvPr id="21" name="Rectangles 20"/>
        <dsp:cNvSpPr/>
      </dsp:nvSpPr>
      <dsp:spPr bwMode="white">
        <a:xfrm>
          <a:off x="2260325" y="3550692"/>
          <a:ext cx="1836269" cy="1101762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142240" tIns="142240" rIns="142240" bIns="142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cap="none" spc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Findings</a:t>
          </a:r>
          <a:endParaRPr lang="en-US" sz="2000" b="1" cap="none" spc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60325" y="3550692"/>
        <a:ext cx="1836269" cy="1101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bkpt" val="endCnv"/>
          <dgm:param type="contDir" val="sameDir"/>
          <dgm:param type="grDir" val="tL"/>
          <dgm:param type="flowDir" val="row"/>
        </dgm:alg>
      </dgm:if>
      <dgm:else name="Name3">
        <dgm:alg type="snake">
          <dgm:param type="bkpt" val="endCnv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dim" val="1D"/>
                <dgm:param type="connRout" val="bend"/>
                <dgm:param type="begPts" val="midR bCtr"/>
                <dgm:param type="endPts" val="midL tCtr"/>
              </dgm:alg>
            </dgm:if>
            <dgm:else name="Name6">
              <dgm:alg type="conn">
                <dgm:param type="dim" val="1D"/>
                <dgm:param type="connRout" val="ben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E6BB-2CA1-42FF-9742-0BA904CC48E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63AC-9A7B-4BD8-B673-4B1785EB94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E6BB-2CA1-42FF-9742-0BA904CC48E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63AC-9A7B-4BD8-B673-4B1785EB94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E6BB-2CA1-42FF-9742-0BA904CC48E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63AC-9A7B-4BD8-B673-4B1785EB94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E6BB-2CA1-42FF-9742-0BA904CC48E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63AC-9A7B-4BD8-B673-4B1785EB94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E6BB-2CA1-42FF-9742-0BA904CC48E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63AC-9A7B-4BD8-B673-4B1785EB94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E6BB-2CA1-42FF-9742-0BA904CC48E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63AC-9A7B-4BD8-B673-4B1785EB94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E6BB-2CA1-42FF-9742-0BA904CC48E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63AC-9A7B-4BD8-B673-4B1785EB94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E6BB-2CA1-42FF-9742-0BA904CC48E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63AC-9A7B-4BD8-B673-4B1785EB94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E6BB-2CA1-42FF-9742-0BA904CC48E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63AC-9A7B-4BD8-B673-4B1785EB94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E6BB-2CA1-42FF-9742-0BA904CC48E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63AC-9A7B-4BD8-B673-4B1785EB94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E6BB-2CA1-42FF-9742-0BA904CC48E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63AC-9A7B-4BD8-B673-4B1785EB94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6E6BB-2CA1-42FF-9742-0BA904CC48E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E63AC-9A7B-4BD8-B673-4B1785EB943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chart" Target="../charts/chart17.xml"/><Relationship Id="rId1" Type="http://schemas.openxmlformats.org/officeDocument/2006/relationships/chart" Target="../charts/chart1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chart" Target="../charts/chart19.xml"/><Relationship Id="rId1" Type="http://schemas.openxmlformats.org/officeDocument/2006/relationships/chart" Target="../charts/chart1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chart" Target="../charts/chart21.xml"/><Relationship Id="rId1" Type="http://schemas.openxmlformats.org/officeDocument/2006/relationships/chart" Target="../charts/char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24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CRIME RATE IN INDIA</a:t>
            </a:r>
            <a:endParaRPr lang="en-US" sz="4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26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Robbery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4343400" cy="20574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Maharashtra has experienced highest number of robbery rate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robbery rate is expanding with a high growth rate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Sikkim, Lakshadweep, Manipur have the lowest number of robbery rate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4191000" y="4114800"/>
          <a:ext cx="5181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4343401" y="990600"/>
          <a:ext cx="4571999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0" y="3124200"/>
          <a:ext cx="44958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38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Theft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1143000"/>
            <a:ext cx="3657600" cy="28194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Maharashtra, Uttar Pradesh, and Andhra Pradesh has highest theft rate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Lakshadweep is the safe city with lowest number of theft rate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2007, the theft has been surged throughout India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0" y="990600"/>
          <a:ext cx="53340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0" y="4191000"/>
          <a:ext cx="53340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5105400" y="3886200"/>
          <a:ext cx="40386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1000"/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Dowry death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3733800" y="1371600"/>
          <a:ext cx="54102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3248026" y="4114800"/>
          <a:ext cx="5895974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26" name="AutoShape 2" descr="Rising Against Dowry: The Inspirational Story in 10 Points of  #Marriage_In_17Minutes - InstantBiograph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3505200" cy="28194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Bihar, Uttar Pradesh, and Madhya Pradesh has highest dowry death rate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Haryana, Mizoram, and Lakshadweep has lowest number of dowry death rate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2006, the dowry death rate has been saturated throughout India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2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Women safety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600200"/>
            <a:ext cx="3810000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women safety has been measured in terms of rape, dowry_deaths, assault_on_women_with_intent_to_outrage_her_modesty, insult_to_modesty_of_women and cruelty_by_husband_or_his_relatives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Andhra Pradesh, Uttar Pradesh, West Bengal and Madhya Pradesh are the unsafe place for women as most of the violence against women has been reported in those sates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Daman &amp; Diu, Lakshadweep and Nagaland are the safest state for women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0" y="1219200"/>
          <a:ext cx="5410200" cy="3028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0" y="4343400"/>
          <a:ext cx="5486401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9000"/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Autofit/>
          </a:bodyPr>
          <a:lstStyle/>
          <a:p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Violence</a:t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3200400" cy="4678363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violence rate has been measured in terms of murder, dacoity, robbery, burglary, theft, and death by neighbors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Maharashtra, Uttar Pradesh, Andhra Pradesh, and Madhya Pradesh are the state with highest number of crimes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Sikkim, Lakshadweep, Nagaland, and Manipur are the state with lowest number of crimes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3124200" y="1219200"/>
          <a:ext cx="6248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2876550" y="4419600"/>
          <a:ext cx="626745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26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Murder rate, and dowry death has been lowered in 2012 compared to 2001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Sexual assault, kidnapping and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robbery rate has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 increased in 2012 compared to 2001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Indian government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to provide more protection to women and improve the national surveillance to decrease kidnapping and robbery rate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number of crime has been reported in Uttar Pradesh, Maharashtra, Andhra Pradesh, Madhya Pradesh and Bihar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Comparatively, Andaman, Daman &amp; Diu, Lakshadweep, Sikkim, and Nagaland are the safest place to live as these states has recorded minimum number of crime.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Indian government has performed well in reducing dowry death and murder rate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Function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/*1.show the current year and previous year sexual assault rate of each state in each year*/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state_ut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year,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total_rape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lag(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total_rape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1) over(partition by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state_ut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order by year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previous_year_rate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(select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state_ut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year, sum(rape) as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total_rape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district_wise_crimes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Group by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state_ut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year ) as S;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410200" y="1905000"/>
            <a:ext cx="3429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 of Year growth rate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/*2. Show the year of year murder rate growth in 5 states with highest murder rate*/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combination of sub queries and windows function</a:t>
            </a:r>
            <a:endParaRPr lang="en-US" sz="1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state_ut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year,total_murder,previous_year_rate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total_murder-previous_year_rate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)/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previous_year_rate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YoY_murder_growth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(select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state_ut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year,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total_murder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lag(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total_murder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1) over(partition by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state_ut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order by year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previous_year_rate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(select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state_ut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year, sum(murder) as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total_murder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district_wise_crimes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Group by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state_ut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year ) as S) as S1;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800600" y="2209800"/>
            <a:ext cx="4114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Highest kidnapping rate in each year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/*3. City with highest kidnapping rate in each year*/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kidnapping_abduction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year,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state_ut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district_wise_crimes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where(year,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kidnapping_abduction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 (select year, Max(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kidnapping_abduction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maximum_kidnapping_abduction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district_wise_crimes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group by year);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562600" y="1752600"/>
            <a:ext cx="3352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table expression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*4. Rank top 5 murder state rate in each year*/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CTE as (select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state_ut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year,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total_murder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dense_rank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over (partition by year order by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total_murder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ranking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(select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state_ut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sum(Murder) as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total_murder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year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district_wise_crimes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state_ut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year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total_murder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murder_list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state_ut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year,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total_murder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ranking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CTE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having ranking&lt;6;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257800" y="1676400"/>
            <a:ext cx="3429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28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304800" y="1397000"/>
          <a:ext cx="86106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Consecutive Queries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4038600" cy="36576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/*5a. identify the year when murder rate has been increased for three years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consequetively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view CTE as(select year,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total_murder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lag(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total_murder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1) over(order by year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previous_year_rate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(select  year, sum(murder) as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total_murder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district_wise_crimes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Group by year ) as s)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M3.year, M2.year, M1.year, M3.total_murder, M2.total_murder, M1.total_murder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CTE as M1 join CTE as M2 on M1.year=M2.year+1 and M1.total_murder&gt;M2.total_murder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 CTE as M3 on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M2.year=M3.year+1 and M2.total_murder&gt;M3.total_murder;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4800" y="4876800"/>
            <a:ext cx="4191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/>
          <p:nvPr/>
        </p:nvSpPr>
        <p:spPr>
          <a:xfrm>
            <a:off x="4800600" y="1066800"/>
            <a:ext cx="411480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just">
              <a:spcBef>
                <a:spcPct val="20000"/>
              </a:spcBef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/*5b. identify the year when murder rate has been decreased for three years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consequetively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highlight the year when the rate stats to fall*/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view CTE as(select year,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total_murder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lag(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total_murder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1) over(order by year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previous_year_rate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(select  year, sum(murder) as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total_murder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district_wise_crimes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Group by year ) as s)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ct val="20000"/>
              </a:spcBef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 M1.year, M2.year, M3.year, M1.total_murder, M2.total_murder, M3.total_murder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ct val="20000"/>
              </a:spcBef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CTE as M1 join CTE as M2on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ct val="20000"/>
              </a:spcBef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M1.year+1=M2.year and M1.total_murder&gt;M2.total_murder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ct val="20000"/>
              </a:spcBef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 CTE as M3 on M2.year+1=M3.year and M2.total_murder&gt;M3.total_murder;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4800600"/>
            <a:ext cx="37242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 robbery rate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/*6. State with second robbery rate*/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CTE as (select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state_ut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sum(robbery) as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total_robbery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district_wise_crimes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state_ut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 sum(robbery)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limit 2)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state_ut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total_robbery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CTE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total_robbery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 1,1;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72200" y="2362200"/>
            <a:ext cx="2286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 wise maximum kidnapping state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720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/*7.Show year wise maximum Kidnapping city*/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CTE as (select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state_ut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year,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total_kidnapping_abduction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dense_rank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over (partition by year order by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total_kidnapping_abduction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ranking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(select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state_ut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sum(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kidnapping_abduction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total_kidnapping_abduction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year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district_wise_crimes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state_ut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year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total_kidnapping_abduction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kidnapping_abduction_list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state_ut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year,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total_kidnapping_abduction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ranking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CTE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having ranking&lt;2;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638800" y="1905000"/>
            <a:ext cx="33337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3 murder rate state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64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/*7. Top 3 murder rate city in 2012*/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CTE as (select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state_ut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total_murder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dense_rank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over (order by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total_murder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ranking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(select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state_ut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sum(Murder) as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total_murder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district_wise_crimes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year= 2012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state_ut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total_murder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murder_list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state_ut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total_murder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ranking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CTE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having ranking&lt;4;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096000" y="2133600"/>
            <a:ext cx="259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64008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6600" b="1" dirty="0" smtClean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endParaRPr lang="en-US" sz="66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66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66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split orient="vert"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32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crime rate of India will be analyzed in this project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Crime includes murder, sexual assault, kidnapping, dowry death, dacoity, robbery, theft and domestic violence against women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contains crime rate of each state in each year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have the record of total crime in India from 2001 to 2012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states with highest and lowest crime rate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observe the change in crime growth rate year over year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states which are safe for women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recognize the states which are safe for Indian citizen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Murder Rate-SQL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4114800" cy="19049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/*1.State with highest murder rate*/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state_ut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sum(murder) as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total_murder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district_wise_crimes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state_ut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total_murder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 10;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4648200" y="1219200"/>
            <a:ext cx="4114800" cy="1904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/*2.State with lowest murder rate*/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state_ut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sum(murder) as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total_murder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district_wise_crimes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state_ut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total_murder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 10;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304800" y="3048000"/>
            <a:ext cx="4114800" cy="190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/*Year-wise murder rate in India*/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 sum(murder) as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total_murder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year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district_wise_crimes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year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Year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4648200" y="2971800"/>
            <a:ext cx="4114800" cy="1904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/*4. Top 5 year with maximum murder rate */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 year, sum(murder) as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total_murder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district_wise_crimes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year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total_murder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 5;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4800600" y="4724400"/>
            <a:ext cx="4114800" cy="190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/*6.state-wise murder rate*/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state_ut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sum(murder) as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total_murderf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district_wise_crimes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state_ut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/>
          <p:nvPr/>
        </p:nvSpPr>
        <p:spPr>
          <a:xfrm>
            <a:off x="228600" y="4724400"/>
            <a:ext cx="4114800" cy="1904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/*Top 5 year with minimum murder rate*/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 year, sum(murder) as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total_murder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district_wise_crimes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year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total_murder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 5;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30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Murder Rate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1295400"/>
            <a:ext cx="4114800" cy="27432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Uttar Pradesh has the highest murder rate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Lakshadweep has the lowest murder rate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murder throughout India was highest in 2001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2007 experienced lowest number of murder in all over India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152400" y="1143000"/>
          <a:ext cx="47244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152400" y="4224338"/>
          <a:ext cx="4572001" cy="2633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4114800" y="3810000"/>
          <a:ext cx="50292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Sexual Assault-SQL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4114800" cy="19049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/*1.State with highest rape rate*/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state_ut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sum(rape) as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total_rape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district_wise_crimes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state_ut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total_rape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 10;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4648200" y="1219200"/>
            <a:ext cx="4114800" cy="19049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/*2.State with lowest rape rate*/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state_ut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sum(rape) as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total_rape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district_wise_crimes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state_ut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total_rape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 10;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304800" y="3048000"/>
            <a:ext cx="4114800" cy="190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Year-wise rape rate in India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 sum(rape) as rape, year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district_wise_crimes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year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Year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4648200" y="2971800"/>
            <a:ext cx="4114800" cy="1904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Top 5 year with maximum murder rate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 year, sum(rape) as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total_rape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district_wise_crimes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year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total_rape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 5;</a:t>
            </a:r>
            <a:endParaRPr kumimoji="0" lang="en-US" sz="19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4724400" y="4953001"/>
            <a:ext cx="4114800" cy="190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/*.State with highest murder rate*/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state_ut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sum(rape) as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total_rape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district_wise_crimes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state_ut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/>
          <p:nvPr/>
        </p:nvSpPr>
        <p:spPr>
          <a:xfrm>
            <a:off x="228600" y="4724400"/>
            <a:ext cx="41148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Top 5 year with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mimimum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murder rate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 year, sum(rape) as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total_rape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district_wise_crimes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year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total_rape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 5;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4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Sexual Assault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4495800" y="914400"/>
          <a:ext cx="44958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114800" y="4114800"/>
          <a:ext cx="48768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228600" y="4038600"/>
          <a:ext cx="48006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4876800" cy="2895600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Madhya Pradesh has the highest record of sexual assault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Lakshadweep has the lowest record of sexual assault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murder throughout India was highest in 2012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2001 experienced lowest number of murder in all over India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sexual assault is increasing year over year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Kidnapping-SQL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4114800" cy="19049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/*1.State with highest kidnapping rate*/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state_ut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sum(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kidnapping_and_abduction_of_women_and_girls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total_kidnapping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district_wise_crimes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state_ut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total_kidnapping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 10;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4648200" y="1219200"/>
            <a:ext cx="4114800" cy="2362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/*2.State with lowest kidnapping rate*/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state_ut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sum(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kidnapping_and_abduction_of_women_and_girls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total_kidnapping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district_wise_crimes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state_ut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total_kidnapping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 10;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304800" y="3886200"/>
            <a:ext cx="41910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*3. Year-wise kidnapping rate in India*/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kidnapping_and_abduction_of_women_and_girls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total_kidnapping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year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district_wise_crimes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year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Year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4800600" y="3810000"/>
            <a:ext cx="41148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Top 5 year with maximum kidnapping rate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 year, sum(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kidnapping_and_abduction_of_women_and_girls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total_kidnapping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district_wise_crimes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year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total_kidnapping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 5;</a:t>
            </a:r>
            <a:endParaRPr kumimoji="0" lang="en-US" sz="19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Kidnapping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1219200"/>
            <a:ext cx="3962400" cy="30480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Uttar Pradesh has the highest Kidnapping rate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Lakshadweep and Mizoram has lowest kidnapping rate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Kidnapping rate is increasing gradually year over year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2003 recorded lowest number of kidnapping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228601" y="1219200"/>
          <a:ext cx="4800599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228600" y="4038600"/>
          <a:ext cx="4800599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4572000" y="3733800"/>
          <a:ext cx="43434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9746</Words>
  <Application>WPS Presentation</Application>
  <PresentationFormat>On-screen Show (4:3)</PresentationFormat>
  <Paragraphs>293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Office Theme</vt:lpstr>
      <vt:lpstr>PowerPoint 演示文稿</vt:lpstr>
      <vt:lpstr>Table of Content</vt:lpstr>
      <vt:lpstr>Case study</vt:lpstr>
      <vt:lpstr>Murder Rate-SQL</vt:lpstr>
      <vt:lpstr>Murder Rate</vt:lpstr>
      <vt:lpstr>Sexual Assault-SQL</vt:lpstr>
      <vt:lpstr>Sexual Assault</vt:lpstr>
      <vt:lpstr>Kidnapping-SQL</vt:lpstr>
      <vt:lpstr>Kidnapping</vt:lpstr>
      <vt:lpstr>Robbery</vt:lpstr>
      <vt:lpstr>Theft</vt:lpstr>
      <vt:lpstr>Dowry death</vt:lpstr>
      <vt:lpstr>Women safety</vt:lpstr>
      <vt:lpstr> Violence </vt:lpstr>
      <vt:lpstr>Findings</vt:lpstr>
      <vt:lpstr>Windows Function</vt:lpstr>
      <vt:lpstr>Year of Year growth rate</vt:lpstr>
      <vt:lpstr>Highest kidnapping rate in each year</vt:lpstr>
      <vt:lpstr>Common table expression</vt:lpstr>
      <vt:lpstr>Consecutive Queries</vt:lpstr>
      <vt:lpstr>Second robbery rate</vt:lpstr>
      <vt:lpstr>Year wise maximum kidnapping state</vt:lpstr>
      <vt:lpstr>Top 3 murder rate state</vt:lpstr>
      <vt:lpstr>PowerPoint 演示文稿</vt:lpstr>
    </vt:vector>
  </TitlesOfParts>
  <Company>Office07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10</dc:creator>
  <cp:lastModifiedBy>Sahinta Das</cp:lastModifiedBy>
  <cp:revision>161</cp:revision>
  <dcterms:created xsi:type="dcterms:W3CDTF">2023-12-17T07:01:00Z</dcterms:created>
  <dcterms:modified xsi:type="dcterms:W3CDTF">2024-08-22T17:45:12Z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E32300E263CE4007B976AAF1B3058031_12</vt:lpwstr>
  </property>
  <property fmtid="{D5CDD505-2E9C-101B-9397-08002B2CF9AE}" pid="3" name="KSOProductBuildVer">
    <vt:lpwstr>1033-12.2.0.17562</vt:lpwstr>
  </property>
</Properties>
</file>