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0.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8"/>
  </p:notesMasterIdLst>
  <p:sldIdLst>
    <p:sldId id="256" r:id="rId2"/>
    <p:sldId id="273" r:id="rId3"/>
    <p:sldId id="257" r:id="rId4"/>
    <p:sldId id="258" r:id="rId5"/>
    <p:sldId id="259" r:id="rId6"/>
    <p:sldId id="260" r:id="rId7"/>
    <p:sldId id="274" r:id="rId8"/>
    <p:sldId id="275" r:id="rId9"/>
    <p:sldId id="261" r:id="rId10"/>
    <p:sldId id="263" r:id="rId11"/>
    <p:sldId id="264" r:id="rId12"/>
    <p:sldId id="265" r:id="rId13"/>
    <p:sldId id="266" r:id="rId14"/>
    <p:sldId id="267" r:id="rId15"/>
    <p:sldId id="268" r:id="rId16"/>
    <p:sldId id="269" r:id="rId17"/>
    <p:sldId id="270" r:id="rId18"/>
    <p:sldId id="271" r:id="rId19"/>
    <p:sldId id="272" r:id="rId20"/>
    <p:sldId id="276" r:id="rId21"/>
    <p:sldId id="277" r:id="rId22"/>
    <p:sldId id="278" r:id="rId23"/>
    <p:sldId id="284" r:id="rId24"/>
    <p:sldId id="279" r:id="rId25"/>
    <p:sldId id="280" r:id="rId26"/>
    <p:sldId id="281"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27"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8" r:id="rId71"/>
    <p:sldId id="329" r:id="rId72"/>
    <p:sldId id="331" r:id="rId73"/>
    <p:sldId id="359" r:id="rId74"/>
    <p:sldId id="360"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7" r:id="rId127"/>
    <p:sldId id="385" r:id="rId128"/>
    <p:sldId id="386" r:id="rId129"/>
    <p:sldId id="389" r:id="rId130"/>
    <p:sldId id="388"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40" r:id="rId179"/>
    <p:sldId id="441" r:id="rId180"/>
    <p:sldId id="442" r:id="rId181"/>
    <p:sldId id="443" r:id="rId182"/>
    <p:sldId id="444" r:id="rId183"/>
    <p:sldId id="445" r:id="rId184"/>
    <p:sldId id="446" r:id="rId185"/>
    <p:sldId id="447" r:id="rId186"/>
    <p:sldId id="449" r:id="rId1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66ECB-E936-4458-89B1-782810B0DE88}" type="datetimeFigureOut">
              <a:rPr lang="en-IN" smtClean="0"/>
              <a:t>23-08-2023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EE261-766C-4B44-B659-6A589EC54EB2}" type="slidenum">
              <a:rPr lang="en-IN" smtClean="0"/>
              <a:t>‹#›</a:t>
            </a:fld>
            <a:endParaRPr lang="en-IN"/>
          </a:p>
        </p:txBody>
      </p:sp>
    </p:spTree>
    <p:extLst>
      <p:ext uri="{BB962C8B-B14F-4D97-AF65-F5344CB8AC3E}">
        <p14:creationId xmlns:p14="http://schemas.microsoft.com/office/powerpoint/2010/main" val="377654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9EE261-766C-4B44-B659-6A589EC54EB2}" type="slidenum">
              <a:rPr lang="en-IN" smtClean="0"/>
              <a:t>44</a:t>
            </a:fld>
            <a:endParaRPr lang="en-IN"/>
          </a:p>
        </p:txBody>
      </p:sp>
    </p:spTree>
    <p:extLst>
      <p:ext uri="{BB962C8B-B14F-4D97-AF65-F5344CB8AC3E}">
        <p14:creationId xmlns:p14="http://schemas.microsoft.com/office/powerpoint/2010/main" val="245321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9EE261-766C-4B44-B659-6A589EC54EB2}" type="slidenum">
              <a:rPr lang="en-IN" smtClean="0"/>
              <a:t>159</a:t>
            </a:fld>
            <a:endParaRPr lang="en-IN"/>
          </a:p>
        </p:txBody>
      </p:sp>
    </p:spTree>
    <p:extLst>
      <p:ext uri="{BB962C8B-B14F-4D97-AF65-F5344CB8AC3E}">
        <p14:creationId xmlns:p14="http://schemas.microsoft.com/office/powerpoint/2010/main" val="3365133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04116C-50C7-431D-8D2D-56B72C14D0C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1037692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4116C-50C7-431D-8D2D-56B72C14D0C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2459837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4116C-50C7-431D-8D2D-56B72C14D0C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3459406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4116C-50C7-431D-8D2D-56B72C14D0C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C5873-D3EB-416C-AD01-D4D2EBC264C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0177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4116C-50C7-431D-8D2D-56B72C14D0C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432770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04116C-50C7-431D-8D2D-56B72C14D0C0}"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3285492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04116C-50C7-431D-8D2D-56B72C14D0C0}"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1827285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4116C-50C7-431D-8D2D-56B72C14D0C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344516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4116C-50C7-431D-8D2D-56B72C14D0C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2497036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4116C-50C7-431D-8D2D-56B72C14D0C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2105801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4116C-50C7-431D-8D2D-56B72C14D0C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1725797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04116C-50C7-431D-8D2D-56B72C14D0C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2349669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04116C-50C7-431D-8D2D-56B72C14D0C0}"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1131926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04116C-50C7-431D-8D2D-56B72C14D0C0}"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2149203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704116C-50C7-431D-8D2D-56B72C14D0C0}" type="datetimeFigureOut">
              <a:rPr lang="en-IN" smtClean="0"/>
              <a:t>23-08-2023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694310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4116C-50C7-431D-8D2D-56B72C14D0C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3914533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4116C-50C7-431D-8D2D-56B72C14D0C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C5873-D3EB-416C-AD01-D4D2EBC264C7}" type="slidenum">
              <a:rPr lang="en-IN" smtClean="0"/>
              <a:t>‹#›</a:t>
            </a:fld>
            <a:endParaRPr lang="en-IN"/>
          </a:p>
        </p:txBody>
      </p:sp>
    </p:spTree>
    <p:extLst>
      <p:ext uri="{BB962C8B-B14F-4D97-AF65-F5344CB8AC3E}">
        <p14:creationId xmlns:p14="http://schemas.microsoft.com/office/powerpoint/2010/main" val="1578527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704116C-50C7-431D-8D2D-56B72C14D0C0}" type="datetimeFigureOut">
              <a:rPr lang="en-IN" smtClean="0"/>
              <a:t>23-08-2023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ADC5873-D3EB-416C-AD01-D4D2EBC264C7}" type="slidenum">
              <a:rPr lang="en-IN" smtClean="0"/>
              <a:t>‹#›</a:t>
            </a:fld>
            <a:endParaRPr lang="en-IN"/>
          </a:p>
        </p:txBody>
      </p:sp>
      <p:sp>
        <p:nvSpPr>
          <p:cNvPr id="8" name="TextBox 7">
            <a:extLst>
              <a:ext uri="{FF2B5EF4-FFF2-40B4-BE49-F238E27FC236}">
                <a16:creationId xmlns:a16="http://schemas.microsoft.com/office/drawing/2014/main" id="{D9AC1E5A-9A96-074A-B568-EC2F1A5C826F}"/>
              </a:ext>
            </a:extLst>
          </p:cNvPr>
          <p:cNvSpPr txBox="1"/>
          <p:nvPr userDrawn="1">
            <p:extLst>
              <p:ext uri="{1162E1C5-73C7-4A58-AE30-91384D911F3F}">
                <p184:classification xmlns:p184="http://schemas.microsoft.com/office/powerpoint/2018/4/main" val="ftr"/>
              </p:ext>
            </p:extLst>
          </p:nvPr>
        </p:nvSpPr>
        <p:spPr>
          <a:xfrm>
            <a:off x="0" y="6705600"/>
            <a:ext cx="115728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Internal - General Use</a:t>
            </a:r>
          </a:p>
        </p:txBody>
      </p:sp>
    </p:spTree>
    <p:extLst>
      <p:ext uri="{BB962C8B-B14F-4D97-AF65-F5344CB8AC3E}">
        <p14:creationId xmlns:p14="http://schemas.microsoft.com/office/powerpoint/2010/main" val="3188070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7.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00101E2-111A-2BE5-DA2C-7440AC6CF06F}"/>
              </a:ext>
            </a:extLst>
          </p:cNvPr>
          <p:cNvSpPr/>
          <p:nvPr/>
        </p:nvSpPr>
        <p:spPr>
          <a:xfrm>
            <a:off x="325015" y="1042987"/>
            <a:ext cx="4845896" cy="923330"/>
          </a:xfrm>
          <a:prstGeom prst="rect">
            <a:avLst/>
          </a:prstGeom>
          <a:noFill/>
        </p:spPr>
        <p:txBody>
          <a:bodyPr wrap="squar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What is Java:</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471C0F02-20AD-560A-1022-ED02B66D3CFA}"/>
              </a:ext>
            </a:extLst>
          </p:cNvPr>
          <p:cNvSpPr txBox="1"/>
          <p:nvPr/>
        </p:nvSpPr>
        <p:spPr>
          <a:xfrm>
            <a:off x="500062" y="1966317"/>
            <a:ext cx="8943975" cy="41996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b="0" i="0" dirty="0">
                <a:solidFill>
                  <a:srgbClr val="333333"/>
                </a:solidFill>
                <a:effectLst/>
                <a:latin typeface="inter-regular"/>
              </a:rPr>
              <a:t>Java is a </a:t>
            </a:r>
            <a:r>
              <a:rPr lang="en-US" sz="2000" b="1" i="0" dirty="0">
                <a:solidFill>
                  <a:srgbClr val="333333"/>
                </a:solidFill>
                <a:effectLst/>
                <a:latin typeface="inter-regular"/>
              </a:rPr>
              <a:t>programming language</a:t>
            </a:r>
            <a:r>
              <a:rPr lang="en-US" sz="2000" b="0" i="0" dirty="0">
                <a:solidFill>
                  <a:srgbClr val="333333"/>
                </a:solidFill>
                <a:effectLst/>
                <a:latin typeface="inter-regular"/>
              </a:rPr>
              <a:t> and a </a:t>
            </a:r>
            <a:r>
              <a:rPr lang="en-US" sz="2000" b="1" i="0" dirty="0">
                <a:solidFill>
                  <a:srgbClr val="333333"/>
                </a:solidFill>
                <a:effectLst/>
                <a:latin typeface="inter-regular"/>
              </a:rPr>
              <a:t>platform</a:t>
            </a:r>
            <a:r>
              <a:rPr lang="en-US" sz="2000" b="0" i="0" dirty="0">
                <a:solidFill>
                  <a:srgbClr val="333333"/>
                </a:solidFill>
                <a:effectLst/>
                <a:latin typeface="inter-regular"/>
              </a:rPr>
              <a:t>. Java is a high level, robust, object-oriented and secure programming language.</a:t>
            </a:r>
          </a:p>
          <a:p>
            <a:pPr marL="342900" indent="-342900" algn="just">
              <a:lnSpc>
                <a:spcPct val="150000"/>
              </a:lnSpc>
              <a:buFont typeface="Wingdings" panose="05000000000000000000" pitchFamily="2" charset="2"/>
              <a:buChar char="q"/>
            </a:pPr>
            <a:r>
              <a:rPr lang="en-US" sz="2000" b="0" i="0" dirty="0">
                <a:solidFill>
                  <a:srgbClr val="333333"/>
                </a:solidFill>
                <a:effectLst/>
                <a:latin typeface="inter-regular"/>
              </a:rPr>
              <a:t>Java was developed by </a:t>
            </a:r>
            <a:r>
              <a:rPr lang="en-US" sz="2000" b="0" i="1" dirty="0">
                <a:solidFill>
                  <a:srgbClr val="333333"/>
                </a:solidFill>
                <a:effectLst/>
                <a:latin typeface="inter-regular"/>
              </a:rPr>
              <a:t>Sun Microsystems</a:t>
            </a:r>
            <a:r>
              <a:rPr lang="en-US" sz="2000" b="0" i="0" dirty="0">
                <a:solidFill>
                  <a:srgbClr val="333333"/>
                </a:solidFill>
                <a:effectLst/>
                <a:latin typeface="inter-regular"/>
              </a:rPr>
              <a:t> (which is now the subsidiary of Oracle) in the year 1995. </a:t>
            </a:r>
            <a:r>
              <a:rPr lang="en-US" sz="2000" b="0" i="1" dirty="0">
                <a:solidFill>
                  <a:srgbClr val="333333"/>
                </a:solidFill>
                <a:effectLst/>
                <a:latin typeface="inter-regular"/>
              </a:rPr>
              <a:t>James Gosling</a:t>
            </a:r>
            <a:r>
              <a:rPr lang="en-US" sz="2000" b="0" i="0" dirty="0">
                <a:solidFill>
                  <a:srgbClr val="333333"/>
                </a:solidFill>
                <a:effectLst/>
                <a:latin typeface="inter-regular"/>
              </a:rPr>
              <a:t> is known as the father of Java. Before Java, its name was </a:t>
            </a:r>
            <a:r>
              <a:rPr lang="en-US" sz="2000" b="0" i="1" dirty="0">
                <a:solidFill>
                  <a:srgbClr val="333333"/>
                </a:solidFill>
                <a:effectLst/>
                <a:latin typeface="inter-regular"/>
              </a:rPr>
              <a:t>Oak</a:t>
            </a:r>
            <a:r>
              <a:rPr lang="en-US" sz="2000" b="0" i="0" dirty="0">
                <a:solidFill>
                  <a:srgbClr val="333333"/>
                </a:solidFill>
                <a:effectLst/>
                <a:latin typeface="inter-regular"/>
              </a:rPr>
              <a:t>. Since Oak was already a registered company, so James Gosling and his team changed the name from Oak to Java.</a:t>
            </a:r>
          </a:p>
          <a:p>
            <a:pPr marL="342900" indent="-342900" algn="just">
              <a:lnSpc>
                <a:spcPct val="150000"/>
              </a:lnSpc>
              <a:buFont typeface="Wingdings" panose="05000000000000000000" pitchFamily="2" charset="2"/>
              <a:buChar char="q"/>
            </a:pPr>
            <a:r>
              <a:rPr lang="en-US" sz="2000" b="1" i="0" dirty="0">
                <a:solidFill>
                  <a:srgbClr val="333333"/>
                </a:solidFill>
                <a:effectLst/>
                <a:latin typeface="inter-regular"/>
              </a:rPr>
              <a:t>Platform</a:t>
            </a:r>
            <a:r>
              <a:rPr lang="en-US" sz="2000" b="0" i="0" dirty="0">
                <a:solidFill>
                  <a:srgbClr val="333333"/>
                </a:solidFill>
                <a:effectLst/>
                <a:latin typeface="inter-regular"/>
              </a:rPr>
              <a:t>: Any hardware or software environment in which a program runs, is known as a platform. Since Java has a runtime environment (JRE) and API, it is called a platform.</a:t>
            </a:r>
          </a:p>
        </p:txBody>
      </p:sp>
    </p:spTree>
    <p:extLst>
      <p:ext uri="{BB962C8B-B14F-4D97-AF65-F5344CB8AC3E}">
        <p14:creationId xmlns:p14="http://schemas.microsoft.com/office/powerpoint/2010/main" val="477483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B3DBC-2401-A77C-C167-660476559B0E}"/>
              </a:ext>
            </a:extLst>
          </p:cNvPr>
          <p:cNvSpPr txBox="1"/>
          <p:nvPr/>
        </p:nvSpPr>
        <p:spPr>
          <a:xfrm>
            <a:off x="1039416" y="1473131"/>
            <a:ext cx="6136480" cy="1754326"/>
          </a:xfrm>
          <a:prstGeom prst="rect">
            <a:avLst/>
          </a:prstGeom>
          <a:noFill/>
        </p:spPr>
        <p:txBody>
          <a:bodyPr wrap="square">
            <a:spAutoFit/>
          </a:bodyPr>
          <a:lstStyle/>
          <a:p>
            <a:pPr algn="just">
              <a:buFont typeface="+mj-lt"/>
              <a:buAutoNum type="arabicPeriod"/>
            </a:pPr>
            <a:r>
              <a:rPr lang="en-US" b="0" i="0" dirty="0">
                <a:solidFill>
                  <a:srgbClr val="0000FF"/>
                </a:solidFill>
                <a:effectLst/>
                <a:latin typeface="inter-regular"/>
              </a:rPr>
              <a:t>#include &lt;iostream&gt;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using</a:t>
            </a:r>
            <a:r>
              <a:rPr lang="en-US" b="0" i="0" dirty="0">
                <a:solidFill>
                  <a:srgbClr val="000000"/>
                </a:solidFill>
                <a:effectLst/>
                <a:latin typeface="inter-regular"/>
              </a:rPr>
              <a:t> </a:t>
            </a:r>
            <a:r>
              <a:rPr lang="en-US" b="1" i="0" dirty="0">
                <a:solidFill>
                  <a:srgbClr val="006699"/>
                </a:solidFill>
                <a:effectLst/>
                <a:latin typeface="inter-regular"/>
              </a:rPr>
              <a:t>namespace</a:t>
            </a:r>
            <a:r>
              <a:rPr lang="en-US" b="0" i="0" dirty="0">
                <a:solidFill>
                  <a:srgbClr val="000000"/>
                </a:solidFill>
                <a:effectLst/>
                <a:latin typeface="inter-regular"/>
              </a:rPr>
              <a:t> std;  </a:t>
            </a:r>
          </a:p>
          <a:p>
            <a:pPr algn="just">
              <a:buFont typeface="+mj-lt"/>
              <a:buAutoNum type="arabicPeriod"/>
            </a:pPr>
            <a:r>
              <a:rPr lang="en-US" b="1" i="0" dirty="0">
                <a:solidFill>
                  <a:srgbClr val="2E8B57"/>
                </a:solidFill>
                <a:effectLst/>
                <a:latin typeface="inter-regular"/>
              </a:rPr>
              <a:t>int</a:t>
            </a:r>
            <a:r>
              <a:rPr lang="en-US" b="0" i="0" dirty="0">
                <a:solidFill>
                  <a:srgbClr val="000000"/>
                </a:solidFill>
                <a:effectLst/>
                <a:latin typeface="inter-regular"/>
              </a:rPr>
              <a:t> main()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cout</a:t>
            </a:r>
            <a:r>
              <a:rPr lang="en-US" b="0" i="0" dirty="0">
                <a:solidFill>
                  <a:srgbClr val="000000"/>
                </a:solidFill>
                <a:effectLst/>
                <a:latin typeface="inter-regular"/>
              </a:rPr>
              <a:t> &lt;&lt; </a:t>
            </a:r>
            <a:r>
              <a:rPr lang="en-US" b="0" i="0" dirty="0">
                <a:solidFill>
                  <a:srgbClr val="0000FF"/>
                </a:solidFill>
                <a:effectLst/>
                <a:latin typeface="inter-regular"/>
              </a:rPr>
              <a:t>"Hello C++ Programming"</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p>
          <a:p>
            <a:pPr algn="just">
              <a:buFont typeface="+mj-lt"/>
              <a:buAutoNum type="arabicPeriod"/>
            </a:pPr>
            <a:r>
              <a:rPr lang="en-US" b="0" i="0" dirty="0">
                <a:solidFill>
                  <a:srgbClr val="000000"/>
                </a:solidFill>
                <a:effectLst/>
                <a:latin typeface="inter-regular"/>
              </a:rPr>
              <a:t>}  </a:t>
            </a:r>
          </a:p>
        </p:txBody>
      </p:sp>
      <p:sp>
        <p:nvSpPr>
          <p:cNvPr id="4" name="Rectangle 3">
            <a:extLst>
              <a:ext uri="{FF2B5EF4-FFF2-40B4-BE49-F238E27FC236}">
                <a16:creationId xmlns:a16="http://schemas.microsoft.com/office/drawing/2014/main" id="{6EE25E11-B894-ED2D-E680-86A0FC3D5365}"/>
              </a:ext>
            </a:extLst>
          </p:cNvPr>
          <p:cNvSpPr/>
          <p:nvPr/>
        </p:nvSpPr>
        <p:spPr>
          <a:xfrm>
            <a:off x="1039416" y="848385"/>
            <a:ext cx="2409955" cy="523220"/>
          </a:xfrm>
          <a:prstGeom prst="rect">
            <a:avLst/>
          </a:prstGeom>
          <a:noFill/>
        </p:spPr>
        <p:txBody>
          <a:bodyPr wrap="none" lIns="91440" tIns="45720" rIns="91440" bIns="45720">
            <a:spAutoFit/>
          </a:bodyPr>
          <a:lstStyle/>
          <a:p>
            <a:pPr algn="ctr"/>
            <a:r>
              <a:rPr lang="en-US" sz="2800" b="1" u="sng" cap="none" spc="50" dirty="0">
                <a:ln w="0"/>
                <a:solidFill>
                  <a:schemeClr val="bg2"/>
                </a:solidFill>
                <a:effectLst>
                  <a:innerShdw blurRad="63500" dist="50800" dir="13500000">
                    <a:srgbClr val="000000">
                      <a:alpha val="50000"/>
                    </a:srgbClr>
                  </a:innerShdw>
                </a:effectLst>
              </a:rPr>
              <a:t>C++ Program:</a:t>
            </a:r>
          </a:p>
        </p:txBody>
      </p:sp>
      <p:sp>
        <p:nvSpPr>
          <p:cNvPr id="6" name="TextBox 5">
            <a:extLst>
              <a:ext uri="{FF2B5EF4-FFF2-40B4-BE49-F238E27FC236}">
                <a16:creationId xmlns:a16="http://schemas.microsoft.com/office/drawing/2014/main" id="{FA5B9B0E-0951-65FC-6C44-38E75BF917A2}"/>
              </a:ext>
            </a:extLst>
          </p:cNvPr>
          <p:cNvSpPr txBox="1"/>
          <p:nvPr/>
        </p:nvSpPr>
        <p:spPr>
          <a:xfrm>
            <a:off x="1039416" y="4854892"/>
            <a:ext cx="6136480" cy="1477328"/>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Simple{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
        <p:nvSpPr>
          <p:cNvPr id="7" name="Rectangle 6">
            <a:extLst>
              <a:ext uri="{FF2B5EF4-FFF2-40B4-BE49-F238E27FC236}">
                <a16:creationId xmlns:a16="http://schemas.microsoft.com/office/drawing/2014/main" id="{28D261FD-F345-8EF5-BBB1-3ECB7AD6461D}"/>
              </a:ext>
            </a:extLst>
          </p:cNvPr>
          <p:cNvSpPr/>
          <p:nvPr/>
        </p:nvSpPr>
        <p:spPr>
          <a:xfrm>
            <a:off x="976514" y="4215482"/>
            <a:ext cx="2535759" cy="523220"/>
          </a:xfrm>
          <a:prstGeom prst="rect">
            <a:avLst/>
          </a:prstGeom>
          <a:noFill/>
        </p:spPr>
        <p:txBody>
          <a:bodyPr wrap="none" lIns="91440" tIns="45720" rIns="91440" bIns="45720">
            <a:spAutoFit/>
          </a:bodyPr>
          <a:lstStyle/>
          <a:p>
            <a:pPr algn="ctr"/>
            <a:r>
              <a:rPr lang="en-US" sz="2800" b="1" u="sng" spc="50" dirty="0">
                <a:ln w="0"/>
                <a:solidFill>
                  <a:schemeClr val="bg2"/>
                </a:solidFill>
                <a:effectLst>
                  <a:innerShdw blurRad="63500" dist="50800" dir="13500000">
                    <a:srgbClr val="000000">
                      <a:alpha val="50000"/>
                    </a:srgbClr>
                  </a:innerShdw>
                </a:effectLst>
              </a:rPr>
              <a:t>JAVA</a:t>
            </a:r>
            <a:r>
              <a:rPr lang="en-US" sz="2800" b="1" u="sng" cap="none" spc="50" dirty="0">
                <a:ln w="0"/>
                <a:solidFill>
                  <a:schemeClr val="bg2"/>
                </a:solidFill>
                <a:effectLst>
                  <a:innerShdw blurRad="63500" dist="50800" dir="13500000">
                    <a:srgbClr val="000000">
                      <a:alpha val="50000"/>
                    </a:srgbClr>
                  </a:innerShdw>
                </a:effectLst>
              </a:rPr>
              <a:t> Program:</a:t>
            </a:r>
          </a:p>
        </p:txBody>
      </p:sp>
      <p:pic>
        <p:nvPicPr>
          <p:cNvPr id="9" name="Picture 8">
            <a:extLst>
              <a:ext uri="{FF2B5EF4-FFF2-40B4-BE49-F238E27FC236}">
                <a16:creationId xmlns:a16="http://schemas.microsoft.com/office/drawing/2014/main" id="{69F7A88E-0252-F42C-5417-2B89D9E0F044}"/>
              </a:ext>
            </a:extLst>
          </p:cNvPr>
          <p:cNvPicPr>
            <a:picLocks noChangeAspect="1"/>
          </p:cNvPicPr>
          <p:nvPr/>
        </p:nvPicPr>
        <p:blipFill>
          <a:blip r:embed="rId2"/>
          <a:stretch>
            <a:fillRect/>
          </a:stretch>
        </p:blipFill>
        <p:spPr>
          <a:xfrm>
            <a:off x="5766426" y="1345374"/>
            <a:ext cx="5449060" cy="3305636"/>
          </a:xfrm>
          <a:prstGeom prst="rect">
            <a:avLst/>
          </a:prstGeom>
        </p:spPr>
      </p:pic>
    </p:spTree>
    <p:extLst>
      <p:ext uri="{BB962C8B-B14F-4D97-AF65-F5344CB8AC3E}">
        <p14:creationId xmlns:p14="http://schemas.microsoft.com/office/powerpoint/2010/main" val="3047251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5678F-8920-2F91-DF94-888FFC287A46}"/>
              </a:ext>
            </a:extLst>
          </p:cNvPr>
          <p:cNvSpPr txBox="1"/>
          <p:nvPr/>
        </p:nvSpPr>
        <p:spPr>
          <a:xfrm>
            <a:off x="1310878" y="791707"/>
            <a:ext cx="9490471" cy="1726755"/>
          </a:xfrm>
          <a:prstGeom prst="rect">
            <a:avLst/>
          </a:prstGeom>
          <a:noFill/>
        </p:spPr>
        <p:txBody>
          <a:bodyPr wrap="square">
            <a:spAutoFit/>
          </a:bodyPr>
          <a:lstStyle/>
          <a:p>
            <a:pPr algn="just"/>
            <a:r>
              <a:rPr lang="en-US" sz="2800" b="0" i="0" dirty="0">
                <a:solidFill>
                  <a:srgbClr val="610B38"/>
                </a:solidFill>
                <a:effectLst/>
                <a:latin typeface="erdana"/>
              </a:rPr>
              <a:t>Java Parameterized Constructor</a:t>
            </a:r>
          </a:p>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A constructor which has a specific number of parameters is called a parameterized constructor.</a:t>
            </a:r>
          </a:p>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The parameterized constructor is used to provide different values to distinct objects. However, you can provide the same values also.</a:t>
            </a:r>
          </a:p>
        </p:txBody>
      </p:sp>
      <p:sp>
        <p:nvSpPr>
          <p:cNvPr id="5" name="TextBox 4">
            <a:extLst>
              <a:ext uri="{FF2B5EF4-FFF2-40B4-BE49-F238E27FC236}">
                <a16:creationId xmlns:a16="http://schemas.microsoft.com/office/drawing/2014/main" id="{BD1A72F9-21F3-CCDD-F4E4-6232D9D1AE13}"/>
              </a:ext>
            </a:extLst>
          </p:cNvPr>
          <p:cNvSpPr txBox="1"/>
          <p:nvPr/>
        </p:nvSpPr>
        <p:spPr>
          <a:xfrm>
            <a:off x="1310878" y="2769876"/>
            <a:ext cx="6136480"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Student4{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0" i="0" dirty="0">
                <a:solidFill>
                  <a:srgbClr val="008200"/>
                </a:solidFill>
                <a:effectLst/>
                <a:latin typeface="inter-regular"/>
              </a:rPr>
              <a:t>//creating a parameterized 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Student4(</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n){  </a:t>
            </a:r>
          </a:p>
          <a:p>
            <a:pPr algn="just"/>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//method to display the values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(id+</a:t>
            </a:r>
            <a:r>
              <a:rPr lang="en-IN" b="0" i="0" dirty="0">
                <a:solidFill>
                  <a:srgbClr val="0000FF"/>
                </a:solidFill>
                <a:effectLst/>
                <a:latin typeface="inter-regular"/>
              </a:rPr>
              <a:t>" "</a:t>
            </a:r>
            <a:r>
              <a:rPr lang="en-IN" b="0" i="0" dirty="0">
                <a:solidFill>
                  <a:srgbClr val="000000"/>
                </a:solidFill>
                <a:effectLst/>
                <a:latin typeface="inter-regular"/>
              </a:rPr>
              <a:t>+name);</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0EBF0A07-2196-E464-9B1D-C0367F6E1659}"/>
              </a:ext>
            </a:extLst>
          </p:cNvPr>
          <p:cNvSpPr txBox="1"/>
          <p:nvPr/>
        </p:nvSpPr>
        <p:spPr>
          <a:xfrm>
            <a:off x="6569870" y="3046876"/>
            <a:ext cx="6136480" cy="2585323"/>
          </a:xfrm>
          <a:prstGeom prst="rect">
            <a:avLst/>
          </a:prstGeom>
          <a:noFill/>
        </p:spPr>
        <p:txBody>
          <a:bodyPr wrap="square">
            <a:spAutoFit/>
          </a:bodyPr>
          <a:lstStyle/>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//creating objects and passing values</a:t>
            </a:r>
            <a:r>
              <a:rPr lang="en-US" b="0" i="0" dirty="0">
                <a:solidFill>
                  <a:srgbClr val="000000"/>
                </a:solidFill>
                <a:effectLst/>
                <a:latin typeface="inter-regular"/>
              </a:rPr>
              <a:t>  </a:t>
            </a:r>
          </a:p>
          <a:p>
            <a:pPr algn="just"/>
            <a:r>
              <a:rPr lang="en-US" b="0" i="0" dirty="0">
                <a:solidFill>
                  <a:srgbClr val="000000"/>
                </a:solidFill>
                <a:effectLst/>
                <a:latin typeface="inter-regular"/>
              </a:rPr>
              <a:t>    Student4 s1 = </a:t>
            </a:r>
            <a:r>
              <a:rPr lang="en-US" b="1" i="0" dirty="0">
                <a:solidFill>
                  <a:srgbClr val="006699"/>
                </a:solidFill>
                <a:effectLst/>
                <a:latin typeface="inter-regular"/>
              </a:rPr>
              <a:t>new</a:t>
            </a:r>
            <a:r>
              <a:rPr lang="en-US" b="0" i="0" dirty="0">
                <a:solidFill>
                  <a:srgbClr val="000000"/>
                </a:solidFill>
                <a:effectLst/>
                <a:latin typeface="inter-regular"/>
              </a:rPr>
              <a:t> Student4(</a:t>
            </a:r>
            <a:r>
              <a:rPr lang="en-US" b="0" i="0" dirty="0">
                <a:solidFill>
                  <a:srgbClr val="C00000"/>
                </a:solidFill>
                <a:effectLst/>
                <a:latin typeface="inter-regular"/>
              </a:rPr>
              <a:t>111</a:t>
            </a:r>
            <a:r>
              <a:rPr lang="en-US" b="0" i="0" dirty="0">
                <a:solidFill>
                  <a:srgbClr val="000000"/>
                </a:solidFill>
                <a:effectLst/>
                <a:latin typeface="inter-regular"/>
              </a:rPr>
              <a:t>,</a:t>
            </a:r>
            <a:r>
              <a:rPr lang="en-US" b="0" i="0" dirty="0">
                <a:solidFill>
                  <a:srgbClr val="0000FF"/>
                </a:solidFill>
                <a:effectLst/>
                <a:latin typeface="inter-regular"/>
              </a:rPr>
              <a:t>"Karan"</a:t>
            </a:r>
            <a:r>
              <a:rPr lang="en-US" b="0" i="0" dirty="0">
                <a:solidFill>
                  <a:srgbClr val="000000"/>
                </a:solidFill>
                <a:effectLst/>
                <a:latin typeface="inter-regular"/>
              </a:rPr>
              <a:t>);  </a:t>
            </a:r>
          </a:p>
          <a:p>
            <a:pPr algn="just"/>
            <a:r>
              <a:rPr lang="en-US" b="0" i="0" dirty="0">
                <a:solidFill>
                  <a:srgbClr val="000000"/>
                </a:solidFill>
                <a:effectLst/>
                <a:latin typeface="inter-regular"/>
              </a:rPr>
              <a:t>    Student4 s2 = </a:t>
            </a:r>
            <a:r>
              <a:rPr lang="en-US" b="1" i="0" dirty="0">
                <a:solidFill>
                  <a:srgbClr val="006699"/>
                </a:solidFill>
                <a:effectLst/>
                <a:latin typeface="inter-regular"/>
              </a:rPr>
              <a:t>new</a:t>
            </a:r>
            <a:r>
              <a:rPr lang="en-US" b="0" i="0" dirty="0">
                <a:solidFill>
                  <a:srgbClr val="000000"/>
                </a:solidFill>
                <a:effectLst/>
                <a:latin typeface="inter-regular"/>
              </a:rPr>
              <a:t> Student4(</a:t>
            </a:r>
            <a:r>
              <a:rPr lang="en-US" b="0" i="0" dirty="0">
                <a:solidFill>
                  <a:srgbClr val="C00000"/>
                </a:solidFill>
                <a:effectLst/>
                <a:latin typeface="inter-regular"/>
              </a:rPr>
              <a:t>222</a:t>
            </a:r>
            <a:r>
              <a:rPr lang="en-US" b="0" i="0" dirty="0">
                <a:solidFill>
                  <a:srgbClr val="000000"/>
                </a:solidFill>
                <a:effectLst/>
                <a:latin typeface="inter-regular"/>
              </a:rPr>
              <a:t>,</a:t>
            </a:r>
            <a:r>
              <a:rPr lang="en-US" b="0" i="0" dirty="0">
                <a:solidFill>
                  <a:srgbClr val="0000FF"/>
                </a:solidFill>
                <a:effectLst/>
                <a:latin typeface="inter-regular"/>
              </a:rPr>
              <a:t>"Aryan"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//calling method to display the values of object</a:t>
            </a:r>
            <a:r>
              <a:rPr lang="en-US" b="0" i="0" dirty="0">
                <a:solidFill>
                  <a:srgbClr val="000000"/>
                </a:solidFill>
                <a:effectLst/>
                <a:latin typeface="inter-regular"/>
              </a:rPr>
              <a:t>  </a:t>
            </a:r>
          </a:p>
          <a:p>
            <a:pPr algn="just"/>
            <a:r>
              <a:rPr lang="en-US" b="0" i="0" dirty="0">
                <a:solidFill>
                  <a:srgbClr val="000000"/>
                </a:solidFill>
                <a:effectLst/>
                <a:latin typeface="inter-regular"/>
              </a:rPr>
              <a:t>    s1.display();  </a:t>
            </a:r>
          </a:p>
          <a:p>
            <a:pPr algn="just"/>
            <a:r>
              <a:rPr lang="en-US" b="0" i="0" dirty="0">
                <a:solidFill>
                  <a:srgbClr val="000000"/>
                </a:solidFill>
                <a:effectLst/>
                <a:latin typeface="inter-regular"/>
              </a:rPr>
              <a:t>    s2.display();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cxnSp>
        <p:nvCxnSpPr>
          <p:cNvPr id="9" name="Straight Connector 8">
            <a:extLst>
              <a:ext uri="{FF2B5EF4-FFF2-40B4-BE49-F238E27FC236}">
                <a16:creationId xmlns:a16="http://schemas.microsoft.com/office/drawing/2014/main" id="{05F9C8BA-6617-5B55-0F47-BA072B576370}"/>
              </a:ext>
            </a:extLst>
          </p:cNvPr>
          <p:cNvCxnSpPr/>
          <p:nvPr/>
        </p:nvCxnSpPr>
        <p:spPr>
          <a:xfrm>
            <a:off x="6056113" y="2871788"/>
            <a:ext cx="0" cy="31945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761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B14F4BF-AD9F-0403-A3E4-3AAF643B7F40}"/>
              </a:ext>
            </a:extLst>
          </p:cNvPr>
          <p:cNvGraphicFramePr>
            <a:graphicFrameLocks noGrp="1"/>
          </p:cNvGraphicFramePr>
          <p:nvPr>
            <p:extLst>
              <p:ext uri="{D42A27DB-BD31-4B8C-83A1-F6EECF244321}">
                <p14:modId xmlns:p14="http://schemas.microsoft.com/office/powerpoint/2010/main" val="3224660197"/>
              </p:ext>
            </p:extLst>
          </p:nvPr>
        </p:nvGraphicFramePr>
        <p:xfrm>
          <a:off x="2126644" y="1083469"/>
          <a:ext cx="7938712" cy="4691062"/>
        </p:xfrm>
        <a:graphic>
          <a:graphicData uri="http://schemas.openxmlformats.org/drawingml/2006/table">
            <a:tbl>
              <a:tblPr/>
              <a:tblGrid>
                <a:gridCol w="3969356">
                  <a:extLst>
                    <a:ext uri="{9D8B030D-6E8A-4147-A177-3AD203B41FA5}">
                      <a16:colId xmlns:a16="http://schemas.microsoft.com/office/drawing/2014/main" val="1598820182"/>
                    </a:ext>
                  </a:extLst>
                </a:gridCol>
                <a:gridCol w="3969356">
                  <a:extLst>
                    <a:ext uri="{9D8B030D-6E8A-4147-A177-3AD203B41FA5}">
                      <a16:colId xmlns:a16="http://schemas.microsoft.com/office/drawing/2014/main" val="3672001464"/>
                    </a:ext>
                  </a:extLst>
                </a:gridCol>
              </a:tblGrid>
              <a:tr h="588612">
                <a:tc>
                  <a:txBody>
                    <a:bodyPr/>
                    <a:lstStyle/>
                    <a:p>
                      <a:pPr algn="l" fontAlgn="t"/>
                      <a:r>
                        <a:rPr lang="en-IN" sz="1500">
                          <a:solidFill>
                            <a:srgbClr val="000000"/>
                          </a:solidFill>
                          <a:effectLst/>
                          <a:latin typeface="times new roman" panose="02020603050405020304" pitchFamily="18" charset="0"/>
                        </a:rPr>
                        <a:t>Java Constructor</a:t>
                      </a:r>
                    </a:p>
                  </a:txBody>
                  <a:tcPr marL="97649" marR="97649" marT="97649" marB="97649">
                    <a:lnL w="9525" cap="flat" cmpd="sng" algn="ctr">
                      <a:solidFill>
                        <a:srgbClr val="D003E0"/>
                      </a:solidFill>
                      <a:prstDash val="solid"/>
                      <a:round/>
                      <a:headEnd type="none" w="med" len="med"/>
                      <a:tailEnd type="none" w="med" len="med"/>
                    </a:lnL>
                    <a:lnR w="9525" cap="flat" cmpd="sng" algn="ctr">
                      <a:solidFill>
                        <a:srgbClr val="D003E0"/>
                      </a:solidFill>
                      <a:prstDash val="solid"/>
                      <a:round/>
                      <a:headEnd type="none" w="med" len="med"/>
                      <a:tailEnd type="none" w="med" len="med"/>
                    </a:lnR>
                    <a:lnT w="9525" cap="flat" cmpd="sng" algn="ctr">
                      <a:solidFill>
                        <a:srgbClr val="D003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dirty="0">
                          <a:solidFill>
                            <a:srgbClr val="000000"/>
                          </a:solidFill>
                          <a:effectLst/>
                          <a:latin typeface="times new roman" panose="02020603050405020304" pitchFamily="18" charset="0"/>
                        </a:rPr>
                        <a:t>Java Method</a:t>
                      </a:r>
                    </a:p>
                  </a:txBody>
                  <a:tcPr marL="97649" marR="97649" marT="97649" marB="97649">
                    <a:lnL w="9525" cap="flat" cmpd="sng" algn="ctr">
                      <a:solidFill>
                        <a:srgbClr val="D003E0"/>
                      </a:solidFill>
                      <a:prstDash val="solid"/>
                      <a:round/>
                      <a:headEnd type="none" w="med" len="med"/>
                      <a:tailEnd type="none" w="med" len="med"/>
                    </a:lnL>
                    <a:lnR w="9525" cap="flat" cmpd="sng" algn="ctr">
                      <a:solidFill>
                        <a:srgbClr val="D003E0"/>
                      </a:solidFill>
                      <a:prstDash val="solid"/>
                      <a:round/>
                      <a:headEnd type="none" w="med" len="med"/>
                      <a:tailEnd type="none" w="med" len="med"/>
                    </a:lnR>
                    <a:lnT w="9525" cap="flat" cmpd="sng" algn="ctr">
                      <a:solidFill>
                        <a:srgbClr val="D003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33755816"/>
                  </a:ext>
                </a:extLst>
              </a:tr>
              <a:tr h="820490">
                <a:tc>
                  <a:txBody>
                    <a:bodyPr/>
                    <a:lstStyle/>
                    <a:p>
                      <a:pPr algn="just" fontAlgn="t"/>
                      <a:r>
                        <a:rPr lang="en-US" sz="1500">
                          <a:solidFill>
                            <a:srgbClr val="333333"/>
                          </a:solidFill>
                          <a:effectLst/>
                          <a:latin typeface="inter-regular"/>
                        </a:rPr>
                        <a:t>A constructor is used to initialize the state of an object.</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A method is used to expose the behavior of an object.</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7281030"/>
                  </a:ext>
                </a:extLst>
              </a:tr>
              <a:tr h="820490">
                <a:tc>
                  <a:txBody>
                    <a:bodyPr/>
                    <a:lstStyle/>
                    <a:p>
                      <a:pPr algn="just" fontAlgn="t"/>
                      <a:r>
                        <a:rPr lang="en-US" sz="1500">
                          <a:solidFill>
                            <a:srgbClr val="333333"/>
                          </a:solidFill>
                          <a:effectLst/>
                          <a:latin typeface="inter-regular"/>
                        </a:rPr>
                        <a:t>A constructor must not have a return type.</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A method must have a return type.</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30003876"/>
                  </a:ext>
                </a:extLst>
              </a:tr>
              <a:tr h="499429">
                <a:tc>
                  <a:txBody>
                    <a:bodyPr/>
                    <a:lstStyle/>
                    <a:p>
                      <a:pPr algn="just" fontAlgn="t"/>
                      <a:r>
                        <a:rPr lang="en-US" sz="1500">
                          <a:solidFill>
                            <a:srgbClr val="333333"/>
                          </a:solidFill>
                          <a:effectLst/>
                          <a:latin typeface="inter-regular"/>
                        </a:rPr>
                        <a:t>The constructor is invoked implicitly.</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The method is invoked explicitly.</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83628829"/>
                  </a:ext>
                </a:extLst>
              </a:tr>
              <a:tr h="1141551">
                <a:tc>
                  <a:txBody>
                    <a:bodyPr/>
                    <a:lstStyle/>
                    <a:p>
                      <a:pPr algn="just" fontAlgn="t"/>
                      <a:r>
                        <a:rPr lang="en-US" sz="1500">
                          <a:solidFill>
                            <a:srgbClr val="333333"/>
                          </a:solidFill>
                          <a:effectLst/>
                          <a:latin typeface="inter-regular"/>
                        </a:rPr>
                        <a:t>The Java compiler provides a default constructor if you don't have any constructor in a class.</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The method is not provided by the compiler in any case.</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3908361"/>
                  </a:ext>
                </a:extLst>
              </a:tr>
              <a:tr h="820490">
                <a:tc>
                  <a:txBody>
                    <a:bodyPr/>
                    <a:lstStyle/>
                    <a:p>
                      <a:pPr algn="just" fontAlgn="t"/>
                      <a:r>
                        <a:rPr lang="en-US" sz="1500">
                          <a:solidFill>
                            <a:srgbClr val="333333"/>
                          </a:solidFill>
                          <a:effectLst/>
                          <a:latin typeface="inter-regular"/>
                        </a:rPr>
                        <a:t>The constructor name must be same as the class name.</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inter-regular"/>
                        </a:rPr>
                        <a:t>The method name may or may not be same as the class name.</a:t>
                      </a:r>
                    </a:p>
                  </a:txBody>
                  <a:tcPr marL="65100" marR="65100" marT="65100" marB="651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24360723"/>
                  </a:ext>
                </a:extLst>
              </a:tr>
            </a:tbl>
          </a:graphicData>
        </a:graphic>
      </p:graphicFrame>
    </p:spTree>
    <p:extLst>
      <p:ext uri="{BB962C8B-B14F-4D97-AF65-F5344CB8AC3E}">
        <p14:creationId xmlns:p14="http://schemas.microsoft.com/office/powerpoint/2010/main" val="306034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4182D-C4A1-508C-6A8F-FC4448726B3B}"/>
              </a:ext>
            </a:extLst>
          </p:cNvPr>
          <p:cNvSpPr txBox="1"/>
          <p:nvPr/>
        </p:nvSpPr>
        <p:spPr>
          <a:xfrm>
            <a:off x="1310878" y="1853356"/>
            <a:ext cx="8133159" cy="2911695"/>
          </a:xfrm>
          <a:prstGeom prst="rect">
            <a:avLst/>
          </a:prstGeom>
          <a:noFill/>
        </p:spPr>
        <p:txBody>
          <a:bodyPr wrap="square">
            <a:spAutoFit/>
          </a:bodyPr>
          <a:lstStyle/>
          <a:p>
            <a:pPr algn="just"/>
            <a:r>
              <a:rPr lang="en-US" sz="2400" b="1" i="0" dirty="0">
                <a:solidFill>
                  <a:srgbClr val="610B38"/>
                </a:solidFill>
                <a:effectLst/>
                <a:latin typeface="erdana"/>
              </a:rPr>
              <a:t>Java Copy Constructor</a:t>
            </a:r>
          </a:p>
          <a:p>
            <a:pPr algn="just">
              <a:lnSpc>
                <a:spcPct val="150000"/>
              </a:lnSpc>
            </a:pPr>
            <a:r>
              <a:rPr lang="en-US" b="0" i="0" dirty="0">
                <a:solidFill>
                  <a:srgbClr val="333333"/>
                </a:solidFill>
                <a:effectLst/>
                <a:latin typeface="inter-regular"/>
              </a:rPr>
              <a:t>There is no copy constructor in Java. However, we can copy the values from one object to another like copy constructor in C++.</a:t>
            </a:r>
          </a:p>
          <a:p>
            <a:pPr algn="just">
              <a:lnSpc>
                <a:spcPct val="150000"/>
              </a:lnSpc>
            </a:pPr>
            <a:r>
              <a:rPr lang="en-US" b="0" i="0" dirty="0">
                <a:solidFill>
                  <a:srgbClr val="333333"/>
                </a:solidFill>
                <a:effectLst/>
                <a:latin typeface="inter-regular"/>
              </a:rPr>
              <a:t>There are many ways to copy the values of one object into another in Java. They are:</a:t>
            </a:r>
          </a:p>
          <a:p>
            <a:pPr marL="285750" indent="-285750" algn="just">
              <a:lnSpc>
                <a:spcPct val="150000"/>
              </a:lnSpc>
              <a:buFont typeface="Arial" panose="020B0604020202020204" pitchFamily="34" charset="0"/>
              <a:buChar char="•"/>
            </a:pPr>
            <a:r>
              <a:rPr lang="en-US" b="0" i="0" dirty="0">
                <a:solidFill>
                  <a:srgbClr val="000000"/>
                </a:solidFill>
                <a:effectLst/>
                <a:latin typeface="inter-regular"/>
              </a:rPr>
              <a:t>By constructor</a:t>
            </a:r>
          </a:p>
          <a:p>
            <a:pPr marL="285750" indent="-285750" algn="just">
              <a:lnSpc>
                <a:spcPct val="150000"/>
              </a:lnSpc>
              <a:buFont typeface="Arial" panose="020B0604020202020204" pitchFamily="34" charset="0"/>
              <a:buChar char="•"/>
            </a:pPr>
            <a:r>
              <a:rPr lang="en-US" b="0" i="0" dirty="0">
                <a:solidFill>
                  <a:srgbClr val="000000"/>
                </a:solidFill>
                <a:effectLst/>
                <a:latin typeface="inter-regular"/>
              </a:rPr>
              <a:t>By assigning the values of one object into another</a:t>
            </a:r>
          </a:p>
          <a:p>
            <a:pPr marL="285750" indent="-285750" algn="just">
              <a:lnSpc>
                <a:spcPct val="150000"/>
              </a:lnSpc>
              <a:buFont typeface="Arial" panose="020B0604020202020204" pitchFamily="34" charset="0"/>
              <a:buChar char="•"/>
            </a:pPr>
            <a:r>
              <a:rPr lang="en-US" b="0" i="0" dirty="0">
                <a:solidFill>
                  <a:srgbClr val="000000"/>
                </a:solidFill>
                <a:effectLst/>
                <a:latin typeface="inter-regular"/>
              </a:rPr>
              <a:t>By clone() method of Object class</a:t>
            </a:r>
          </a:p>
        </p:txBody>
      </p:sp>
    </p:spTree>
    <p:extLst>
      <p:ext uri="{BB962C8B-B14F-4D97-AF65-F5344CB8AC3E}">
        <p14:creationId xmlns:p14="http://schemas.microsoft.com/office/powerpoint/2010/main" val="2744591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F5F002-BDF3-77CD-770B-66DF99ED4174}"/>
              </a:ext>
            </a:extLst>
          </p:cNvPr>
          <p:cNvSpPr txBox="1"/>
          <p:nvPr/>
        </p:nvSpPr>
        <p:spPr>
          <a:xfrm>
            <a:off x="2982516" y="371565"/>
            <a:ext cx="6136480" cy="6186309"/>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Student6{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buFont typeface="+mj-lt"/>
              <a:buAutoNum type="arabicPeriod"/>
            </a:pPr>
            <a:r>
              <a:rPr lang="en-IN" b="0" i="0" dirty="0">
                <a:solidFill>
                  <a:srgbClr val="000000"/>
                </a:solidFill>
                <a:effectLst/>
                <a:latin typeface="inter-regular"/>
              </a:rPr>
              <a:t>    String name;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//constructor to initialize integer and string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Student6(</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n){  </a:t>
            </a:r>
          </a:p>
          <a:p>
            <a:pPr algn="just">
              <a:buFont typeface="+mj-lt"/>
              <a:buAutoNum type="arabicPeriod"/>
            </a:pPr>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name = n;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//constructor to initialize another object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Student6(Student6 s){  </a:t>
            </a:r>
          </a:p>
          <a:p>
            <a:pPr algn="just">
              <a:buFont typeface="+mj-lt"/>
              <a:buAutoNum type="arabicPeriod"/>
            </a:pPr>
            <a:r>
              <a:rPr lang="en-IN" b="0" i="0" dirty="0">
                <a:solidFill>
                  <a:srgbClr val="000000"/>
                </a:solidFill>
                <a:effectLst/>
                <a:latin typeface="inter-regular"/>
              </a:rPr>
              <a:t>    id = s.id;  </a:t>
            </a:r>
          </a:p>
          <a:p>
            <a:pPr algn="just">
              <a:buFont typeface="+mj-lt"/>
              <a:buAutoNum type="arabicPeriod"/>
            </a:pPr>
            <a:r>
              <a:rPr lang="en-IN" b="0" i="0" dirty="0">
                <a:solidFill>
                  <a:srgbClr val="000000"/>
                </a:solidFill>
                <a:effectLst/>
                <a:latin typeface="inter-regular"/>
              </a:rPr>
              <a:t>    name =s.name;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a:t>
            </a:r>
            <a:r>
              <a:rPr lang="en-IN" b="0" i="0" dirty="0" err="1">
                <a:solidFill>
                  <a:srgbClr val="000000"/>
                </a:solidFill>
                <a:effectLst/>
                <a:latin typeface="inter-regular"/>
              </a:rPr>
              <a:t>System.out.println</a:t>
            </a:r>
            <a:r>
              <a:rPr lang="en-IN" b="0" i="0" dirty="0">
                <a:solidFill>
                  <a:srgbClr val="000000"/>
                </a:solidFill>
                <a:effectLst/>
                <a:latin typeface="inter-regular"/>
              </a:rPr>
              <a:t>(id+</a:t>
            </a:r>
            <a:r>
              <a:rPr lang="en-IN" b="0" i="0" dirty="0">
                <a:solidFill>
                  <a:srgbClr val="0000FF"/>
                </a:solidFill>
                <a:effectLst/>
                <a:latin typeface="inter-regular"/>
              </a:rPr>
              <a:t>" "</a:t>
            </a:r>
            <a:r>
              <a:rPr lang="en-IN" b="0" i="0" dirty="0">
                <a:solidFill>
                  <a:srgbClr val="000000"/>
                </a:solidFill>
                <a:effectLst/>
                <a:latin typeface="inter-regular"/>
              </a:rPr>
              <a:t>+name);}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Student6 s1 = </a:t>
            </a:r>
            <a:r>
              <a:rPr lang="en-IN" b="1" i="0" dirty="0">
                <a:solidFill>
                  <a:srgbClr val="006699"/>
                </a:solidFill>
                <a:effectLst/>
                <a:latin typeface="inter-regular"/>
              </a:rPr>
              <a:t>new</a:t>
            </a:r>
            <a:r>
              <a:rPr lang="en-IN" b="0" i="0" dirty="0">
                <a:solidFill>
                  <a:srgbClr val="000000"/>
                </a:solidFill>
                <a:effectLst/>
                <a:latin typeface="inter-regular"/>
              </a:rPr>
              <a:t> Student6(</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"Karan"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Student6 s2 = </a:t>
            </a:r>
            <a:r>
              <a:rPr lang="en-IN" b="1" i="0" dirty="0">
                <a:solidFill>
                  <a:srgbClr val="006699"/>
                </a:solidFill>
                <a:effectLst/>
                <a:latin typeface="inter-regular"/>
              </a:rPr>
              <a:t>new</a:t>
            </a:r>
            <a:r>
              <a:rPr lang="en-IN" b="0" i="0" dirty="0">
                <a:solidFill>
                  <a:srgbClr val="000000"/>
                </a:solidFill>
                <a:effectLst/>
                <a:latin typeface="inter-regular"/>
              </a:rPr>
              <a:t> Student6(s1);  </a:t>
            </a:r>
          </a:p>
          <a:p>
            <a:pPr algn="just">
              <a:buFont typeface="+mj-lt"/>
              <a:buAutoNum type="arabicPeriod"/>
            </a:pPr>
            <a:r>
              <a:rPr lang="en-IN" b="0" i="0" dirty="0">
                <a:solidFill>
                  <a:srgbClr val="000000"/>
                </a:solidFill>
                <a:effectLst/>
                <a:latin typeface="inter-regular"/>
              </a:rPr>
              <a:t>    s1.display();  </a:t>
            </a:r>
          </a:p>
          <a:p>
            <a:pPr algn="just">
              <a:buFont typeface="+mj-lt"/>
              <a:buAutoNum type="arabicPeriod"/>
            </a:pPr>
            <a:r>
              <a:rPr lang="en-IN" b="0" i="0" dirty="0">
                <a:solidFill>
                  <a:srgbClr val="000000"/>
                </a:solidFill>
                <a:effectLst/>
                <a:latin typeface="inter-regular"/>
              </a:rPr>
              <a:t>    s2.display();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1889440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666FF-800E-BA74-1A70-1C665A26BCC4}"/>
              </a:ext>
            </a:extLst>
          </p:cNvPr>
          <p:cNvSpPr txBox="1"/>
          <p:nvPr/>
        </p:nvSpPr>
        <p:spPr>
          <a:xfrm>
            <a:off x="1453754" y="808315"/>
            <a:ext cx="6136480" cy="461665"/>
          </a:xfrm>
          <a:prstGeom prst="rect">
            <a:avLst/>
          </a:prstGeom>
          <a:noFill/>
        </p:spPr>
        <p:txBody>
          <a:bodyPr wrap="square">
            <a:spAutoFit/>
          </a:bodyPr>
          <a:lstStyle/>
          <a:p>
            <a:pPr algn="just"/>
            <a:r>
              <a:rPr lang="en-IN" sz="2400" b="1" i="0" dirty="0">
                <a:solidFill>
                  <a:srgbClr val="610B38"/>
                </a:solidFill>
                <a:effectLst/>
                <a:latin typeface="erdana"/>
              </a:rPr>
              <a:t>Copying values without constructor</a:t>
            </a:r>
          </a:p>
        </p:txBody>
      </p:sp>
      <p:sp>
        <p:nvSpPr>
          <p:cNvPr id="5" name="TextBox 4">
            <a:extLst>
              <a:ext uri="{FF2B5EF4-FFF2-40B4-BE49-F238E27FC236}">
                <a16:creationId xmlns:a16="http://schemas.microsoft.com/office/drawing/2014/main" id="{A912116C-D004-F942-5920-09DD8A3FD00F}"/>
              </a:ext>
            </a:extLst>
          </p:cNvPr>
          <p:cNvSpPr txBox="1"/>
          <p:nvPr/>
        </p:nvSpPr>
        <p:spPr>
          <a:xfrm>
            <a:off x="1453754" y="1502688"/>
            <a:ext cx="6136480" cy="5355312"/>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Student7{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buFont typeface="+mj-lt"/>
              <a:buAutoNum type="arabicPeriod"/>
            </a:pPr>
            <a:r>
              <a:rPr lang="en-IN" b="0" i="0" dirty="0">
                <a:solidFill>
                  <a:srgbClr val="000000"/>
                </a:solidFill>
                <a:effectLst/>
                <a:latin typeface="inter-regular"/>
              </a:rPr>
              <a:t>    String name;  </a:t>
            </a:r>
          </a:p>
          <a:p>
            <a:pPr algn="just">
              <a:buFont typeface="+mj-lt"/>
              <a:buAutoNum type="arabicPeriod"/>
            </a:pPr>
            <a:r>
              <a:rPr lang="en-IN" b="0" i="0" dirty="0">
                <a:solidFill>
                  <a:srgbClr val="000000"/>
                </a:solidFill>
                <a:effectLst/>
                <a:latin typeface="inter-regular"/>
              </a:rPr>
              <a:t>    Student7(</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n){  </a:t>
            </a:r>
          </a:p>
          <a:p>
            <a:pPr algn="just">
              <a:buFont typeface="+mj-lt"/>
              <a:buAutoNum type="arabicPeriod"/>
            </a:pPr>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name = n;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Student7(){}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a:t>
            </a:r>
            <a:r>
              <a:rPr lang="en-IN" b="0" i="0" dirty="0" err="1">
                <a:solidFill>
                  <a:srgbClr val="000000"/>
                </a:solidFill>
                <a:effectLst/>
                <a:latin typeface="inter-regular"/>
              </a:rPr>
              <a:t>System.out.println</a:t>
            </a:r>
            <a:r>
              <a:rPr lang="en-IN" b="0" i="0" dirty="0">
                <a:solidFill>
                  <a:srgbClr val="000000"/>
                </a:solidFill>
                <a:effectLst/>
                <a:latin typeface="inter-regular"/>
              </a:rPr>
              <a:t>(id+</a:t>
            </a:r>
            <a:r>
              <a:rPr lang="en-IN" b="0" i="0" dirty="0">
                <a:solidFill>
                  <a:srgbClr val="0000FF"/>
                </a:solidFill>
                <a:effectLst/>
                <a:latin typeface="inter-regular"/>
              </a:rPr>
              <a:t>" "</a:t>
            </a:r>
            <a:r>
              <a:rPr lang="en-IN" b="0" i="0" dirty="0">
                <a:solidFill>
                  <a:srgbClr val="000000"/>
                </a:solidFill>
                <a:effectLst/>
                <a:latin typeface="inter-regular"/>
              </a:rPr>
              <a:t>+name);}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Student7 s1 = </a:t>
            </a:r>
            <a:r>
              <a:rPr lang="en-IN" b="1" i="0" dirty="0">
                <a:solidFill>
                  <a:srgbClr val="006699"/>
                </a:solidFill>
                <a:effectLst/>
                <a:latin typeface="inter-regular"/>
              </a:rPr>
              <a:t>new</a:t>
            </a:r>
            <a:r>
              <a:rPr lang="en-IN" b="0" i="0" dirty="0">
                <a:solidFill>
                  <a:srgbClr val="000000"/>
                </a:solidFill>
                <a:effectLst/>
                <a:latin typeface="inter-regular"/>
              </a:rPr>
              <a:t> Student7(</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"Karan"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Student7 s2 = </a:t>
            </a:r>
            <a:r>
              <a:rPr lang="en-IN" b="1" i="0" dirty="0">
                <a:solidFill>
                  <a:srgbClr val="006699"/>
                </a:solidFill>
                <a:effectLst/>
                <a:latin typeface="inter-regular"/>
              </a:rPr>
              <a:t>new</a:t>
            </a:r>
            <a:r>
              <a:rPr lang="en-IN" b="0" i="0" dirty="0">
                <a:solidFill>
                  <a:srgbClr val="000000"/>
                </a:solidFill>
                <a:effectLst/>
                <a:latin typeface="inter-regular"/>
              </a:rPr>
              <a:t> Student7();  </a:t>
            </a:r>
          </a:p>
          <a:p>
            <a:pPr algn="just">
              <a:buFont typeface="+mj-lt"/>
              <a:buAutoNum type="arabicPeriod"/>
            </a:pPr>
            <a:r>
              <a:rPr lang="en-IN" b="0" i="0" dirty="0">
                <a:solidFill>
                  <a:srgbClr val="000000"/>
                </a:solidFill>
                <a:effectLst/>
                <a:latin typeface="inter-regular"/>
              </a:rPr>
              <a:t>    s2.id=s1.id;  </a:t>
            </a:r>
          </a:p>
          <a:p>
            <a:pPr algn="just">
              <a:buFont typeface="+mj-lt"/>
              <a:buAutoNum type="arabicPeriod"/>
            </a:pPr>
            <a:r>
              <a:rPr lang="en-IN" b="0" i="0" dirty="0">
                <a:solidFill>
                  <a:srgbClr val="000000"/>
                </a:solidFill>
                <a:effectLst/>
                <a:latin typeface="inter-regular"/>
              </a:rPr>
              <a:t>    s2.name=s1.name;  </a:t>
            </a:r>
          </a:p>
          <a:p>
            <a:pPr algn="just">
              <a:buFont typeface="+mj-lt"/>
              <a:buAutoNum type="arabicPeriod"/>
            </a:pPr>
            <a:r>
              <a:rPr lang="en-IN" b="0" i="0" dirty="0">
                <a:solidFill>
                  <a:srgbClr val="000000"/>
                </a:solidFill>
                <a:effectLst/>
                <a:latin typeface="inter-regular"/>
              </a:rPr>
              <a:t>    s1.display();  </a:t>
            </a:r>
          </a:p>
          <a:p>
            <a:pPr algn="just">
              <a:buFont typeface="+mj-lt"/>
              <a:buAutoNum type="arabicPeriod"/>
            </a:pPr>
            <a:r>
              <a:rPr lang="en-IN" b="0" i="0" dirty="0">
                <a:solidFill>
                  <a:srgbClr val="000000"/>
                </a:solidFill>
                <a:effectLst/>
                <a:latin typeface="inter-regular"/>
              </a:rPr>
              <a:t>    s2.display();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1274753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D8115D-335B-F1A7-62E1-BC13E83E5D16}"/>
              </a:ext>
            </a:extLst>
          </p:cNvPr>
          <p:cNvSpPr/>
          <p:nvPr/>
        </p:nvSpPr>
        <p:spPr>
          <a:xfrm>
            <a:off x="1019331" y="1547495"/>
            <a:ext cx="10482108" cy="3416320"/>
          </a:xfrm>
          <a:prstGeom prst="rect">
            <a:avLst/>
          </a:prstGeom>
          <a:noFill/>
        </p:spPr>
        <p:txBody>
          <a:bodyPr wrap="square" lIns="91440" tIns="45720" rIns="91440" bIns="45720">
            <a:spAutoFit/>
          </a:bodyPr>
          <a:lstStyle/>
          <a:p>
            <a:pPr marL="914400" indent="-914400">
              <a:buFont typeface="+mj-lt"/>
              <a:buAutoNum type="arabicPeriod"/>
            </a:pPr>
            <a:r>
              <a:rPr lang="en-US" sz="5400" b="1" i="0" cap="none" spc="50" dirty="0">
                <a:ln w="0"/>
                <a:solidFill>
                  <a:schemeClr val="bg2"/>
                </a:solidFill>
                <a:effectLst>
                  <a:innerShdw blurRad="63500" dist="50800" dir="13500000">
                    <a:srgbClr val="000000">
                      <a:alpha val="50000"/>
                    </a:srgbClr>
                  </a:innerShdw>
                </a:effectLst>
                <a:latin typeface="erdana"/>
              </a:rPr>
              <a:t>Does constructor return any value?</a:t>
            </a:r>
          </a:p>
          <a:p>
            <a:pPr marL="914400" indent="-914400">
              <a:buFont typeface="+mj-lt"/>
              <a:buAutoNum type="arabicPeriod"/>
            </a:pPr>
            <a:r>
              <a:rPr lang="en-US" sz="5400" b="1" i="0" cap="none" spc="50" dirty="0">
                <a:ln w="0"/>
                <a:solidFill>
                  <a:schemeClr val="bg2"/>
                </a:solidFill>
                <a:effectLst>
                  <a:innerShdw blurRad="63500" dist="50800" dir="13500000">
                    <a:srgbClr val="000000">
                      <a:alpha val="50000"/>
                    </a:srgbClr>
                  </a:innerShdw>
                </a:effectLst>
                <a:latin typeface="erdana"/>
              </a:rPr>
              <a:t>Can constructor perform other tasks instead of initialization?</a:t>
            </a:r>
            <a:endParaRPr lang="en-IN"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728746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BA553C-E8D0-D6AD-203D-CBB35CD0BD46}"/>
              </a:ext>
            </a:extLst>
          </p:cNvPr>
          <p:cNvSpPr txBox="1"/>
          <p:nvPr/>
        </p:nvSpPr>
        <p:spPr>
          <a:xfrm>
            <a:off x="1168002" y="1985964"/>
            <a:ext cx="8704659" cy="3277820"/>
          </a:xfrm>
          <a:prstGeom prst="rect">
            <a:avLst/>
          </a:prstGeom>
          <a:noFill/>
        </p:spPr>
        <p:txBody>
          <a:bodyPr wrap="square">
            <a:spAutoFit/>
          </a:bodyPr>
          <a:lstStyle/>
          <a:p>
            <a:pPr>
              <a:lnSpc>
                <a:spcPct val="150000"/>
              </a:lnSpc>
            </a:pPr>
            <a:r>
              <a:rPr lang="en-US" sz="1800" b="1" i="0" cap="none" spc="50" dirty="0">
                <a:ln w="0"/>
                <a:solidFill>
                  <a:schemeClr val="bg2"/>
                </a:solidFill>
                <a:effectLst>
                  <a:innerShdw blurRad="63500" dist="50800" dir="13500000">
                    <a:srgbClr val="000000">
                      <a:alpha val="50000"/>
                    </a:srgbClr>
                  </a:innerShdw>
                </a:effectLst>
                <a:latin typeface="erdana"/>
              </a:rPr>
              <a:t>		Does constructor return any value?</a:t>
            </a:r>
          </a:p>
          <a:p>
            <a:pPr>
              <a:lnSpc>
                <a:spcPct val="150000"/>
              </a:lnSpc>
            </a:pPr>
            <a:r>
              <a:rPr lang="en-US" b="1" spc="50" dirty="0">
                <a:ln w="0"/>
                <a:solidFill>
                  <a:schemeClr val="bg2"/>
                </a:solidFill>
                <a:effectLst>
                  <a:innerShdw blurRad="63500" dist="50800" dir="13500000">
                    <a:srgbClr val="000000">
                      <a:alpha val="50000"/>
                    </a:srgbClr>
                  </a:innerShdw>
                </a:effectLst>
                <a:latin typeface="erdana"/>
              </a:rPr>
              <a:t>		</a:t>
            </a:r>
            <a:r>
              <a:rPr lang="en-US" b="0" i="0" dirty="0">
                <a:solidFill>
                  <a:srgbClr val="333333"/>
                </a:solidFill>
                <a:effectLst/>
                <a:latin typeface="inter-regular"/>
              </a:rPr>
              <a:t>Yes, it is the current class instance (You cannot use return type yet it returns a 			value).</a:t>
            </a:r>
          </a:p>
          <a:p>
            <a:pPr>
              <a:lnSpc>
                <a:spcPct val="150000"/>
              </a:lnSpc>
            </a:pPr>
            <a:endParaRPr lang="en-US" sz="1800" b="1" i="0" cap="none" spc="50" dirty="0">
              <a:ln w="0"/>
              <a:solidFill>
                <a:schemeClr val="bg2"/>
              </a:solidFill>
              <a:effectLst>
                <a:innerShdw blurRad="63500" dist="50800" dir="13500000">
                  <a:srgbClr val="000000">
                    <a:alpha val="50000"/>
                  </a:srgbClr>
                </a:innerShdw>
              </a:effectLst>
              <a:latin typeface="erdana"/>
            </a:endParaRPr>
          </a:p>
          <a:p>
            <a:pPr lvl="2">
              <a:lnSpc>
                <a:spcPct val="150000"/>
              </a:lnSpc>
            </a:pPr>
            <a:r>
              <a:rPr lang="en-US" b="1" i="0" cap="none" spc="50" dirty="0">
                <a:ln w="0"/>
                <a:solidFill>
                  <a:schemeClr val="bg2"/>
                </a:solidFill>
                <a:effectLst>
                  <a:innerShdw blurRad="63500" dist="50800" dir="13500000">
                    <a:srgbClr val="000000">
                      <a:alpha val="50000"/>
                    </a:srgbClr>
                  </a:innerShdw>
                </a:effectLst>
                <a:latin typeface="erdana"/>
              </a:rPr>
              <a:t>Can constructor perform other tasks instead of initialization?</a:t>
            </a:r>
          </a:p>
          <a:p>
            <a:pPr lvl="2">
              <a:lnSpc>
                <a:spcPct val="150000"/>
              </a:lnSpc>
            </a:pPr>
            <a:r>
              <a:rPr lang="en-US" b="0" i="0" dirty="0">
                <a:solidFill>
                  <a:srgbClr val="333333"/>
                </a:solidFill>
                <a:effectLst/>
                <a:latin typeface="inter-regular"/>
              </a:rPr>
              <a:t>Yes, like object creation, starting a thread, calling a method, etc. You can perform any operation in the constructor as you perform in the method.</a:t>
            </a:r>
            <a:endParaRPr lang="en-US" b="1" i="0" cap="none" spc="50" dirty="0">
              <a:ln w="0"/>
              <a:solidFill>
                <a:schemeClr val="bg2"/>
              </a:solidFill>
              <a:effectLst>
                <a:innerShdw blurRad="63500" dist="50800" dir="13500000">
                  <a:srgbClr val="000000">
                    <a:alpha val="50000"/>
                  </a:srgbClr>
                </a:innerShdw>
              </a:effectLst>
              <a:latin typeface="erdana"/>
            </a:endParaRPr>
          </a:p>
          <a:p>
            <a:pPr marL="914400" indent="-914400">
              <a:buFont typeface="+mj-lt"/>
              <a:buAutoNum type="arabicPeriod"/>
            </a:pPr>
            <a:endParaRPr lang="en-IN" sz="18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633570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2DBCC0-57FA-F305-5898-061DA3D1C22E}"/>
              </a:ext>
            </a:extLst>
          </p:cNvPr>
          <p:cNvSpPr/>
          <p:nvPr/>
        </p:nvSpPr>
        <p:spPr>
          <a:xfrm>
            <a:off x="1122952" y="647045"/>
            <a:ext cx="6082755"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this keyword in Java</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EB98BF78-688B-E826-BBDF-132EFF4830EB}"/>
              </a:ext>
            </a:extLst>
          </p:cNvPr>
          <p:cNvSpPr txBox="1"/>
          <p:nvPr/>
        </p:nvSpPr>
        <p:spPr>
          <a:xfrm>
            <a:off x="1122952" y="1775579"/>
            <a:ext cx="6137910" cy="369332"/>
          </a:xfrm>
          <a:prstGeom prst="rect">
            <a:avLst/>
          </a:prstGeom>
          <a:noFill/>
        </p:spPr>
        <p:txBody>
          <a:bodyPr wrap="square">
            <a:spAutoFit/>
          </a:bodyPr>
          <a:lstStyle/>
          <a:p>
            <a:r>
              <a:rPr lang="en-US" dirty="0">
                <a:solidFill>
                  <a:srgbClr val="333333"/>
                </a:solidFill>
                <a:latin typeface="inter-regular"/>
              </a:rPr>
              <a:t>T</a:t>
            </a:r>
            <a:r>
              <a:rPr lang="en-US" b="0" i="0" dirty="0">
                <a:solidFill>
                  <a:srgbClr val="333333"/>
                </a:solidFill>
                <a:effectLst/>
                <a:latin typeface="inter-regular"/>
              </a:rPr>
              <a:t>his is a </a:t>
            </a:r>
            <a:r>
              <a:rPr lang="en-US" b="1" i="0" dirty="0">
                <a:solidFill>
                  <a:srgbClr val="333333"/>
                </a:solidFill>
                <a:effectLst/>
                <a:latin typeface="inter-bold"/>
              </a:rPr>
              <a:t>reference variable</a:t>
            </a:r>
            <a:r>
              <a:rPr lang="en-US" b="0" i="0" dirty="0">
                <a:solidFill>
                  <a:srgbClr val="333333"/>
                </a:solidFill>
                <a:effectLst/>
                <a:latin typeface="inter-regular"/>
              </a:rPr>
              <a:t> that refers to the current object.</a:t>
            </a:r>
            <a:endParaRPr lang="en-IN" dirty="0"/>
          </a:p>
        </p:txBody>
      </p:sp>
      <p:pic>
        <p:nvPicPr>
          <p:cNvPr id="8" name="Picture 7" descr="A diagram of a person's work flow&#10;&#10;Description automatically generated">
            <a:extLst>
              <a:ext uri="{FF2B5EF4-FFF2-40B4-BE49-F238E27FC236}">
                <a16:creationId xmlns:a16="http://schemas.microsoft.com/office/drawing/2014/main" id="{EF0A4102-6D5F-8FF3-4A66-070D7A839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862" y="1960245"/>
            <a:ext cx="4010025" cy="1743075"/>
          </a:xfrm>
          <a:prstGeom prst="rect">
            <a:avLst/>
          </a:prstGeom>
        </p:spPr>
      </p:pic>
      <p:sp>
        <p:nvSpPr>
          <p:cNvPr id="9" name="TextBox 8">
            <a:extLst>
              <a:ext uri="{FF2B5EF4-FFF2-40B4-BE49-F238E27FC236}">
                <a16:creationId xmlns:a16="http://schemas.microsoft.com/office/drawing/2014/main" id="{1E643DDD-746F-43DE-D1E0-F6101B62C3D3}"/>
              </a:ext>
            </a:extLst>
          </p:cNvPr>
          <p:cNvSpPr txBox="1"/>
          <p:nvPr/>
        </p:nvSpPr>
        <p:spPr>
          <a:xfrm>
            <a:off x="1122952" y="2595324"/>
            <a:ext cx="8726805" cy="2585323"/>
          </a:xfrm>
          <a:prstGeom prst="rect">
            <a:avLst/>
          </a:prstGeom>
          <a:noFill/>
        </p:spPr>
        <p:txBody>
          <a:bodyPr wrap="square">
            <a:spAutoFit/>
          </a:bodyPr>
          <a:lstStyle/>
          <a:p>
            <a:pPr algn="just"/>
            <a:r>
              <a:rPr lang="en-US" b="0" i="0" dirty="0">
                <a:solidFill>
                  <a:srgbClr val="610B38"/>
                </a:solidFill>
                <a:effectLst/>
                <a:latin typeface="erdana"/>
              </a:rPr>
              <a:t>Usage of Java this keyword</a:t>
            </a:r>
          </a:p>
          <a:p>
            <a:pPr algn="just"/>
            <a:endParaRPr lang="en-US" b="0" i="0" dirty="0">
              <a:solidFill>
                <a:srgbClr val="610B38"/>
              </a:solidFill>
              <a:effectLst/>
              <a:latin typeface="erdana"/>
            </a:endParaRPr>
          </a:p>
          <a:p>
            <a:pPr algn="just"/>
            <a:r>
              <a:rPr lang="en-US" b="1" i="0" dirty="0">
                <a:solidFill>
                  <a:srgbClr val="333333"/>
                </a:solidFill>
                <a:effectLst/>
                <a:latin typeface="inter-regular"/>
              </a:rPr>
              <a:t>6 usage of java this keyword -</a:t>
            </a:r>
            <a:endParaRPr lang="en-US" b="1" i="0" dirty="0">
              <a:effectLst/>
              <a:latin typeface="inter-regular"/>
            </a:endParaRPr>
          </a:p>
          <a:p>
            <a:pPr marL="342900" indent="-342900" algn="just">
              <a:buFont typeface="Wingdings" panose="05000000000000000000" pitchFamily="2" charset="2"/>
              <a:buChar char="q"/>
            </a:pPr>
            <a:r>
              <a:rPr lang="en-US" dirty="0">
                <a:latin typeface="inter-regular"/>
              </a:rPr>
              <a:t>this can be used to refer current class instance variable.</a:t>
            </a:r>
          </a:p>
          <a:p>
            <a:pPr marL="342900" indent="-342900" algn="just">
              <a:buFont typeface="Wingdings" panose="05000000000000000000" pitchFamily="2" charset="2"/>
              <a:buChar char="q"/>
            </a:pPr>
            <a:r>
              <a:rPr lang="en-US" dirty="0">
                <a:latin typeface="inter-regular"/>
              </a:rPr>
              <a:t>this </a:t>
            </a:r>
            <a:r>
              <a:rPr lang="en-US" b="0" i="0" u="none" strike="noStrike" dirty="0">
                <a:effectLst/>
                <a:latin typeface="inter-regular"/>
              </a:rPr>
              <a:t>can be used to invoke current class method (implicitly)</a:t>
            </a:r>
            <a:endParaRPr lang="en-US" b="0" i="0" dirty="0">
              <a:effectLst/>
              <a:latin typeface="inter-regular"/>
            </a:endParaRPr>
          </a:p>
          <a:p>
            <a:pPr marL="342900" indent="-342900" algn="just">
              <a:buFont typeface="Wingdings" panose="05000000000000000000" pitchFamily="2" charset="2"/>
              <a:buChar char="q"/>
            </a:pPr>
            <a:r>
              <a:rPr lang="en-US" b="0" i="0" u="none" strike="noStrike" dirty="0">
                <a:effectLst/>
                <a:latin typeface="inter-regular"/>
              </a:rPr>
              <a:t>this() can be used to invoke current class constructor.</a:t>
            </a:r>
            <a:endParaRPr lang="en-US" b="0" i="0" dirty="0">
              <a:effectLst/>
              <a:latin typeface="inter-regular"/>
            </a:endParaRPr>
          </a:p>
          <a:p>
            <a:pPr marL="342900" indent="-342900" algn="just">
              <a:buFont typeface="Wingdings" panose="05000000000000000000" pitchFamily="2" charset="2"/>
              <a:buChar char="q"/>
            </a:pPr>
            <a:r>
              <a:rPr lang="en-US" b="0" i="0" u="none" strike="noStrike" dirty="0">
                <a:effectLst/>
                <a:latin typeface="inter-regular"/>
              </a:rPr>
              <a:t>this can be passed as an argument in the method call.</a:t>
            </a:r>
            <a:endParaRPr lang="en-US" b="0" i="0" dirty="0">
              <a:effectLst/>
              <a:latin typeface="inter-regular"/>
            </a:endParaRPr>
          </a:p>
          <a:p>
            <a:pPr marL="342900" indent="-342900" algn="just">
              <a:buFont typeface="Wingdings" panose="05000000000000000000" pitchFamily="2" charset="2"/>
              <a:buChar char="q"/>
            </a:pPr>
            <a:r>
              <a:rPr lang="en-US" b="0" i="0" u="none" strike="noStrike" dirty="0">
                <a:effectLst/>
                <a:latin typeface="inter-regular"/>
              </a:rPr>
              <a:t>this can be passed as argument in the constructor call.</a:t>
            </a:r>
            <a:endParaRPr lang="en-US" b="0" i="0" dirty="0">
              <a:effectLst/>
              <a:latin typeface="inter-regular"/>
            </a:endParaRPr>
          </a:p>
          <a:p>
            <a:pPr marL="342900" indent="-342900" algn="just">
              <a:buFont typeface="Wingdings" panose="05000000000000000000" pitchFamily="2" charset="2"/>
              <a:buChar char="q"/>
            </a:pPr>
            <a:r>
              <a:rPr lang="en-US" b="0" i="0" u="none" strike="noStrike" dirty="0">
                <a:effectLst/>
                <a:latin typeface="inter-regular"/>
              </a:rPr>
              <a:t>this can be used to return the current class instance from the method.</a:t>
            </a:r>
            <a:endParaRPr lang="en-US" b="0" i="0" dirty="0">
              <a:effectLst/>
              <a:latin typeface="inter-regular"/>
            </a:endParaRPr>
          </a:p>
        </p:txBody>
      </p:sp>
    </p:spTree>
    <p:extLst>
      <p:ext uri="{BB962C8B-B14F-4D97-AF65-F5344CB8AC3E}">
        <p14:creationId xmlns:p14="http://schemas.microsoft.com/office/powerpoint/2010/main" val="363949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58F2F1-940E-E4CB-B5FF-A788DD6A987D}"/>
              </a:ext>
            </a:extLst>
          </p:cNvPr>
          <p:cNvSpPr txBox="1"/>
          <p:nvPr/>
        </p:nvSpPr>
        <p:spPr>
          <a:xfrm>
            <a:off x="1125855" y="792599"/>
            <a:ext cx="6137910" cy="369332"/>
          </a:xfrm>
          <a:prstGeom prst="rect">
            <a:avLst/>
          </a:prstGeom>
          <a:noFill/>
        </p:spPr>
        <p:txBody>
          <a:bodyPr wrap="square">
            <a:spAutoFit/>
          </a:bodyPr>
          <a:lstStyle/>
          <a:p>
            <a:pPr algn="just"/>
            <a:r>
              <a:rPr lang="en-US" b="0" i="0" dirty="0">
                <a:solidFill>
                  <a:srgbClr val="610B4B"/>
                </a:solidFill>
                <a:effectLst/>
                <a:latin typeface="erdana"/>
              </a:rPr>
              <a:t>1) this: to refer current class instance variable</a:t>
            </a:r>
          </a:p>
        </p:txBody>
      </p:sp>
      <p:sp>
        <p:nvSpPr>
          <p:cNvPr id="11" name="TextBox 10">
            <a:extLst>
              <a:ext uri="{FF2B5EF4-FFF2-40B4-BE49-F238E27FC236}">
                <a16:creationId xmlns:a16="http://schemas.microsoft.com/office/drawing/2014/main" id="{390282BB-8ADC-5586-525F-1C6F0392F256}"/>
              </a:ext>
            </a:extLst>
          </p:cNvPr>
          <p:cNvSpPr txBox="1"/>
          <p:nvPr/>
        </p:nvSpPr>
        <p:spPr>
          <a:xfrm>
            <a:off x="1125855" y="2362260"/>
            <a:ext cx="6137910" cy="3416320"/>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a:t>
            </a:r>
          </a:p>
          <a:p>
            <a:pPr algn="just"/>
            <a:r>
              <a:rPr lang="en-IN" b="0" i="0" dirty="0">
                <a:solidFill>
                  <a:srgbClr val="000000"/>
                </a:solidFill>
                <a:effectLst/>
                <a:latin typeface="inter-regular"/>
              </a:rPr>
              <a:t>String name;  </a:t>
            </a:r>
          </a:p>
          <a:p>
            <a:pPr algn="just"/>
            <a:r>
              <a:rPr lang="en-IN" b="1" i="0" dirty="0">
                <a:solidFill>
                  <a:srgbClr val="006699"/>
                </a:solidFill>
                <a:effectLst/>
                <a:latin typeface="inter-regular"/>
              </a:rPr>
              <a:t>float</a:t>
            </a:r>
            <a:r>
              <a:rPr lang="en-IN" b="0" i="0" dirty="0">
                <a:solidFill>
                  <a:srgbClr val="000000"/>
                </a:solidFill>
                <a:effectLst/>
                <a:latin typeface="inter-regular"/>
              </a:rPr>
              <a:t> fee;  </a:t>
            </a:r>
          </a:p>
          <a:p>
            <a:pPr algn="just"/>
            <a:r>
              <a:rPr lang="en-IN" b="0" i="0" dirty="0">
                <a:solidFill>
                  <a:srgbClr val="000000"/>
                </a:solidFill>
                <a:effectLst/>
                <a:latin typeface="inter-regular"/>
              </a:rPr>
              <a:t>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rollno,String</a:t>
            </a:r>
            <a:r>
              <a:rPr lang="en-IN" b="0" i="0" dirty="0">
                <a:solidFill>
                  <a:srgbClr val="000000"/>
                </a:solidFill>
                <a:effectLst/>
                <a:latin typeface="inter-regular"/>
              </a:rPr>
              <a:t> </a:t>
            </a:r>
            <a:r>
              <a:rPr lang="en-IN" b="0" i="0" dirty="0" err="1">
                <a:solidFill>
                  <a:srgbClr val="000000"/>
                </a:solidFill>
                <a:effectLst/>
                <a:latin typeface="inter-regular"/>
              </a:rPr>
              <a:t>name,</a:t>
            </a:r>
            <a:r>
              <a:rPr lang="en-IN" b="1" i="0" dirty="0" err="1">
                <a:solidFill>
                  <a:srgbClr val="006699"/>
                </a:solidFill>
                <a:effectLst/>
                <a:latin typeface="inter-regular"/>
              </a:rPr>
              <a:t>float</a:t>
            </a:r>
            <a:r>
              <a:rPr lang="en-IN" b="0" i="0" dirty="0">
                <a:solidFill>
                  <a:srgbClr val="000000"/>
                </a:solidFill>
                <a:effectLst/>
                <a:latin typeface="inter-regular"/>
              </a:rPr>
              <a:t> fee){  </a:t>
            </a:r>
          </a:p>
          <a:p>
            <a:pPr algn="just"/>
            <a:r>
              <a:rPr lang="en-IN" b="1" i="0" dirty="0" err="1">
                <a:solidFill>
                  <a:srgbClr val="006699"/>
                </a:solidFill>
                <a:effectLst/>
                <a:latin typeface="inter-regular"/>
              </a:rPr>
              <a:t>this</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  </a:t>
            </a:r>
          </a:p>
          <a:p>
            <a:pPr algn="just"/>
            <a:r>
              <a:rPr lang="en-IN" b="1" i="0" dirty="0">
                <a:solidFill>
                  <a:srgbClr val="006699"/>
                </a:solidFill>
                <a:effectLst/>
                <a:latin typeface="inter-regular"/>
              </a:rPr>
              <a:t>this</a:t>
            </a:r>
            <a:r>
              <a:rPr lang="en-IN" b="0" i="0" dirty="0">
                <a:solidFill>
                  <a:srgbClr val="000000"/>
                </a:solidFill>
                <a:effectLst/>
                <a:latin typeface="inter-regular"/>
              </a:rPr>
              <a:t>.name=name;  </a:t>
            </a:r>
          </a:p>
          <a:p>
            <a:pPr algn="just"/>
            <a:r>
              <a:rPr lang="en-IN" b="1" i="0" dirty="0" err="1">
                <a:solidFill>
                  <a:srgbClr val="006699"/>
                </a:solidFill>
                <a:effectLst/>
                <a:latin typeface="inter-regular"/>
              </a:rPr>
              <a:t>this</a:t>
            </a:r>
            <a:r>
              <a:rPr lang="en-IN" b="0" i="0" dirty="0" err="1">
                <a:solidFill>
                  <a:srgbClr val="000000"/>
                </a:solidFill>
                <a:effectLst/>
                <a:latin typeface="inter-regular"/>
              </a:rPr>
              <a:t>.fee</a:t>
            </a:r>
            <a:r>
              <a:rPr lang="en-IN" b="0" i="0" dirty="0">
                <a:solidFill>
                  <a:srgbClr val="000000"/>
                </a:solidFill>
                <a:effectLst/>
                <a:latin typeface="inter-regular"/>
              </a:rPr>
              <a:t>=fee;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void</a:t>
            </a:r>
            <a:r>
              <a:rPr lang="en-IN" b="0" i="0" dirty="0">
                <a:solidFill>
                  <a:srgbClr val="000000"/>
                </a:solidFill>
                <a:effectLst/>
                <a:latin typeface="inter-regular"/>
              </a:rPr>
              <a:t> display(){</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+fee);}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13" name="TextBox 12">
            <a:extLst>
              <a:ext uri="{FF2B5EF4-FFF2-40B4-BE49-F238E27FC236}">
                <a16:creationId xmlns:a16="http://schemas.microsoft.com/office/drawing/2014/main" id="{5F98E5E1-FEB7-88C7-B099-377DFB7480C5}"/>
              </a:ext>
            </a:extLst>
          </p:cNvPr>
          <p:cNvSpPr txBox="1"/>
          <p:nvPr/>
        </p:nvSpPr>
        <p:spPr>
          <a:xfrm>
            <a:off x="1125854" y="1271677"/>
            <a:ext cx="9995535" cy="646331"/>
          </a:xfrm>
          <a:prstGeom prst="rect">
            <a:avLst/>
          </a:prstGeom>
          <a:noFill/>
        </p:spPr>
        <p:txBody>
          <a:bodyPr wrap="square">
            <a:spAutoFit/>
          </a:bodyPr>
          <a:lstStyle/>
          <a:p>
            <a:r>
              <a:rPr lang="en-US" b="0" i="0" dirty="0">
                <a:solidFill>
                  <a:srgbClr val="333333"/>
                </a:solidFill>
                <a:effectLst/>
                <a:latin typeface="inter-regular"/>
              </a:rPr>
              <a:t>The this keyword can be used to refer current class instance variable. If there is ambiguity between the instance variables and parameters, this keyword resolves the problem of ambiguity.</a:t>
            </a:r>
            <a:endParaRPr lang="en-IN" dirty="0"/>
          </a:p>
        </p:txBody>
      </p:sp>
      <p:sp>
        <p:nvSpPr>
          <p:cNvPr id="15" name="TextBox 14">
            <a:extLst>
              <a:ext uri="{FF2B5EF4-FFF2-40B4-BE49-F238E27FC236}">
                <a16:creationId xmlns:a16="http://schemas.microsoft.com/office/drawing/2014/main" id="{0DCBE5CD-EE86-E2F4-D785-F5BB491F24BC}"/>
              </a:ext>
            </a:extLst>
          </p:cNvPr>
          <p:cNvSpPr txBox="1"/>
          <p:nvPr/>
        </p:nvSpPr>
        <p:spPr>
          <a:xfrm>
            <a:off x="7012305" y="2027754"/>
            <a:ext cx="6137910" cy="2308324"/>
          </a:xfrm>
          <a:prstGeom prst="rect">
            <a:avLst/>
          </a:prstGeom>
          <a:noFill/>
        </p:spPr>
        <p:txBody>
          <a:bodyPr wrap="square">
            <a:spAutoFit/>
          </a:bodyPr>
          <a:lstStyle/>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TestThis2{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Student s1=</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"ankit"</a:t>
            </a:r>
            <a:r>
              <a:rPr lang="en-IN" b="0" i="0" dirty="0">
                <a:solidFill>
                  <a:srgbClr val="000000"/>
                </a:solidFill>
                <a:effectLst/>
                <a:latin typeface="inter-regular"/>
              </a:rPr>
              <a:t>,5000f);  </a:t>
            </a:r>
          </a:p>
          <a:p>
            <a:pPr algn="just"/>
            <a:r>
              <a:rPr lang="en-IN" b="0" i="0" dirty="0">
                <a:solidFill>
                  <a:srgbClr val="000000"/>
                </a:solidFill>
                <a:effectLst/>
                <a:latin typeface="inter-regular"/>
              </a:rPr>
              <a:t>Student s2=</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112</a:t>
            </a:r>
            <a:r>
              <a:rPr lang="en-IN" b="0" i="0" dirty="0">
                <a:solidFill>
                  <a:srgbClr val="000000"/>
                </a:solidFill>
                <a:effectLst/>
                <a:latin typeface="inter-regular"/>
              </a:rPr>
              <a:t>,</a:t>
            </a:r>
            <a:r>
              <a:rPr lang="en-IN" b="0" i="0" dirty="0">
                <a:solidFill>
                  <a:srgbClr val="0000FF"/>
                </a:solidFill>
                <a:effectLst/>
                <a:latin typeface="inter-regular"/>
              </a:rPr>
              <a:t>"sumit"</a:t>
            </a:r>
            <a:r>
              <a:rPr lang="en-IN" b="0" i="0" dirty="0">
                <a:solidFill>
                  <a:srgbClr val="000000"/>
                </a:solidFill>
                <a:effectLst/>
                <a:latin typeface="inter-regular"/>
              </a:rPr>
              <a:t>,6000f);  </a:t>
            </a:r>
          </a:p>
          <a:p>
            <a:pPr algn="just"/>
            <a:r>
              <a:rPr lang="en-IN" b="0" i="0" dirty="0">
                <a:solidFill>
                  <a:srgbClr val="000000"/>
                </a:solidFill>
                <a:effectLst/>
                <a:latin typeface="inter-regular"/>
              </a:rPr>
              <a:t>s1.display();  </a:t>
            </a:r>
          </a:p>
          <a:p>
            <a:pPr algn="just"/>
            <a:r>
              <a:rPr lang="en-IN" b="0" i="0" dirty="0">
                <a:solidFill>
                  <a:srgbClr val="000000"/>
                </a:solidFill>
                <a:effectLst/>
                <a:latin typeface="inter-regular"/>
              </a:rPr>
              <a:t>s2.display();  </a:t>
            </a:r>
          </a:p>
          <a:p>
            <a:pPr algn="just"/>
            <a:r>
              <a:rPr lang="en-IN" b="0" i="0" dirty="0">
                <a:solidFill>
                  <a:srgbClr val="000000"/>
                </a:solidFill>
                <a:effectLst/>
                <a:latin typeface="inter-regular"/>
              </a:rPr>
              <a:t>}}  </a:t>
            </a:r>
            <a:endParaRPr lang="en-IN" dirty="0"/>
          </a:p>
        </p:txBody>
      </p:sp>
    </p:spTree>
    <p:extLst>
      <p:ext uri="{BB962C8B-B14F-4D97-AF65-F5344CB8AC3E}">
        <p14:creationId xmlns:p14="http://schemas.microsoft.com/office/powerpoint/2010/main" val="172282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3EFE25-C664-342A-9009-F7A0F707DB43}"/>
              </a:ext>
            </a:extLst>
          </p:cNvPr>
          <p:cNvSpPr txBox="1"/>
          <p:nvPr/>
        </p:nvSpPr>
        <p:spPr>
          <a:xfrm>
            <a:off x="1209675" y="807065"/>
            <a:ext cx="6137910" cy="369332"/>
          </a:xfrm>
          <a:prstGeom prst="rect">
            <a:avLst/>
          </a:prstGeom>
          <a:noFill/>
        </p:spPr>
        <p:txBody>
          <a:bodyPr wrap="square">
            <a:spAutoFit/>
          </a:bodyPr>
          <a:lstStyle/>
          <a:p>
            <a:pPr algn="just"/>
            <a:r>
              <a:rPr lang="en-US" b="0" i="0" dirty="0">
                <a:solidFill>
                  <a:srgbClr val="610B4B"/>
                </a:solidFill>
                <a:effectLst/>
                <a:latin typeface="erdana"/>
              </a:rPr>
              <a:t>2) this: to invoke current class method</a:t>
            </a:r>
            <a:endParaRPr lang="en-IN" dirty="0"/>
          </a:p>
        </p:txBody>
      </p:sp>
      <p:sp>
        <p:nvSpPr>
          <p:cNvPr id="5" name="TextBox 4">
            <a:extLst>
              <a:ext uri="{FF2B5EF4-FFF2-40B4-BE49-F238E27FC236}">
                <a16:creationId xmlns:a16="http://schemas.microsoft.com/office/drawing/2014/main" id="{061146D3-5E5A-6DDC-176F-E2C6EBB0C272}"/>
              </a:ext>
            </a:extLst>
          </p:cNvPr>
          <p:cNvSpPr txBox="1"/>
          <p:nvPr/>
        </p:nvSpPr>
        <p:spPr>
          <a:xfrm>
            <a:off x="1209674" y="1176397"/>
            <a:ext cx="10220325" cy="646331"/>
          </a:xfrm>
          <a:prstGeom prst="rect">
            <a:avLst/>
          </a:prstGeom>
          <a:noFill/>
        </p:spPr>
        <p:txBody>
          <a:bodyPr wrap="square">
            <a:spAutoFit/>
          </a:bodyPr>
          <a:lstStyle/>
          <a:p>
            <a:r>
              <a:rPr lang="en-US" b="0" i="0" dirty="0">
                <a:solidFill>
                  <a:srgbClr val="333333"/>
                </a:solidFill>
                <a:effectLst/>
                <a:latin typeface="inter-regular"/>
              </a:rPr>
              <a:t>You may invoke the method of the current class by using the this keyword. If you don't use the this keyword, compiler automatically adds this keyword while invoking the method.</a:t>
            </a:r>
            <a:endParaRPr lang="en-IN" dirty="0"/>
          </a:p>
        </p:txBody>
      </p:sp>
      <p:sp>
        <p:nvSpPr>
          <p:cNvPr id="7" name="TextBox 6">
            <a:extLst>
              <a:ext uri="{FF2B5EF4-FFF2-40B4-BE49-F238E27FC236}">
                <a16:creationId xmlns:a16="http://schemas.microsoft.com/office/drawing/2014/main" id="{37C1D1CB-FB54-C265-6FA7-5458B203E014}"/>
              </a:ext>
            </a:extLst>
          </p:cNvPr>
          <p:cNvSpPr txBox="1"/>
          <p:nvPr/>
        </p:nvSpPr>
        <p:spPr>
          <a:xfrm>
            <a:off x="1209675" y="2102406"/>
            <a:ext cx="6137910"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1" i="0" dirty="0">
                <a:solidFill>
                  <a:srgbClr val="006699"/>
                </a:solidFill>
                <a:effectLst/>
                <a:latin typeface="inter-regular"/>
              </a:rPr>
              <a:t>void</a:t>
            </a:r>
            <a:r>
              <a:rPr lang="en-IN" b="0" i="0" dirty="0">
                <a:solidFill>
                  <a:srgbClr val="000000"/>
                </a:solidFill>
                <a:effectLst/>
                <a:latin typeface="inter-regular"/>
              </a:rPr>
              <a:t> m(){</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m"</a:t>
            </a:r>
            <a:r>
              <a:rPr lang="en-IN" b="0" i="0" dirty="0">
                <a:solidFill>
                  <a:srgbClr val="000000"/>
                </a:solidFill>
                <a:effectLst/>
                <a:latin typeface="inter-regular"/>
              </a:rPr>
              <a:t>);}  </a:t>
            </a:r>
          </a:p>
          <a:p>
            <a:pPr algn="just"/>
            <a:r>
              <a:rPr lang="en-IN" b="1" i="0" dirty="0">
                <a:solidFill>
                  <a:srgbClr val="006699"/>
                </a:solidFill>
                <a:effectLst/>
                <a:latin typeface="inter-regular"/>
              </a:rPr>
              <a:t>void</a:t>
            </a:r>
            <a:r>
              <a:rPr lang="en-IN" b="0" i="0" dirty="0">
                <a:solidFill>
                  <a:srgbClr val="000000"/>
                </a:solidFill>
                <a:effectLst/>
                <a:latin typeface="inter-regular"/>
              </a:rPr>
              <a:t> n(){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n"</a:t>
            </a:r>
            <a:r>
              <a:rPr lang="en-IN" b="0" i="0" dirty="0">
                <a:solidFill>
                  <a:srgbClr val="000000"/>
                </a:solidFill>
                <a:effectLst/>
                <a:latin typeface="inter-regular"/>
              </a:rPr>
              <a:t>);  </a:t>
            </a:r>
          </a:p>
          <a:p>
            <a:pPr algn="just"/>
            <a:r>
              <a:rPr lang="en-IN" b="0" i="0" dirty="0">
                <a:solidFill>
                  <a:srgbClr val="008200"/>
                </a:solidFill>
                <a:effectLst/>
                <a:latin typeface="inter-regular"/>
              </a:rPr>
              <a:t>//m();//same as </a:t>
            </a:r>
            <a:r>
              <a:rPr lang="en-IN" b="0" i="0" dirty="0" err="1">
                <a:solidFill>
                  <a:srgbClr val="008200"/>
                </a:solidFill>
                <a:effectLst/>
                <a:latin typeface="inter-regular"/>
              </a:rPr>
              <a:t>this.m</a:t>
            </a:r>
            <a:r>
              <a:rPr lang="en-IN" b="0" i="0" dirty="0">
                <a:solidFill>
                  <a:srgbClr val="008200"/>
                </a:solidFill>
                <a:effectLst/>
                <a:latin typeface="inter-regular"/>
              </a:rPr>
              <a:t>()</a:t>
            </a:r>
            <a:r>
              <a:rPr lang="en-IN" b="0" i="0" dirty="0">
                <a:solidFill>
                  <a:srgbClr val="000000"/>
                </a:solidFill>
                <a:effectLst/>
                <a:latin typeface="inter-regular"/>
              </a:rPr>
              <a:t>  </a:t>
            </a:r>
          </a:p>
          <a:p>
            <a:pPr algn="just"/>
            <a:r>
              <a:rPr lang="en-IN" b="1" i="0" dirty="0" err="1">
                <a:solidFill>
                  <a:srgbClr val="006699"/>
                </a:solidFill>
                <a:effectLst/>
                <a:latin typeface="inter-regular"/>
              </a:rPr>
              <a:t>this</a:t>
            </a:r>
            <a:r>
              <a:rPr lang="en-IN" b="0" i="0" dirty="0" err="1">
                <a:solidFill>
                  <a:srgbClr val="000000"/>
                </a:solidFill>
                <a:effectLst/>
                <a:latin typeface="inter-regular"/>
              </a:rPr>
              <a:t>.m</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TestThis4{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A a=</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err="1">
                <a:solidFill>
                  <a:srgbClr val="000000"/>
                </a:solidFill>
                <a:effectLst/>
                <a:latin typeface="inter-regular"/>
              </a:rPr>
              <a:t>a.n</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969916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C9304C-29FB-E281-8CCA-7ECDC113869D}"/>
              </a:ext>
            </a:extLst>
          </p:cNvPr>
          <p:cNvSpPr/>
          <p:nvPr/>
        </p:nvSpPr>
        <p:spPr>
          <a:xfrm>
            <a:off x="1255988" y="681335"/>
            <a:ext cx="5708101" cy="923330"/>
          </a:xfrm>
          <a:prstGeom prst="rect">
            <a:avLst/>
          </a:prstGeom>
          <a:noFill/>
        </p:spPr>
        <p:txBody>
          <a:bodyPr wrap="none" lIns="91440" tIns="45720" rIns="91440" bIns="45720">
            <a:spAutoFit/>
          </a:bodyPr>
          <a:lstStyle/>
          <a:p>
            <a:pPr algn="just"/>
            <a:r>
              <a:rPr lang="en-IN" sz="5400" b="1" i="0" u="sng" spc="50" dirty="0">
                <a:ln w="0"/>
                <a:solidFill>
                  <a:schemeClr val="bg2"/>
                </a:solidFill>
                <a:effectLst>
                  <a:innerShdw blurRad="63500" dist="50800" dir="13500000">
                    <a:srgbClr val="000000">
                      <a:alpha val="50000"/>
                    </a:srgbClr>
                  </a:innerShdw>
                </a:effectLst>
                <a:latin typeface="erdana"/>
              </a:rPr>
              <a:t>First Java Program:</a:t>
            </a:r>
          </a:p>
        </p:txBody>
      </p:sp>
      <p:sp>
        <p:nvSpPr>
          <p:cNvPr id="4" name="TextBox 3">
            <a:extLst>
              <a:ext uri="{FF2B5EF4-FFF2-40B4-BE49-F238E27FC236}">
                <a16:creationId xmlns:a16="http://schemas.microsoft.com/office/drawing/2014/main" id="{870A1E28-2D03-1636-A402-6BC7B4E77AE6}"/>
              </a:ext>
            </a:extLst>
          </p:cNvPr>
          <p:cNvSpPr txBox="1"/>
          <p:nvPr/>
        </p:nvSpPr>
        <p:spPr>
          <a:xfrm>
            <a:off x="828675" y="2128838"/>
            <a:ext cx="8886825" cy="3323987"/>
          </a:xfrm>
          <a:prstGeom prst="rect">
            <a:avLst/>
          </a:prstGeom>
          <a:noFill/>
        </p:spPr>
        <p:txBody>
          <a:bodyPr wrap="square" rtlCol="0">
            <a:spAutoFit/>
          </a:bodyPr>
          <a:lstStyle/>
          <a:p>
            <a:pPr algn="just"/>
            <a:r>
              <a:rPr lang="en-US" sz="2400" b="0" i="0" dirty="0">
                <a:solidFill>
                  <a:srgbClr val="333333"/>
                </a:solidFill>
                <a:effectLst/>
                <a:latin typeface="inter-regular"/>
              </a:rPr>
              <a:t>For executing any Java program, the following software or application must be properly installed.</a:t>
            </a:r>
          </a:p>
          <a:p>
            <a:pPr algn="just"/>
            <a:endParaRPr lang="en-US" sz="2400" b="0" i="0" dirty="0">
              <a:solidFill>
                <a:srgbClr val="333333"/>
              </a:solidFill>
              <a:effectLst/>
              <a:latin typeface="inter-regular"/>
            </a:endParaRPr>
          </a:p>
          <a:p>
            <a:pPr marL="285750" indent="-285750" algn="just">
              <a:buFont typeface="Wingdings" panose="05000000000000000000" pitchFamily="2" charset="2"/>
              <a:buChar char="§"/>
            </a:pPr>
            <a:r>
              <a:rPr lang="en-US" sz="2400" b="0" i="0" dirty="0">
                <a:solidFill>
                  <a:srgbClr val="000000"/>
                </a:solidFill>
                <a:effectLst/>
                <a:latin typeface="inter-regular"/>
              </a:rPr>
              <a:t>Install the JDK if you don't have installed it, </a:t>
            </a:r>
            <a:r>
              <a:rPr lang="en-US" sz="2400" dirty="0">
                <a:solidFill>
                  <a:srgbClr val="000000"/>
                </a:solidFill>
                <a:latin typeface="inter-regular"/>
              </a:rPr>
              <a:t>download the JDK</a:t>
            </a:r>
            <a:r>
              <a:rPr lang="en-US" sz="2400" b="0" i="0" dirty="0">
                <a:solidFill>
                  <a:srgbClr val="000000"/>
                </a:solidFill>
                <a:effectLst/>
                <a:latin typeface="inter-regular"/>
              </a:rPr>
              <a:t> and install it.</a:t>
            </a:r>
          </a:p>
          <a:p>
            <a:pPr marL="285750" indent="-285750" algn="just">
              <a:buFont typeface="Wingdings" panose="05000000000000000000" pitchFamily="2" charset="2"/>
              <a:buChar char="§"/>
            </a:pPr>
            <a:r>
              <a:rPr lang="en-US" sz="2400" b="0" i="0" dirty="0">
                <a:solidFill>
                  <a:srgbClr val="000000"/>
                </a:solidFill>
                <a:effectLst/>
                <a:latin typeface="inter-regular"/>
              </a:rPr>
              <a:t>Set path of the </a:t>
            </a:r>
            <a:r>
              <a:rPr lang="en-US" sz="2400" b="0" i="0" dirty="0" err="1">
                <a:solidFill>
                  <a:srgbClr val="000000"/>
                </a:solidFill>
                <a:effectLst/>
                <a:latin typeface="inter-regular"/>
              </a:rPr>
              <a:t>jdk</a:t>
            </a:r>
            <a:r>
              <a:rPr lang="en-US" sz="2400" b="0" i="0" dirty="0">
                <a:solidFill>
                  <a:srgbClr val="000000"/>
                </a:solidFill>
                <a:effectLst/>
                <a:latin typeface="inter-regular"/>
              </a:rPr>
              <a:t>/bin directory. </a:t>
            </a:r>
          </a:p>
          <a:p>
            <a:pPr marL="285750" indent="-285750" algn="just">
              <a:buFont typeface="Wingdings" panose="05000000000000000000" pitchFamily="2" charset="2"/>
              <a:buChar char="§"/>
            </a:pPr>
            <a:r>
              <a:rPr lang="en-US" sz="2400" b="0" i="0" dirty="0">
                <a:solidFill>
                  <a:srgbClr val="000000"/>
                </a:solidFill>
                <a:effectLst/>
                <a:latin typeface="inter-regular"/>
              </a:rPr>
              <a:t>Create the Java program</a:t>
            </a:r>
          </a:p>
          <a:p>
            <a:pPr marL="285750" indent="-285750" algn="just">
              <a:buFont typeface="Wingdings" panose="05000000000000000000" pitchFamily="2" charset="2"/>
              <a:buChar char="§"/>
            </a:pPr>
            <a:r>
              <a:rPr lang="en-US" sz="2400" b="0" i="0" dirty="0">
                <a:solidFill>
                  <a:srgbClr val="000000"/>
                </a:solidFill>
                <a:effectLst/>
                <a:latin typeface="inter-regular"/>
              </a:rPr>
              <a:t>Compile and run the Java program</a:t>
            </a:r>
          </a:p>
          <a:p>
            <a:endParaRPr lang="en-IN" dirty="0"/>
          </a:p>
        </p:txBody>
      </p:sp>
    </p:spTree>
    <p:extLst>
      <p:ext uri="{BB962C8B-B14F-4D97-AF65-F5344CB8AC3E}">
        <p14:creationId xmlns:p14="http://schemas.microsoft.com/office/powerpoint/2010/main" val="681534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B3FC89-6CC9-C0D2-BAEB-93898FE02925}"/>
              </a:ext>
            </a:extLst>
          </p:cNvPr>
          <p:cNvSpPr txBox="1"/>
          <p:nvPr/>
        </p:nvSpPr>
        <p:spPr>
          <a:xfrm>
            <a:off x="1228725" y="838319"/>
            <a:ext cx="6137910" cy="369332"/>
          </a:xfrm>
          <a:prstGeom prst="rect">
            <a:avLst/>
          </a:prstGeom>
          <a:noFill/>
        </p:spPr>
        <p:txBody>
          <a:bodyPr wrap="square">
            <a:spAutoFit/>
          </a:bodyPr>
          <a:lstStyle/>
          <a:p>
            <a:pPr algn="just"/>
            <a:r>
              <a:rPr lang="en-US" b="0" i="0" dirty="0">
                <a:solidFill>
                  <a:srgbClr val="610B4B"/>
                </a:solidFill>
                <a:effectLst/>
                <a:latin typeface="erdana"/>
              </a:rPr>
              <a:t>3) this() : to invoke current class constructor</a:t>
            </a:r>
          </a:p>
        </p:txBody>
      </p:sp>
      <p:sp>
        <p:nvSpPr>
          <p:cNvPr id="5" name="TextBox 4">
            <a:extLst>
              <a:ext uri="{FF2B5EF4-FFF2-40B4-BE49-F238E27FC236}">
                <a16:creationId xmlns:a16="http://schemas.microsoft.com/office/drawing/2014/main" id="{2F258FC9-AA35-3542-D4B7-B90D476E16DE}"/>
              </a:ext>
            </a:extLst>
          </p:cNvPr>
          <p:cNvSpPr txBox="1"/>
          <p:nvPr/>
        </p:nvSpPr>
        <p:spPr>
          <a:xfrm>
            <a:off x="1228724" y="1207651"/>
            <a:ext cx="10349865" cy="1200329"/>
          </a:xfrm>
          <a:prstGeom prst="rect">
            <a:avLst/>
          </a:prstGeom>
          <a:noFill/>
        </p:spPr>
        <p:txBody>
          <a:bodyPr wrap="square">
            <a:spAutoFit/>
          </a:bodyPr>
          <a:lstStyle/>
          <a:p>
            <a:r>
              <a:rPr lang="en-US" b="0" i="0" dirty="0">
                <a:solidFill>
                  <a:srgbClr val="333333"/>
                </a:solidFill>
                <a:effectLst/>
                <a:latin typeface="inter-regular"/>
              </a:rPr>
              <a:t>The this() constructor call can be used to invoke the current class constructor. It is used to reuse the constructor. In other words, it is used for constructor chaining.</a:t>
            </a:r>
          </a:p>
          <a:p>
            <a:r>
              <a:rPr lang="en-US" b="1" i="0" dirty="0">
                <a:solidFill>
                  <a:srgbClr val="333333"/>
                </a:solidFill>
                <a:effectLst/>
                <a:latin typeface="inter-bold"/>
              </a:rPr>
              <a:t>Rule: Call to this() must be the first statement in constructor.</a:t>
            </a:r>
          </a:p>
          <a:p>
            <a:endParaRPr lang="en-IN" dirty="0"/>
          </a:p>
        </p:txBody>
      </p:sp>
      <p:sp>
        <p:nvSpPr>
          <p:cNvPr id="7" name="TextBox 6">
            <a:extLst>
              <a:ext uri="{FF2B5EF4-FFF2-40B4-BE49-F238E27FC236}">
                <a16:creationId xmlns:a16="http://schemas.microsoft.com/office/drawing/2014/main" id="{F198CB6F-0E29-7509-7BDB-33B85B453BF4}"/>
              </a:ext>
            </a:extLst>
          </p:cNvPr>
          <p:cNvSpPr txBox="1"/>
          <p:nvPr/>
        </p:nvSpPr>
        <p:spPr>
          <a:xfrm>
            <a:off x="1228725" y="2197061"/>
            <a:ext cx="6137910" cy="3139321"/>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A(){</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a"</a:t>
            </a:r>
            <a:r>
              <a:rPr lang="en-IN" b="0" i="0" dirty="0">
                <a:solidFill>
                  <a:srgbClr val="000000"/>
                </a:solidFill>
                <a:effectLst/>
                <a:latin typeface="inter-regular"/>
              </a:rPr>
              <a:t>);}  </a:t>
            </a:r>
          </a:p>
          <a:p>
            <a:pPr algn="just"/>
            <a:r>
              <a:rPr lang="en-IN" b="0" i="0" dirty="0">
                <a:solidFill>
                  <a:srgbClr val="000000"/>
                </a:solidFill>
                <a:effectLst/>
                <a:latin typeface="inter-regular"/>
              </a:rPr>
              <a:t>A(</a:t>
            </a:r>
            <a:r>
              <a:rPr lang="en-IN" b="1" i="0" dirty="0">
                <a:solidFill>
                  <a:srgbClr val="006699"/>
                </a:solidFill>
                <a:effectLst/>
                <a:latin typeface="inter-regular"/>
              </a:rPr>
              <a:t>int</a:t>
            </a:r>
            <a:r>
              <a:rPr lang="en-IN" b="0" i="0" dirty="0">
                <a:solidFill>
                  <a:srgbClr val="000000"/>
                </a:solidFill>
                <a:effectLst/>
                <a:latin typeface="inter-regular"/>
              </a:rPr>
              <a:t> x){  </a:t>
            </a:r>
          </a:p>
          <a:p>
            <a:pPr algn="just"/>
            <a:r>
              <a:rPr lang="en-IN" b="1" i="0" dirty="0">
                <a:solidFill>
                  <a:srgbClr val="006699"/>
                </a:solidFill>
                <a:effectLst/>
                <a:latin typeface="inter-regular"/>
              </a:rPr>
              <a:t>this</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(x);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TestThis5{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A a=</a:t>
            </a:r>
            <a:r>
              <a:rPr lang="en-IN" b="1" i="0" dirty="0">
                <a:solidFill>
                  <a:srgbClr val="006699"/>
                </a:solidFill>
                <a:effectLst/>
                <a:latin typeface="inter-regular"/>
              </a:rPr>
              <a:t>new</a:t>
            </a:r>
            <a:r>
              <a:rPr lang="en-IN" b="0" i="0" dirty="0">
                <a:solidFill>
                  <a:srgbClr val="000000"/>
                </a:solidFill>
                <a:effectLst/>
                <a:latin typeface="inter-regular"/>
              </a:rPr>
              <a:t> A(</a:t>
            </a:r>
            <a:r>
              <a:rPr lang="en-IN" b="0" i="0" dirty="0">
                <a:solidFill>
                  <a:srgbClr val="C00000"/>
                </a:solidFill>
                <a:effectLst/>
                <a:latin typeface="inter-regular"/>
              </a:rPr>
              <a:t>10</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7DD27273-C337-27F2-5BF7-EDEF3212E178}"/>
              </a:ext>
            </a:extLst>
          </p:cNvPr>
          <p:cNvSpPr txBox="1"/>
          <p:nvPr/>
        </p:nvSpPr>
        <p:spPr>
          <a:xfrm>
            <a:off x="5937885" y="2197061"/>
            <a:ext cx="6137910"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A(){  </a:t>
            </a:r>
          </a:p>
          <a:p>
            <a:pPr algn="just"/>
            <a:r>
              <a:rPr lang="en-IN" b="1" i="0" dirty="0">
                <a:solidFill>
                  <a:srgbClr val="006699"/>
                </a:solidFill>
                <a:effectLst/>
                <a:latin typeface="inter-regular"/>
              </a:rPr>
              <a:t>this</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a"</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A(</a:t>
            </a:r>
            <a:r>
              <a:rPr lang="en-IN" b="1" i="0" dirty="0">
                <a:solidFill>
                  <a:srgbClr val="006699"/>
                </a:solidFill>
                <a:effectLst/>
                <a:latin typeface="inter-regular"/>
              </a:rPr>
              <a:t>int</a:t>
            </a:r>
            <a:r>
              <a:rPr lang="en-IN" b="0" i="0" dirty="0">
                <a:solidFill>
                  <a:srgbClr val="000000"/>
                </a:solidFill>
                <a:effectLst/>
                <a:latin typeface="inter-regular"/>
              </a:rPr>
              <a:t> x){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(x);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TestThis6{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A a=</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577876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92A37-9D19-4E86-E921-3940B1F01C21}"/>
              </a:ext>
            </a:extLst>
          </p:cNvPr>
          <p:cNvSpPr txBox="1"/>
          <p:nvPr/>
        </p:nvSpPr>
        <p:spPr>
          <a:xfrm>
            <a:off x="1183005" y="666869"/>
            <a:ext cx="6137910" cy="369332"/>
          </a:xfrm>
          <a:prstGeom prst="rect">
            <a:avLst/>
          </a:prstGeom>
          <a:noFill/>
        </p:spPr>
        <p:txBody>
          <a:bodyPr wrap="square">
            <a:spAutoFit/>
          </a:bodyPr>
          <a:lstStyle/>
          <a:p>
            <a:pPr algn="just"/>
            <a:r>
              <a:rPr lang="en-US" b="0" i="0" dirty="0">
                <a:solidFill>
                  <a:srgbClr val="610B4B"/>
                </a:solidFill>
                <a:effectLst/>
                <a:latin typeface="erdana"/>
              </a:rPr>
              <a:t>4) this: to pass as an argument in the method</a:t>
            </a:r>
          </a:p>
        </p:txBody>
      </p:sp>
      <p:sp>
        <p:nvSpPr>
          <p:cNvPr id="5" name="TextBox 4">
            <a:extLst>
              <a:ext uri="{FF2B5EF4-FFF2-40B4-BE49-F238E27FC236}">
                <a16:creationId xmlns:a16="http://schemas.microsoft.com/office/drawing/2014/main" id="{5F90470A-93AC-3518-6BD5-88C78316C587}"/>
              </a:ext>
            </a:extLst>
          </p:cNvPr>
          <p:cNvSpPr txBox="1"/>
          <p:nvPr/>
        </p:nvSpPr>
        <p:spPr>
          <a:xfrm>
            <a:off x="1183004" y="1036201"/>
            <a:ext cx="9378315" cy="646331"/>
          </a:xfrm>
          <a:prstGeom prst="rect">
            <a:avLst/>
          </a:prstGeom>
          <a:noFill/>
        </p:spPr>
        <p:txBody>
          <a:bodyPr wrap="square">
            <a:spAutoFit/>
          </a:bodyPr>
          <a:lstStyle/>
          <a:p>
            <a:r>
              <a:rPr lang="en-US" b="0" i="0" dirty="0">
                <a:solidFill>
                  <a:srgbClr val="333333"/>
                </a:solidFill>
                <a:effectLst/>
                <a:latin typeface="inter-regular"/>
              </a:rPr>
              <a:t>The this keyword can also be passed as an argument in the method. It is mainly used in the event handling. </a:t>
            </a:r>
            <a:endParaRPr lang="en-IN" dirty="0"/>
          </a:p>
        </p:txBody>
      </p:sp>
      <p:sp>
        <p:nvSpPr>
          <p:cNvPr id="7" name="TextBox 6">
            <a:extLst>
              <a:ext uri="{FF2B5EF4-FFF2-40B4-BE49-F238E27FC236}">
                <a16:creationId xmlns:a16="http://schemas.microsoft.com/office/drawing/2014/main" id="{DB0CF6AD-DCA2-58D6-8727-112067372563}"/>
              </a:ext>
            </a:extLst>
          </p:cNvPr>
          <p:cNvSpPr txBox="1"/>
          <p:nvPr/>
        </p:nvSpPr>
        <p:spPr>
          <a:xfrm>
            <a:off x="1183004" y="2051864"/>
            <a:ext cx="6137910" cy="3416320"/>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S2{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m(S2 </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"method is invoked"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  </a:t>
            </a:r>
          </a:p>
          <a:p>
            <a:pPr algn="just"/>
            <a:r>
              <a:rPr lang="en-IN" b="0" i="0" dirty="0">
                <a:solidFill>
                  <a:srgbClr val="000000"/>
                </a:solidFill>
                <a:effectLst/>
                <a:latin typeface="inter-regular"/>
              </a:rPr>
              <a:t>  m(</a:t>
            </a:r>
            <a:r>
              <a:rPr lang="en-IN" b="1" i="0" dirty="0">
                <a:solidFill>
                  <a:srgbClr val="006699"/>
                </a:solidFill>
                <a:effectLst/>
                <a:latin typeface="inter-regular"/>
              </a:rPr>
              <a:t>this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S2 s1 = </a:t>
            </a:r>
            <a:r>
              <a:rPr lang="en-IN" b="1" i="0" dirty="0">
                <a:solidFill>
                  <a:srgbClr val="006699"/>
                </a:solidFill>
                <a:effectLst/>
                <a:latin typeface="inter-regular"/>
              </a:rPr>
              <a:t>new</a:t>
            </a:r>
            <a:r>
              <a:rPr lang="en-IN" b="0" i="0" dirty="0">
                <a:solidFill>
                  <a:srgbClr val="000000"/>
                </a:solidFill>
                <a:effectLst/>
                <a:latin typeface="inter-regular"/>
              </a:rPr>
              <a:t> S2();  </a:t>
            </a:r>
          </a:p>
          <a:p>
            <a:pPr algn="just"/>
            <a:r>
              <a:rPr lang="en-IN" b="0" i="0" dirty="0">
                <a:solidFill>
                  <a:srgbClr val="000000"/>
                </a:solidFill>
                <a:effectLst/>
                <a:latin typeface="inter-regular"/>
              </a:rPr>
              <a:t>  s1.p();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451643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B8ABE5-078D-F93F-9741-CAD1DB5B608C}"/>
              </a:ext>
            </a:extLst>
          </p:cNvPr>
          <p:cNvSpPr txBox="1"/>
          <p:nvPr/>
        </p:nvSpPr>
        <p:spPr>
          <a:xfrm>
            <a:off x="1240155" y="781169"/>
            <a:ext cx="6137910" cy="369332"/>
          </a:xfrm>
          <a:prstGeom prst="rect">
            <a:avLst/>
          </a:prstGeom>
          <a:noFill/>
        </p:spPr>
        <p:txBody>
          <a:bodyPr wrap="square">
            <a:spAutoFit/>
          </a:bodyPr>
          <a:lstStyle/>
          <a:p>
            <a:pPr algn="just"/>
            <a:r>
              <a:rPr lang="en-US" b="0" i="0" dirty="0">
                <a:solidFill>
                  <a:srgbClr val="610B4B"/>
                </a:solidFill>
                <a:effectLst/>
                <a:latin typeface="erdana"/>
              </a:rPr>
              <a:t>5) this: to pass as argument in the constructor call</a:t>
            </a:r>
          </a:p>
        </p:txBody>
      </p:sp>
      <p:sp>
        <p:nvSpPr>
          <p:cNvPr id="5" name="TextBox 4">
            <a:extLst>
              <a:ext uri="{FF2B5EF4-FFF2-40B4-BE49-F238E27FC236}">
                <a16:creationId xmlns:a16="http://schemas.microsoft.com/office/drawing/2014/main" id="{EDFA3EEB-3B36-7608-6F12-640BAE8122F0}"/>
              </a:ext>
            </a:extLst>
          </p:cNvPr>
          <p:cNvSpPr txBox="1"/>
          <p:nvPr/>
        </p:nvSpPr>
        <p:spPr>
          <a:xfrm>
            <a:off x="1240154" y="1150501"/>
            <a:ext cx="10281285" cy="646331"/>
          </a:xfrm>
          <a:prstGeom prst="rect">
            <a:avLst/>
          </a:prstGeom>
          <a:noFill/>
        </p:spPr>
        <p:txBody>
          <a:bodyPr wrap="square">
            <a:spAutoFit/>
          </a:bodyPr>
          <a:lstStyle/>
          <a:p>
            <a:r>
              <a:rPr lang="en-US" b="0" i="0" dirty="0">
                <a:solidFill>
                  <a:srgbClr val="333333"/>
                </a:solidFill>
                <a:effectLst/>
                <a:latin typeface="inter-regular"/>
              </a:rPr>
              <a:t>We can pass the this keyword in the constructor also. It is useful if we have to use one object in multiple classes. </a:t>
            </a:r>
            <a:endParaRPr lang="en-IN" dirty="0"/>
          </a:p>
        </p:txBody>
      </p:sp>
      <p:sp>
        <p:nvSpPr>
          <p:cNvPr id="7" name="TextBox 6">
            <a:extLst>
              <a:ext uri="{FF2B5EF4-FFF2-40B4-BE49-F238E27FC236}">
                <a16:creationId xmlns:a16="http://schemas.microsoft.com/office/drawing/2014/main" id="{EB1E49FB-0B4E-35D8-8DEE-B445AA2D0A96}"/>
              </a:ext>
            </a:extLst>
          </p:cNvPr>
          <p:cNvSpPr txBox="1"/>
          <p:nvPr/>
        </p:nvSpPr>
        <p:spPr>
          <a:xfrm>
            <a:off x="1240154" y="2043017"/>
            <a:ext cx="4093847" cy="3139321"/>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  </a:t>
            </a:r>
          </a:p>
          <a:p>
            <a:pPr algn="just"/>
            <a:r>
              <a:rPr lang="en-IN" b="0" i="0" dirty="0">
                <a:solidFill>
                  <a:srgbClr val="000000"/>
                </a:solidFill>
                <a:effectLst/>
                <a:latin typeface="inter-regular"/>
              </a:rPr>
              <a:t>  A4 </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B(A4 </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.obj=</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obj.data</a:t>
            </a:r>
            <a:r>
              <a:rPr lang="en-IN" b="0" i="0" dirty="0">
                <a:solidFill>
                  <a:srgbClr val="000000"/>
                </a:solidFill>
                <a:effectLst/>
                <a:latin typeface="inter-regular"/>
              </a:rPr>
              <a:t>);</a:t>
            </a:r>
          </a:p>
          <a:p>
            <a:pPr algn="just"/>
            <a:r>
              <a:rPr lang="en-IN" b="0" i="0" dirty="0">
                <a:solidFill>
                  <a:srgbClr val="008200"/>
                </a:solidFill>
                <a:effectLst/>
                <a:latin typeface="inter-regular"/>
              </a:rPr>
              <a:t>//using data member of A4 class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3968D7D9-646D-72F7-0C65-987139ADE2DC}"/>
              </a:ext>
            </a:extLst>
          </p:cNvPr>
          <p:cNvSpPr txBox="1"/>
          <p:nvPr/>
        </p:nvSpPr>
        <p:spPr>
          <a:xfrm>
            <a:off x="6194033" y="1935331"/>
            <a:ext cx="6137910" cy="2862322"/>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A4{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10</a:t>
            </a:r>
            <a:r>
              <a:rPr lang="en-IN" b="0" i="0" dirty="0">
                <a:solidFill>
                  <a:srgbClr val="000000"/>
                </a:solidFill>
                <a:effectLst/>
                <a:latin typeface="inter-regular"/>
              </a:rPr>
              <a:t>;  </a:t>
            </a:r>
          </a:p>
          <a:p>
            <a:pPr algn="just"/>
            <a:r>
              <a:rPr lang="en-IN" b="0" i="0" dirty="0">
                <a:solidFill>
                  <a:srgbClr val="000000"/>
                </a:solidFill>
                <a:effectLst/>
                <a:latin typeface="inter-regular"/>
              </a:rPr>
              <a:t>  A4(){  </a:t>
            </a:r>
          </a:p>
          <a:p>
            <a:pPr algn="just"/>
            <a:r>
              <a:rPr lang="en-IN" b="0" i="0" dirty="0">
                <a:solidFill>
                  <a:srgbClr val="000000"/>
                </a:solidFill>
                <a:effectLst/>
                <a:latin typeface="inter-regular"/>
              </a:rPr>
              <a:t>   B b=</a:t>
            </a:r>
            <a:r>
              <a:rPr lang="en-IN" b="1" i="0" dirty="0">
                <a:solidFill>
                  <a:srgbClr val="006699"/>
                </a:solidFill>
                <a:effectLst/>
                <a:latin typeface="inter-regular"/>
              </a:rPr>
              <a:t>new</a:t>
            </a:r>
            <a:r>
              <a:rPr lang="en-IN" b="0" i="0" dirty="0">
                <a:solidFill>
                  <a:srgbClr val="000000"/>
                </a:solidFill>
                <a:effectLst/>
                <a:latin typeface="inter-regular"/>
              </a:rPr>
              <a:t> B(</a:t>
            </a:r>
            <a:r>
              <a:rPr lang="en-IN" b="1" i="0" dirty="0">
                <a:solidFill>
                  <a:srgbClr val="006699"/>
                </a:solidFill>
                <a:effectLst/>
                <a:latin typeface="inter-regular"/>
              </a:rPr>
              <a:t>this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b.display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A4 a=</a:t>
            </a:r>
            <a:r>
              <a:rPr lang="en-IN" b="1" i="0" dirty="0">
                <a:solidFill>
                  <a:srgbClr val="006699"/>
                </a:solidFill>
                <a:effectLst/>
                <a:latin typeface="inter-regular"/>
              </a:rPr>
              <a:t>new</a:t>
            </a:r>
            <a:r>
              <a:rPr lang="en-IN" b="0" i="0" dirty="0">
                <a:solidFill>
                  <a:srgbClr val="000000"/>
                </a:solidFill>
                <a:effectLst/>
                <a:latin typeface="inter-regular"/>
              </a:rPr>
              <a:t> A4();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93103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4A3318-F39A-F57F-975E-CD3273E63381}"/>
              </a:ext>
            </a:extLst>
          </p:cNvPr>
          <p:cNvSpPr txBox="1"/>
          <p:nvPr/>
        </p:nvSpPr>
        <p:spPr>
          <a:xfrm>
            <a:off x="1122485" y="858688"/>
            <a:ext cx="6137030" cy="369332"/>
          </a:xfrm>
          <a:prstGeom prst="rect">
            <a:avLst/>
          </a:prstGeom>
          <a:noFill/>
        </p:spPr>
        <p:txBody>
          <a:bodyPr wrap="square">
            <a:spAutoFit/>
          </a:bodyPr>
          <a:lstStyle/>
          <a:p>
            <a:pPr algn="just"/>
            <a:r>
              <a:rPr lang="en-US" b="0" i="0">
                <a:solidFill>
                  <a:srgbClr val="610B4B"/>
                </a:solidFill>
                <a:effectLst/>
                <a:latin typeface="erdana"/>
              </a:rPr>
              <a:t>6) this keyword can be used to return current class instance</a:t>
            </a:r>
            <a:endParaRPr lang="en-US" b="0" i="0" dirty="0">
              <a:solidFill>
                <a:srgbClr val="610B4B"/>
              </a:solidFill>
              <a:effectLst/>
              <a:latin typeface="erdana"/>
            </a:endParaRPr>
          </a:p>
        </p:txBody>
      </p:sp>
      <p:sp>
        <p:nvSpPr>
          <p:cNvPr id="5" name="TextBox 4">
            <a:extLst>
              <a:ext uri="{FF2B5EF4-FFF2-40B4-BE49-F238E27FC236}">
                <a16:creationId xmlns:a16="http://schemas.microsoft.com/office/drawing/2014/main" id="{301B4E5C-B68B-9CD9-C04D-A05F5E7CAD9F}"/>
              </a:ext>
            </a:extLst>
          </p:cNvPr>
          <p:cNvSpPr txBox="1"/>
          <p:nvPr/>
        </p:nvSpPr>
        <p:spPr>
          <a:xfrm>
            <a:off x="1122485" y="1228020"/>
            <a:ext cx="10670930" cy="646331"/>
          </a:xfrm>
          <a:prstGeom prst="rect">
            <a:avLst/>
          </a:prstGeom>
          <a:noFill/>
        </p:spPr>
        <p:txBody>
          <a:bodyPr wrap="square">
            <a:spAutoFit/>
          </a:bodyPr>
          <a:lstStyle/>
          <a:p>
            <a:r>
              <a:rPr lang="en-US" b="0" i="0" dirty="0">
                <a:solidFill>
                  <a:srgbClr val="333333"/>
                </a:solidFill>
                <a:effectLst/>
                <a:latin typeface="inter-regular"/>
              </a:rPr>
              <a:t>We can return this keyword as an statement from the method. In such case, return type of the method must be the class type (non-primitive). </a:t>
            </a:r>
            <a:endParaRPr lang="en-IN" dirty="0"/>
          </a:p>
        </p:txBody>
      </p:sp>
      <p:sp>
        <p:nvSpPr>
          <p:cNvPr id="7" name="TextBox 6">
            <a:extLst>
              <a:ext uri="{FF2B5EF4-FFF2-40B4-BE49-F238E27FC236}">
                <a16:creationId xmlns:a16="http://schemas.microsoft.com/office/drawing/2014/main" id="{935FDD12-1BE4-00A1-3AE6-9C0C2E496990}"/>
              </a:ext>
            </a:extLst>
          </p:cNvPr>
          <p:cNvSpPr txBox="1"/>
          <p:nvPr/>
        </p:nvSpPr>
        <p:spPr>
          <a:xfrm>
            <a:off x="6774180" y="2163504"/>
            <a:ext cx="6137910" cy="3139321"/>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A </a:t>
            </a:r>
            <a:r>
              <a:rPr lang="en-IN" b="0" i="0" dirty="0" err="1">
                <a:solidFill>
                  <a:srgbClr val="000000"/>
                </a:solidFill>
                <a:effectLst/>
                <a:latin typeface="inter-regular"/>
              </a:rPr>
              <a:t>getA</a:t>
            </a:r>
            <a:r>
              <a:rPr lang="en-IN" b="0" i="0" dirty="0">
                <a:solidFill>
                  <a:srgbClr val="000000"/>
                </a:solidFill>
                <a:effectLst/>
                <a:latin typeface="inter-regular"/>
              </a:rPr>
              <a:t>(){  </a:t>
            </a:r>
          </a:p>
          <a:p>
            <a:pPr algn="just"/>
            <a:r>
              <a:rPr lang="en-IN" b="1" i="0" dirty="0">
                <a:solidFill>
                  <a:srgbClr val="006699"/>
                </a:solidFill>
                <a:effectLst/>
                <a:latin typeface="inter-regular"/>
              </a:rPr>
              <a:t>return</a:t>
            </a:r>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Test1{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1" i="0" dirty="0">
                <a:solidFill>
                  <a:srgbClr val="006699"/>
                </a:solidFill>
                <a:effectLst/>
                <a:latin typeface="inter-regular"/>
              </a:rPr>
              <a:t>new</a:t>
            </a:r>
            <a:r>
              <a:rPr lang="en-IN" b="0" i="0" dirty="0">
                <a:solidFill>
                  <a:srgbClr val="000000"/>
                </a:solidFill>
                <a:effectLst/>
                <a:latin typeface="inter-regular"/>
              </a:rPr>
              <a:t> A().</a:t>
            </a:r>
            <a:r>
              <a:rPr lang="en-IN" b="0" i="0" dirty="0" err="1">
                <a:solidFill>
                  <a:srgbClr val="000000"/>
                </a:solidFill>
                <a:effectLst/>
                <a:latin typeface="inter-regular"/>
              </a:rPr>
              <a:t>getA</a:t>
            </a:r>
            <a:r>
              <a:rPr lang="en-IN" b="0" i="0" dirty="0">
                <a:solidFill>
                  <a:srgbClr val="000000"/>
                </a:solidFill>
                <a:effectLst/>
                <a:latin typeface="inter-regular"/>
              </a:rPr>
              <a:t>().</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5BBA7E0F-F851-364C-D8A4-C14976F3DA6A}"/>
              </a:ext>
            </a:extLst>
          </p:cNvPr>
          <p:cNvSpPr txBox="1"/>
          <p:nvPr/>
        </p:nvSpPr>
        <p:spPr>
          <a:xfrm>
            <a:off x="1121605" y="2913446"/>
            <a:ext cx="6137910" cy="923330"/>
          </a:xfrm>
          <a:prstGeom prst="rect">
            <a:avLst/>
          </a:prstGeom>
          <a:noFill/>
        </p:spPr>
        <p:txBody>
          <a:bodyPr wrap="square">
            <a:spAutoFit/>
          </a:bodyPr>
          <a:lstStyle/>
          <a:p>
            <a:pPr algn="just"/>
            <a:r>
              <a:rPr lang="en-US" b="0" i="0" dirty="0" err="1">
                <a:solidFill>
                  <a:srgbClr val="000000"/>
                </a:solidFill>
                <a:effectLst/>
                <a:latin typeface="inter-regular"/>
              </a:rPr>
              <a:t>return_type</a:t>
            </a:r>
            <a:r>
              <a:rPr lang="en-US" b="0" i="0" dirty="0">
                <a:solidFill>
                  <a:srgbClr val="000000"/>
                </a:solidFill>
                <a:effectLst/>
                <a:latin typeface="inter-regular"/>
              </a:rPr>
              <a:t> </a:t>
            </a:r>
            <a:r>
              <a:rPr lang="en-US" b="0" i="0" dirty="0" err="1">
                <a:solidFill>
                  <a:srgbClr val="000000"/>
                </a:solidFill>
                <a:effectLst/>
                <a:latin typeface="inter-regular"/>
              </a:rPr>
              <a:t>method_name</a:t>
            </a:r>
            <a:r>
              <a:rPr lang="en-US" b="0" i="0" dirty="0">
                <a:solidFill>
                  <a:srgbClr val="000000"/>
                </a:solidFill>
                <a:effectLst/>
                <a:latin typeface="inter-regular"/>
              </a:rPr>
              <a:t>(){  </a:t>
            </a:r>
          </a:p>
          <a:p>
            <a:pPr algn="just"/>
            <a:r>
              <a:rPr lang="en-US" b="1" i="0" dirty="0">
                <a:solidFill>
                  <a:srgbClr val="006699"/>
                </a:solidFill>
                <a:effectLst/>
                <a:latin typeface="inter-regular"/>
              </a:rPr>
              <a:t>return</a:t>
            </a:r>
            <a:r>
              <a:rPr lang="en-US" b="0" i="0" dirty="0">
                <a:solidFill>
                  <a:srgbClr val="000000"/>
                </a:solidFill>
                <a:effectLst/>
                <a:latin typeface="inter-regular"/>
              </a:rPr>
              <a:t> </a:t>
            </a:r>
            <a:r>
              <a:rPr lang="en-US" b="1" i="0" dirty="0">
                <a:solidFill>
                  <a:srgbClr val="006699"/>
                </a:solidFill>
                <a:effectLst/>
                <a:latin typeface="inter-regular"/>
              </a:rPr>
              <a:t>this</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11" name="TextBox 10">
            <a:extLst>
              <a:ext uri="{FF2B5EF4-FFF2-40B4-BE49-F238E27FC236}">
                <a16:creationId xmlns:a16="http://schemas.microsoft.com/office/drawing/2014/main" id="{96CD0EBF-82E4-2EF0-75F7-82689606699E}"/>
              </a:ext>
            </a:extLst>
          </p:cNvPr>
          <p:cNvSpPr txBox="1"/>
          <p:nvPr/>
        </p:nvSpPr>
        <p:spPr>
          <a:xfrm>
            <a:off x="1121605" y="2546060"/>
            <a:ext cx="6137910" cy="369332"/>
          </a:xfrm>
          <a:prstGeom prst="rect">
            <a:avLst/>
          </a:prstGeom>
          <a:noFill/>
        </p:spPr>
        <p:txBody>
          <a:bodyPr wrap="square">
            <a:spAutoFit/>
          </a:bodyPr>
          <a:lstStyle/>
          <a:p>
            <a:pPr algn="just"/>
            <a:r>
              <a:rPr lang="en-US" b="0" i="0" dirty="0">
                <a:solidFill>
                  <a:srgbClr val="610B4B"/>
                </a:solidFill>
                <a:effectLst/>
                <a:latin typeface="erdana"/>
              </a:rPr>
              <a:t>Syntax of this that can be returned as a statement</a:t>
            </a:r>
          </a:p>
        </p:txBody>
      </p:sp>
      <p:cxnSp>
        <p:nvCxnSpPr>
          <p:cNvPr id="13" name="Straight Connector 12">
            <a:extLst>
              <a:ext uri="{FF2B5EF4-FFF2-40B4-BE49-F238E27FC236}">
                <a16:creationId xmlns:a16="http://schemas.microsoft.com/office/drawing/2014/main" id="{E6F4550D-B4B2-4988-E5C9-9D67A4C64DC5}"/>
              </a:ext>
            </a:extLst>
          </p:cNvPr>
          <p:cNvCxnSpPr/>
          <p:nvPr/>
        </p:nvCxnSpPr>
        <p:spPr>
          <a:xfrm>
            <a:off x="6096000" y="2274570"/>
            <a:ext cx="110490" cy="3657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178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B404A1-44B1-A3CD-AFAC-CE64FC122971}"/>
              </a:ext>
            </a:extLst>
          </p:cNvPr>
          <p:cNvSpPr/>
          <p:nvPr/>
        </p:nvSpPr>
        <p:spPr>
          <a:xfrm>
            <a:off x="1128841" y="669905"/>
            <a:ext cx="5659498"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Inheritance in Java</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2A48A8A0-447F-57CE-2209-36E62AD6714F}"/>
              </a:ext>
            </a:extLst>
          </p:cNvPr>
          <p:cNvSpPr txBox="1"/>
          <p:nvPr/>
        </p:nvSpPr>
        <p:spPr>
          <a:xfrm>
            <a:off x="1128840" y="1593235"/>
            <a:ext cx="10301159" cy="646331"/>
          </a:xfrm>
          <a:prstGeom prst="rect">
            <a:avLst/>
          </a:prstGeom>
          <a:noFill/>
        </p:spPr>
        <p:txBody>
          <a:bodyPr wrap="square">
            <a:spAutoFit/>
          </a:bodyPr>
          <a:lstStyle/>
          <a:p>
            <a:r>
              <a:rPr lang="en-US" b="1" i="0" dirty="0">
                <a:solidFill>
                  <a:srgbClr val="333333"/>
                </a:solidFill>
                <a:effectLst/>
                <a:latin typeface="inter-bold"/>
              </a:rPr>
              <a:t>Inheritance in Java</a:t>
            </a:r>
            <a:r>
              <a:rPr lang="en-US" b="0" i="0" dirty="0">
                <a:solidFill>
                  <a:srgbClr val="333333"/>
                </a:solidFill>
                <a:effectLst/>
                <a:latin typeface="inter-regular"/>
              </a:rPr>
              <a:t> is a mechanism in which one object acquires all the properties and behaviors of a parent object. It is an important part of </a:t>
            </a:r>
            <a:r>
              <a:rPr lang="en-US" b="0" i="0" u="none" strike="noStrike" dirty="0">
                <a:solidFill>
                  <a:srgbClr val="008000"/>
                </a:solidFill>
                <a:effectLst/>
                <a:latin typeface="inter-regular"/>
              </a:rPr>
              <a:t>OOPs</a:t>
            </a:r>
            <a:r>
              <a:rPr lang="en-US" b="0" i="0" dirty="0">
                <a:solidFill>
                  <a:srgbClr val="333333"/>
                </a:solidFill>
                <a:effectLst/>
                <a:latin typeface="inter-regular"/>
              </a:rPr>
              <a:t> (Object Oriented programming system).</a:t>
            </a:r>
            <a:endParaRPr lang="en-IN" dirty="0"/>
          </a:p>
        </p:txBody>
      </p:sp>
      <p:sp>
        <p:nvSpPr>
          <p:cNvPr id="8" name="TextBox 7">
            <a:extLst>
              <a:ext uri="{FF2B5EF4-FFF2-40B4-BE49-F238E27FC236}">
                <a16:creationId xmlns:a16="http://schemas.microsoft.com/office/drawing/2014/main" id="{DC30224C-B2AD-EA0D-0EF9-6696CBA099B2}"/>
              </a:ext>
            </a:extLst>
          </p:cNvPr>
          <p:cNvSpPr txBox="1"/>
          <p:nvPr/>
        </p:nvSpPr>
        <p:spPr>
          <a:xfrm>
            <a:off x="1128840" y="2378065"/>
            <a:ext cx="7809420" cy="923330"/>
          </a:xfrm>
          <a:prstGeom prst="rect">
            <a:avLst/>
          </a:prstGeom>
          <a:noFill/>
        </p:spPr>
        <p:txBody>
          <a:bodyPr wrap="square">
            <a:spAutoFit/>
          </a:bodyPr>
          <a:lstStyle/>
          <a:p>
            <a:pPr algn="just"/>
            <a:r>
              <a:rPr lang="en-US" b="0" i="0" dirty="0">
                <a:solidFill>
                  <a:srgbClr val="610B4B"/>
                </a:solidFill>
                <a:effectLst/>
                <a:latin typeface="erdana"/>
              </a:rPr>
              <a:t>Why use inheritance in java</a:t>
            </a:r>
          </a:p>
          <a:p>
            <a:pPr marL="285750" indent="-285750" algn="just">
              <a:buFont typeface="Arial" panose="020B0604020202020204" pitchFamily="34" charset="0"/>
              <a:buChar char="•"/>
            </a:pPr>
            <a:r>
              <a:rPr lang="en-US" b="0" i="0" dirty="0">
                <a:solidFill>
                  <a:srgbClr val="000000"/>
                </a:solidFill>
                <a:effectLst/>
                <a:latin typeface="inter-regular"/>
              </a:rPr>
              <a:t>For </a:t>
            </a:r>
            <a:r>
              <a:rPr lang="en-US" b="0" i="0" u="none" strike="noStrike" dirty="0">
                <a:solidFill>
                  <a:srgbClr val="008000"/>
                </a:solidFill>
                <a:effectLst/>
                <a:latin typeface="inter-regular"/>
              </a:rPr>
              <a:t>Method Overriding</a:t>
            </a:r>
            <a:r>
              <a:rPr lang="en-US" b="0" i="0" dirty="0">
                <a:solidFill>
                  <a:srgbClr val="000000"/>
                </a:solidFill>
                <a:effectLst/>
                <a:latin typeface="inter-regular"/>
              </a:rPr>
              <a:t> (so </a:t>
            </a:r>
            <a:r>
              <a:rPr lang="en-US" b="0" i="0" u="none" strike="noStrike" dirty="0">
                <a:solidFill>
                  <a:srgbClr val="008000"/>
                </a:solidFill>
                <a:effectLst/>
                <a:latin typeface="inter-regular"/>
              </a:rPr>
              <a:t>runtime polymorphism</a:t>
            </a:r>
            <a:r>
              <a:rPr lang="en-US" b="0" i="0" dirty="0">
                <a:solidFill>
                  <a:srgbClr val="000000"/>
                </a:solidFill>
                <a:effectLst/>
                <a:latin typeface="inter-regular"/>
              </a:rPr>
              <a:t> can be achieved).</a:t>
            </a:r>
          </a:p>
          <a:p>
            <a:pPr marL="285750" indent="-285750" algn="just">
              <a:buFont typeface="Arial" panose="020B0604020202020204" pitchFamily="34" charset="0"/>
              <a:buChar char="•"/>
            </a:pPr>
            <a:r>
              <a:rPr lang="en-US" b="0" i="0" dirty="0">
                <a:solidFill>
                  <a:srgbClr val="000000"/>
                </a:solidFill>
                <a:effectLst/>
                <a:latin typeface="inter-regular"/>
              </a:rPr>
              <a:t>For Code Reusability.</a:t>
            </a:r>
          </a:p>
        </p:txBody>
      </p:sp>
      <p:sp>
        <p:nvSpPr>
          <p:cNvPr id="10" name="TextBox 9">
            <a:extLst>
              <a:ext uri="{FF2B5EF4-FFF2-40B4-BE49-F238E27FC236}">
                <a16:creationId xmlns:a16="http://schemas.microsoft.com/office/drawing/2014/main" id="{152FDFC7-6682-7615-5B14-258DA31D6202}"/>
              </a:ext>
            </a:extLst>
          </p:cNvPr>
          <p:cNvSpPr txBox="1"/>
          <p:nvPr/>
        </p:nvSpPr>
        <p:spPr>
          <a:xfrm>
            <a:off x="1128840" y="3439895"/>
            <a:ext cx="10598340" cy="2862322"/>
          </a:xfrm>
          <a:prstGeom prst="rect">
            <a:avLst/>
          </a:prstGeom>
          <a:noFill/>
        </p:spPr>
        <p:txBody>
          <a:bodyPr wrap="square">
            <a:spAutoFit/>
          </a:bodyPr>
          <a:lstStyle/>
          <a:p>
            <a:pPr algn="just"/>
            <a:r>
              <a:rPr lang="en-US" b="0" i="0" dirty="0">
                <a:solidFill>
                  <a:srgbClr val="610B4B"/>
                </a:solidFill>
                <a:effectLst/>
                <a:latin typeface="erdana"/>
              </a:rPr>
              <a:t>Terms used in Inheritance</a:t>
            </a:r>
          </a:p>
          <a:p>
            <a:pPr marL="285750" indent="-285750" algn="just">
              <a:buFont typeface="Arial" panose="020B0604020202020204" pitchFamily="34" charset="0"/>
              <a:buChar char="•"/>
            </a:pPr>
            <a:r>
              <a:rPr lang="en-US" b="1" i="0" dirty="0">
                <a:solidFill>
                  <a:srgbClr val="000000"/>
                </a:solidFill>
                <a:effectLst/>
                <a:latin typeface="inter-bold"/>
              </a:rPr>
              <a:t>Class:</a:t>
            </a:r>
            <a:r>
              <a:rPr lang="en-US" b="0" i="0" dirty="0">
                <a:solidFill>
                  <a:srgbClr val="000000"/>
                </a:solidFill>
                <a:effectLst/>
                <a:latin typeface="inter-regular"/>
              </a:rPr>
              <a:t> A class is a group of objects which have common properties. It is a template or blueprint from which objects are created.</a:t>
            </a:r>
          </a:p>
          <a:p>
            <a:pPr marL="285750" indent="-285750" algn="just">
              <a:buFont typeface="Arial" panose="020B0604020202020204" pitchFamily="34" charset="0"/>
              <a:buChar char="•"/>
            </a:pPr>
            <a:r>
              <a:rPr lang="en-US" b="1" i="0" dirty="0">
                <a:solidFill>
                  <a:srgbClr val="000000"/>
                </a:solidFill>
                <a:effectLst/>
                <a:latin typeface="inter-bold"/>
              </a:rPr>
              <a:t>Sub Class/Child Class:</a:t>
            </a:r>
            <a:r>
              <a:rPr lang="en-US" b="0" i="0" dirty="0">
                <a:solidFill>
                  <a:srgbClr val="000000"/>
                </a:solidFill>
                <a:effectLst/>
                <a:latin typeface="inter-regular"/>
              </a:rPr>
              <a:t> Subclass is a class which inherits the other class. It is also called a derived class, extended class, or child class.</a:t>
            </a:r>
          </a:p>
          <a:p>
            <a:pPr marL="285750" indent="-285750" algn="just">
              <a:buFont typeface="Arial" panose="020B0604020202020204" pitchFamily="34" charset="0"/>
              <a:buChar char="•"/>
            </a:pPr>
            <a:r>
              <a:rPr lang="en-US" b="1" i="0" dirty="0">
                <a:solidFill>
                  <a:srgbClr val="000000"/>
                </a:solidFill>
                <a:effectLst/>
                <a:latin typeface="inter-bold"/>
              </a:rPr>
              <a:t>Super Class/Parent Class:</a:t>
            </a:r>
            <a:r>
              <a:rPr lang="en-US" b="0" i="0" dirty="0">
                <a:solidFill>
                  <a:srgbClr val="000000"/>
                </a:solidFill>
                <a:effectLst/>
                <a:latin typeface="inter-regular"/>
              </a:rPr>
              <a:t> Superclass is the class from where a subclass inherits the features. It is also called a base class or a parent class.</a:t>
            </a:r>
          </a:p>
          <a:p>
            <a:pPr marL="285750" indent="-285750" algn="just">
              <a:buFont typeface="Arial" panose="020B0604020202020204" pitchFamily="34" charset="0"/>
              <a:buChar char="•"/>
            </a:pPr>
            <a:r>
              <a:rPr lang="en-US" b="1" i="0" dirty="0">
                <a:solidFill>
                  <a:srgbClr val="000000"/>
                </a:solidFill>
                <a:effectLst/>
                <a:latin typeface="inter-bold"/>
              </a:rPr>
              <a:t>Reusability:</a:t>
            </a:r>
            <a:r>
              <a:rPr lang="en-US" b="0" i="0" dirty="0">
                <a:solidFill>
                  <a:srgbClr val="000000"/>
                </a:solidFill>
                <a:effectLst/>
                <a:latin typeface="inter-regular"/>
              </a:rPr>
              <a:t> As the name specifies, reusability is a mechanism which facilitates you to reuse the fields and methods of the existing class when you create a new class. You can use the same fields and methods already defined in the previous class.</a:t>
            </a:r>
          </a:p>
        </p:txBody>
      </p:sp>
    </p:spTree>
    <p:extLst>
      <p:ext uri="{BB962C8B-B14F-4D97-AF65-F5344CB8AC3E}">
        <p14:creationId xmlns:p14="http://schemas.microsoft.com/office/powerpoint/2010/main" val="1067759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1BD99D-3101-A118-0BC1-A404F4F7ADAE}"/>
              </a:ext>
            </a:extLst>
          </p:cNvPr>
          <p:cNvSpPr txBox="1"/>
          <p:nvPr/>
        </p:nvSpPr>
        <p:spPr>
          <a:xfrm>
            <a:off x="1068705" y="1196511"/>
            <a:ext cx="5027295" cy="1200329"/>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Subclass-name </a:t>
            </a:r>
            <a:r>
              <a:rPr lang="en-US" b="1" i="0" dirty="0">
                <a:solidFill>
                  <a:srgbClr val="006699"/>
                </a:solidFill>
                <a:effectLst/>
                <a:latin typeface="inter-regular"/>
              </a:rPr>
              <a:t>extends</a:t>
            </a:r>
            <a:r>
              <a:rPr lang="en-US" b="0" i="0" dirty="0">
                <a:solidFill>
                  <a:srgbClr val="000000"/>
                </a:solidFill>
                <a:effectLst/>
                <a:latin typeface="inter-regular"/>
              </a:rPr>
              <a:t> Superclass-name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//methods and fields</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5" name="TextBox 4">
            <a:extLst>
              <a:ext uri="{FF2B5EF4-FFF2-40B4-BE49-F238E27FC236}">
                <a16:creationId xmlns:a16="http://schemas.microsoft.com/office/drawing/2014/main" id="{0482EA8F-EDF7-7E28-74DA-BE37D08487B2}"/>
              </a:ext>
            </a:extLst>
          </p:cNvPr>
          <p:cNvSpPr txBox="1"/>
          <p:nvPr/>
        </p:nvSpPr>
        <p:spPr>
          <a:xfrm>
            <a:off x="1068705" y="827380"/>
            <a:ext cx="6137910" cy="369332"/>
          </a:xfrm>
          <a:prstGeom prst="rect">
            <a:avLst/>
          </a:prstGeom>
          <a:noFill/>
        </p:spPr>
        <p:txBody>
          <a:bodyPr wrap="square">
            <a:spAutoFit/>
          </a:bodyPr>
          <a:lstStyle/>
          <a:p>
            <a:pPr algn="just"/>
            <a:r>
              <a:rPr lang="en-IN" b="0" i="0" dirty="0">
                <a:solidFill>
                  <a:srgbClr val="610B4B"/>
                </a:solidFill>
                <a:effectLst/>
                <a:latin typeface="erdana"/>
              </a:rPr>
              <a:t>syntax of Java Inheritance</a:t>
            </a:r>
          </a:p>
        </p:txBody>
      </p:sp>
      <p:sp>
        <p:nvSpPr>
          <p:cNvPr id="7" name="TextBox 6">
            <a:extLst>
              <a:ext uri="{FF2B5EF4-FFF2-40B4-BE49-F238E27FC236}">
                <a16:creationId xmlns:a16="http://schemas.microsoft.com/office/drawing/2014/main" id="{753A645D-DF42-00BD-3685-2F4374B81F24}"/>
              </a:ext>
            </a:extLst>
          </p:cNvPr>
          <p:cNvSpPr txBox="1"/>
          <p:nvPr/>
        </p:nvSpPr>
        <p:spPr>
          <a:xfrm>
            <a:off x="6673215" y="1012046"/>
            <a:ext cx="3124200" cy="1200329"/>
          </a:xfrm>
          <a:prstGeom prst="rect">
            <a:avLst/>
          </a:prstGeom>
          <a:noFill/>
        </p:spPr>
        <p:txBody>
          <a:bodyPr wrap="square">
            <a:spAutoFit/>
          </a:bodyPr>
          <a:lstStyle/>
          <a:p>
            <a:r>
              <a:rPr lang="en-US" b="0" i="0" dirty="0">
                <a:solidFill>
                  <a:srgbClr val="333333"/>
                </a:solidFill>
                <a:effectLst/>
                <a:latin typeface="inter-regular"/>
              </a:rPr>
              <a:t>The </a:t>
            </a:r>
            <a:r>
              <a:rPr lang="en-US" b="1" i="0" dirty="0">
                <a:solidFill>
                  <a:srgbClr val="333333"/>
                </a:solidFill>
                <a:effectLst/>
                <a:latin typeface="inter-bold"/>
              </a:rPr>
              <a:t>extends keyword</a:t>
            </a:r>
            <a:r>
              <a:rPr lang="en-US" b="0" i="0" dirty="0">
                <a:solidFill>
                  <a:srgbClr val="333333"/>
                </a:solidFill>
                <a:effectLst/>
                <a:latin typeface="inter-regular"/>
              </a:rPr>
              <a:t> indicates that you are making a new class that derives from an existing class. </a:t>
            </a:r>
            <a:endParaRPr lang="en-IN" dirty="0"/>
          </a:p>
        </p:txBody>
      </p:sp>
      <p:pic>
        <p:nvPicPr>
          <p:cNvPr id="9" name="Picture 8" descr="A diagram of a software developer&#10;&#10;Description automatically generated">
            <a:extLst>
              <a:ext uri="{FF2B5EF4-FFF2-40B4-BE49-F238E27FC236}">
                <a16:creationId xmlns:a16="http://schemas.microsoft.com/office/drawing/2014/main" id="{1203DFF0-9F4D-9635-A107-7DA664428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705" y="3066456"/>
            <a:ext cx="2286000" cy="3448050"/>
          </a:xfrm>
          <a:prstGeom prst="rect">
            <a:avLst/>
          </a:prstGeom>
        </p:spPr>
      </p:pic>
      <p:sp>
        <p:nvSpPr>
          <p:cNvPr id="11" name="TextBox 10">
            <a:extLst>
              <a:ext uri="{FF2B5EF4-FFF2-40B4-BE49-F238E27FC236}">
                <a16:creationId xmlns:a16="http://schemas.microsoft.com/office/drawing/2014/main" id="{4A53BC35-DC67-8586-D0F3-CD06DCFFD4CC}"/>
              </a:ext>
            </a:extLst>
          </p:cNvPr>
          <p:cNvSpPr txBox="1"/>
          <p:nvPr/>
        </p:nvSpPr>
        <p:spPr>
          <a:xfrm>
            <a:off x="3514725" y="3636319"/>
            <a:ext cx="2714625" cy="2308324"/>
          </a:xfrm>
          <a:prstGeom prst="rect">
            <a:avLst/>
          </a:prstGeom>
          <a:noFill/>
        </p:spPr>
        <p:txBody>
          <a:bodyPr wrap="square">
            <a:spAutoFit/>
          </a:bodyPr>
          <a:lstStyle/>
          <a:p>
            <a:r>
              <a:rPr lang="en-US" b="0" i="0" dirty="0">
                <a:solidFill>
                  <a:srgbClr val="333333"/>
                </a:solidFill>
                <a:effectLst/>
                <a:latin typeface="inter-regular"/>
              </a:rPr>
              <a:t>Programmer is the subclass and Employee is the superclass. The relationship between the two classes is </a:t>
            </a:r>
            <a:r>
              <a:rPr lang="en-US" b="1" i="0" dirty="0">
                <a:solidFill>
                  <a:srgbClr val="333333"/>
                </a:solidFill>
                <a:effectLst/>
                <a:latin typeface="inter-bold"/>
              </a:rPr>
              <a:t>Programmer IS-A Employee</a:t>
            </a:r>
            <a:r>
              <a:rPr lang="en-US" b="0" i="0" dirty="0">
                <a:solidFill>
                  <a:srgbClr val="333333"/>
                </a:solidFill>
                <a:effectLst/>
                <a:latin typeface="inter-regular"/>
              </a:rPr>
              <a:t>. It means that Programmer is a type of Employee.</a:t>
            </a:r>
            <a:endParaRPr lang="en-IN" dirty="0"/>
          </a:p>
        </p:txBody>
      </p:sp>
    </p:spTree>
    <p:extLst>
      <p:ext uri="{BB962C8B-B14F-4D97-AF65-F5344CB8AC3E}">
        <p14:creationId xmlns:p14="http://schemas.microsoft.com/office/powerpoint/2010/main" val="1047259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6AE19-C169-B867-99FE-B15E862862D6}"/>
              </a:ext>
            </a:extLst>
          </p:cNvPr>
          <p:cNvSpPr txBox="1"/>
          <p:nvPr/>
        </p:nvSpPr>
        <p:spPr>
          <a:xfrm>
            <a:off x="1148715" y="939225"/>
            <a:ext cx="6137910" cy="3139321"/>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Employee{  </a:t>
            </a:r>
          </a:p>
          <a:p>
            <a:pPr algn="just"/>
            <a:r>
              <a:rPr lang="en-IN" b="0" i="0" dirty="0">
                <a:solidFill>
                  <a:srgbClr val="000000"/>
                </a:solidFill>
                <a:effectLst/>
                <a:latin typeface="inter-regular"/>
              </a:rPr>
              <a:t> </a:t>
            </a:r>
            <a:r>
              <a:rPr lang="en-IN" b="1" i="0" dirty="0">
                <a:solidFill>
                  <a:srgbClr val="006699"/>
                </a:solidFill>
                <a:effectLst/>
                <a:latin typeface="inter-regular"/>
              </a:rPr>
              <a:t>float</a:t>
            </a:r>
            <a:r>
              <a:rPr lang="en-IN" b="0" i="0" dirty="0">
                <a:solidFill>
                  <a:srgbClr val="000000"/>
                </a:solidFill>
                <a:effectLst/>
                <a:latin typeface="inter-regular"/>
              </a:rPr>
              <a:t> salary=</a:t>
            </a:r>
            <a:r>
              <a:rPr lang="en-IN" b="0" i="0" dirty="0">
                <a:solidFill>
                  <a:srgbClr val="C00000"/>
                </a:solidFill>
                <a:effectLst/>
                <a:latin typeface="inter-regular"/>
              </a:rPr>
              <a:t>40000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Programmer </a:t>
            </a:r>
            <a:r>
              <a:rPr lang="en-IN" b="1" i="0" dirty="0">
                <a:solidFill>
                  <a:srgbClr val="006699"/>
                </a:solidFill>
                <a:effectLst/>
                <a:latin typeface="inter-regular"/>
              </a:rPr>
              <a:t>extends</a:t>
            </a:r>
            <a:r>
              <a:rPr lang="en-IN" b="0" i="0" dirty="0">
                <a:solidFill>
                  <a:srgbClr val="000000"/>
                </a:solidFill>
                <a:effectLst/>
                <a:latin typeface="inter-regular"/>
              </a:rPr>
              <a:t> Employee{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bonus=</a:t>
            </a:r>
            <a:r>
              <a:rPr lang="en-IN" b="0" i="0" dirty="0">
                <a:solidFill>
                  <a:srgbClr val="C00000"/>
                </a:solidFill>
                <a:effectLst/>
                <a:latin typeface="inter-regular"/>
              </a:rPr>
              <a:t>10000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Programmer p=</a:t>
            </a:r>
            <a:r>
              <a:rPr lang="en-IN" b="1" i="0" dirty="0">
                <a:solidFill>
                  <a:srgbClr val="006699"/>
                </a:solidFill>
                <a:effectLst/>
                <a:latin typeface="inter-regular"/>
              </a:rPr>
              <a:t>new</a:t>
            </a:r>
            <a:r>
              <a:rPr lang="en-IN" b="0" i="0" dirty="0">
                <a:solidFill>
                  <a:srgbClr val="000000"/>
                </a:solidFill>
                <a:effectLst/>
                <a:latin typeface="inter-regular"/>
              </a:rPr>
              <a:t> Programmer();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"Programmer salary is:"</a:t>
            </a:r>
            <a:r>
              <a:rPr lang="en-IN" b="0" i="0" dirty="0">
                <a:solidFill>
                  <a:srgbClr val="000000"/>
                </a:solidFill>
                <a:effectLst/>
                <a:latin typeface="inter-regular"/>
              </a:rPr>
              <a:t>+</a:t>
            </a:r>
            <a:r>
              <a:rPr lang="en-IN" b="0" i="0" dirty="0" err="1">
                <a:solidFill>
                  <a:srgbClr val="000000"/>
                </a:solidFill>
                <a:effectLst/>
                <a:latin typeface="inter-regular"/>
              </a:rPr>
              <a:t>p.salary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"Bonus of Programmer is:"</a:t>
            </a:r>
            <a:r>
              <a:rPr lang="en-IN" b="0" i="0" dirty="0">
                <a:solidFill>
                  <a:srgbClr val="000000"/>
                </a:solidFill>
                <a:effectLst/>
                <a:latin typeface="inter-regular"/>
              </a:rPr>
              <a:t>+</a:t>
            </a:r>
            <a:r>
              <a:rPr lang="en-IN" b="0" i="0" dirty="0" err="1">
                <a:solidFill>
                  <a:srgbClr val="000000"/>
                </a:solidFill>
                <a:effectLst/>
                <a:latin typeface="inter-regular"/>
              </a:rPr>
              <a:t>p.bonus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5" name="Rectangle 2">
            <a:extLst>
              <a:ext uri="{FF2B5EF4-FFF2-40B4-BE49-F238E27FC236}">
                <a16:creationId xmlns:a16="http://schemas.microsoft.com/office/drawing/2014/main" id="{BAA2956C-6A2F-98F2-9FF4-6DF9AE6CA32B}"/>
              </a:ext>
            </a:extLst>
          </p:cNvPr>
          <p:cNvSpPr>
            <a:spLocks noChangeArrowheads="1"/>
          </p:cNvSpPr>
          <p:nvPr/>
        </p:nvSpPr>
        <p:spPr bwMode="auto">
          <a:xfrm>
            <a:off x="1148715" y="4535478"/>
            <a:ext cx="24849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35559"/>
                </a:solidFill>
                <a:effectLst/>
                <a:latin typeface="Arial Unicode MS"/>
              </a:rPr>
              <a:t>Programmer salary is:40000.0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35559"/>
                </a:solidFill>
                <a:effectLst/>
                <a:latin typeface="Arial Unicode MS"/>
              </a:rPr>
              <a:t>Bonus of programmer is:10000</a:t>
            </a:r>
            <a:r>
              <a:rPr kumimoji="0" lang="en-US" altLang="en-US" sz="11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B7D99F-288E-219D-2E6A-F3DBDD8FDADB}"/>
              </a:ext>
            </a:extLst>
          </p:cNvPr>
          <p:cNvSpPr txBox="1"/>
          <p:nvPr/>
        </p:nvSpPr>
        <p:spPr>
          <a:xfrm>
            <a:off x="1148715" y="4237628"/>
            <a:ext cx="1988820" cy="369332"/>
          </a:xfrm>
          <a:prstGeom prst="rect">
            <a:avLst/>
          </a:prstGeom>
          <a:noFill/>
        </p:spPr>
        <p:txBody>
          <a:bodyPr wrap="square" rtlCol="0">
            <a:spAutoFit/>
          </a:bodyPr>
          <a:lstStyle/>
          <a:p>
            <a:r>
              <a:rPr lang="en-IN" dirty="0"/>
              <a:t>Output :</a:t>
            </a:r>
          </a:p>
        </p:txBody>
      </p:sp>
    </p:spTree>
    <p:extLst>
      <p:ext uri="{BB962C8B-B14F-4D97-AF65-F5344CB8AC3E}">
        <p14:creationId xmlns:p14="http://schemas.microsoft.com/office/powerpoint/2010/main" val="2413645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822374-1052-2C80-740A-4FF660036EB4}"/>
              </a:ext>
            </a:extLst>
          </p:cNvPr>
          <p:cNvSpPr txBox="1"/>
          <p:nvPr/>
        </p:nvSpPr>
        <p:spPr>
          <a:xfrm>
            <a:off x="1308735" y="849749"/>
            <a:ext cx="6137910" cy="369332"/>
          </a:xfrm>
          <a:prstGeom prst="rect">
            <a:avLst/>
          </a:prstGeom>
          <a:noFill/>
        </p:spPr>
        <p:txBody>
          <a:bodyPr wrap="square">
            <a:spAutoFit/>
          </a:bodyPr>
          <a:lstStyle/>
          <a:p>
            <a:pPr algn="just"/>
            <a:r>
              <a:rPr lang="en-US" b="1" i="0" u="sng" dirty="0">
                <a:solidFill>
                  <a:srgbClr val="610B38"/>
                </a:solidFill>
                <a:effectLst/>
                <a:latin typeface="erdana"/>
              </a:rPr>
              <a:t>Types of inheritance in java</a:t>
            </a:r>
          </a:p>
        </p:txBody>
      </p:sp>
      <p:pic>
        <p:nvPicPr>
          <p:cNvPr id="5" name="Picture 4" descr="A diagram of a class&#10;&#10;Description automatically generated">
            <a:extLst>
              <a:ext uri="{FF2B5EF4-FFF2-40B4-BE49-F238E27FC236}">
                <a16:creationId xmlns:a16="http://schemas.microsoft.com/office/drawing/2014/main" id="{AD406E84-1B0B-ADFF-8815-660C5344A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1533525"/>
            <a:ext cx="7143750" cy="3790950"/>
          </a:xfrm>
          <a:prstGeom prst="rect">
            <a:avLst/>
          </a:prstGeom>
        </p:spPr>
      </p:pic>
      <p:sp>
        <p:nvSpPr>
          <p:cNvPr id="7" name="TextBox 6">
            <a:extLst>
              <a:ext uri="{FF2B5EF4-FFF2-40B4-BE49-F238E27FC236}">
                <a16:creationId xmlns:a16="http://schemas.microsoft.com/office/drawing/2014/main" id="{FD71B4B7-A93E-4D63-E357-2C81A36B9013}"/>
              </a:ext>
            </a:extLst>
          </p:cNvPr>
          <p:cNvSpPr txBox="1"/>
          <p:nvPr/>
        </p:nvSpPr>
        <p:spPr>
          <a:xfrm>
            <a:off x="1308734" y="5546586"/>
            <a:ext cx="9355455" cy="369332"/>
          </a:xfrm>
          <a:prstGeom prst="rect">
            <a:avLst/>
          </a:prstGeom>
          <a:noFill/>
        </p:spPr>
        <p:txBody>
          <a:bodyPr wrap="square">
            <a:spAutoFit/>
          </a:bodyPr>
          <a:lstStyle/>
          <a:p>
            <a:r>
              <a:rPr lang="en-US" b="1" i="0" dirty="0">
                <a:solidFill>
                  <a:srgbClr val="FF0000"/>
                </a:solidFill>
                <a:effectLst/>
                <a:latin typeface="inter-regular"/>
              </a:rPr>
              <a:t>In java programming, multiple and hybrid inheritance is supported through interface only. </a:t>
            </a:r>
            <a:endParaRPr lang="en-IN" b="1" dirty="0">
              <a:solidFill>
                <a:srgbClr val="FF0000"/>
              </a:solidFill>
            </a:endParaRPr>
          </a:p>
        </p:txBody>
      </p:sp>
    </p:spTree>
    <p:extLst>
      <p:ext uri="{BB962C8B-B14F-4D97-AF65-F5344CB8AC3E}">
        <p14:creationId xmlns:p14="http://schemas.microsoft.com/office/powerpoint/2010/main" val="3154451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lass&#10;&#10;Description automatically generated">
            <a:extLst>
              <a:ext uri="{FF2B5EF4-FFF2-40B4-BE49-F238E27FC236}">
                <a16:creationId xmlns:a16="http://schemas.microsoft.com/office/drawing/2014/main" id="{EA856AEE-90FC-9CD3-1343-0A14FE406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66850"/>
            <a:ext cx="6991350" cy="3924300"/>
          </a:xfrm>
          <a:prstGeom prst="rect">
            <a:avLst/>
          </a:prstGeom>
        </p:spPr>
      </p:pic>
    </p:spTree>
    <p:extLst>
      <p:ext uri="{BB962C8B-B14F-4D97-AF65-F5344CB8AC3E}">
        <p14:creationId xmlns:p14="http://schemas.microsoft.com/office/powerpoint/2010/main" val="824040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AAFB7-CBB1-AA46-8209-8FD338227BA5}"/>
              </a:ext>
            </a:extLst>
          </p:cNvPr>
          <p:cNvSpPr txBox="1"/>
          <p:nvPr/>
        </p:nvSpPr>
        <p:spPr>
          <a:xfrm>
            <a:off x="1205865" y="906899"/>
            <a:ext cx="6137910" cy="369332"/>
          </a:xfrm>
          <a:prstGeom prst="rect">
            <a:avLst/>
          </a:prstGeom>
          <a:noFill/>
        </p:spPr>
        <p:txBody>
          <a:bodyPr wrap="square">
            <a:spAutoFit/>
          </a:bodyPr>
          <a:lstStyle/>
          <a:p>
            <a:pPr algn="just"/>
            <a:r>
              <a:rPr lang="en-IN" b="0" i="0" u="sng" dirty="0">
                <a:solidFill>
                  <a:srgbClr val="610B38"/>
                </a:solidFill>
                <a:effectLst/>
                <a:latin typeface="erdana"/>
              </a:rPr>
              <a:t>Single Inheritance Example</a:t>
            </a:r>
          </a:p>
        </p:txBody>
      </p:sp>
      <p:sp>
        <p:nvSpPr>
          <p:cNvPr id="5" name="TextBox 4">
            <a:extLst>
              <a:ext uri="{FF2B5EF4-FFF2-40B4-BE49-F238E27FC236}">
                <a16:creationId xmlns:a16="http://schemas.microsoft.com/office/drawing/2014/main" id="{C2550FE6-53DE-78AB-60FA-AADEB2A1A4B2}"/>
              </a:ext>
            </a:extLst>
          </p:cNvPr>
          <p:cNvSpPr txBox="1"/>
          <p:nvPr/>
        </p:nvSpPr>
        <p:spPr>
          <a:xfrm>
            <a:off x="1205864" y="1276231"/>
            <a:ext cx="10795635" cy="646331"/>
          </a:xfrm>
          <a:prstGeom prst="rect">
            <a:avLst/>
          </a:prstGeom>
          <a:noFill/>
        </p:spPr>
        <p:txBody>
          <a:bodyPr wrap="square">
            <a:spAutoFit/>
          </a:bodyPr>
          <a:lstStyle/>
          <a:p>
            <a:r>
              <a:rPr lang="en-US" b="0" i="0" dirty="0">
                <a:solidFill>
                  <a:srgbClr val="333333"/>
                </a:solidFill>
                <a:effectLst/>
                <a:latin typeface="inter-regular"/>
              </a:rPr>
              <a:t>When a class inherits another class, it is known as a </a:t>
            </a:r>
            <a:r>
              <a:rPr lang="en-US" b="0" i="1" dirty="0">
                <a:solidFill>
                  <a:srgbClr val="333333"/>
                </a:solidFill>
                <a:effectLst/>
                <a:latin typeface="inter-regular"/>
              </a:rPr>
              <a:t>single inheritance</a:t>
            </a:r>
            <a:r>
              <a:rPr lang="en-US" b="0" i="0" dirty="0">
                <a:solidFill>
                  <a:srgbClr val="333333"/>
                </a:solidFill>
                <a:effectLst/>
                <a:latin typeface="inter-regular"/>
              </a:rPr>
              <a:t>. In the example given below, Dog class inherits the Animal class, so there is the single inheritance.</a:t>
            </a:r>
            <a:endParaRPr lang="en-IN" dirty="0"/>
          </a:p>
        </p:txBody>
      </p:sp>
      <p:sp>
        <p:nvSpPr>
          <p:cNvPr id="7" name="TextBox 6">
            <a:extLst>
              <a:ext uri="{FF2B5EF4-FFF2-40B4-BE49-F238E27FC236}">
                <a16:creationId xmlns:a16="http://schemas.microsoft.com/office/drawing/2014/main" id="{C6788CA6-B1FF-D99C-933A-DB561CB44E6C}"/>
              </a:ext>
            </a:extLst>
          </p:cNvPr>
          <p:cNvSpPr txBox="1"/>
          <p:nvPr/>
        </p:nvSpPr>
        <p:spPr>
          <a:xfrm>
            <a:off x="1205865" y="2165449"/>
            <a:ext cx="6137910" cy="3416320"/>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  </a:t>
            </a:r>
          </a:p>
          <a:p>
            <a:pPr algn="just"/>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r>
              <a:rPr lang="en-IN" b="1" i="0" dirty="0">
                <a:solidFill>
                  <a:srgbClr val="006699"/>
                </a:solidFill>
                <a:effectLst/>
                <a:latin typeface="inter-regular"/>
              </a:rPr>
              <a:t>void</a:t>
            </a:r>
            <a:r>
              <a:rPr lang="en-IN" b="0" i="0" dirty="0">
                <a:solidFill>
                  <a:srgbClr val="000000"/>
                </a:solidFill>
                <a:effectLst/>
                <a:latin typeface="inter-regular"/>
              </a:rPr>
              <a:t> bark(){</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TestInheritance</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Dog d=</a:t>
            </a:r>
            <a:r>
              <a:rPr lang="en-IN" b="1" i="0" dirty="0">
                <a:solidFill>
                  <a:srgbClr val="006699"/>
                </a:solidFill>
                <a:effectLst/>
                <a:latin typeface="inter-regular"/>
              </a:rPr>
              <a:t>new</a:t>
            </a:r>
            <a:r>
              <a:rPr lang="en-IN" b="0" i="0" dirty="0">
                <a:solidFill>
                  <a:srgbClr val="000000"/>
                </a:solidFill>
                <a:effectLst/>
                <a:latin typeface="inter-regular"/>
              </a:rPr>
              <a:t> Dog();  </a:t>
            </a:r>
          </a:p>
          <a:p>
            <a:pPr algn="just"/>
            <a:r>
              <a:rPr lang="en-IN" b="0" i="0" dirty="0" err="1">
                <a:solidFill>
                  <a:srgbClr val="000000"/>
                </a:solidFill>
                <a:effectLst/>
                <a:latin typeface="inter-regular"/>
              </a:rPr>
              <a:t>d.bark</a:t>
            </a:r>
            <a:r>
              <a:rPr lang="en-IN" b="0" i="0" dirty="0">
                <a:solidFill>
                  <a:srgbClr val="000000"/>
                </a:solidFill>
                <a:effectLst/>
                <a:latin typeface="inter-regular"/>
              </a:rPr>
              <a:t>();  </a:t>
            </a:r>
          </a:p>
          <a:p>
            <a:pPr algn="just"/>
            <a:r>
              <a:rPr lang="en-IN" b="0" i="0" dirty="0" err="1">
                <a:solidFill>
                  <a:srgbClr val="000000"/>
                </a:solidFill>
                <a:effectLst/>
                <a:latin typeface="inter-regular"/>
              </a:rPr>
              <a:t>d.eat</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636755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0F219-3C3B-F240-7313-9D5ACDCF1471}"/>
              </a:ext>
            </a:extLst>
          </p:cNvPr>
          <p:cNvSpPr txBox="1"/>
          <p:nvPr/>
        </p:nvSpPr>
        <p:spPr>
          <a:xfrm>
            <a:off x="1071563" y="1674674"/>
            <a:ext cx="6886575" cy="1754326"/>
          </a:xfrm>
          <a:prstGeom prst="rect">
            <a:avLst/>
          </a:prstGeom>
          <a:noFill/>
        </p:spPr>
        <p:txBody>
          <a:bodyPr wrap="square" rtlCol="0">
            <a:spAutoFit/>
          </a:bodyPr>
          <a:lstStyle/>
          <a:p>
            <a:pPr algn="just">
              <a:buFont typeface="+mj-lt"/>
              <a:buAutoNum type="arabicPeriod"/>
            </a:pPr>
            <a:r>
              <a:rPr lang="en-IN" b="1" i="0" dirty="0">
                <a:solidFill>
                  <a:srgbClr val="006699"/>
                </a:solidFill>
                <a:effectLst/>
                <a:latin typeface="inter-regular"/>
              </a:rPr>
              <a:t> class</a:t>
            </a:r>
            <a:r>
              <a:rPr lang="en-IN" b="0" i="0" dirty="0">
                <a:solidFill>
                  <a:srgbClr val="000000"/>
                </a:solidFill>
                <a:effectLst/>
                <a:latin typeface="inter-regular"/>
              </a:rPr>
              <a:t> Simple{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a:t>
            </a:r>
          </a:p>
          <a:p>
            <a:pPr algn="just">
              <a:buFont typeface="+mj-lt"/>
              <a:buAutoNum type="arabicPeriod"/>
            </a:pPr>
            <a:r>
              <a:rPr lang="en-IN" b="0" i="0" dirty="0">
                <a:solidFill>
                  <a:srgbClr val="000000"/>
                </a:solidFill>
                <a:effectLst/>
                <a:latin typeface="inter-regular"/>
              </a:rPr>
              <a:t>     System.out.println(</a:t>
            </a:r>
            <a:r>
              <a:rPr lang="en-IN" b="0" i="0" dirty="0">
                <a:solidFill>
                  <a:srgbClr val="0000FF"/>
                </a:solidFill>
                <a:effectLst/>
                <a:latin typeface="inter-regular"/>
              </a:rPr>
              <a:t>"Hello Java"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a:p>
            <a:endParaRPr lang="en-IN" dirty="0"/>
          </a:p>
        </p:txBody>
      </p:sp>
      <p:sp>
        <p:nvSpPr>
          <p:cNvPr id="3" name="Rectangle 2">
            <a:extLst>
              <a:ext uri="{FF2B5EF4-FFF2-40B4-BE49-F238E27FC236}">
                <a16:creationId xmlns:a16="http://schemas.microsoft.com/office/drawing/2014/main" id="{8B1DB3A6-8E82-F282-D357-D79F86F3D548}"/>
              </a:ext>
            </a:extLst>
          </p:cNvPr>
          <p:cNvSpPr/>
          <p:nvPr/>
        </p:nvSpPr>
        <p:spPr>
          <a:xfrm>
            <a:off x="1071563" y="1105555"/>
            <a:ext cx="3683636" cy="523220"/>
          </a:xfrm>
          <a:prstGeom prst="rect">
            <a:avLst/>
          </a:prstGeom>
          <a:noFill/>
        </p:spPr>
        <p:txBody>
          <a:bodyPr wrap="none" lIns="91440" tIns="45720" rIns="91440" bIns="45720">
            <a:spAutoFit/>
          </a:bodyPr>
          <a:lstStyle/>
          <a:p>
            <a:pPr algn="ctr"/>
            <a:r>
              <a:rPr lang="en-IN" sz="2800" b="1" i="0" u="sng" cap="none" spc="50" dirty="0">
                <a:ln w="0"/>
                <a:solidFill>
                  <a:schemeClr val="bg2"/>
                </a:solidFill>
                <a:effectLst>
                  <a:innerShdw blurRad="63500" dist="50800" dir="13500000">
                    <a:srgbClr val="000000">
                      <a:alpha val="50000"/>
                    </a:srgbClr>
                  </a:innerShdw>
                </a:effectLst>
                <a:latin typeface="inter-regular"/>
              </a:rPr>
              <a:t>Creating the program :</a:t>
            </a:r>
            <a:endParaRPr lang="en-IN" sz="2800" b="1" u="sng" cap="none" spc="50" dirty="0">
              <a:ln w="0"/>
              <a:solidFill>
                <a:schemeClr val="bg2"/>
              </a:solidFill>
              <a:effectLst>
                <a:innerShdw blurRad="63500" dist="50800" dir="13500000">
                  <a:srgbClr val="000000">
                    <a:alpha val="50000"/>
                  </a:srgbClr>
                </a:innerShdw>
              </a:effectLst>
            </a:endParaRPr>
          </a:p>
        </p:txBody>
      </p:sp>
      <p:graphicFrame>
        <p:nvGraphicFramePr>
          <p:cNvPr id="5" name="Table 4">
            <a:extLst>
              <a:ext uri="{FF2B5EF4-FFF2-40B4-BE49-F238E27FC236}">
                <a16:creationId xmlns:a16="http://schemas.microsoft.com/office/drawing/2014/main" id="{6604727A-1AB3-7840-1BCD-E80005B68E51}"/>
              </a:ext>
            </a:extLst>
          </p:cNvPr>
          <p:cNvGraphicFramePr>
            <a:graphicFrameLocks noGrp="1"/>
          </p:cNvGraphicFramePr>
          <p:nvPr>
            <p:extLst>
              <p:ext uri="{D42A27DB-BD31-4B8C-83A1-F6EECF244321}">
                <p14:modId xmlns:p14="http://schemas.microsoft.com/office/powerpoint/2010/main" val="2050582088"/>
              </p:ext>
            </p:extLst>
          </p:nvPr>
        </p:nvGraphicFramePr>
        <p:xfrm>
          <a:off x="1071563" y="4100512"/>
          <a:ext cx="6770342" cy="731520"/>
        </p:xfrm>
        <a:graphic>
          <a:graphicData uri="http://schemas.openxmlformats.org/drawingml/2006/table">
            <a:tbl>
              <a:tblPr>
                <a:tableStyleId>{ED083AE6-46FA-4A59-8FB0-9F97EB10719F}</a:tableStyleId>
              </a:tblPr>
              <a:tblGrid>
                <a:gridCol w="3385171">
                  <a:extLst>
                    <a:ext uri="{9D8B030D-6E8A-4147-A177-3AD203B41FA5}">
                      <a16:colId xmlns:a16="http://schemas.microsoft.com/office/drawing/2014/main" val="3665474767"/>
                    </a:ext>
                  </a:extLst>
                </a:gridCol>
                <a:gridCol w="3385171">
                  <a:extLst>
                    <a:ext uri="{9D8B030D-6E8A-4147-A177-3AD203B41FA5}">
                      <a16:colId xmlns:a16="http://schemas.microsoft.com/office/drawing/2014/main" val="3036305332"/>
                    </a:ext>
                  </a:extLst>
                </a:gridCol>
              </a:tblGrid>
              <a:tr h="0">
                <a:tc>
                  <a:txBody>
                    <a:bodyPr/>
                    <a:lstStyle/>
                    <a:p>
                      <a:pPr algn="l"/>
                      <a:r>
                        <a:rPr lang="en-IN" b="1" dirty="0">
                          <a:solidFill>
                            <a:srgbClr val="333333"/>
                          </a:solidFill>
                          <a:effectLst/>
                        </a:rPr>
                        <a:t>To compile:</a:t>
                      </a:r>
                      <a:endParaRPr lang="en-IN" dirty="0">
                        <a:solidFill>
                          <a:srgbClr val="333333"/>
                        </a:solidFill>
                        <a:effectLst/>
                        <a:latin typeface="inter-regular"/>
                      </a:endParaRPr>
                    </a:p>
                  </a:txBody>
                  <a:tcPr anchor="ctr"/>
                </a:tc>
                <a:tc>
                  <a:txBody>
                    <a:bodyPr/>
                    <a:lstStyle/>
                    <a:p>
                      <a:pPr algn="l"/>
                      <a:r>
                        <a:rPr lang="en-IN" dirty="0">
                          <a:solidFill>
                            <a:srgbClr val="333333"/>
                          </a:solidFill>
                          <a:effectLst/>
                        </a:rPr>
                        <a:t>javac Simple.java</a:t>
                      </a:r>
                      <a:endParaRPr lang="en-IN" dirty="0">
                        <a:solidFill>
                          <a:srgbClr val="333333"/>
                        </a:solidFill>
                        <a:effectLst/>
                        <a:latin typeface="inter-regular"/>
                      </a:endParaRPr>
                    </a:p>
                  </a:txBody>
                  <a:tcPr anchor="ctr"/>
                </a:tc>
                <a:extLst>
                  <a:ext uri="{0D108BD9-81ED-4DB2-BD59-A6C34878D82A}">
                    <a16:rowId xmlns:a16="http://schemas.microsoft.com/office/drawing/2014/main" val="1187818213"/>
                  </a:ext>
                </a:extLst>
              </a:tr>
              <a:tr h="0">
                <a:tc>
                  <a:txBody>
                    <a:bodyPr/>
                    <a:lstStyle/>
                    <a:p>
                      <a:pPr algn="l"/>
                      <a:r>
                        <a:rPr lang="en-IN" b="1">
                          <a:solidFill>
                            <a:srgbClr val="333333"/>
                          </a:solidFill>
                          <a:effectLst/>
                        </a:rPr>
                        <a:t>To execute:</a:t>
                      </a:r>
                      <a:endParaRPr lang="en-IN">
                        <a:solidFill>
                          <a:srgbClr val="333333"/>
                        </a:solidFill>
                        <a:effectLst/>
                        <a:latin typeface="inter-regular"/>
                      </a:endParaRPr>
                    </a:p>
                  </a:txBody>
                  <a:tcPr anchor="ctr"/>
                </a:tc>
                <a:tc>
                  <a:txBody>
                    <a:bodyPr/>
                    <a:lstStyle/>
                    <a:p>
                      <a:pPr algn="l"/>
                      <a:r>
                        <a:rPr lang="en-IN" dirty="0">
                          <a:solidFill>
                            <a:srgbClr val="333333"/>
                          </a:solidFill>
                          <a:effectLst/>
                        </a:rPr>
                        <a:t>java Simple</a:t>
                      </a:r>
                      <a:endParaRPr lang="en-IN" dirty="0">
                        <a:solidFill>
                          <a:srgbClr val="333333"/>
                        </a:solidFill>
                        <a:effectLst/>
                        <a:latin typeface="inter-regular"/>
                      </a:endParaRPr>
                    </a:p>
                  </a:txBody>
                  <a:tcPr anchor="ctr"/>
                </a:tc>
                <a:extLst>
                  <a:ext uri="{0D108BD9-81ED-4DB2-BD59-A6C34878D82A}">
                    <a16:rowId xmlns:a16="http://schemas.microsoft.com/office/drawing/2014/main" val="2799516832"/>
                  </a:ext>
                </a:extLst>
              </a:tr>
            </a:tbl>
          </a:graphicData>
        </a:graphic>
      </p:graphicFrame>
      <p:sp>
        <p:nvSpPr>
          <p:cNvPr id="6" name="TextBox 5">
            <a:extLst>
              <a:ext uri="{FF2B5EF4-FFF2-40B4-BE49-F238E27FC236}">
                <a16:creationId xmlns:a16="http://schemas.microsoft.com/office/drawing/2014/main" id="{B572C109-9B20-97AD-2A9B-3AFCDE84417C}"/>
              </a:ext>
            </a:extLst>
          </p:cNvPr>
          <p:cNvSpPr txBox="1"/>
          <p:nvPr/>
        </p:nvSpPr>
        <p:spPr>
          <a:xfrm>
            <a:off x="1071563" y="5152280"/>
            <a:ext cx="5024437" cy="1200329"/>
          </a:xfrm>
          <a:prstGeom prst="rect">
            <a:avLst/>
          </a:prstGeom>
          <a:noFill/>
        </p:spPr>
        <p:txBody>
          <a:bodyPr wrap="square" rtlCol="0">
            <a:spAutoFit/>
          </a:bodyPr>
          <a:lstStyle/>
          <a:p>
            <a:r>
              <a:rPr lang="en-IN" b="1" dirty="0">
                <a:solidFill>
                  <a:srgbClr val="0070C0"/>
                </a:solidFill>
              </a:rPr>
              <a:t>Output : </a:t>
            </a:r>
          </a:p>
          <a:p>
            <a:endParaRPr lang="en-IN" dirty="0"/>
          </a:p>
          <a:p>
            <a:r>
              <a:rPr lang="en-IN" b="1" dirty="0"/>
              <a:t>Hello Java</a:t>
            </a:r>
          </a:p>
          <a:p>
            <a:endParaRPr lang="en-IN" dirty="0"/>
          </a:p>
        </p:txBody>
      </p:sp>
      <p:sp>
        <p:nvSpPr>
          <p:cNvPr id="10" name="TextBox 9">
            <a:extLst>
              <a:ext uri="{FF2B5EF4-FFF2-40B4-BE49-F238E27FC236}">
                <a16:creationId xmlns:a16="http://schemas.microsoft.com/office/drawing/2014/main" id="{A3AA1160-D0C3-C1E0-7831-B25304F72624}"/>
              </a:ext>
            </a:extLst>
          </p:cNvPr>
          <p:cNvSpPr txBox="1"/>
          <p:nvPr/>
        </p:nvSpPr>
        <p:spPr>
          <a:xfrm>
            <a:off x="1071563" y="3618771"/>
            <a:ext cx="3400425" cy="369332"/>
          </a:xfrm>
          <a:prstGeom prst="rect">
            <a:avLst/>
          </a:prstGeom>
          <a:noFill/>
        </p:spPr>
        <p:txBody>
          <a:bodyPr wrap="square" rtlCol="0">
            <a:spAutoFit/>
          </a:bodyPr>
          <a:lstStyle/>
          <a:p>
            <a:r>
              <a:rPr lang="en-IN" b="1" u="sng" dirty="0"/>
              <a:t>CMD Commands:</a:t>
            </a:r>
          </a:p>
        </p:txBody>
      </p:sp>
    </p:spTree>
    <p:extLst>
      <p:ext uri="{BB962C8B-B14F-4D97-AF65-F5344CB8AC3E}">
        <p14:creationId xmlns:p14="http://schemas.microsoft.com/office/powerpoint/2010/main" val="539218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85870C-CD42-1E67-BE5D-83FA77992A80}"/>
              </a:ext>
            </a:extLst>
          </p:cNvPr>
          <p:cNvSpPr txBox="1"/>
          <p:nvPr/>
        </p:nvSpPr>
        <p:spPr>
          <a:xfrm>
            <a:off x="1228725" y="746879"/>
            <a:ext cx="6137910" cy="369332"/>
          </a:xfrm>
          <a:prstGeom prst="rect">
            <a:avLst/>
          </a:prstGeom>
          <a:noFill/>
        </p:spPr>
        <p:txBody>
          <a:bodyPr wrap="square">
            <a:spAutoFit/>
          </a:bodyPr>
          <a:lstStyle/>
          <a:p>
            <a:pPr algn="just"/>
            <a:r>
              <a:rPr lang="en-IN" b="0" i="0" u="sng" dirty="0">
                <a:solidFill>
                  <a:srgbClr val="610B38"/>
                </a:solidFill>
                <a:effectLst/>
                <a:latin typeface="erdana"/>
              </a:rPr>
              <a:t>Multilevel Inheritance Example</a:t>
            </a:r>
          </a:p>
        </p:txBody>
      </p:sp>
      <p:sp>
        <p:nvSpPr>
          <p:cNvPr id="5" name="TextBox 4">
            <a:extLst>
              <a:ext uri="{FF2B5EF4-FFF2-40B4-BE49-F238E27FC236}">
                <a16:creationId xmlns:a16="http://schemas.microsoft.com/office/drawing/2014/main" id="{F391D733-54C6-2198-C008-536AEE16EF68}"/>
              </a:ext>
            </a:extLst>
          </p:cNvPr>
          <p:cNvSpPr txBox="1"/>
          <p:nvPr/>
        </p:nvSpPr>
        <p:spPr>
          <a:xfrm>
            <a:off x="1228724" y="1116211"/>
            <a:ext cx="7995285" cy="369332"/>
          </a:xfrm>
          <a:prstGeom prst="rect">
            <a:avLst/>
          </a:prstGeom>
          <a:noFill/>
        </p:spPr>
        <p:txBody>
          <a:bodyPr wrap="square">
            <a:spAutoFit/>
          </a:bodyPr>
          <a:lstStyle/>
          <a:p>
            <a:r>
              <a:rPr lang="en-US" b="0" i="0" dirty="0">
                <a:solidFill>
                  <a:srgbClr val="333333"/>
                </a:solidFill>
                <a:effectLst/>
                <a:latin typeface="inter-regular"/>
              </a:rPr>
              <a:t>When there is a chain of inheritance, it is known as </a:t>
            </a:r>
            <a:r>
              <a:rPr lang="en-US" b="0" i="1" dirty="0">
                <a:solidFill>
                  <a:srgbClr val="333333"/>
                </a:solidFill>
                <a:effectLst/>
                <a:latin typeface="inter-regular"/>
              </a:rPr>
              <a:t>multilevel inheritance</a:t>
            </a:r>
            <a:r>
              <a:rPr lang="en-US" b="0" i="0" dirty="0">
                <a:solidFill>
                  <a:srgbClr val="333333"/>
                </a:solidFill>
                <a:effectLst/>
                <a:latin typeface="inter-regular"/>
              </a:rPr>
              <a:t>. </a:t>
            </a:r>
            <a:endParaRPr lang="en-IN" dirty="0"/>
          </a:p>
        </p:txBody>
      </p:sp>
      <p:sp>
        <p:nvSpPr>
          <p:cNvPr id="7" name="TextBox 6">
            <a:extLst>
              <a:ext uri="{FF2B5EF4-FFF2-40B4-BE49-F238E27FC236}">
                <a16:creationId xmlns:a16="http://schemas.microsoft.com/office/drawing/2014/main" id="{32C6512C-2A97-704E-5CCA-19736CA6CBFA}"/>
              </a:ext>
            </a:extLst>
          </p:cNvPr>
          <p:cNvSpPr txBox="1"/>
          <p:nvPr/>
        </p:nvSpPr>
        <p:spPr>
          <a:xfrm>
            <a:off x="1228725" y="1586806"/>
            <a:ext cx="6137910" cy="4524315"/>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  </a:t>
            </a:r>
          </a:p>
          <a:p>
            <a:pPr algn="just"/>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r>
              <a:rPr lang="en-IN" b="1" i="0" dirty="0">
                <a:solidFill>
                  <a:srgbClr val="006699"/>
                </a:solidFill>
                <a:effectLst/>
                <a:latin typeface="inter-regular"/>
              </a:rPr>
              <a:t>void</a:t>
            </a:r>
            <a:r>
              <a:rPr lang="en-IN" b="0" i="0" dirty="0">
                <a:solidFill>
                  <a:srgbClr val="000000"/>
                </a:solidFill>
                <a:effectLst/>
                <a:latin typeface="inter-regular"/>
              </a:rPr>
              <a:t> bark(){</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Dog{  </a:t>
            </a:r>
          </a:p>
          <a:p>
            <a:pPr algn="just"/>
            <a:r>
              <a:rPr lang="en-IN" b="1" i="0" dirty="0">
                <a:solidFill>
                  <a:srgbClr val="006699"/>
                </a:solidFill>
                <a:effectLst/>
                <a:latin typeface="inter-regular"/>
              </a:rPr>
              <a:t>void</a:t>
            </a:r>
            <a:r>
              <a:rPr lang="en-IN" b="0" i="0" dirty="0">
                <a:solidFill>
                  <a:srgbClr val="000000"/>
                </a:solidFill>
                <a:effectLst/>
                <a:latin typeface="inter-regular"/>
              </a:rPr>
              <a:t> weep(){</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"weeping..."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TestInheritance2{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err="1">
                <a:solidFill>
                  <a:srgbClr val="000000"/>
                </a:solidFill>
                <a:effectLst/>
                <a:latin typeface="inter-regular"/>
              </a:rPr>
              <a:t>BabyDog</a:t>
            </a:r>
            <a:r>
              <a:rPr lang="en-IN" b="0" i="0" dirty="0">
                <a:solidFill>
                  <a:srgbClr val="000000"/>
                </a:solidFill>
                <a:effectLst/>
                <a:latin typeface="inter-regular"/>
              </a:rPr>
              <a:t> d=</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a:t>
            </a:r>
          </a:p>
          <a:p>
            <a:pPr algn="just"/>
            <a:r>
              <a:rPr lang="en-IN" b="0" i="0" dirty="0" err="1">
                <a:solidFill>
                  <a:srgbClr val="000000"/>
                </a:solidFill>
                <a:effectLst/>
                <a:latin typeface="inter-regular"/>
              </a:rPr>
              <a:t>d.weep</a:t>
            </a:r>
            <a:r>
              <a:rPr lang="en-IN" b="0" i="0" dirty="0">
                <a:solidFill>
                  <a:srgbClr val="000000"/>
                </a:solidFill>
                <a:effectLst/>
                <a:latin typeface="inter-regular"/>
              </a:rPr>
              <a:t>();  </a:t>
            </a:r>
          </a:p>
          <a:p>
            <a:pPr algn="just"/>
            <a:r>
              <a:rPr lang="en-IN" b="0" i="0" dirty="0" err="1">
                <a:solidFill>
                  <a:srgbClr val="000000"/>
                </a:solidFill>
                <a:effectLst/>
                <a:latin typeface="inter-regular"/>
              </a:rPr>
              <a:t>d.bark</a:t>
            </a:r>
            <a:r>
              <a:rPr lang="en-IN" b="0" i="0" dirty="0">
                <a:solidFill>
                  <a:srgbClr val="000000"/>
                </a:solidFill>
                <a:effectLst/>
                <a:latin typeface="inter-regular"/>
              </a:rPr>
              <a:t>();  </a:t>
            </a:r>
          </a:p>
          <a:p>
            <a:pPr algn="just"/>
            <a:r>
              <a:rPr lang="en-IN" b="0" i="0" dirty="0" err="1">
                <a:solidFill>
                  <a:srgbClr val="000000"/>
                </a:solidFill>
                <a:effectLst/>
                <a:latin typeface="inter-regular"/>
              </a:rPr>
              <a:t>d.eat</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291842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0AB0A1-2054-9392-8EBD-41FFEA0F22F8}"/>
              </a:ext>
            </a:extLst>
          </p:cNvPr>
          <p:cNvSpPr txBox="1"/>
          <p:nvPr/>
        </p:nvSpPr>
        <p:spPr>
          <a:xfrm>
            <a:off x="1297305" y="815459"/>
            <a:ext cx="6137910" cy="369332"/>
          </a:xfrm>
          <a:prstGeom prst="rect">
            <a:avLst/>
          </a:prstGeom>
          <a:noFill/>
        </p:spPr>
        <p:txBody>
          <a:bodyPr wrap="square">
            <a:spAutoFit/>
          </a:bodyPr>
          <a:lstStyle/>
          <a:p>
            <a:pPr algn="just"/>
            <a:r>
              <a:rPr lang="en-IN" b="0" i="0" u="sng" dirty="0">
                <a:solidFill>
                  <a:srgbClr val="610B38"/>
                </a:solidFill>
                <a:effectLst/>
                <a:latin typeface="erdana"/>
              </a:rPr>
              <a:t>Hierarchical Inheritance Example</a:t>
            </a:r>
          </a:p>
        </p:txBody>
      </p:sp>
      <p:sp>
        <p:nvSpPr>
          <p:cNvPr id="5" name="TextBox 4">
            <a:extLst>
              <a:ext uri="{FF2B5EF4-FFF2-40B4-BE49-F238E27FC236}">
                <a16:creationId xmlns:a16="http://schemas.microsoft.com/office/drawing/2014/main" id="{9E83E8EA-6FD6-E004-C013-F7360C0BCA64}"/>
              </a:ext>
            </a:extLst>
          </p:cNvPr>
          <p:cNvSpPr txBox="1"/>
          <p:nvPr/>
        </p:nvSpPr>
        <p:spPr>
          <a:xfrm>
            <a:off x="1297304" y="1184791"/>
            <a:ext cx="10064115" cy="369332"/>
          </a:xfrm>
          <a:prstGeom prst="rect">
            <a:avLst/>
          </a:prstGeom>
          <a:noFill/>
        </p:spPr>
        <p:txBody>
          <a:bodyPr wrap="square">
            <a:spAutoFit/>
          </a:bodyPr>
          <a:lstStyle/>
          <a:p>
            <a:r>
              <a:rPr lang="en-US" b="0" i="0" dirty="0">
                <a:solidFill>
                  <a:srgbClr val="333333"/>
                </a:solidFill>
                <a:effectLst/>
                <a:latin typeface="inter-regular"/>
              </a:rPr>
              <a:t>When two or more classes inherits a single class, it is known as </a:t>
            </a:r>
            <a:r>
              <a:rPr lang="en-US" b="0" i="1" dirty="0">
                <a:solidFill>
                  <a:srgbClr val="333333"/>
                </a:solidFill>
                <a:effectLst/>
                <a:latin typeface="inter-regular"/>
              </a:rPr>
              <a:t>hierarchical inheritance</a:t>
            </a:r>
            <a:r>
              <a:rPr lang="en-US" b="0" i="0" dirty="0">
                <a:solidFill>
                  <a:srgbClr val="333333"/>
                </a:solidFill>
                <a:effectLst/>
                <a:latin typeface="inter-regular"/>
              </a:rPr>
              <a:t>.</a:t>
            </a:r>
            <a:endParaRPr lang="en-IN" dirty="0"/>
          </a:p>
        </p:txBody>
      </p:sp>
      <p:sp>
        <p:nvSpPr>
          <p:cNvPr id="7" name="TextBox 6">
            <a:extLst>
              <a:ext uri="{FF2B5EF4-FFF2-40B4-BE49-F238E27FC236}">
                <a16:creationId xmlns:a16="http://schemas.microsoft.com/office/drawing/2014/main" id="{5EF7F57A-E38F-23F3-A43E-B48706E12F67}"/>
              </a:ext>
            </a:extLst>
          </p:cNvPr>
          <p:cNvSpPr txBox="1"/>
          <p:nvPr/>
        </p:nvSpPr>
        <p:spPr>
          <a:xfrm>
            <a:off x="1297303" y="1554123"/>
            <a:ext cx="6137910" cy="4524315"/>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  </a:t>
            </a:r>
          </a:p>
          <a:p>
            <a:pPr algn="just"/>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r>
              <a:rPr lang="en-IN" b="1" i="0" dirty="0">
                <a:solidFill>
                  <a:srgbClr val="006699"/>
                </a:solidFill>
                <a:effectLst/>
                <a:latin typeface="inter-regular"/>
              </a:rPr>
              <a:t>void</a:t>
            </a:r>
            <a:r>
              <a:rPr lang="en-IN" b="0" i="0" dirty="0">
                <a:solidFill>
                  <a:srgbClr val="000000"/>
                </a:solidFill>
                <a:effectLst/>
                <a:latin typeface="inter-regular"/>
              </a:rPr>
              <a:t> bark(){</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Cat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r>
              <a:rPr lang="en-IN" b="1" i="0" dirty="0">
                <a:solidFill>
                  <a:srgbClr val="006699"/>
                </a:solidFill>
                <a:effectLst/>
                <a:latin typeface="inter-regular"/>
              </a:rPr>
              <a:t>void</a:t>
            </a:r>
            <a:r>
              <a:rPr lang="en-IN" b="0" i="0" dirty="0">
                <a:solidFill>
                  <a:srgbClr val="000000"/>
                </a:solidFill>
                <a:effectLst/>
                <a:latin typeface="inter-regular"/>
              </a:rPr>
              <a:t> meow(){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"meowing..."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TestInheritance3{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Cat c=</a:t>
            </a:r>
            <a:r>
              <a:rPr lang="en-IN" b="1" i="0" dirty="0">
                <a:solidFill>
                  <a:srgbClr val="006699"/>
                </a:solidFill>
                <a:effectLst/>
                <a:latin typeface="inter-regular"/>
              </a:rPr>
              <a:t>new</a:t>
            </a:r>
            <a:r>
              <a:rPr lang="en-IN" b="0" i="0" dirty="0">
                <a:solidFill>
                  <a:srgbClr val="000000"/>
                </a:solidFill>
                <a:effectLst/>
                <a:latin typeface="inter-regular"/>
              </a:rPr>
              <a:t> Cat();  </a:t>
            </a:r>
          </a:p>
          <a:p>
            <a:pPr algn="just"/>
            <a:r>
              <a:rPr lang="en-IN" b="0" i="0" dirty="0" err="1">
                <a:solidFill>
                  <a:srgbClr val="000000"/>
                </a:solidFill>
                <a:effectLst/>
                <a:latin typeface="inter-regular"/>
              </a:rPr>
              <a:t>c.meow</a:t>
            </a:r>
            <a:r>
              <a:rPr lang="en-IN" b="0" i="0" dirty="0">
                <a:solidFill>
                  <a:srgbClr val="000000"/>
                </a:solidFill>
                <a:effectLst/>
                <a:latin typeface="inter-regular"/>
              </a:rPr>
              <a:t>();  </a:t>
            </a:r>
          </a:p>
          <a:p>
            <a:pPr algn="just"/>
            <a:r>
              <a:rPr lang="en-IN" b="0" i="0" dirty="0" err="1">
                <a:solidFill>
                  <a:srgbClr val="000000"/>
                </a:solidFill>
                <a:effectLst/>
                <a:latin typeface="inter-regular"/>
              </a:rPr>
              <a:t>c.eat</a:t>
            </a:r>
            <a:r>
              <a:rPr lang="en-IN" b="0" i="0" dirty="0">
                <a:solidFill>
                  <a:srgbClr val="000000"/>
                </a:solidFill>
                <a:effectLst/>
                <a:latin typeface="inter-regular"/>
              </a:rPr>
              <a:t>();  </a:t>
            </a:r>
          </a:p>
          <a:p>
            <a:pPr algn="just"/>
            <a:r>
              <a:rPr lang="en-IN" b="0" i="0" dirty="0">
                <a:solidFill>
                  <a:srgbClr val="008200"/>
                </a:solidFill>
                <a:effectLst/>
                <a:latin typeface="inter-regular"/>
              </a:rPr>
              <a:t>//</a:t>
            </a:r>
            <a:r>
              <a:rPr lang="en-IN" b="0" i="0" dirty="0" err="1">
                <a:solidFill>
                  <a:srgbClr val="008200"/>
                </a:solidFill>
                <a:effectLst/>
                <a:latin typeface="inter-regular"/>
              </a:rPr>
              <a:t>c.bark</a:t>
            </a:r>
            <a:r>
              <a:rPr lang="en-IN" b="0" i="0" dirty="0">
                <a:solidFill>
                  <a:srgbClr val="008200"/>
                </a:solidFill>
                <a:effectLst/>
                <a:latin typeface="inter-regular"/>
              </a:rPr>
              <a:t>();//</a:t>
            </a:r>
            <a:r>
              <a:rPr lang="en-IN" b="0" i="0" dirty="0" err="1">
                <a:solidFill>
                  <a:srgbClr val="008200"/>
                </a:solidFill>
                <a:effectLst/>
                <a:latin typeface="inter-regular"/>
              </a:rPr>
              <a:t>C.T.Error</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908867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AFB366-C186-CC23-B42D-242D216D4C3B}"/>
              </a:ext>
            </a:extLst>
          </p:cNvPr>
          <p:cNvSpPr/>
          <p:nvPr/>
        </p:nvSpPr>
        <p:spPr>
          <a:xfrm>
            <a:off x="862580" y="2551837"/>
            <a:ext cx="10466840" cy="1754326"/>
          </a:xfrm>
          <a:prstGeom prst="rect">
            <a:avLst/>
          </a:prstGeom>
          <a:noFill/>
        </p:spPr>
        <p:txBody>
          <a:bodyPr wrap="none" lIns="91440" tIns="45720" rIns="91440" bIns="45720">
            <a:spAutoFit/>
          </a:bodyPr>
          <a:lstStyle/>
          <a:p>
            <a:pPr algn="ctr"/>
            <a:r>
              <a:rPr lang="en-US" sz="5400" b="1" i="0" cap="none" spc="50" dirty="0">
                <a:ln w="0"/>
                <a:solidFill>
                  <a:schemeClr val="bg2"/>
                </a:solidFill>
                <a:effectLst>
                  <a:innerShdw blurRad="63500" dist="50800" dir="13500000">
                    <a:srgbClr val="000000">
                      <a:alpha val="50000"/>
                    </a:srgbClr>
                  </a:innerShdw>
                </a:effectLst>
                <a:latin typeface="erdana"/>
              </a:rPr>
              <a:t>Q) Why multiple inheritance is not </a:t>
            </a:r>
          </a:p>
          <a:p>
            <a:pPr algn="ctr"/>
            <a:r>
              <a:rPr lang="en-US" sz="5400" b="1" i="0" cap="none" spc="50" dirty="0">
                <a:ln w="0"/>
                <a:solidFill>
                  <a:schemeClr val="bg2"/>
                </a:solidFill>
                <a:effectLst>
                  <a:innerShdw blurRad="63500" dist="50800" dir="13500000">
                    <a:srgbClr val="000000">
                      <a:alpha val="50000"/>
                    </a:srgbClr>
                  </a:innerShdw>
                </a:effectLst>
                <a:latin typeface="erdana"/>
              </a:rPr>
              <a:t>supported in java?</a:t>
            </a:r>
            <a:endParaRPr lang="en-IN"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841647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4CDE5E-69C3-C225-53C1-A9AB33F6108E}"/>
              </a:ext>
            </a:extLst>
          </p:cNvPr>
          <p:cNvSpPr txBox="1"/>
          <p:nvPr/>
        </p:nvSpPr>
        <p:spPr>
          <a:xfrm>
            <a:off x="1029652" y="1167825"/>
            <a:ext cx="10132695" cy="3788858"/>
          </a:xfrm>
          <a:prstGeom prst="rect">
            <a:avLst/>
          </a:prstGeom>
          <a:noFill/>
        </p:spPr>
        <p:txBody>
          <a:bodyPr wrap="square">
            <a:spAutoFit/>
          </a:bodyPr>
          <a:lstStyle/>
          <a:p>
            <a:pPr algn="just">
              <a:lnSpc>
                <a:spcPct val="150000"/>
              </a:lnSpc>
            </a:pPr>
            <a:r>
              <a:rPr lang="en-US" b="0" i="0" dirty="0">
                <a:solidFill>
                  <a:srgbClr val="610B38"/>
                </a:solidFill>
                <a:effectLst/>
                <a:latin typeface="erdana"/>
              </a:rPr>
              <a:t>Q) Why multiple inheritance is not supported in java?</a:t>
            </a:r>
          </a:p>
          <a:p>
            <a:pPr algn="just">
              <a:lnSpc>
                <a:spcPct val="150000"/>
              </a:lnSpc>
            </a:pPr>
            <a:r>
              <a:rPr lang="en-US" b="0" i="0" dirty="0">
                <a:solidFill>
                  <a:srgbClr val="333333"/>
                </a:solidFill>
                <a:effectLst/>
                <a:latin typeface="inter-regular"/>
              </a:rPr>
              <a:t>To reduce the complexity and simplify the language, multiple inheritance is not supported in java.</a:t>
            </a:r>
          </a:p>
          <a:p>
            <a:pPr algn="just">
              <a:lnSpc>
                <a:spcPct val="150000"/>
              </a:lnSpc>
            </a:pPr>
            <a:endParaRPr lang="en-US" b="0" i="0" dirty="0">
              <a:solidFill>
                <a:srgbClr val="333333"/>
              </a:solidFill>
              <a:effectLst/>
              <a:latin typeface="inter-regular"/>
            </a:endParaRPr>
          </a:p>
          <a:p>
            <a:pPr algn="just">
              <a:lnSpc>
                <a:spcPct val="150000"/>
              </a:lnSpc>
            </a:pPr>
            <a:r>
              <a:rPr lang="en-US" b="0" i="0" dirty="0">
                <a:solidFill>
                  <a:srgbClr val="333333"/>
                </a:solidFill>
                <a:effectLst/>
                <a:latin typeface="inter-regular"/>
              </a:rPr>
              <a:t>Consider a scenario where A, B, and C are three classes. The C class inherits A and B classes. If A and B classes have the same method and you call it from child class object, there will be ambiguity to call the method of A or B class.</a:t>
            </a:r>
          </a:p>
          <a:p>
            <a:pPr algn="just">
              <a:lnSpc>
                <a:spcPct val="150000"/>
              </a:lnSpc>
            </a:pPr>
            <a:endParaRPr lang="en-US" b="0" i="0" dirty="0">
              <a:solidFill>
                <a:srgbClr val="333333"/>
              </a:solidFill>
              <a:effectLst/>
              <a:latin typeface="inter-regular"/>
            </a:endParaRPr>
          </a:p>
          <a:p>
            <a:pPr algn="just">
              <a:lnSpc>
                <a:spcPct val="150000"/>
              </a:lnSpc>
            </a:pPr>
            <a:r>
              <a:rPr lang="en-US" b="0" i="0" dirty="0">
                <a:solidFill>
                  <a:srgbClr val="333333"/>
                </a:solidFill>
                <a:effectLst/>
                <a:latin typeface="inter-regular"/>
              </a:rPr>
              <a:t>Since compile-time errors are better than runtime errors, Java renders compile-time error if you inherit 2 classes. So whether you have same method or different, there will be compile time error.</a:t>
            </a:r>
          </a:p>
        </p:txBody>
      </p:sp>
    </p:spTree>
    <p:extLst>
      <p:ext uri="{BB962C8B-B14F-4D97-AF65-F5344CB8AC3E}">
        <p14:creationId xmlns:p14="http://schemas.microsoft.com/office/powerpoint/2010/main" val="1376088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00E8E7-EF87-F3A7-F318-4ED74BC6A7AA}"/>
              </a:ext>
            </a:extLst>
          </p:cNvPr>
          <p:cNvSpPr/>
          <p:nvPr/>
        </p:nvSpPr>
        <p:spPr>
          <a:xfrm>
            <a:off x="1144107" y="612755"/>
            <a:ext cx="5857566"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Aggregation in Java</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5C08FDA8-2960-781E-C5EA-0CDE31E9E3DD}"/>
              </a:ext>
            </a:extLst>
          </p:cNvPr>
          <p:cNvSpPr txBox="1"/>
          <p:nvPr/>
        </p:nvSpPr>
        <p:spPr>
          <a:xfrm>
            <a:off x="1144106" y="1536085"/>
            <a:ext cx="10194453" cy="369332"/>
          </a:xfrm>
          <a:prstGeom prst="rect">
            <a:avLst/>
          </a:prstGeom>
          <a:noFill/>
        </p:spPr>
        <p:txBody>
          <a:bodyPr wrap="square">
            <a:spAutoFit/>
          </a:bodyPr>
          <a:lstStyle/>
          <a:p>
            <a:r>
              <a:rPr lang="en-US" b="0" i="0" dirty="0">
                <a:solidFill>
                  <a:srgbClr val="333333"/>
                </a:solidFill>
                <a:effectLst/>
                <a:latin typeface="inter-regular"/>
              </a:rPr>
              <a:t>If a class have an entity reference, it is known as Aggregation. Aggregation represents </a:t>
            </a:r>
            <a:r>
              <a:rPr lang="en-US" b="1" i="0" dirty="0">
                <a:solidFill>
                  <a:srgbClr val="333333"/>
                </a:solidFill>
                <a:effectLst/>
                <a:latin typeface="inter-regular"/>
              </a:rPr>
              <a:t>HAS-A relationship</a:t>
            </a:r>
            <a:r>
              <a:rPr lang="en-US" b="0" i="0" dirty="0">
                <a:solidFill>
                  <a:srgbClr val="333333"/>
                </a:solidFill>
                <a:effectLst/>
                <a:latin typeface="inter-regular"/>
              </a:rPr>
              <a:t>.</a:t>
            </a:r>
            <a:endParaRPr lang="en-IN" dirty="0"/>
          </a:p>
        </p:txBody>
      </p:sp>
      <p:sp>
        <p:nvSpPr>
          <p:cNvPr id="8" name="TextBox 7">
            <a:extLst>
              <a:ext uri="{FF2B5EF4-FFF2-40B4-BE49-F238E27FC236}">
                <a16:creationId xmlns:a16="http://schemas.microsoft.com/office/drawing/2014/main" id="{F58C4F96-E540-D650-A8ED-7D59EBF4009B}"/>
              </a:ext>
            </a:extLst>
          </p:cNvPr>
          <p:cNvSpPr txBox="1"/>
          <p:nvPr/>
        </p:nvSpPr>
        <p:spPr>
          <a:xfrm>
            <a:off x="1144106" y="2340382"/>
            <a:ext cx="6137910" cy="1754326"/>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Employee{  </a:t>
            </a:r>
          </a:p>
          <a:p>
            <a:pPr algn="just"/>
            <a:r>
              <a:rPr lang="en-US" b="1" i="0" dirty="0">
                <a:solidFill>
                  <a:srgbClr val="006699"/>
                </a:solidFill>
                <a:effectLst/>
                <a:latin typeface="inter-regular"/>
              </a:rPr>
              <a:t>int</a:t>
            </a:r>
            <a:r>
              <a:rPr lang="en-US" b="0" i="0" dirty="0">
                <a:solidFill>
                  <a:srgbClr val="000000"/>
                </a:solidFill>
                <a:effectLst/>
                <a:latin typeface="inter-regular"/>
              </a:rPr>
              <a:t> id;  </a:t>
            </a:r>
          </a:p>
          <a:p>
            <a:pPr algn="just"/>
            <a:r>
              <a:rPr lang="en-US" b="0" i="0" dirty="0">
                <a:solidFill>
                  <a:srgbClr val="000000"/>
                </a:solidFill>
                <a:effectLst/>
                <a:latin typeface="inter-regular"/>
              </a:rPr>
              <a:t>String name;  </a:t>
            </a:r>
          </a:p>
          <a:p>
            <a:pPr algn="just"/>
            <a:r>
              <a:rPr lang="en-US" b="0" i="0" dirty="0">
                <a:solidFill>
                  <a:srgbClr val="000000"/>
                </a:solidFill>
                <a:effectLst/>
                <a:latin typeface="inter-regular"/>
              </a:rPr>
              <a:t>Address address;</a:t>
            </a:r>
            <a:r>
              <a:rPr lang="en-US" b="0" i="0" dirty="0">
                <a:solidFill>
                  <a:srgbClr val="008200"/>
                </a:solidFill>
                <a:effectLst/>
                <a:latin typeface="inter-regular"/>
              </a:rPr>
              <a:t>//Address is a class</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10" name="TextBox 9">
            <a:extLst>
              <a:ext uri="{FF2B5EF4-FFF2-40B4-BE49-F238E27FC236}">
                <a16:creationId xmlns:a16="http://schemas.microsoft.com/office/drawing/2014/main" id="{AF33A62A-517E-3620-F599-DEC0BC34DCC6}"/>
              </a:ext>
            </a:extLst>
          </p:cNvPr>
          <p:cNvSpPr txBox="1"/>
          <p:nvPr/>
        </p:nvSpPr>
        <p:spPr>
          <a:xfrm>
            <a:off x="5417134" y="2505670"/>
            <a:ext cx="3729763" cy="923330"/>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333333"/>
                </a:solidFill>
                <a:effectLst/>
                <a:latin typeface="inter-regular"/>
              </a:rPr>
              <a:t>Employee has an entity reference address, so relationship is Employee HAS-A address.</a:t>
            </a:r>
            <a:endParaRPr lang="en-IN" dirty="0"/>
          </a:p>
        </p:txBody>
      </p:sp>
      <p:sp>
        <p:nvSpPr>
          <p:cNvPr id="13" name="TextBox 12">
            <a:extLst>
              <a:ext uri="{FF2B5EF4-FFF2-40B4-BE49-F238E27FC236}">
                <a16:creationId xmlns:a16="http://schemas.microsoft.com/office/drawing/2014/main" id="{895A7ECB-E5CD-649F-FCB0-1AE898CDF3EF}"/>
              </a:ext>
            </a:extLst>
          </p:cNvPr>
          <p:cNvSpPr txBox="1"/>
          <p:nvPr/>
        </p:nvSpPr>
        <p:spPr>
          <a:xfrm>
            <a:off x="1144106" y="4259996"/>
            <a:ext cx="9709785" cy="1711366"/>
          </a:xfrm>
          <a:prstGeom prst="rect">
            <a:avLst/>
          </a:prstGeom>
          <a:noFill/>
        </p:spPr>
        <p:txBody>
          <a:bodyPr wrap="square">
            <a:spAutoFit/>
          </a:bodyPr>
          <a:lstStyle/>
          <a:p>
            <a:pPr algn="just">
              <a:lnSpc>
                <a:spcPct val="150000"/>
              </a:lnSpc>
            </a:pPr>
            <a:r>
              <a:rPr lang="en-US" b="0" i="0" dirty="0">
                <a:solidFill>
                  <a:srgbClr val="610B4B"/>
                </a:solidFill>
                <a:effectLst/>
                <a:latin typeface="erdana"/>
              </a:rPr>
              <a:t>When use Aggregation?</a:t>
            </a:r>
          </a:p>
          <a:p>
            <a:pPr algn="just">
              <a:lnSpc>
                <a:spcPct val="150000"/>
              </a:lnSpc>
              <a:buFont typeface="Arial" panose="020B0604020202020204" pitchFamily="34" charset="0"/>
              <a:buChar char="•"/>
            </a:pPr>
            <a:r>
              <a:rPr lang="en-US" b="0" i="0" dirty="0">
                <a:solidFill>
                  <a:srgbClr val="000000"/>
                </a:solidFill>
                <a:effectLst/>
                <a:latin typeface="inter-regular"/>
              </a:rPr>
              <a:t>Code reuse is also best achieved by aggregation when there is no is-a relationship.</a:t>
            </a:r>
          </a:p>
          <a:p>
            <a:pPr algn="just">
              <a:lnSpc>
                <a:spcPct val="150000"/>
              </a:lnSpc>
              <a:buFont typeface="Arial" panose="020B0604020202020204" pitchFamily="34" charset="0"/>
              <a:buChar char="•"/>
            </a:pPr>
            <a:r>
              <a:rPr lang="en-US" b="0" i="0" dirty="0">
                <a:solidFill>
                  <a:srgbClr val="000000"/>
                </a:solidFill>
                <a:effectLst/>
                <a:latin typeface="inter-regular"/>
              </a:rPr>
              <a:t>Inheritance should be used only if the relationship is-a is maintained throughout the lifetime of the objects involved; otherwise, aggregation is the best choice.</a:t>
            </a:r>
          </a:p>
        </p:txBody>
      </p:sp>
    </p:spTree>
    <p:extLst>
      <p:ext uri="{BB962C8B-B14F-4D97-AF65-F5344CB8AC3E}">
        <p14:creationId xmlns:p14="http://schemas.microsoft.com/office/powerpoint/2010/main" val="3117554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unction&#10;&#10;Description automatically generated with medium confidence">
            <a:extLst>
              <a:ext uri="{FF2B5EF4-FFF2-40B4-BE49-F238E27FC236}">
                <a16:creationId xmlns:a16="http://schemas.microsoft.com/office/drawing/2014/main" id="{DB24CA74-3988-0474-CA90-6AD596483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272" y="364897"/>
            <a:ext cx="3838575" cy="1666875"/>
          </a:xfrm>
          <a:prstGeom prst="rect">
            <a:avLst/>
          </a:prstGeom>
        </p:spPr>
      </p:pic>
      <p:sp>
        <p:nvSpPr>
          <p:cNvPr id="5" name="TextBox 4">
            <a:extLst>
              <a:ext uri="{FF2B5EF4-FFF2-40B4-BE49-F238E27FC236}">
                <a16:creationId xmlns:a16="http://schemas.microsoft.com/office/drawing/2014/main" id="{1B991D53-95E6-6615-A954-6C5AA9339FB9}"/>
              </a:ext>
            </a:extLst>
          </p:cNvPr>
          <p:cNvSpPr txBox="1"/>
          <p:nvPr/>
        </p:nvSpPr>
        <p:spPr>
          <a:xfrm>
            <a:off x="1205865" y="2253646"/>
            <a:ext cx="5332095" cy="4524315"/>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Operation{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square(</a:t>
            </a:r>
            <a:r>
              <a:rPr lang="en-IN" b="1" i="0" dirty="0">
                <a:solidFill>
                  <a:srgbClr val="006699"/>
                </a:solidFill>
                <a:effectLst/>
                <a:latin typeface="inter-regular"/>
              </a:rPr>
              <a:t>int</a:t>
            </a:r>
            <a:r>
              <a:rPr lang="en-IN" b="0" i="0" dirty="0">
                <a:solidFill>
                  <a:srgbClr val="000000"/>
                </a:solidFill>
                <a:effectLst/>
                <a:latin typeface="inter-regular"/>
              </a:rPr>
              <a:t> n){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n*n;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Circle{  </a:t>
            </a:r>
          </a:p>
          <a:p>
            <a:pPr algn="just"/>
            <a:r>
              <a:rPr lang="en-IN" b="0" i="0" dirty="0">
                <a:solidFill>
                  <a:srgbClr val="000000"/>
                </a:solidFill>
                <a:effectLst/>
                <a:latin typeface="inter-regular"/>
              </a:rPr>
              <a:t> Operation op;</a:t>
            </a:r>
            <a:r>
              <a:rPr lang="en-IN" b="0" i="0" dirty="0">
                <a:solidFill>
                  <a:srgbClr val="008200"/>
                </a:solidFill>
                <a:effectLst/>
                <a:latin typeface="inter-regular"/>
              </a:rPr>
              <a:t>//aggregation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double</a:t>
            </a:r>
            <a:r>
              <a:rPr lang="en-IN" b="0" i="0" dirty="0">
                <a:solidFill>
                  <a:srgbClr val="000000"/>
                </a:solidFill>
                <a:effectLst/>
                <a:latin typeface="inter-regular"/>
              </a:rPr>
              <a:t> pi=</a:t>
            </a:r>
            <a:r>
              <a:rPr lang="en-IN" b="0" i="0" dirty="0">
                <a:solidFill>
                  <a:srgbClr val="C00000"/>
                </a:solidFill>
                <a:effectLst/>
                <a:latin typeface="inter-regular"/>
              </a:rPr>
              <a:t>3.14</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double</a:t>
            </a:r>
            <a:r>
              <a:rPr lang="en-IN" b="0" i="0" dirty="0">
                <a:solidFill>
                  <a:srgbClr val="000000"/>
                </a:solidFill>
                <a:effectLst/>
                <a:latin typeface="inter-regular"/>
              </a:rPr>
              <a:t> area(</a:t>
            </a:r>
            <a:r>
              <a:rPr lang="en-IN" b="1" i="0" dirty="0">
                <a:solidFill>
                  <a:srgbClr val="006699"/>
                </a:solidFill>
                <a:effectLst/>
                <a:latin typeface="inter-regular"/>
              </a:rPr>
              <a:t>int</a:t>
            </a:r>
            <a:r>
              <a:rPr lang="en-IN" b="0" i="0" dirty="0">
                <a:solidFill>
                  <a:srgbClr val="000000"/>
                </a:solidFill>
                <a:effectLst/>
                <a:latin typeface="inter-regular"/>
              </a:rPr>
              <a:t> radius){  </a:t>
            </a:r>
          </a:p>
          <a:p>
            <a:pPr algn="just"/>
            <a:r>
              <a:rPr lang="en-IN" b="0" i="0" dirty="0">
                <a:solidFill>
                  <a:srgbClr val="000000"/>
                </a:solidFill>
                <a:effectLst/>
                <a:latin typeface="inter-regular"/>
              </a:rPr>
              <a:t>   op=</a:t>
            </a:r>
            <a:r>
              <a:rPr lang="en-IN" b="1" i="0" dirty="0">
                <a:solidFill>
                  <a:srgbClr val="006699"/>
                </a:solidFill>
                <a:effectLst/>
                <a:latin typeface="inter-regular"/>
              </a:rPr>
              <a:t>new</a:t>
            </a:r>
            <a:r>
              <a:rPr lang="en-IN" b="0" i="0" dirty="0">
                <a:solidFill>
                  <a:srgbClr val="000000"/>
                </a:solidFill>
                <a:effectLst/>
                <a:latin typeface="inter-regular"/>
              </a:rPr>
              <a:t> Operation();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rsquare</a:t>
            </a:r>
            <a:r>
              <a:rPr lang="en-IN" b="0" i="0" dirty="0">
                <a:solidFill>
                  <a:srgbClr val="000000"/>
                </a:solidFill>
                <a:effectLst/>
                <a:latin typeface="inter-regular"/>
              </a:rPr>
              <a:t>=</a:t>
            </a:r>
            <a:r>
              <a:rPr lang="en-IN" b="0" i="0" dirty="0" err="1">
                <a:solidFill>
                  <a:srgbClr val="000000"/>
                </a:solidFill>
                <a:effectLst/>
                <a:latin typeface="inter-regular"/>
              </a:rPr>
              <a:t>op.square</a:t>
            </a:r>
            <a:r>
              <a:rPr lang="en-IN" b="0" i="0" dirty="0">
                <a:solidFill>
                  <a:srgbClr val="000000"/>
                </a:solidFill>
                <a:effectLst/>
                <a:latin typeface="inter-regular"/>
              </a:rPr>
              <a:t>(radius);</a:t>
            </a:r>
            <a:r>
              <a:rPr lang="en-IN" b="0" i="0" dirty="0">
                <a:solidFill>
                  <a:srgbClr val="008200"/>
                </a:solidFill>
                <a:effectLst/>
                <a:latin typeface="inter-regular"/>
              </a:rPr>
              <a:t>//code reusability (i.e. delegates the method call).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pi*</a:t>
            </a:r>
            <a:r>
              <a:rPr lang="en-IN" b="0" i="0" dirty="0" err="1">
                <a:solidFill>
                  <a:srgbClr val="000000"/>
                </a:solidFill>
                <a:effectLst/>
                <a:latin typeface="inter-regular"/>
              </a:rPr>
              <a:t>rsquare</a:t>
            </a:r>
            <a:r>
              <a:rPr lang="en-IN" b="0" i="0" dirty="0">
                <a:solidFill>
                  <a:srgbClr val="000000"/>
                </a:solidFill>
                <a:effectLst/>
                <a:latin typeface="inter-regular"/>
              </a:rPr>
              <a:t>;  </a:t>
            </a:r>
          </a:p>
          <a:p>
            <a:pPr algn="just"/>
            <a:r>
              <a:rPr lang="en-IN" b="0" i="0" dirty="0">
                <a:solidFill>
                  <a:srgbClr val="000000"/>
                </a:solidFill>
                <a:effectLst/>
                <a:latin typeface="inter-regular"/>
              </a:rPr>
              <a:t> }  </a:t>
            </a:r>
          </a:p>
        </p:txBody>
      </p:sp>
      <p:sp>
        <p:nvSpPr>
          <p:cNvPr id="7" name="TextBox 6">
            <a:extLst>
              <a:ext uri="{FF2B5EF4-FFF2-40B4-BE49-F238E27FC236}">
                <a16:creationId xmlns:a16="http://schemas.microsoft.com/office/drawing/2014/main" id="{507B2EB5-CCB4-BC01-5785-B3EB696BE4C0}"/>
              </a:ext>
            </a:extLst>
          </p:cNvPr>
          <p:cNvSpPr txBox="1"/>
          <p:nvPr/>
        </p:nvSpPr>
        <p:spPr>
          <a:xfrm>
            <a:off x="7400925" y="2457450"/>
            <a:ext cx="4500563" cy="1754326"/>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Circle c=</a:t>
            </a:r>
            <a:r>
              <a:rPr lang="en-IN" b="1" i="0" dirty="0">
                <a:solidFill>
                  <a:srgbClr val="006699"/>
                </a:solidFill>
                <a:effectLst/>
                <a:latin typeface="inter-regular"/>
              </a:rPr>
              <a:t>new</a:t>
            </a:r>
            <a:r>
              <a:rPr lang="en-IN" b="0" i="0" dirty="0">
                <a:solidFill>
                  <a:srgbClr val="000000"/>
                </a:solidFill>
                <a:effectLst/>
                <a:latin typeface="inter-regular"/>
              </a:rPr>
              <a:t> Circle();  </a:t>
            </a:r>
          </a:p>
          <a:p>
            <a:pPr algn="just"/>
            <a:r>
              <a:rPr lang="en-IN" b="0" i="0" dirty="0">
                <a:solidFill>
                  <a:srgbClr val="000000"/>
                </a:solidFill>
                <a:effectLst/>
                <a:latin typeface="inter-regular"/>
              </a:rPr>
              <a:t>   </a:t>
            </a:r>
            <a:r>
              <a:rPr lang="en-IN" b="1" i="0" dirty="0">
                <a:solidFill>
                  <a:srgbClr val="006699"/>
                </a:solidFill>
                <a:effectLst/>
                <a:latin typeface="inter-regular"/>
              </a:rPr>
              <a:t>double</a:t>
            </a:r>
            <a:r>
              <a:rPr lang="en-IN" b="0" i="0" dirty="0">
                <a:solidFill>
                  <a:srgbClr val="000000"/>
                </a:solidFill>
                <a:effectLst/>
                <a:latin typeface="inter-regular"/>
              </a:rPr>
              <a:t> result=</a:t>
            </a:r>
            <a:r>
              <a:rPr lang="en-IN" b="0" i="0" dirty="0" err="1">
                <a:solidFill>
                  <a:srgbClr val="000000"/>
                </a:solidFill>
                <a:effectLst/>
                <a:latin typeface="inter-regular"/>
              </a:rPr>
              <a:t>c.area</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(result);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cxnSp>
        <p:nvCxnSpPr>
          <p:cNvPr id="9" name="Straight Connector 8">
            <a:extLst>
              <a:ext uri="{FF2B5EF4-FFF2-40B4-BE49-F238E27FC236}">
                <a16:creationId xmlns:a16="http://schemas.microsoft.com/office/drawing/2014/main" id="{D877E986-09EF-AA2C-81D4-F242811541F2}"/>
              </a:ext>
            </a:extLst>
          </p:cNvPr>
          <p:cNvCxnSpPr>
            <a:cxnSpLocks/>
          </p:cNvCxnSpPr>
          <p:nvPr/>
        </p:nvCxnSpPr>
        <p:spPr>
          <a:xfrm>
            <a:off x="6662737" y="2457450"/>
            <a:ext cx="0" cy="38519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975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7A8C1-97BE-93BC-0580-2EBF0E670581}"/>
              </a:ext>
            </a:extLst>
          </p:cNvPr>
          <p:cNvSpPr txBox="1"/>
          <p:nvPr/>
        </p:nvSpPr>
        <p:spPr>
          <a:xfrm>
            <a:off x="3027045" y="278249"/>
            <a:ext cx="6137910" cy="369332"/>
          </a:xfrm>
          <a:prstGeom prst="rect">
            <a:avLst/>
          </a:prstGeom>
          <a:noFill/>
        </p:spPr>
        <p:txBody>
          <a:bodyPr wrap="square">
            <a:spAutoFit/>
          </a:bodyPr>
          <a:lstStyle/>
          <a:p>
            <a:pPr algn="ctr"/>
            <a:r>
              <a:rPr lang="en-IN" b="1" i="0" dirty="0">
                <a:solidFill>
                  <a:srgbClr val="DF3A01"/>
                </a:solidFill>
                <a:effectLst/>
                <a:latin typeface="verdana" panose="020B0604030504040204" pitchFamily="34" charset="0"/>
              </a:rPr>
              <a:t>Java Polymorphism</a:t>
            </a:r>
            <a:endParaRPr lang="en-IN" b="1" i="0" dirty="0">
              <a:solidFill>
                <a:srgbClr val="000000"/>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5EF798BF-3179-42A2-2D3C-599DB22FF7E0}"/>
              </a:ext>
            </a:extLst>
          </p:cNvPr>
          <p:cNvSpPr txBox="1"/>
          <p:nvPr/>
        </p:nvSpPr>
        <p:spPr>
          <a:xfrm>
            <a:off x="1285875" y="1066919"/>
            <a:ext cx="6137910" cy="369332"/>
          </a:xfrm>
          <a:prstGeom prst="rect">
            <a:avLst/>
          </a:prstGeom>
          <a:noFill/>
        </p:spPr>
        <p:txBody>
          <a:bodyPr wrap="square">
            <a:spAutoFit/>
          </a:bodyPr>
          <a:lstStyle/>
          <a:p>
            <a:pPr algn="just"/>
            <a:r>
              <a:rPr lang="en-IN" b="1" i="0" u="sng" dirty="0">
                <a:solidFill>
                  <a:srgbClr val="610B38"/>
                </a:solidFill>
                <a:effectLst/>
                <a:latin typeface="erdana"/>
              </a:rPr>
              <a:t>Method Overloading in Java</a:t>
            </a:r>
          </a:p>
        </p:txBody>
      </p:sp>
      <p:sp>
        <p:nvSpPr>
          <p:cNvPr id="7" name="TextBox 6">
            <a:extLst>
              <a:ext uri="{FF2B5EF4-FFF2-40B4-BE49-F238E27FC236}">
                <a16:creationId xmlns:a16="http://schemas.microsoft.com/office/drawing/2014/main" id="{33FB2AEF-D2AF-1E4A-17FF-DE53E0C4B30D}"/>
              </a:ext>
            </a:extLst>
          </p:cNvPr>
          <p:cNvSpPr txBox="1"/>
          <p:nvPr/>
        </p:nvSpPr>
        <p:spPr>
          <a:xfrm>
            <a:off x="1285874" y="1532423"/>
            <a:ext cx="8943975" cy="646331"/>
          </a:xfrm>
          <a:prstGeom prst="rect">
            <a:avLst/>
          </a:prstGeom>
          <a:noFill/>
        </p:spPr>
        <p:txBody>
          <a:bodyPr wrap="square">
            <a:spAutoFit/>
          </a:bodyPr>
          <a:lstStyle/>
          <a:p>
            <a:r>
              <a:rPr lang="en-US" b="0" i="0" dirty="0">
                <a:solidFill>
                  <a:srgbClr val="333333"/>
                </a:solidFill>
                <a:effectLst/>
                <a:latin typeface="inter-regular"/>
              </a:rPr>
              <a:t>If a </a:t>
            </a:r>
            <a:r>
              <a:rPr lang="en-US" b="0" i="0" u="none" strike="noStrike" dirty="0">
                <a:solidFill>
                  <a:srgbClr val="008000"/>
                </a:solidFill>
                <a:effectLst/>
                <a:latin typeface="inter-regular"/>
              </a:rPr>
              <a:t>class</a:t>
            </a:r>
            <a:r>
              <a:rPr lang="en-US" b="0" i="0" dirty="0">
                <a:solidFill>
                  <a:srgbClr val="333333"/>
                </a:solidFill>
                <a:effectLst/>
                <a:latin typeface="inter-regular"/>
              </a:rPr>
              <a:t> has multiple methods having same name but different in parameters, it is known as </a:t>
            </a:r>
            <a:r>
              <a:rPr lang="en-US" b="1" i="0" dirty="0">
                <a:solidFill>
                  <a:srgbClr val="333333"/>
                </a:solidFill>
                <a:effectLst/>
                <a:latin typeface="inter-bold"/>
              </a:rPr>
              <a:t>Method Overloading</a:t>
            </a:r>
            <a:r>
              <a:rPr lang="en-US" b="0" i="0" dirty="0">
                <a:solidFill>
                  <a:srgbClr val="333333"/>
                </a:solidFill>
                <a:effectLst/>
                <a:latin typeface="inter-regular"/>
              </a:rPr>
              <a:t>. </a:t>
            </a:r>
            <a:endParaRPr lang="en-IN" dirty="0"/>
          </a:p>
        </p:txBody>
      </p:sp>
      <p:sp>
        <p:nvSpPr>
          <p:cNvPr id="9" name="TextBox 8">
            <a:extLst>
              <a:ext uri="{FF2B5EF4-FFF2-40B4-BE49-F238E27FC236}">
                <a16:creationId xmlns:a16="http://schemas.microsoft.com/office/drawing/2014/main" id="{6AB6381C-7ABF-922F-B948-2900E7AE596F}"/>
              </a:ext>
            </a:extLst>
          </p:cNvPr>
          <p:cNvSpPr txBox="1"/>
          <p:nvPr/>
        </p:nvSpPr>
        <p:spPr>
          <a:xfrm>
            <a:off x="1285874" y="2274926"/>
            <a:ext cx="6137910" cy="1295868"/>
          </a:xfrm>
          <a:prstGeom prst="rect">
            <a:avLst/>
          </a:prstGeom>
          <a:noFill/>
        </p:spPr>
        <p:txBody>
          <a:bodyPr wrap="square">
            <a:spAutoFit/>
          </a:bodyPr>
          <a:lstStyle/>
          <a:p>
            <a:pPr algn="just">
              <a:lnSpc>
                <a:spcPct val="150000"/>
              </a:lnSpc>
            </a:pPr>
            <a:r>
              <a:rPr lang="en-US" b="0" i="0" dirty="0">
                <a:solidFill>
                  <a:srgbClr val="333333"/>
                </a:solidFill>
                <a:effectLst/>
                <a:latin typeface="inter-regular"/>
              </a:rPr>
              <a:t>There are two ways to overload the method in java</a:t>
            </a:r>
          </a:p>
          <a:p>
            <a:pPr marL="342900" indent="-342900" algn="just">
              <a:lnSpc>
                <a:spcPct val="150000"/>
              </a:lnSpc>
              <a:buFont typeface="+mj-lt"/>
              <a:buAutoNum type="arabicPeriod"/>
            </a:pPr>
            <a:r>
              <a:rPr lang="en-US" b="0" i="0" dirty="0">
                <a:solidFill>
                  <a:srgbClr val="000000"/>
                </a:solidFill>
                <a:effectLst/>
                <a:latin typeface="inter-regular"/>
              </a:rPr>
              <a:t>By changing number of arguments</a:t>
            </a:r>
          </a:p>
          <a:p>
            <a:pPr marL="342900" indent="-342900" algn="just">
              <a:lnSpc>
                <a:spcPct val="150000"/>
              </a:lnSpc>
              <a:buFont typeface="+mj-lt"/>
              <a:buAutoNum type="arabicPeriod"/>
            </a:pPr>
            <a:r>
              <a:rPr lang="en-US" b="0" i="0" dirty="0">
                <a:solidFill>
                  <a:srgbClr val="000000"/>
                </a:solidFill>
                <a:effectLst/>
                <a:latin typeface="inter-regular"/>
              </a:rPr>
              <a:t>By changing the data type</a:t>
            </a:r>
          </a:p>
        </p:txBody>
      </p:sp>
      <p:sp>
        <p:nvSpPr>
          <p:cNvPr id="11" name="TextBox 10">
            <a:extLst>
              <a:ext uri="{FF2B5EF4-FFF2-40B4-BE49-F238E27FC236}">
                <a16:creationId xmlns:a16="http://schemas.microsoft.com/office/drawing/2014/main" id="{B8AB90E3-C88B-DE0C-C3AA-685CAA56A046}"/>
              </a:ext>
            </a:extLst>
          </p:cNvPr>
          <p:cNvSpPr txBox="1"/>
          <p:nvPr/>
        </p:nvSpPr>
        <p:spPr>
          <a:xfrm>
            <a:off x="1285874" y="3832979"/>
            <a:ext cx="8715376" cy="369332"/>
          </a:xfrm>
          <a:prstGeom prst="rect">
            <a:avLst/>
          </a:prstGeom>
          <a:noFill/>
        </p:spPr>
        <p:txBody>
          <a:bodyPr wrap="square">
            <a:spAutoFit/>
          </a:bodyPr>
          <a:lstStyle/>
          <a:p>
            <a:r>
              <a:rPr lang="en-US" b="1" i="0" dirty="0">
                <a:solidFill>
                  <a:srgbClr val="333333"/>
                </a:solidFill>
                <a:effectLst/>
                <a:latin typeface="inter-regular"/>
              </a:rPr>
              <a:t>Advantage</a:t>
            </a:r>
            <a:r>
              <a:rPr lang="en-US" i="0" dirty="0">
                <a:solidFill>
                  <a:srgbClr val="333333"/>
                </a:solidFill>
                <a:effectLst/>
                <a:latin typeface="inter-regular"/>
              </a:rPr>
              <a:t> : Method overloading </a:t>
            </a:r>
            <a:r>
              <a:rPr lang="en-US" i="1" dirty="0">
                <a:solidFill>
                  <a:srgbClr val="333333"/>
                </a:solidFill>
                <a:effectLst/>
                <a:latin typeface="inter-regular"/>
              </a:rPr>
              <a:t>increases the readability of the program</a:t>
            </a:r>
            <a:r>
              <a:rPr lang="en-US" i="0" dirty="0">
                <a:solidFill>
                  <a:srgbClr val="333333"/>
                </a:solidFill>
                <a:effectLst/>
                <a:latin typeface="inter-regular"/>
              </a:rPr>
              <a:t>.</a:t>
            </a:r>
            <a:endParaRPr lang="en-IN" dirty="0"/>
          </a:p>
        </p:txBody>
      </p:sp>
      <p:sp>
        <p:nvSpPr>
          <p:cNvPr id="13" name="TextBox 12">
            <a:extLst>
              <a:ext uri="{FF2B5EF4-FFF2-40B4-BE49-F238E27FC236}">
                <a16:creationId xmlns:a16="http://schemas.microsoft.com/office/drawing/2014/main" id="{D2E99D40-DA3E-08D5-5BB4-90CBACEE3D7C}"/>
              </a:ext>
            </a:extLst>
          </p:cNvPr>
          <p:cNvSpPr txBox="1"/>
          <p:nvPr/>
        </p:nvSpPr>
        <p:spPr>
          <a:xfrm>
            <a:off x="1285874" y="4345990"/>
            <a:ext cx="9606916" cy="369332"/>
          </a:xfrm>
          <a:prstGeom prst="rect">
            <a:avLst/>
          </a:prstGeom>
          <a:noFill/>
        </p:spPr>
        <p:txBody>
          <a:bodyPr wrap="square">
            <a:spAutoFit/>
          </a:bodyPr>
          <a:lstStyle/>
          <a:p>
            <a:pPr algn="just"/>
            <a:r>
              <a:rPr lang="en-US" b="0" i="0" dirty="0">
                <a:solidFill>
                  <a:srgbClr val="FF0000"/>
                </a:solidFill>
                <a:effectLst/>
                <a:latin typeface="Arial" panose="020B0604020202020204" pitchFamily="34" charset="0"/>
              </a:rPr>
              <a:t>In Java, Method Overloading is not possible by changing the return type of the method only.</a:t>
            </a:r>
          </a:p>
        </p:txBody>
      </p:sp>
    </p:spTree>
    <p:extLst>
      <p:ext uri="{BB962C8B-B14F-4D97-AF65-F5344CB8AC3E}">
        <p14:creationId xmlns:p14="http://schemas.microsoft.com/office/powerpoint/2010/main" val="1446693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D8F336-2B1A-FF68-70A0-FFDDA5001294}"/>
              </a:ext>
            </a:extLst>
          </p:cNvPr>
          <p:cNvSpPr txBox="1"/>
          <p:nvPr/>
        </p:nvSpPr>
        <p:spPr>
          <a:xfrm>
            <a:off x="1297305" y="1146929"/>
            <a:ext cx="6137910" cy="369332"/>
          </a:xfrm>
          <a:prstGeom prst="rect">
            <a:avLst/>
          </a:prstGeom>
          <a:noFill/>
        </p:spPr>
        <p:txBody>
          <a:bodyPr wrap="square">
            <a:spAutoFit/>
          </a:bodyPr>
          <a:lstStyle/>
          <a:p>
            <a:pPr algn="just"/>
            <a:r>
              <a:rPr lang="en-US" b="0" dirty="0">
                <a:solidFill>
                  <a:srgbClr val="610B4B"/>
                </a:solidFill>
                <a:effectLst/>
                <a:latin typeface="tahoma" panose="020B0604030504040204" pitchFamily="34" charset="0"/>
              </a:rPr>
              <a:t>1) Method Overloading: changing no. of arguments</a:t>
            </a:r>
          </a:p>
        </p:txBody>
      </p:sp>
      <p:sp>
        <p:nvSpPr>
          <p:cNvPr id="7" name="TextBox 6">
            <a:extLst>
              <a:ext uri="{FF2B5EF4-FFF2-40B4-BE49-F238E27FC236}">
                <a16:creationId xmlns:a16="http://schemas.microsoft.com/office/drawing/2014/main" id="{C4E63785-0B20-7733-0A4E-128AFB8E420C}"/>
              </a:ext>
            </a:extLst>
          </p:cNvPr>
          <p:cNvSpPr txBox="1"/>
          <p:nvPr/>
        </p:nvSpPr>
        <p:spPr>
          <a:xfrm>
            <a:off x="1297305" y="1787724"/>
            <a:ext cx="6137910" cy="2585323"/>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Adder{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add(</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a:t>
            </a:r>
            <a:r>
              <a:rPr lang="en-IN" b="1" i="0" dirty="0" err="1">
                <a:solidFill>
                  <a:srgbClr val="006699"/>
                </a:solidFill>
                <a:effectLst/>
                <a:latin typeface="inter-regular"/>
              </a:rPr>
              <a:t>int</a:t>
            </a:r>
            <a:r>
              <a:rPr lang="en-IN" b="0" i="0" dirty="0">
                <a:solidFill>
                  <a:srgbClr val="000000"/>
                </a:solidFill>
                <a:effectLst/>
                <a:latin typeface="inter-regular"/>
              </a:rPr>
              <a:t> b){</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add(</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a:t>
            </a:r>
            <a:r>
              <a:rPr lang="en-IN" b="1" i="0" dirty="0" err="1">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b,</a:t>
            </a:r>
            <a:r>
              <a:rPr lang="en-IN" b="1" i="0" dirty="0" err="1">
                <a:solidFill>
                  <a:srgbClr val="006699"/>
                </a:solidFill>
                <a:effectLst/>
                <a:latin typeface="inter-regular"/>
              </a:rPr>
              <a:t>int</a:t>
            </a:r>
            <a:r>
              <a:rPr lang="en-IN" b="0" i="0" dirty="0">
                <a:solidFill>
                  <a:srgbClr val="000000"/>
                </a:solidFill>
                <a:effectLst/>
                <a:latin typeface="inter-regular"/>
              </a:rPr>
              <a:t> c){</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a+b+c</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TestOverloading1{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Adder.add</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Adder.add</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817926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9DB131-0585-501D-D454-6A978A51A58C}"/>
              </a:ext>
            </a:extLst>
          </p:cNvPr>
          <p:cNvSpPr txBox="1"/>
          <p:nvPr/>
        </p:nvSpPr>
        <p:spPr>
          <a:xfrm>
            <a:off x="1251585" y="998339"/>
            <a:ext cx="6137910" cy="369332"/>
          </a:xfrm>
          <a:prstGeom prst="rect">
            <a:avLst/>
          </a:prstGeom>
          <a:noFill/>
        </p:spPr>
        <p:txBody>
          <a:bodyPr wrap="square">
            <a:spAutoFit/>
          </a:bodyPr>
          <a:lstStyle/>
          <a:p>
            <a:pPr algn="just"/>
            <a:r>
              <a:rPr lang="en-US" b="0">
                <a:solidFill>
                  <a:srgbClr val="610B4B"/>
                </a:solidFill>
                <a:effectLst/>
                <a:latin typeface="tahoma" panose="020B0604030504040204" pitchFamily="34" charset="0"/>
              </a:rPr>
              <a:t>2) Method Overloading: changing data type of arguments</a:t>
            </a:r>
            <a:endParaRPr lang="en-US" b="0" dirty="0">
              <a:solidFill>
                <a:srgbClr val="610B4B"/>
              </a:solidFill>
              <a:effectLst/>
              <a:latin typeface="tahoma" panose="020B0604030504040204" pitchFamily="34" charset="0"/>
            </a:endParaRPr>
          </a:p>
        </p:txBody>
      </p:sp>
      <p:sp>
        <p:nvSpPr>
          <p:cNvPr id="5" name="TextBox 4">
            <a:extLst>
              <a:ext uri="{FF2B5EF4-FFF2-40B4-BE49-F238E27FC236}">
                <a16:creationId xmlns:a16="http://schemas.microsoft.com/office/drawing/2014/main" id="{898F8D76-0053-288A-7F9E-7C0796C71466}"/>
              </a:ext>
            </a:extLst>
          </p:cNvPr>
          <p:cNvSpPr txBox="1"/>
          <p:nvPr/>
        </p:nvSpPr>
        <p:spPr>
          <a:xfrm>
            <a:off x="1251585" y="1822014"/>
            <a:ext cx="6137910" cy="2585323"/>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Adder{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add(</a:t>
            </a:r>
            <a:r>
              <a:rPr lang="en-IN" b="1" i="0" dirty="0">
                <a:solidFill>
                  <a:srgbClr val="006699"/>
                </a:solidFill>
                <a:effectLst/>
                <a:latin typeface="inter-regular"/>
              </a:rPr>
              <a:t>int</a:t>
            </a:r>
            <a:r>
              <a:rPr lang="en-IN" b="0" i="0" dirty="0">
                <a:solidFill>
                  <a:srgbClr val="000000"/>
                </a:solidFill>
                <a:effectLst/>
                <a:latin typeface="inter-regular"/>
              </a:rPr>
              <a:t> a, </a:t>
            </a:r>
            <a:r>
              <a:rPr lang="en-IN" b="1" i="0" dirty="0">
                <a:solidFill>
                  <a:srgbClr val="006699"/>
                </a:solidFill>
                <a:effectLst/>
                <a:latin typeface="inter-regular"/>
              </a:rPr>
              <a:t>int</a:t>
            </a:r>
            <a:r>
              <a:rPr lang="en-IN" b="0" i="0" dirty="0">
                <a:solidFill>
                  <a:srgbClr val="000000"/>
                </a:solidFill>
                <a:effectLst/>
                <a:latin typeface="inter-regular"/>
              </a:rPr>
              <a:t> b){</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double</a:t>
            </a:r>
            <a:r>
              <a:rPr lang="en-IN" b="0" i="0" dirty="0">
                <a:solidFill>
                  <a:srgbClr val="000000"/>
                </a:solidFill>
                <a:effectLst/>
                <a:latin typeface="inter-regular"/>
              </a:rPr>
              <a:t> add(</a:t>
            </a:r>
            <a:r>
              <a:rPr lang="en-IN" b="1" i="0" dirty="0">
                <a:solidFill>
                  <a:srgbClr val="006699"/>
                </a:solidFill>
                <a:effectLst/>
                <a:latin typeface="inter-regular"/>
              </a:rPr>
              <a:t>double</a:t>
            </a:r>
            <a:r>
              <a:rPr lang="en-IN" b="0" i="0" dirty="0">
                <a:solidFill>
                  <a:srgbClr val="000000"/>
                </a:solidFill>
                <a:effectLst/>
                <a:latin typeface="inter-regular"/>
              </a:rPr>
              <a:t> a, </a:t>
            </a:r>
            <a:r>
              <a:rPr lang="en-IN" b="1" i="0" dirty="0">
                <a:solidFill>
                  <a:srgbClr val="006699"/>
                </a:solidFill>
                <a:effectLst/>
                <a:latin typeface="inter-regular"/>
              </a:rPr>
              <a:t>double</a:t>
            </a:r>
            <a:r>
              <a:rPr lang="en-IN" b="0" i="0" dirty="0">
                <a:solidFill>
                  <a:srgbClr val="000000"/>
                </a:solidFill>
                <a:effectLst/>
                <a:latin typeface="inter-regular"/>
              </a:rPr>
              <a:t> b){</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TestOverloading2{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Adder.add</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Adder.add</a:t>
            </a:r>
            <a:r>
              <a:rPr lang="en-IN" b="0" i="0" dirty="0">
                <a:solidFill>
                  <a:srgbClr val="000000"/>
                </a:solidFill>
                <a:effectLst/>
                <a:latin typeface="inter-regular"/>
              </a:rPr>
              <a:t>(</a:t>
            </a:r>
            <a:r>
              <a:rPr lang="en-IN" b="0" i="0" dirty="0">
                <a:solidFill>
                  <a:srgbClr val="C00000"/>
                </a:solidFill>
                <a:effectLst/>
                <a:latin typeface="inter-regular"/>
              </a:rPr>
              <a:t>12.3</a:t>
            </a:r>
            <a:r>
              <a:rPr lang="en-IN" b="0" i="0" dirty="0">
                <a:solidFill>
                  <a:srgbClr val="000000"/>
                </a:solidFill>
                <a:effectLst/>
                <a:latin typeface="inter-regular"/>
              </a:rPr>
              <a:t>,</a:t>
            </a:r>
            <a:r>
              <a:rPr lang="en-IN" b="0" i="0" dirty="0">
                <a:solidFill>
                  <a:srgbClr val="C00000"/>
                </a:solidFill>
                <a:effectLst/>
                <a:latin typeface="inter-regular"/>
              </a:rPr>
              <a:t>12.6</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343740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DDDC81-8646-72A9-DFC6-B193380D6FA0}"/>
              </a:ext>
            </a:extLst>
          </p:cNvPr>
          <p:cNvSpPr txBox="1"/>
          <p:nvPr/>
        </p:nvSpPr>
        <p:spPr>
          <a:xfrm>
            <a:off x="1171574" y="1130856"/>
            <a:ext cx="9435465" cy="3693319"/>
          </a:xfrm>
          <a:prstGeom prst="rect">
            <a:avLst/>
          </a:prstGeom>
          <a:noFill/>
        </p:spPr>
        <p:txBody>
          <a:bodyPr wrap="square">
            <a:spAutoFit/>
          </a:bodyPr>
          <a:lstStyle/>
          <a:p>
            <a:pPr algn="just"/>
            <a:r>
              <a:rPr lang="en-US" b="0" i="0" dirty="0">
                <a:solidFill>
                  <a:srgbClr val="610B4B"/>
                </a:solidFill>
                <a:effectLst/>
                <a:latin typeface="erdana"/>
              </a:rPr>
              <a:t>Q) Why Method Overloading is not possible by changing the return type of method only?</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In java, method overloading is not possible by changing the return type of the method only because of ambiguity. Let's see how ambiguity may occur:</a:t>
            </a:r>
          </a:p>
          <a:p>
            <a:pPr algn="just">
              <a:buFont typeface="+mj-lt"/>
              <a:buAutoNum type="arabicPeriod"/>
            </a:pPr>
            <a:endParaRPr lang="en-US" b="1" i="0" dirty="0">
              <a:solidFill>
                <a:srgbClr val="006699"/>
              </a:solidFill>
              <a:effectLst/>
              <a:latin typeface="inter-regular"/>
            </a:endParaRPr>
          </a:p>
          <a:p>
            <a:pPr algn="just"/>
            <a:r>
              <a:rPr lang="en-US" b="1" i="0" dirty="0">
                <a:solidFill>
                  <a:srgbClr val="006699"/>
                </a:solidFill>
                <a:effectLst/>
                <a:latin typeface="inter-regular"/>
              </a:rPr>
              <a:t>class</a:t>
            </a:r>
            <a:r>
              <a:rPr lang="en-US" b="0" i="0" dirty="0">
                <a:solidFill>
                  <a:srgbClr val="000000"/>
                </a:solidFill>
                <a:effectLst/>
                <a:latin typeface="inter-regular"/>
              </a:rPr>
              <a:t> Adder{  </a:t>
            </a:r>
          </a:p>
          <a:p>
            <a:pPr algn="just"/>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add(</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a:t>
            </a:r>
            <a:r>
              <a:rPr lang="en-US" b="1" i="0" dirty="0" err="1">
                <a:solidFill>
                  <a:srgbClr val="006699"/>
                </a:solidFill>
                <a:effectLst/>
                <a:latin typeface="inter-regular"/>
              </a:rPr>
              <a:t>int</a:t>
            </a:r>
            <a:r>
              <a:rPr lang="en-US" b="0" i="0" dirty="0">
                <a:solidFill>
                  <a:srgbClr val="000000"/>
                </a:solidFill>
                <a:effectLst/>
                <a:latin typeface="inter-regular"/>
              </a:rPr>
              <a:t> b){</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err="1">
                <a:solidFill>
                  <a:srgbClr val="000000"/>
                </a:solidFill>
                <a:effectLst/>
                <a:latin typeface="inter-regular"/>
              </a:rPr>
              <a:t>a+b</a:t>
            </a:r>
            <a:r>
              <a:rPr lang="en-US" b="0" i="0" dirty="0">
                <a:solidFill>
                  <a:srgbClr val="000000"/>
                </a:solidFill>
                <a:effectLst/>
                <a:latin typeface="inter-regular"/>
              </a:rPr>
              <a:t>;}  </a:t>
            </a:r>
          </a:p>
          <a:p>
            <a:pPr algn="just"/>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double</a:t>
            </a:r>
            <a:r>
              <a:rPr lang="en-US" b="0" i="0" dirty="0">
                <a:solidFill>
                  <a:srgbClr val="000000"/>
                </a:solidFill>
                <a:effectLst/>
                <a:latin typeface="inter-regular"/>
              </a:rPr>
              <a:t> add(</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a:t>
            </a:r>
            <a:r>
              <a:rPr lang="en-US" b="1" i="0" dirty="0" err="1">
                <a:solidFill>
                  <a:srgbClr val="006699"/>
                </a:solidFill>
                <a:effectLst/>
                <a:latin typeface="inter-regular"/>
              </a:rPr>
              <a:t>int</a:t>
            </a:r>
            <a:r>
              <a:rPr lang="en-US" b="0" i="0" dirty="0">
                <a:solidFill>
                  <a:srgbClr val="000000"/>
                </a:solidFill>
                <a:effectLst/>
                <a:latin typeface="inter-regular"/>
              </a:rPr>
              <a:t> b){</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err="1">
                <a:solidFill>
                  <a:srgbClr val="000000"/>
                </a:solidFill>
                <a:effectLst/>
                <a:latin typeface="inter-regular"/>
              </a:rPr>
              <a:t>a+b</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TestOverloading3{  </a:t>
            </a: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Adder.add</a:t>
            </a:r>
            <a:r>
              <a:rPr lang="en-US" b="0" i="0" dirty="0">
                <a:solidFill>
                  <a:srgbClr val="000000"/>
                </a:solidFill>
                <a:effectLst/>
                <a:latin typeface="inter-regular"/>
              </a:rPr>
              <a:t>(</a:t>
            </a:r>
            <a:r>
              <a:rPr lang="en-US" b="0" i="0" dirty="0">
                <a:solidFill>
                  <a:srgbClr val="C00000"/>
                </a:solidFill>
                <a:effectLst/>
                <a:latin typeface="inter-regular"/>
              </a:rPr>
              <a:t>11</a:t>
            </a:r>
            <a:r>
              <a:rPr lang="en-US" b="0" i="0" dirty="0">
                <a:solidFill>
                  <a:srgbClr val="000000"/>
                </a:solidFill>
                <a:effectLst/>
                <a:latin typeface="inter-regular"/>
              </a:rPr>
              <a:t>,</a:t>
            </a:r>
            <a:r>
              <a:rPr lang="en-US" b="0" i="0" dirty="0">
                <a:solidFill>
                  <a:srgbClr val="C00000"/>
                </a:solidFill>
                <a:effectLst/>
                <a:latin typeface="inter-regular"/>
              </a:rPr>
              <a:t>11</a:t>
            </a:r>
            <a:r>
              <a:rPr lang="en-US" b="0" i="0" dirty="0">
                <a:solidFill>
                  <a:srgbClr val="000000"/>
                </a:solidFill>
                <a:effectLst/>
                <a:latin typeface="inter-regular"/>
              </a:rPr>
              <a:t>));</a:t>
            </a:r>
            <a:r>
              <a:rPr lang="en-US" b="0" i="0" dirty="0">
                <a:solidFill>
                  <a:srgbClr val="008200"/>
                </a:solidFill>
                <a:effectLst/>
                <a:latin typeface="inter-regular"/>
              </a:rPr>
              <a:t>//ambiguity</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48745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F7901-D1A2-E290-0BDD-40DB0FCDEADC}"/>
              </a:ext>
            </a:extLst>
          </p:cNvPr>
          <p:cNvSpPr txBox="1"/>
          <p:nvPr/>
        </p:nvSpPr>
        <p:spPr>
          <a:xfrm>
            <a:off x="1125141" y="694016"/>
            <a:ext cx="6136480" cy="461665"/>
          </a:xfrm>
          <a:prstGeom prst="rect">
            <a:avLst/>
          </a:prstGeom>
          <a:noFill/>
        </p:spPr>
        <p:txBody>
          <a:bodyPr wrap="square">
            <a:spAutoFit/>
          </a:bodyPr>
          <a:lstStyle/>
          <a:p>
            <a:pPr algn="just"/>
            <a:r>
              <a:rPr lang="en-US" sz="2400" b="1" i="0" u="sng" dirty="0">
                <a:solidFill>
                  <a:srgbClr val="610B38"/>
                </a:solidFill>
                <a:effectLst/>
                <a:latin typeface="erdana"/>
              </a:rPr>
              <a:t>Parameters used in First Java Program:</a:t>
            </a:r>
          </a:p>
        </p:txBody>
      </p:sp>
      <p:sp>
        <p:nvSpPr>
          <p:cNvPr id="5" name="TextBox 4">
            <a:extLst>
              <a:ext uri="{FF2B5EF4-FFF2-40B4-BE49-F238E27FC236}">
                <a16:creationId xmlns:a16="http://schemas.microsoft.com/office/drawing/2014/main" id="{9C5B9001-5E66-6F5A-826E-8ADB3DA37111}"/>
              </a:ext>
            </a:extLst>
          </p:cNvPr>
          <p:cNvSpPr txBox="1"/>
          <p:nvPr/>
        </p:nvSpPr>
        <p:spPr>
          <a:xfrm>
            <a:off x="872133" y="1155681"/>
            <a:ext cx="10447734" cy="5122941"/>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2000" b="1" i="0" dirty="0">
                <a:solidFill>
                  <a:srgbClr val="000000"/>
                </a:solidFill>
                <a:effectLst/>
                <a:latin typeface="inter-bold"/>
              </a:rPr>
              <a:t>class</a:t>
            </a:r>
            <a:r>
              <a:rPr lang="en-US" sz="2000" b="0" i="0" dirty="0">
                <a:solidFill>
                  <a:srgbClr val="000000"/>
                </a:solidFill>
                <a:effectLst/>
                <a:latin typeface="inter-regular"/>
              </a:rPr>
              <a:t> keyword is used to declare a class in Java.</a:t>
            </a:r>
          </a:p>
          <a:p>
            <a:pPr marL="285750" indent="-285750" algn="just">
              <a:lnSpc>
                <a:spcPct val="150000"/>
              </a:lnSpc>
              <a:buFont typeface="Wingdings" panose="05000000000000000000" pitchFamily="2" charset="2"/>
              <a:buChar char="q"/>
            </a:pPr>
            <a:r>
              <a:rPr lang="en-US" sz="2000" b="1" i="0" dirty="0">
                <a:solidFill>
                  <a:srgbClr val="000000"/>
                </a:solidFill>
                <a:effectLst/>
                <a:latin typeface="inter-bold"/>
              </a:rPr>
              <a:t>public</a:t>
            </a:r>
            <a:r>
              <a:rPr lang="en-US" sz="2000" b="0" i="0" dirty="0">
                <a:solidFill>
                  <a:srgbClr val="000000"/>
                </a:solidFill>
                <a:effectLst/>
                <a:latin typeface="inter-regular"/>
              </a:rPr>
              <a:t> keyword is an access modifier that represents visibility. It means it is visible to all.</a:t>
            </a:r>
          </a:p>
          <a:p>
            <a:pPr marL="285750" indent="-285750" algn="just">
              <a:lnSpc>
                <a:spcPct val="150000"/>
              </a:lnSpc>
              <a:buFont typeface="Wingdings" panose="05000000000000000000" pitchFamily="2" charset="2"/>
              <a:buChar char="q"/>
            </a:pPr>
            <a:r>
              <a:rPr lang="en-US" sz="2000" b="1" i="0" dirty="0">
                <a:solidFill>
                  <a:srgbClr val="000000"/>
                </a:solidFill>
                <a:effectLst/>
                <a:latin typeface="inter-bold"/>
              </a:rPr>
              <a:t>static</a:t>
            </a:r>
            <a:r>
              <a:rPr lang="en-US" sz="2000" b="0" i="0" dirty="0">
                <a:solidFill>
                  <a:srgbClr val="000000"/>
                </a:solidFill>
                <a:effectLst/>
                <a:latin typeface="inter-regular"/>
              </a:rPr>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pPr marL="285750" indent="-285750" algn="just">
              <a:lnSpc>
                <a:spcPct val="150000"/>
              </a:lnSpc>
              <a:buFont typeface="Wingdings" panose="05000000000000000000" pitchFamily="2" charset="2"/>
              <a:buChar char="q"/>
            </a:pPr>
            <a:r>
              <a:rPr lang="en-US" sz="2000" b="1" i="0" dirty="0">
                <a:solidFill>
                  <a:srgbClr val="000000"/>
                </a:solidFill>
                <a:effectLst/>
                <a:latin typeface="inter-bold"/>
              </a:rPr>
              <a:t>void</a:t>
            </a:r>
            <a:r>
              <a:rPr lang="en-US" sz="2000" b="0" i="0" dirty="0">
                <a:solidFill>
                  <a:srgbClr val="000000"/>
                </a:solidFill>
                <a:effectLst/>
                <a:latin typeface="inter-regular"/>
              </a:rPr>
              <a:t> is the return type of the method. It means it doesn't return any value.</a:t>
            </a:r>
          </a:p>
          <a:p>
            <a:pPr marL="285750" indent="-285750" algn="just">
              <a:lnSpc>
                <a:spcPct val="150000"/>
              </a:lnSpc>
              <a:buFont typeface="Wingdings" panose="05000000000000000000" pitchFamily="2" charset="2"/>
              <a:buChar char="q"/>
            </a:pPr>
            <a:r>
              <a:rPr lang="en-US" sz="2000" b="1" i="0" dirty="0">
                <a:solidFill>
                  <a:srgbClr val="000000"/>
                </a:solidFill>
                <a:effectLst/>
                <a:latin typeface="inter-bold"/>
              </a:rPr>
              <a:t>main</a:t>
            </a:r>
            <a:r>
              <a:rPr lang="en-US" sz="2000" b="0" i="0" dirty="0">
                <a:solidFill>
                  <a:srgbClr val="000000"/>
                </a:solidFill>
                <a:effectLst/>
                <a:latin typeface="inter-regular"/>
              </a:rPr>
              <a:t> represents the starting point of the program.</a:t>
            </a:r>
          </a:p>
          <a:p>
            <a:pPr marL="285750" indent="-285750" algn="just">
              <a:lnSpc>
                <a:spcPct val="150000"/>
              </a:lnSpc>
              <a:buFont typeface="Wingdings" panose="05000000000000000000" pitchFamily="2" charset="2"/>
              <a:buChar char="q"/>
            </a:pPr>
            <a:r>
              <a:rPr lang="en-US" sz="2000" b="1" i="0" dirty="0">
                <a:solidFill>
                  <a:srgbClr val="000000"/>
                </a:solidFill>
                <a:effectLst/>
                <a:latin typeface="inter-bold"/>
              </a:rPr>
              <a:t>String[] args</a:t>
            </a:r>
            <a:r>
              <a:rPr lang="en-US" sz="2000" b="0" i="0" dirty="0">
                <a:solidFill>
                  <a:srgbClr val="000000"/>
                </a:solidFill>
                <a:effectLst/>
                <a:latin typeface="inter-regular"/>
              </a:rPr>
              <a:t> or </a:t>
            </a:r>
            <a:r>
              <a:rPr lang="en-US" sz="2000" b="1" i="0" dirty="0">
                <a:solidFill>
                  <a:srgbClr val="000000"/>
                </a:solidFill>
                <a:effectLst/>
                <a:latin typeface="inter-bold"/>
              </a:rPr>
              <a:t>String args[]</a:t>
            </a:r>
            <a:r>
              <a:rPr lang="en-US" sz="2000" b="0" i="0" dirty="0">
                <a:solidFill>
                  <a:srgbClr val="000000"/>
                </a:solidFill>
                <a:effectLst/>
                <a:latin typeface="inter-regular"/>
              </a:rPr>
              <a:t> is used for </a:t>
            </a:r>
            <a:r>
              <a:rPr lang="en-US" sz="2000" dirty="0">
                <a:solidFill>
                  <a:srgbClr val="000000"/>
                </a:solidFill>
                <a:latin typeface="inter-regular"/>
              </a:rPr>
              <a:t>command line argument. </a:t>
            </a:r>
          </a:p>
          <a:p>
            <a:pPr marL="285750" indent="-285750" algn="just">
              <a:lnSpc>
                <a:spcPct val="150000"/>
              </a:lnSpc>
              <a:buFont typeface="Wingdings" panose="05000000000000000000" pitchFamily="2" charset="2"/>
              <a:buChar char="q"/>
            </a:pPr>
            <a:r>
              <a:rPr lang="en-US" sz="2000" b="1" i="0" dirty="0">
                <a:solidFill>
                  <a:srgbClr val="000000"/>
                </a:solidFill>
                <a:effectLst/>
                <a:latin typeface="inter-bold"/>
              </a:rPr>
              <a:t>System.out.println()</a:t>
            </a:r>
            <a:r>
              <a:rPr lang="en-US" sz="2000" b="0" i="0" dirty="0">
                <a:solidFill>
                  <a:srgbClr val="000000"/>
                </a:solidFill>
                <a:effectLst/>
                <a:latin typeface="inter-regular"/>
              </a:rPr>
              <a:t> is used to print statement. Here, System is a class, out is an object of the PrintStream class, println() is a method of the PrintStream class. </a:t>
            </a:r>
          </a:p>
        </p:txBody>
      </p:sp>
    </p:spTree>
    <p:extLst>
      <p:ext uri="{BB962C8B-B14F-4D97-AF65-F5344CB8AC3E}">
        <p14:creationId xmlns:p14="http://schemas.microsoft.com/office/powerpoint/2010/main" val="1111412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5B95BE-E5C1-B5CA-789C-45879EC7B2A3}"/>
              </a:ext>
            </a:extLst>
          </p:cNvPr>
          <p:cNvSpPr/>
          <p:nvPr/>
        </p:nvSpPr>
        <p:spPr>
          <a:xfrm>
            <a:off x="445286" y="2505670"/>
            <a:ext cx="11301428" cy="923330"/>
          </a:xfrm>
          <a:prstGeom prst="rect">
            <a:avLst/>
          </a:prstGeom>
          <a:noFill/>
        </p:spPr>
        <p:txBody>
          <a:bodyPr wrap="none" lIns="91440" tIns="45720" rIns="91440" bIns="45720">
            <a:spAutoFit/>
          </a:bodyPr>
          <a:lstStyle/>
          <a:p>
            <a:pPr algn="ctr"/>
            <a:r>
              <a:rPr lang="en-US" sz="5400" b="1" i="0" cap="none" spc="50" dirty="0">
                <a:ln w="0"/>
                <a:solidFill>
                  <a:schemeClr val="bg2"/>
                </a:solidFill>
                <a:effectLst>
                  <a:innerShdw blurRad="63500" dist="50800" dir="13500000">
                    <a:srgbClr val="000000">
                      <a:alpha val="50000"/>
                    </a:srgbClr>
                  </a:innerShdw>
                </a:effectLst>
                <a:latin typeface="erdana"/>
              </a:rPr>
              <a:t>Can we overload java main() method?</a:t>
            </a:r>
            <a:endParaRPr lang="en-IN"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21854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374FF-488F-A459-AEEA-57FF1952C39C}"/>
              </a:ext>
            </a:extLst>
          </p:cNvPr>
          <p:cNvSpPr txBox="1"/>
          <p:nvPr/>
        </p:nvSpPr>
        <p:spPr>
          <a:xfrm>
            <a:off x="1022984" y="2583091"/>
            <a:ext cx="10029825" cy="1711366"/>
          </a:xfrm>
          <a:prstGeom prst="rect">
            <a:avLst/>
          </a:prstGeom>
          <a:noFill/>
        </p:spPr>
        <p:txBody>
          <a:bodyPr wrap="square">
            <a:spAutoFit/>
          </a:bodyPr>
          <a:lstStyle/>
          <a:p>
            <a:pPr algn="just">
              <a:lnSpc>
                <a:spcPct val="150000"/>
              </a:lnSpc>
            </a:pPr>
            <a:r>
              <a:rPr lang="en-US" b="0" i="0" dirty="0">
                <a:solidFill>
                  <a:srgbClr val="610B4B"/>
                </a:solidFill>
                <a:effectLst/>
                <a:latin typeface="erdana"/>
              </a:rPr>
              <a:t>Can we overload java main() method?</a:t>
            </a:r>
          </a:p>
          <a:p>
            <a:pPr algn="just">
              <a:lnSpc>
                <a:spcPct val="150000"/>
              </a:lnSpc>
            </a:pPr>
            <a:endParaRPr lang="en-US" b="0" i="0" dirty="0">
              <a:solidFill>
                <a:srgbClr val="610B4B"/>
              </a:solidFill>
              <a:effectLst/>
              <a:latin typeface="erdana"/>
            </a:endParaRPr>
          </a:p>
          <a:p>
            <a:pPr algn="just">
              <a:lnSpc>
                <a:spcPct val="150000"/>
              </a:lnSpc>
            </a:pPr>
            <a:r>
              <a:rPr lang="en-US" b="0" i="0" dirty="0">
                <a:solidFill>
                  <a:srgbClr val="333333"/>
                </a:solidFill>
                <a:effectLst/>
                <a:latin typeface="inter-regular"/>
              </a:rPr>
              <a:t>Yes, by method overloading. You can have any number of main methods in a class by method overloading. But </a:t>
            </a:r>
            <a:r>
              <a:rPr lang="en-US" b="0" i="0" u="none" strike="noStrike" dirty="0">
                <a:solidFill>
                  <a:srgbClr val="008000"/>
                </a:solidFill>
                <a:effectLst/>
                <a:latin typeface="inter-regular"/>
                <a:hlinkClick r:id="rId2"/>
              </a:rPr>
              <a:t>JVM</a:t>
            </a:r>
            <a:r>
              <a:rPr lang="en-US" b="0" i="0" dirty="0">
                <a:solidFill>
                  <a:srgbClr val="333333"/>
                </a:solidFill>
                <a:effectLst/>
                <a:latin typeface="inter-regular"/>
              </a:rPr>
              <a:t> calls main() method which receives string array as arguments only.</a:t>
            </a:r>
          </a:p>
        </p:txBody>
      </p:sp>
    </p:spTree>
    <p:extLst>
      <p:ext uri="{BB962C8B-B14F-4D97-AF65-F5344CB8AC3E}">
        <p14:creationId xmlns:p14="http://schemas.microsoft.com/office/powerpoint/2010/main" val="3486287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65ECC-3FA7-F9B8-A665-C243CCC09BEB}"/>
              </a:ext>
            </a:extLst>
          </p:cNvPr>
          <p:cNvSpPr txBox="1"/>
          <p:nvPr/>
        </p:nvSpPr>
        <p:spPr>
          <a:xfrm>
            <a:off x="1285875" y="975479"/>
            <a:ext cx="6137910" cy="369332"/>
          </a:xfrm>
          <a:prstGeom prst="rect">
            <a:avLst/>
          </a:prstGeom>
          <a:noFill/>
        </p:spPr>
        <p:txBody>
          <a:bodyPr wrap="square">
            <a:spAutoFit/>
          </a:bodyPr>
          <a:lstStyle/>
          <a:p>
            <a:pPr algn="just"/>
            <a:r>
              <a:rPr lang="en-IN" b="1" i="0" u="sng" dirty="0">
                <a:solidFill>
                  <a:srgbClr val="610B38"/>
                </a:solidFill>
                <a:effectLst/>
                <a:latin typeface="erdana"/>
              </a:rPr>
              <a:t>Method Overriding in Java</a:t>
            </a:r>
          </a:p>
        </p:txBody>
      </p:sp>
      <p:sp>
        <p:nvSpPr>
          <p:cNvPr id="5" name="TextBox 4">
            <a:extLst>
              <a:ext uri="{FF2B5EF4-FFF2-40B4-BE49-F238E27FC236}">
                <a16:creationId xmlns:a16="http://schemas.microsoft.com/office/drawing/2014/main" id="{0CB186A6-504D-2B12-0C20-A71BFDE851E8}"/>
              </a:ext>
            </a:extLst>
          </p:cNvPr>
          <p:cNvSpPr txBox="1"/>
          <p:nvPr/>
        </p:nvSpPr>
        <p:spPr>
          <a:xfrm>
            <a:off x="1285874" y="1450181"/>
            <a:ext cx="10269855" cy="1200329"/>
          </a:xfrm>
          <a:prstGeom prst="rect">
            <a:avLst/>
          </a:prstGeom>
          <a:noFill/>
        </p:spPr>
        <p:txBody>
          <a:bodyPr wrap="square">
            <a:spAutoFit/>
          </a:bodyPr>
          <a:lstStyle/>
          <a:p>
            <a:pPr algn="just"/>
            <a:r>
              <a:rPr lang="en-US" b="0" i="0" dirty="0">
                <a:solidFill>
                  <a:srgbClr val="333333"/>
                </a:solidFill>
                <a:effectLst/>
                <a:latin typeface="inter-regular"/>
              </a:rPr>
              <a:t>If subclass (child class) has the same method as declared in the parent class, it is known as </a:t>
            </a:r>
            <a:r>
              <a:rPr lang="en-US" b="1" i="0" dirty="0">
                <a:solidFill>
                  <a:srgbClr val="333333"/>
                </a:solidFill>
                <a:effectLst/>
                <a:latin typeface="inter-bold"/>
              </a:rPr>
              <a:t>method overriding in Java</a:t>
            </a:r>
            <a:r>
              <a:rPr lang="en-US" b="0" i="0" dirty="0">
                <a:solidFill>
                  <a:srgbClr val="333333"/>
                </a:solidFill>
                <a:effectLst/>
                <a:latin typeface="inter-regular"/>
              </a:rPr>
              <a:t>.</a:t>
            </a:r>
          </a:p>
          <a:p>
            <a:pPr algn="just"/>
            <a:r>
              <a:rPr lang="en-US" b="0" i="0" dirty="0">
                <a:solidFill>
                  <a:srgbClr val="333333"/>
                </a:solidFill>
                <a:effectLst/>
                <a:latin typeface="inter-regular"/>
              </a:rPr>
              <a:t>In other words, If a subclass provides the specific implementation of the method that has been declared by one of its parent class, it is known as method overriding.</a:t>
            </a:r>
          </a:p>
        </p:txBody>
      </p:sp>
      <p:sp>
        <p:nvSpPr>
          <p:cNvPr id="7" name="TextBox 6">
            <a:extLst>
              <a:ext uri="{FF2B5EF4-FFF2-40B4-BE49-F238E27FC236}">
                <a16:creationId xmlns:a16="http://schemas.microsoft.com/office/drawing/2014/main" id="{09C341DD-5EA2-5346-7214-CE7321A12D84}"/>
              </a:ext>
            </a:extLst>
          </p:cNvPr>
          <p:cNvSpPr txBox="1"/>
          <p:nvPr/>
        </p:nvSpPr>
        <p:spPr>
          <a:xfrm>
            <a:off x="1285874" y="3020199"/>
            <a:ext cx="9881235" cy="2585323"/>
          </a:xfrm>
          <a:prstGeom prst="rect">
            <a:avLst/>
          </a:prstGeom>
          <a:noFill/>
        </p:spPr>
        <p:txBody>
          <a:bodyPr wrap="square">
            <a:spAutoFit/>
          </a:bodyPr>
          <a:lstStyle/>
          <a:p>
            <a:pPr algn="just"/>
            <a:r>
              <a:rPr lang="en-US" b="0" i="0" dirty="0">
                <a:solidFill>
                  <a:srgbClr val="610B4B"/>
                </a:solidFill>
                <a:effectLst/>
                <a:latin typeface="erdana"/>
              </a:rPr>
              <a:t>Usage of Java Method Overriding</a:t>
            </a:r>
          </a:p>
          <a:p>
            <a:pPr marL="285750" indent="-285750" algn="just">
              <a:buFont typeface="Arial" panose="020B0604020202020204" pitchFamily="34" charset="0"/>
              <a:buChar char="•"/>
            </a:pPr>
            <a:r>
              <a:rPr lang="en-US" b="0" i="0" dirty="0">
                <a:solidFill>
                  <a:srgbClr val="000000"/>
                </a:solidFill>
                <a:effectLst/>
                <a:latin typeface="inter-regular"/>
              </a:rPr>
              <a:t>Method overriding is used to provide the specific implementation of a method which is already provided by its superclass.</a:t>
            </a:r>
          </a:p>
          <a:p>
            <a:pPr marL="285750" indent="-285750" algn="just">
              <a:buFont typeface="Arial" panose="020B0604020202020204" pitchFamily="34" charset="0"/>
              <a:buChar char="•"/>
            </a:pPr>
            <a:r>
              <a:rPr lang="en-US" b="0" i="0" dirty="0">
                <a:solidFill>
                  <a:srgbClr val="000000"/>
                </a:solidFill>
                <a:effectLst/>
                <a:latin typeface="inter-regular"/>
              </a:rPr>
              <a:t>Method overriding is used for runtime polymorphism</a:t>
            </a:r>
          </a:p>
          <a:p>
            <a:pPr algn="just"/>
            <a:endParaRPr lang="en-US" b="0" i="0" dirty="0">
              <a:solidFill>
                <a:srgbClr val="000000"/>
              </a:solidFill>
              <a:effectLst/>
              <a:latin typeface="inter-regular"/>
            </a:endParaRPr>
          </a:p>
          <a:p>
            <a:pPr algn="just"/>
            <a:r>
              <a:rPr lang="en-US" b="0" i="0" dirty="0">
                <a:solidFill>
                  <a:srgbClr val="610B4B"/>
                </a:solidFill>
                <a:effectLst/>
                <a:latin typeface="erdana"/>
              </a:rPr>
              <a:t>Rules for Java Method Overriding</a:t>
            </a:r>
          </a:p>
          <a:p>
            <a:pPr marL="285750" indent="-285750" algn="just">
              <a:buFont typeface="Wingdings" panose="05000000000000000000" pitchFamily="2" charset="2"/>
              <a:buChar char="Ø"/>
            </a:pPr>
            <a:r>
              <a:rPr lang="en-US" b="0" i="0" dirty="0">
                <a:solidFill>
                  <a:srgbClr val="000000"/>
                </a:solidFill>
                <a:effectLst/>
                <a:latin typeface="inter-regular"/>
              </a:rPr>
              <a:t>The method must have the same name as in the parent class</a:t>
            </a:r>
          </a:p>
          <a:p>
            <a:pPr marL="285750" indent="-285750" algn="just">
              <a:buFont typeface="Wingdings" panose="05000000000000000000" pitchFamily="2" charset="2"/>
              <a:buChar char="Ø"/>
            </a:pPr>
            <a:r>
              <a:rPr lang="en-US" b="0" i="0" dirty="0">
                <a:solidFill>
                  <a:srgbClr val="000000"/>
                </a:solidFill>
                <a:effectLst/>
                <a:latin typeface="inter-regular"/>
              </a:rPr>
              <a:t>The method must have the same parameter as in the parent class.</a:t>
            </a:r>
          </a:p>
          <a:p>
            <a:pPr marL="285750" indent="-285750" algn="just">
              <a:buFont typeface="Wingdings" panose="05000000000000000000" pitchFamily="2" charset="2"/>
              <a:buChar char="Ø"/>
            </a:pPr>
            <a:r>
              <a:rPr lang="en-US" b="0" i="0" dirty="0">
                <a:solidFill>
                  <a:srgbClr val="000000"/>
                </a:solidFill>
                <a:effectLst/>
                <a:latin typeface="inter-regular"/>
              </a:rPr>
              <a:t>There must be an IS-A relationship (inheritance).</a:t>
            </a:r>
          </a:p>
        </p:txBody>
      </p:sp>
    </p:spTree>
    <p:extLst>
      <p:ext uri="{BB962C8B-B14F-4D97-AF65-F5344CB8AC3E}">
        <p14:creationId xmlns:p14="http://schemas.microsoft.com/office/powerpoint/2010/main" val="3523479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5EA520-289D-2656-655A-EFB6AC59A490}"/>
              </a:ext>
            </a:extLst>
          </p:cNvPr>
          <p:cNvSpPr txBox="1"/>
          <p:nvPr/>
        </p:nvSpPr>
        <p:spPr>
          <a:xfrm>
            <a:off x="1217295" y="1255246"/>
            <a:ext cx="5537835" cy="3970318"/>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Vehicle{  </a:t>
            </a:r>
          </a:p>
          <a:p>
            <a:pPr algn="just"/>
            <a:r>
              <a:rPr lang="en-IN" b="0" i="0" dirty="0">
                <a:solidFill>
                  <a:srgbClr val="000000"/>
                </a:solidFill>
                <a:effectLst/>
                <a:latin typeface="inter-regular"/>
              </a:rPr>
              <a:t>  </a:t>
            </a:r>
            <a:r>
              <a:rPr lang="en-IN" b="0" i="0" dirty="0">
                <a:solidFill>
                  <a:srgbClr val="008200"/>
                </a:solidFill>
                <a:effectLst/>
                <a:latin typeface="inter-regular"/>
              </a:rPr>
              <a:t>//defining a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"Vehicle is running"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a child class</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Bike2 </a:t>
            </a:r>
            <a:r>
              <a:rPr lang="en-IN" b="1" i="0" dirty="0">
                <a:solidFill>
                  <a:srgbClr val="006699"/>
                </a:solidFill>
                <a:effectLst/>
                <a:latin typeface="inter-regular"/>
              </a:rPr>
              <a:t>extends</a:t>
            </a:r>
            <a:r>
              <a:rPr lang="en-IN" b="0" i="0" dirty="0">
                <a:solidFill>
                  <a:srgbClr val="000000"/>
                </a:solidFill>
                <a:effectLst/>
                <a:latin typeface="inter-regular"/>
              </a:rPr>
              <a:t> Vehicle{  </a:t>
            </a:r>
          </a:p>
          <a:p>
            <a:pPr algn="just"/>
            <a:r>
              <a:rPr lang="en-IN" b="0" i="0" dirty="0">
                <a:solidFill>
                  <a:srgbClr val="000000"/>
                </a:solidFill>
                <a:effectLst/>
                <a:latin typeface="inter-regular"/>
              </a:rPr>
              <a:t>  </a:t>
            </a:r>
            <a:r>
              <a:rPr lang="en-IN" b="0" i="0" dirty="0">
                <a:solidFill>
                  <a:srgbClr val="008200"/>
                </a:solidFill>
                <a:effectLst/>
                <a:latin typeface="inter-regular"/>
              </a:rPr>
              <a:t>//defining the same method as in the parent class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"Bike is running safely"</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Bike2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Bike2();</a:t>
            </a:r>
            <a:r>
              <a:rPr lang="en-IN" b="0" i="0" dirty="0">
                <a:solidFill>
                  <a:srgbClr val="008200"/>
                </a:solidFill>
                <a:effectLst/>
                <a:latin typeface="inter-regular"/>
              </a:rPr>
              <a:t>//creating object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obj.run</a:t>
            </a:r>
            <a:r>
              <a:rPr lang="en-IN" b="0" i="0" dirty="0">
                <a:solidFill>
                  <a:srgbClr val="000000"/>
                </a:solidFill>
                <a:effectLst/>
                <a:latin typeface="inter-regular"/>
              </a:rPr>
              <a:t>();</a:t>
            </a:r>
            <a:r>
              <a:rPr lang="en-IN" b="0" i="0" dirty="0">
                <a:solidFill>
                  <a:srgbClr val="008200"/>
                </a:solidFill>
                <a:effectLst/>
                <a:latin typeface="inter-regular"/>
              </a:rPr>
              <a:t>//calling method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5FBA90FC-47B9-E8A7-F98D-A25F617AC532}"/>
              </a:ext>
            </a:extLst>
          </p:cNvPr>
          <p:cNvSpPr txBox="1"/>
          <p:nvPr/>
        </p:nvSpPr>
        <p:spPr>
          <a:xfrm>
            <a:off x="7240905" y="1138419"/>
            <a:ext cx="3480435" cy="42039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33333"/>
                </a:solidFill>
                <a:effectLst/>
                <a:latin typeface="inter-regular"/>
              </a:rPr>
              <a:t> we have defined the run method in the subclass as defined in the parent class but it has some specific implementation. The name and parameter of the method are the same, and there is IS-A relationship between the classes, so there is method overriding.</a:t>
            </a:r>
            <a:endParaRPr lang="en-IN" dirty="0"/>
          </a:p>
        </p:txBody>
      </p:sp>
    </p:spTree>
    <p:extLst>
      <p:ext uri="{BB962C8B-B14F-4D97-AF65-F5344CB8AC3E}">
        <p14:creationId xmlns:p14="http://schemas.microsoft.com/office/powerpoint/2010/main" val="3915109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132FF-6620-505A-42C8-A88DE1ED01C7}"/>
              </a:ext>
            </a:extLst>
          </p:cNvPr>
          <p:cNvSpPr txBox="1"/>
          <p:nvPr/>
        </p:nvSpPr>
        <p:spPr>
          <a:xfrm>
            <a:off x="1045845" y="1003786"/>
            <a:ext cx="6137910" cy="4247317"/>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Bank{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child classes.</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SBI </a:t>
            </a:r>
            <a:r>
              <a:rPr lang="en-IN" b="1" i="0" dirty="0">
                <a:solidFill>
                  <a:srgbClr val="006699"/>
                </a:solidFill>
                <a:effectLst/>
                <a:latin typeface="inter-regular"/>
              </a:rPr>
              <a:t>extends</a:t>
            </a:r>
            <a:r>
              <a:rPr lang="en-IN" b="0" i="0" dirty="0">
                <a:solidFill>
                  <a:srgbClr val="000000"/>
                </a:solidFill>
                <a:effectLst/>
                <a:latin typeface="inter-regular"/>
              </a:rPr>
              <a:t> Bank{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8</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ICICI </a:t>
            </a:r>
            <a:r>
              <a:rPr lang="en-IN" b="1" i="0" dirty="0">
                <a:solidFill>
                  <a:srgbClr val="006699"/>
                </a:solidFill>
                <a:effectLst/>
                <a:latin typeface="inter-regular"/>
              </a:rPr>
              <a:t>extends</a:t>
            </a:r>
            <a:r>
              <a:rPr lang="en-IN" b="0" i="0" dirty="0">
                <a:solidFill>
                  <a:srgbClr val="000000"/>
                </a:solidFill>
                <a:effectLst/>
                <a:latin typeface="inter-regular"/>
              </a:rPr>
              <a:t> Bank{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7</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AXIS </a:t>
            </a:r>
            <a:r>
              <a:rPr lang="en-IN" b="1" i="0" dirty="0">
                <a:solidFill>
                  <a:srgbClr val="006699"/>
                </a:solidFill>
                <a:effectLst/>
                <a:latin typeface="inter-regular"/>
              </a:rPr>
              <a:t>extends</a:t>
            </a:r>
            <a:r>
              <a:rPr lang="en-IN" b="0" i="0" dirty="0">
                <a:solidFill>
                  <a:srgbClr val="000000"/>
                </a:solidFill>
                <a:effectLst/>
                <a:latin typeface="inter-regular"/>
              </a:rPr>
              <a:t> Bank{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9</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
        <p:nvSpPr>
          <p:cNvPr id="5" name="TextBox 4">
            <a:extLst>
              <a:ext uri="{FF2B5EF4-FFF2-40B4-BE49-F238E27FC236}">
                <a16:creationId xmlns:a16="http://schemas.microsoft.com/office/drawing/2014/main" id="{2B611F7B-4FB9-AFDA-E7BF-F7F5A7C8940B}"/>
              </a:ext>
            </a:extLst>
          </p:cNvPr>
          <p:cNvSpPr txBox="1"/>
          <p:nvPr/>
        </p:nvSpPr>
        <p:spPr>
          <a:xfrm>
            <a:off x="5539740" y="1003786"/>
            <a:ext cx="6137910" cy="3970318"/>
          </a:xfrm>
          <a:prstGeom prst="rect">
            <a:avLst/>
          </a:prstGeom>
          <a:noFill/>
        </p:spPr>
        <p:txBody>
          <a:bodyPr wrap="square">
            <a:spAutoFit/>
          </a:bodyPr>
          <a:lstStyle/>
          <a:p>
            <a:pPr algn="just"/>
            <a:r>
              <a:rPr lang="en-IN" b="0" i="0" dirty="0">
                <a:solidFill>
                  <a:srgbClr val="008200"/>
                </a:solidFill>
                <a:effectLst/>
                <a:latin typeface="inter-regular"/>
              </a:rPr>
              <a:t>//Test class to create objects and call the methods</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Test2{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SBI s=</a:t>
            </a:r>
            <a:r>
              <a:rPr lang="en-IN" b="1" i="0" dirty="0">
                <a:solidFill>
                  <a:srgbClr val="006699"/>
                </a:solidFill>
                <a:effectLst/>
                <a:latin typeface="inter-regular"/>
              </a:rPr>
              <a:t>new</a:t>
            </a:r>
            <a:r>
              <a:rPr lang="en-IN" b="0" i="0" dirty="0">
                <a:solidFill>
                  <a:srgbClr val="000000"/>
                </a:solidFill>
                <a:effectLst/>
                <a:latin typeface="inter-regular"/>
              </a:rPr>
              <a:t> SBI();  </a:t>
            </a:r>
          </a:p>
          <a:p>
            <a:pPr algn="just"/>
            <a:r>
              <a:rPr lang="en-IN" b="0" i="0" dirty="0">
                <a:solidFill>
                  <a:srgbClr val="000000"/>
                </a:solidFill>
                <a:effectLst/>
                <a:latin typeface="inter-regular"/>
              </a:rPr>
              <a:t>ICICI </a:t>
            </a:r>
            <a:r>
              <a:rPr lang="en-IN" b="0" i="0" dirty="0" err="1">
                <a:solidFill>
                  <a:srgbClr val="000000"/>
                </a:solidFill>
                <a:effectLst/>
                <a:latin typeface="inter-regular"/>
              </a:rPr>
              <a:t>i</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ICICI();  </a:t>
            </a:r>
          </a:p>
          <a:p>
            <a:pPr algn="just"/>
            <a:r>
              <a:rPr lang="en-IN" b="0" i="0" dirty="0">
                <a:solidFill>
                  <a:srgbClr val="000000"/>
                </a:solidFill>
                <a:effectLst/>
                <a:latin typeface="inter-regular"/>
              </a:rPr>
              <a:t>AXIS a=</a:t>
            </a:r>
            <a:r>
              <a:rPr lang="en-IN" b="1" i="0" dirty="0">
                <a:solidFill>
                  <a:srgbClr val="006699"/>
                </a:solidFill>
                <a:effectLst/>
                <a:latin typeface="inter-regular"/>
              </a:rPr>
              <a:t>new</a:t>
            </a:r>
            <a:r>
              <a:rPr lang="en-IN" b="0" i="0" dirty="0">
                <a:solidFill>
                  <a:srgbClr val="000000"/>
                </a:solidFill>
                <a:effectLst/>
                <a:latin typeface="inter-regular"/>
              </a:rPr>
              <a:t> AXIS();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"SBI Rate of Interest: "</a:t>
            </a:r>
            <a:r>
              <a:rPr lang="en-IN" b="0" i="0" dirty="0">
                <a:solidFill>
                  <a:srgbClr val="000000"/>
                </a:solidFill>
                <a:effectLst/>
                <a:latin typeface="inter-regular"/>
              </a:rPr>
              <a:t>+</a:t>
            </a:r>
            <a:r>
              <a:rPr lang="en-IN" b="0" i="0" dirty="0" err="1">
                <a:solidFill>
                  <a:srgbClr val="000000"/>
                </a:solidFill>
                <a:effectLst/>
                <a:latin typeface="inter-regular"/>
              </a:rPr>
              <a:t>s.getRateOfInterest</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"ICICI Rate of Interest: "</a:t>
            </a:r>
            <a:r>
              <a:rPr lang="en-IN" b="0" i="0" dirty="0">
                <a:solidFill>
                  <a:srgbClr val="000000"/>
                </a:solidFill>
                <a:effectLst/>
                <a:latin typeface="inter-regular"/>
              </a:rPr>
              <a:t>+</a:t>
            </a:r>
            <a:r>
              <a:rPr lang="en-IN" b="0" i="0" dirty="0" err="1">
                <a:solidFill>
                  <a:srgbClr val="000000"/>
                </a:solidFill>
                <a:effectLst/>
                <a:latin typeface="inter-regular"/>
              </a:rPr>
              <a:t>i.getRateOfInterest</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"AXIS Rate of Interest: "</a:t>
            </a:r>
            <a:r>
              <a:rPr lang="en-IN" b="0" i="0" dirty="0">
                <a:solidFill>
                  <a:srgbClr val="000000"/>
                </a:solidFill>
                <a:effectLst/>
                <a:latin typeface="inter-regular"/>
              </a:rPr>
              <a:t>+</a:t>
            </a:r>
            <a:r>
              <a:rPr lang="en-IN" b="0" i="0" dirty="0" err="1">
                <a:solidFill>
                  <a:srgbClr val="000000"/>
                </a:solidFill>
                <a:effectLst/>
                <a:latin typeface="inter-regular"/>
              </a:rPr>
              <a:t>a.getRateOfInterest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p:spTree>
    <p:extLst>
      <p:ext uri="{BB962C8B-B14F-4D97-AF65-F5344CB8AC3E}">
        <p14:creationId xmlns:p14="http://schemas.microsoft.com/office/powerpoint/2010/main" val="252756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F6E94-C729-2B57-B12A-CAC4ACDFD01A}"/>
              </a:ext>
            </a:extLst>
          </p:cNvPr>
          <p:cNvSpPr txBox="1"/>
          <p:nvPr/>
        </p:nvSpPr>
        <p:spPr>
          <a:xfrm>
            <a:off x="3027045" y="2326550"/>
            <a:ext cx="6137910" cy="2204899"/>
          </a:xfrm>
          <a:prstGeom prst="rect">
            <a:avLst/>
          </a:prstGeom>
          <a:noFill/>
        </p:spPr>
        <p:txBody>
          <a:bodyPr wrap="square">
            <a:spAutoFit/>
          </a:bodyPr>
          <a:lstStyle/>
          <a:p>
            <a:pPr marL="457200" indent="-457200" algn="just">
              <a:lnSpc>
                <a:spcPct val="200000"/>
              </a:lnSpc>
              <a:buFont typeface="+mj-lt"/>
              <a:buAutoNum type="arabicPeriod"/>
            </a:pPr>
            <a:r>
              <a:rPr lang="en-US" sz="2400" b="0" i="0" dirty="0">
                <a:solidFill>
                  <a:srgbClr val="610B4B"/>
                </a:solidFill>
                <a:effectLst/>
                <a:latin typeface="inter-bold"/>
              </a:rPr>
              <a:t>Why can we not override static method?</a:t>
            </a:r>
          </a:p>
          <a:p>
            <a:pPr marL="457200" indent="-457200" algn="just">
              <a:lnSpc>
                <a:spcPct val="200000"/>
              </a:lnSpc>
              <a:buFont typeface="+mj-lt"/>
              <a:buAutoNum type="arabicPeriod"/>
            </a:pPr>
            <a:r>
              <a:rPr lang="en-IN" sz="2400" b="0" i="0" dirty="0">
                <a:solidFill>
                  <a:srgbClr val="610B4B"/>
                </a:solidFill>
                <a:effectLst/>
                <a:latin typeface="inter-bold"/>
              </a:rPr>
              <a:t>Can we override java main method?</a:t>
            </a:r>
          </a:p>
          <a:p>
            <a:pPr algn="just">
              <a:lnSpc>
                <a:spcPct val="200000"/>
              </a:lnSpc>
            </a:pPr>
            <a:endParaRPr lang="en-US" sz="2400" b="0" i="0" dirty="0">
              <a:solidFill>
                <a:srgbClr val="610B4B"/>
              </a:solidFill>
              <a:effectLst/>
              <a:latin typeface="inter-bold"/>
            </a:endParaRPr>
          </a:p>
        </p:txBody>
      </p:sp>
    </p:spTree>
    <p:extLst>
      <p:ext uri="{BB962C8B-B14F-4D97-AF65-F5344CB8AC3E}">
        <p14:creationId xmlns:p14="http://schemas.microsoft.com/office/powerpoint/2010/main" val="1210526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E64581-2034-5D77-6FEF-08056A0B3B84}"/>
              </a:ext>
            </a:extLst>
          </p:cNvPr>
          <p:cNvSpPr txBox="1"/>
          <p:nvPr/>
        </p:nvSpPr>
        <p:spPr>
          <a:xfrm>
            <a:off x="1057274" y="945922"/>
            <a:ext cx="10224135" cy="1477328"/>
          </a:xfrm>
          <a:prstGeom prst="rect">
            <a:avLst/>
          </a:prstGeom>
          <a:noFill/>
        </p:spPr>
        <p:txBody>
          <a:bodyPr wrap="square">
            <a:spAutoFit/>
          </a:bodyPr>
          <a:lstStyle/>
          <a:p>
            <a:pPr algn="just"/>
            <a:r>
              <a:rPr lang="en-US" b="0" i="0" dirty="0">
                <a:solidFill>
                  <a:srgbClr val="610B38"/>
                </a:solidFill>
                <a:effectLst/>
                <a:latin typeface="erdana"/>
              </a:rPr>
              <a:t>Super Keyword in Java</a:t>
            </a:r>
          </a:p>
          <a:p>
            <a:pPr algn="just"/>
            <a:endParaRPr lang="en-US" b="0" i="0" dirty="0">
              <a:solidFill>
                <a:srgbClr val="610B38"/>
              </a:solidFill>
              <a:effectLst/>
              <a:latin typeface="erdana"/>
            </a:endParaRPr>
          </a:p>
          <a:p>
            <a:pPr marL="285750" indent="-285750" algn="just">
              <a:buFont typeface="Arial" panose="020B0604020202020204" pitchFamily="34" charset="0"/>
              <a:buChar char="•"/>
            </a:pPr>
            <a:r>
              <a:rPr lang="en-US" b="0" i="0" dirty="0">
                <a:solidFill>
                  <a:srgbClr val="333333"/>
                </a:solidFill>
                <a:effectLst/>
                <a:latin typeface="inter-regular"/>
              </a:rPr>
              <a:t>The </a:t>
            </a:r>
            <a:r>
              <a:rPr lang="en-US" b="1" i="0" dirty="0">
                <a:solidFill>
                  <a:srgbClr val="333333"/>
                </a:solidFill>
                <a:effectLst/>
                <a:latin typeface="inter-bold"/>
              </a:rPr>
              <a:t>super</a:t>
            </a:r>
            <a:r>
              <a:rPr lang="en-US" b="0" i="0" dirty="0">
                <a:solidFill>
                  <a:srgbClr val="333333"/>
                </a:solidFill>
                <a:effectLst/>
                <a:latin typeface="inter-regular"/>
              </a:rPr>
              <a:t> keyword in Java is a reference variable which is used to refer immediate parent class object.</a:t>
            </a:r>
          </a:p>
          <a:p>
            <a:pPr marL="285750" indent="-285750" algn="just">
              <a:buFont typeface="Arial" panose="020B0604020202020204" pitchFamily="34" charset="0"/>
              <a:buChar char="•"/>
            </a:pPr>
            <a:r>
              <a:rPr lang="en-US" b="0" i="0" dirty="0">
                <a:solidFill>
                  <a:srgbClr val="333333"/>
                </a:solidFill>
                <a:effectLst/>
                <a:latin typeface="inter-regular"/>
              </a:rPr>
              <a:t>Whenever you create the instance of subclass, an instance of parent class is created implicitly which is referred by super reference variable.</a:t>
            </a:r>
          </a:p>
        </p:txBody>
      </p:sp>
      <p:sp>
        <p:nvSpPr>
          <p:cNvPr id="5" name="TextBox 4">
            <a:extLst>
              <a:ext uri="{FF2B5EF4-FFF2-40B4-BE49-F238E27FC236}">
                <a16:creationId xmlns:a16="http://schemas.microsoft.com/office/drawing/2014/main" id="{69E38729-158B-A2B6-27C7-DDAF16E990AE}"/>
              </a:ext>
            </a:extLst>
          </p:cNvPr>
          <p:cNvSpPr txBox="1"/>
          <p:nvPr/>
        </p:nvSpPr>
        <p:spPr>
          <a:xfrm>
            <a:off x="1057274" y="2980462"/>
            <a:ext cx="9366886" cy="1572866"/>
          </a:xfrm>
          <a:prstGeom prst="rect">
            <a:avLst/>
          </a:prstGeom>
          <a:noFill/>
        </p:spPr>
        <p:txBody>
          <a:bodyPr wrap="square">
            <a:spAutoFit/>
          </a:bodyPr>
          <a:lstStyle/>
          <a:p>
            <a:pPr algn="just"/>
            <a:r>
              <a:rPr lang="en-US" b="0" i="0" dirty="0">
                <a:solidFill>
                  <a:srgbClr val="610B4B"/>
                </a:solidFill>
                <a:effectLst/>
                <a:latin typeface="erdana"/>
              </a:rPr>
              <a:t>Usage of Java super Keyword</a:t>
            </a:r>
          </a:p>
          <a:p>
            <a:pPr marL="342900" indent="-342900" algn="just">
              <a:lnSpc>
                <a:spcPct val="150000"/>
              </a:lnSpc>
              <a:buFont typeface="+mj-lt"/>
              <a:buAutoNum type="arabicPeriod"/>
            </a:pPr>
            <a:r>
              <a:rPr lang="en-US" b="0" i="0" dirty="0">
                <a:solidFill>
                  <a:srgbClr val="000000"/>
                </a:solidFill>
                <a:effectLst/>
                <a:latin typeface="inter-regular"/>
              </a:rPr>
              <a:t>super can be used to refer immediate parent class instance variable.</a:t>
            </a:r>
          </a:p>
          <a:p>
            <a:pPr marL="342900" indent="-342900" algn="just">
              <a:lnSpc>
                <a:spcPct val="150000"/>
              </a:lnSpc>
              <a:buFont typeface="+mj-lt"/>
              <a:buAutoNum type="arabicPeriod"/>
            </a:pPr>
            <a:r>
              <a:rPr lang="en-US" b="0" i="0" dirty="0">
                <a:solidFill>
                  <a:srgbClr val="000000"/>
                </a:solidFill>
                <a:effectLst/>
                <a:latin typeface="inter-regular"/>
              </a:rPr>
              <a:t>super can be used to invoke immediate parent class method.</a:t>
            </a:r>
          </a:p>
          <a:p>
            <a:pPr marL="342900" indent="-342900" algn="just">
              <a:lnSpc>
                <a:spcPct val="150000"/>
              </a:lnSpc>
              <a:buFont typeface="+mj-lt"/>
              <a:buAutoNum type="arabicPeriod"/>
            </a:pPr>
            <a:r>
              <a:rPr lang="en-US" b="0" i="0" dirty="0">
                <a:solidFill>
                  <a:srgbClr val="000000"/>
                </a:solidFill>
                <a:effectLst/>
                <a:latin typeface="inter-regular"/>
              </a:rPr>
              <a:t>super() can be used to invoke immediate parent class constructor.</a:t>
            </a:r>
          </a:p>
        </p:txBody>
      </p:sp>
    </p:spTree>
    <p:extLst>
      <p:ext uri="{BB962C8B-B14F-4D97-AF65-F5344CB8AC3E}">
        <p14:creationId xmlns:p14="http://schemas.microsoft.com/office/powerpoint/2010/main" val="3912166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B23F8F-CA80-F55C-AFD0-5A0244FA8D8C}"/>
              </a:ext>
            </a:extLst>
          </p:cNvPr>
          <p:cNvSpPr/>
          <p:nvPr/>
        </p:nvSpPr>
        <p:spPr>
          <a:xfrm>
            <a:off x="1144888" y="704195"/>
            <a:ext cx="5695983" cy="923330"/>
          </a:xfrm>
          <a:prstGeom prst="rect">
            <a:avLst/>
          </a:prstGeom>
          <a:noFill/>
        </p:spPr>
        <p:txBody>
          <a:bodyPr wrap="none" lIns="91440" tIns="45720" rIns="91440" bIns="45720">
            <a:spAutoFit/>
          </a:bodyPr>
          <a:lstStyle/>
          <a:p>
            <a:pPr algn="ctr"/>
            <a:r>
              <a:rPr lang="en-IN" sz="5400" b="1" i="0" cap="none" spc="50" dirty="0">
                <a:ln w="0"/>
                <a:solidFill>
                  <a:schemeClr val="bg2"/>
                </a:solidFill>
                <a:effectLst>
                  <a:innerShdw blurRad="63500" dist="50800" dir="13500000">
                    <a:srgbClr val="000000">
                      <a:alpha val="50000"/>
                    </a:srgbClr>
                  </a:innerShdw>
                </a:effectLst>
                <a:latin typeface="erdana"/>
              </a:rPr>
              <a:t>Abstraction in Java</a:t>
            </a:r>
            <a:endParaRPr lang="en-IN" sz="5400" b="1"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D8A8E65F-79E6-523B-E14B-887638A5D7D9}"/>
              </a:ext>
            </a:extLst>
          </p:cNvPr>
          <p:cNvSpPr txBox="1"/>
          <p:nvPr/>
        </p:nvSpPr>
        <p:spPr>
          <a:xfrm>
            <a:off x="1144888" y="1778436"/>
            <a:ext cx="10285112" cy="646331"/>
          </a:xfrm>
          <a:prstGeom prst="rect">
            <a:avLst/>
          </a:prstGeom>
          <a:noFill/>
        </p:spPr>
        <p:txBody>
          <a:bodyPr wrap="square">
            <a:spAutoFit/>
          </a:bodyPr>
          <a:lstStyle/>
          <a:p>
            <a:r>
              <a:rPr lang="en-US" b="1" i="0" dirty="0">
                <a:solidFill>
                  <a:srgbClr val="333333"/>
                </a:solidFill>
                <a:effectLst/>
                <a:latin typeface="inter-bold"/>
              </a:rPr>
              <a:t>Abstraction</a:t>
            </a:r>
            <a:r>
              <a:rPr lang="en-US" b="0" i="0" dirty="0">
                <a:solidFill>
                  <a:srgbClr val="333333"/>
                </a:solidFill>
                <a:effectLst/>
                <a:latin typeface="inter-regular"/>
              </a:rPr>
              <a:t> is a process of hiding the implementation details and showing only functionality to the user. Abstraction lets you focus on what the </a:t>
            </a:r>
            <a:r>
              <a:rPr lang="en-US" b="0" i="0" u="none" strike="noStrike" dirty="0">
                <a:solidFill>
                  <a:srgbClr val="008000"/>
                </a:solidFill>
                <a:effectLst/>
                <a:latin typeface="inter-regular"/>
              </a:rPr>
              <a:t>object</a:t>
            </a:r>
            <a:r>
              <a:rPr lang="en-US" b="0" i="0" dirty="0">
                <a:solidFill>
                  <a:srgbClr val="333333"/>
                </a:solidFill>
                <a:effectLst/>
                <a:latin typeface="inter-regular"/>
              </a:rPr>
              <a:t> does instead of how it does it.</a:t>
            </a:r>
            <a:endParaRPr lang="en-IN" dirty="0"/>
          </a:p>
        </p:txBody>
      </p:sp>
      <p:sp>
        <p:nvSpPr>
          <p:cNvPr id="8" name="TextBox 7">
            <a:extLst>
              <a:ext uri="{FF2B5EF4-FFF2-40B4-BE49-F238E27FC236}">
                <a16:creationId xmlns:a16="http://schemas.microsoft.com/office/drawing/2014/main" id="{952A168B-7D60-3212-AD28-193F06E32854}"/>
              </a:ext>
            </a:extLst>
          </p:cNvPr>
          <p:cNvSpPr txBox="1"/>
          <p:nvPr/>
        </p:nvSpPr>
        <p:spPr>
          <a:xfrm>
            <a:off x="1144888" y="3225403"/>
            <a:ext cx="9827912" cy="1295868"/>
          </a:xfrm>
          <a:prstGeom prst="rect">
            <a:avLst/>
          </a:prstGeom>
          <a:noFill/>
        </p:spPr>
        <p:txBody>
          <a:bodyPr wrap="square">
            <a:spAutoFit/>
          </a:bodyPr>
          <a:lstStyle/>
          <a:p>
            <a:pPr algn="just">
              <a:lnSpc>
                <a:spcPct val="150000"/>
              </a:lnSpc>
            </a:pPr>
            <a:r>
              <a:rPr lang="en-US" b="0" i="0" dirty="0">
                <a:solidFill>
                  <a:srgbClr val="333333"/>
                </a:solidFill>
                <a:effectLst/>
                <a:latin typeface="inter-regular"/>
              </a:rPr>
              <a:t>There are two ways to achieve abstraction in java</a:t>
            </a:r>
          </a:p>
          <a:p>
            <a:pPr marL="342900" indent="-342900" algn="just">
              <a:lnSpc>
                <a:spcPct val="150000"/>
              </a:lnSpc>
              <a:buFont typeface="+mj-lt"/>
              <a:buAutoNum type="arabicPeriod"/>
            </a:pPr>
            <a:r>
              <a:rPr lang="en-US" b="0" i="0" dirty="0">
                <a:solidFill>
                  <a:srgbClr val="000000"/>
                </a:solidFill>
                <a:effectLst/>
                <a:latin typeface="inter-regular"/>
              </a:rPr>
              <a:t>Abstract class (0 to 100%)</a:t>
            </a:r>
          </a:p>
          <a:p>
            <a:pPr marL="342900" indent="-342900" algn="just">
              <a:lnSpc>
                <a:spcPct val="150000"/>
              </a:lnSpc>
              <a:buFont typeface="+mj-lt"/>
              <a:buAutoNum type="arabicPeriod"/>
            </a:pPr>
            <a:r>
              <a:rPr lang="en-US" b="0" i="0" dirty="0">
                <a:solidFill>
                  <a:srgbClr val="000000"/>
                </a:solidFill>
                <a:effectLst/>
                <a:latin typeface="inter-regular"/>
              </a:rPr>
              <a:t>Interface (100%)</a:t>
            </a:r>
          </a:p>
        </p:txBody>
      </p:sp>
    </p:spTree>
    <p:extLst>
      <p:ext uri="{BB962C8B-B14F-4D97-AF65-F5344CB8AC3E}">
        <p14:creationId xmlns:p14="http://schemas.microsoft.com/office/powerpoint/2010/main" val="1176509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0553E-205B-2C13-A05A-89AFD3FC8C93}"/>
              </a:ext>
            </a:extLst>
          </p:cNvPr>
          <p:cNvSpPr txBox="1"/>
          <p:nvPr/>
        </p:nvSpPr>
        <p:spPr>
          <a:xfrm>
            <a:off x="1246822" y="793701"/>
            <a:ext cx="9698355" cy="1061829"/>
          </a:xfrm>
          <a:prstGeom prst="rect">
            <a:avLst/>
          </a:prstGeom>
          <a:noFill/>
        </p:spPr>
        <p:txBody>
          <a:bodyPr wrap="square">
            <a:spAutoFit/>
          </a:bodyPr>
          <a:lstStyle/>
          <a:p>
            <a:pPr algn="just">
              <a:lnSpc>
                <a:spcPct val="150000"/>
              </a:lnSpc>
            </a:pPr>
            <a:r>
              <a:rPr lang="en-US" b="0" i="0" dirty="0">
                <a:solidFill>
                  <a:srgbClr val="610B38"/>
                </a:solidFill>
                <a:effectLst/>
                <a:latin typeface="erdana"/>
              </a:rPr>
              <a:t>Abstract class in Java</a:t>
            </a:r>
          </a:p>
          <a:p>
            <a:pPr algn="just"/>
            <a:r>
              <a:rPr lang="en-US" b="0" i="0" dirty="0">
                <a:solidFill>
                  <a:srgbClr val="333333"/>
                </a:solidFill>
                <a:effectLst/>
                <a:latin typeface="inter-regular"/>
              </a:rPr>
              <a:t>A class which is declared as abstract is known as an </a:t>
            </a:r>
            <a:r>
              <a:rPr lang="en-US" b="1" i="0" dirty="0">
                <a:solidFill>
                  <a:srgbClr val="333333"/>
                </a:solidFill>
                <a:effectLst/>
                <a:latin typeface="inter-bold"/>
              </a:rPr>
              <a:t>abstract class</a:t>
            </a:r>
            <a:r>
              <a:rPr lang="en-US" b="0" i="0" dirty="0">
                <a:solidFill>
                  <a:srgbClr val="333333"/>
                </a:solidFill>
                <a:effectLst/>
                <a:latin typeface="inter-regular"/>
              </a:rPr>
              <a:t>. It can have abstract and non-abstract methods. It needs to be extended and its method implemented. It cannot be instantiated.</a:t>
            </a:r>
          </a:p>
        </p:txBody>
      </p:sp>
      <p:pic>
        <p:nvPicPr>
          <p:cNvPr id="7" name="Picture 6" descr="A light bulb with text overlay&#10;&#10;Description automatically generated">
            <a:extLst>
              <a:ext uri="{FF2B5EF4-FFF2-40B4-BE49-F238E27FC236}">
                <a16:creationId xmlns:a16="http://schemas.microsoft.com/office/drawing/2014/main" id="{8D569FAD-741C-B2B0-50F4-37639F77C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114" y="1973848"/>
            <a:ext cx="5697771" cy="4433578"/>
          </a:xfrm>
          <a:prstGeom prst="rect">
            <a:avLst/>
          </a:prstGeom>
        </p:spPr>
      </p:pic>
    </p:spTree>
    <p:extLst>
      <p:ext uri="{BB962C8B-B14F-4D97-AF65-F5344CB8AC3E}">
        <p14:creationId xmlns:p14="http://schemas.microsoft.com/office/powerpoint/2010/main" val="3475105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9D49D-9D85-6DAC-2AF8-6E0CB1B9A00D}"/>
              </a:ext>
            </a:extLst>
          </p:cNvPr>
          <p:cNvSpPr txBox="1"/>
          <p:nvPr/>
        </p:nvSpPr>
        <p:spPr>
          <a:xfrm>
            <a:off x="1468755" y="778580"/>
            <a:ext cx="8475346" cy="5078313"/>
          </a:xfrm>
          <a:prstGeom prst="rect">
            <a:avLst/>
          </a:prstGeom>
          <a:noFill/>
        </p:spPr>
        <p:txBody>
          <a:bodyPr wrap="square">
            <a:spAutoFit/>
          </a:bodyPr>
          <a:lstStyle/>
          <a:p>
            <a:pPr algn="just"/>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Bank{    </a:t>
            </a:r>
          </a:p>
          <a:p>
            <a:pPr algn="just"/>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SBI </a:t>
            </a:r>
            <a:r>
              <a:rPr lang="en-IN" b="1" i="0" dirty="0">
                <a:solidFill>
                  <a:srgbClr val="006699"/>
                </a:solidFill>
                <a:effectLst/>
                <a:latin typeface="inter-regular"/>
              </a:rPr>
              <a:t>extends</a:t>
            </a:r>
            <a:r>
              <a:rPr lang="en-IN" b="0" i="0" dirty="0">
                <a:solidFill>
                  <a:srgbClr val="000000"/>
                </a:solidFill>
                <a:effectLst/>
                <a:latin typeface="inter-regular"/>
              </a:rPr>
              <a:t> Bank{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7</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PNB </a:t>
            </a:r>
            <a:r>
              <a:rPr lang="en-IN" b="1" i="0" dirty="0">
                <a:solidFill>
                  <a:srgbClr val="006699"/>
                </a:solidFill>
                <a:effectLst/>
                <a:latin typeface="inter-regular"/>
              </a:rPr>
              <a:t>extends</a:t>
            </a:r>
            <a:r>
              <a:rPr lang="en-IN" b="0" i="0" dirty="0">
                <a:solidFill>
                  <a:srgbClr val="000000"/>
                </a:solidFill>
                <a:effectLst/>
                <a:latin typeface="inter-regular"/>
              </a:rPr>
              <a:t> Bank{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8</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TestBank</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Bank b;  </a:t>
            </a:r>
          </a:p>
          <a:p>
            <a:pPr algn="just"/>
            <a:r>
              <a:rPr lang="en-IN" b="0" i="0" dirty="0">
                <a:solidFill>
                  <a:srgbClr val="000000"/>
                </a:solidFill>
                <a:effectLst/>
                <a:latin typeface="inter-regular"/>
              </a:rPr>
              <a:t>b=</a:t>
            </a:r>
            <a:r>
              <a:rPr lang="en-IN" b="1" i="0" dirty="0">
                <a:solidFill>
                  <a:srgbClr val="006699"/>
                </a:solidFill>
                <a:effectLst/>
                <a:latin typeface="inter-regular"/>
              </a:rPr>
              <a:t>new</a:t>
            </a:r>
            <a:r>
              <a:rPr lang="en-IN" b="0" i="0" dirty="0">
                <a:solidFill>
                  <a:srgbClr val="000000"/>
                </a:solidFill>
                <a:effectLst/>
                <a:latin typeface="inter-regular"/>
              </a:rPr>
              <a:t> SBI();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"Rate of Interest is: "</a:t>
            </a:r>
            <a:r>
              <a:rPr lang="en-IN" b="0" i="0" dirty="0">
                <a:solidFill>
                  <a:srgbClr val="000000"/>
                </a:solidFill>
                <a:effectLst/>
                <a:latin typeface="inter-regular"/>
              </a:rPr>
              <a:t>+</a:t>
            </a:r>
            <a:r>
              <a:rPr lang="en-IN" b="0" i="0" dirty="0" err="1">
                <a:solidFill>
                  <a:srgbClr val="000000"/>
                </a:solidFill>
                <a:effectLst/>
                <a:latin typeface="inter-regular"/>
              </a:rPr>
              <a:t>b.getRateOfInterest</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b=</a:t>
            </a:r>
            <a:r>
              <a:rPr lang="en-IN" b="1" i="0" dirty="0">
                <a:solidFill>
                  <a:srgbClr val="006699"/>
                </a:solidFill>
                <a:effectLst/>
                <a:latin typeface="inter-regular"/>
              </a:rPr>
              <a:t>new</a:t>
            </a:r>
            <a:r>
              <a:rPr lang="en-IN" b="0" i="0" dirty="0">
                <a:solidFill>
                  <a:srgbClr val="000000"/>
                </a:solidFill>
                <a:effectLst/>
                <a:latin typeface="inter-regular"/>
              </a:rPr>
              <a:t> PNB();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"Rate of Interest is: "</a:t>
            </a:r>
            <a:r>
              <a:rPr lang="en-IN" b="0" i="0" dirty="0">
                <a:solidFill>
                  <a:srgbClr val="000000"/>
                </a:solidFill>
                <a:effectLst/>
                <a:latin typeface="inter-regular"/>
              </a:rPr>
              <a:t>+</a:t>
            </a:r>
            <a:r>
              <a:rPr lang="en-IN" b="0" i="0" dirty="0" err="1">
                <a:solidFill>
                  <a:srgbClr val="000000"/>
                </a:solidFill>
                <a:effectLst/>
                <a:latin typeface="inter-regular"/>
              </a:rPr>
              <a:t>b.getRateOfInterest</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317906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EC503F-34E2-3BDA-7653-166524915717}"/>
              </a:ext>
            </a:extLst>
          </p:cNvPr>
          <p:cNvSpPr/>
          <p:nvPr/>
        </p:nvSpPr>
        <p:spPr>
          <a:xfrm>
            <a:off x="1191364" y="495597"/>
            <a:ext cx="5494453"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Program Internal :</a:t>
            </a:r>
          </a:p>
        </p:txBody>
      </p:sp>
      <p:pic>
        <p:nvPicPr>
          <p:cNvPr id="5" name="Picture 4" descr="An orange oval with white text&#10;&#10;Description automatically generated">
            <a:extLst>
              <a:ext uri="{FF2B5EF4-FFF2-40B4-BE49-F238E27FC236}">
                <a16:creationId xmlns:a16="http://schemas.microsoft.com/office/drawing/2014/main" id="{2B10B250-2305-CCE0-B4AA-F7229B88F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364" y="2714624"/>
            <a:ext cx="6153150" cy="1800225"/>
          </a:xfrm>
          <a:prstGeom prst="rect">
            <a:avLst/>
          </a:prstGeom>
        </p:spPr>
      </p:pic>
      <p:sp>
        <p:nvSpPr>
          <p:cNvPr id="9" name="TextBox 8">
            <a:extLst>
              <a:ext uri="{FF2B5EF4-FFF2-40B4-BE49-F238E27FC236}">
                <a16:creationId xmlns:a16="http://schemas.microsoft.com/office/drawing/2014/main" id="{B119DA8C-F1D5-E714-B265-6D95515FD86E}"/>
              </a:ext>
            </a:extLst>
          </p:cNvPr>
          <p:cNvSpPr txBox="1"/>
          <p:nvPr/>
        </p:nvSpPr>
        <p:spPr>
          <a:xfrm>
            <a:off x="1191364" y="1605110"/>
            <a:ext cx="10010036" cy="677108"/>
          </a:xfrm>
          <a:prstGeom prst="rect">
            <a:avLst/>
          </a:prstGeom>
          <a:noFill/>
        </p:spPr>
        <p:txBody>
          <a:bodyPr wrap="square">
            <a:spAutoFit/>
          </a:bodyPr>
          <a:lstStyle/>
          <a:p>
            <a:r>
              <a:rPr lang="en-US" b="0" i="0" dirty="0">
                <a:solidFill>
                  <a:srgbClr val="333333"/>
                </a:solidFill>
                <a:effectLst/>
                <a:latin typeface="inter-regular"/>
              </a:rPr>
              <a:t>At compile </a:t>
            </a:r>
            <a:r>
              <a:rPr lang="en-US" sz="2000" b="0" i="0" dirty="0">
                <a:solidFill>
                  <a:srgbClr val="333333"/>
                </a:solidFill>
                <a:effectLst/>
                <a:latin typeface="inter-regular"/>
              </a:rPr>
              <a:t>time</a:t>
            </a:r>
            <a:r>
              <a:rPr lang="en-US" b="0" i="0" dirty="0">
                <a:solidFill>
                  <a:srgbClr val="333333"/>
                </a:solidFill>
                <a:effectLst/>
                <a:latin typeface="inter-regular"/>
              </a:rPr>
              <a:t>, the Java file is compiled by Java Compiler (It does not interact with OS) and converts the Java code into bytecode.</a:t>
            </a:r>
            <a:endParaRPr lang="en-IN" dirty="0"/>
          </a:p>
        </p:txBody>
      </p:sp>
    </p:spTree>
    <p:extLst>
      <p:ext uri="{BB962C8B-B14F-4D97-AF65-F5344CB8AC3E}">
        <p14:creationId xmlns:p14="http://schemas.microsoft.com/office/powerpoint/2010/main" val="3466527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44D5B-0416-191E-5A78-3B7CA7635147}"/>
              </a:ext>
            </a:extLst>
          </p:cNvPr>
          <p:cNvSpPr txBox="1"/>
          <p:nvPr/>
        </p:nvSpPr>
        <p:spPr>
          <a:xfrm>
            <a:off x="1240155" y="1215509"/>
            <a:ext cx="6137910" cy="369332"/>
          </a:xfrm>
          <a:prstGeom prst="rect">
            <a:avLst/>
          </a:prstGeom>
          <a:noFill/>
        </p:spPr>
        <p:txBody>
          <a:bodyPr wrap="square">
            <a:spAutoFit/>
          </a:bodyPr>
          <a:lstStyle/>
          <a:p>
            <a:pPr algn="just"/>
            <a:r>
              <a:rPr lang="en-IN" b="1" i="0" u="sng" dirty="0">
                <a:solidFill>
                  <a:srgbClr val="610B38"/>
                </a:solidFill>
                <a:effectLst/>
                <a:latin typeface="erdana"/>
              </a:rPr>
              <a:t>Interface in Java</a:t>
            </a:r>
          </a:p>
        </p:txBody>
      </p:sp>
      <p:sp>
        <p:nvSpPr>
          <p:cNvPr id="5" name="TextBox 4">
            <a:extLst>
              <a:ext uri="{FF2B5EF4-FFF2-40B4-BE49-F238E27FC236}">
                <a16:creationId xmlns:a16="http://schemas.microsoft.com/office/drawing/2014/main" id="{09127BBE-1FB5-7F33-FCA1-641552F2CD70}"/>
              </a:ext>
            </a:extLst>
          </p:cNvPr>
          <p:cNvSpPr txBox="1"/>
          <p:nvPr/>
        </p:nvSpPr>
        <p:spPr>
          <a:xfrm>
            <a:off x="1240155" y="1668691"/>
            <a:ext cx="9904095" cy="45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33333"/>
                </a:solidFill>
                <a:effectLst/>
                <a:latin typeface="inter-regular"/>
              </a:rPr>
              <a:t>The interface in Java is </a:t>
            </a:r>
            <a:r>
              <a:rPr lang="en-US" b="0" i="1" dirty="0">
                <a:solidFill>
                  <a:srgbClr val="333333"/>
                </a:solidFill>
                <a:effectLst/>
                <a:latin typeface="inter-regular"/>
              </a:rPr>
              <a:t>a mechanism to achieve </a:t>
            </a:r>
            <a:r>
              <a:rPr lang="en-US" b="0" i="1" u="none" strike="noStrike" dirty="0">
                <a:solidFill>
                  <a:srgbClr val="008000"/>
                </a:solidFill>
                <a:effectLst/>
                <a:latin typeface="inter-regular"/>
              </a:rPr>
              <a:t>abstraction</a:t>
            </a:r>
            <a:r>
              <a:rPr lang="en-US" b="0" i="0" dirty="0">
                <a:solidFill>
                  <a:srgbClr val="333333"/>
                </a:solidFill>
                <a:effectLst/>
                <a:latin typeface="inter-regular"/>
              </a:rPr>
              <a:t>. There can be only abstract methods in the Java interface, not method body. It is used to achieve abstraction and </a:t>
            </a:r>
            <a:r>
              <a:rPr lang="en-US" dirty="0">
                <a:solidFill>
                  <a:srgbClr val="008000"/>
                </a:solidFill>
                <a:latin typeface="inter-regular"/>
              </a:rPr>
              <a:t>multiple</a:t>
            </a:r>
            <a:r>
              <a:rPr lang="en-US" b="0" i="0" dirty="0">
                <a:solidFill>
                  <a:srgbClr val="333333"/>
                </a:solidFill>
                <a:effectLst/>
                <a:latin typeface="inter-regular"/>
              </a:rPr>
              <a:t> </a:t>
            </a:r>
            <a:r>
              <a:rPr lang="en-US" b="0" i="0" u="none" strike="noStrike" dirty="0">
                <a:solidFill>
                  <a:srgbClr val="008000"/>
                </a:solidFill>
                <a:effectLst/>
                <a:latin typeface="inter-regular"/>
              </a:rPr>
              <a:t>inheritance in Java</a:t>
            </a:r>
            <a:r>
              <a:rPr lang="en-US" b="0" i="0" dirty="0">
                <a:solidFill>
                  <a:srgbClr val="333333"/>
                </a:solidFill>
                <a:effectLst/>
                <a:latin typeface="inter-regular"/>
              </a:rPr>
              <a:t>.</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Java Interface also </a:t>
            </a:r>
            <a:r>
              <a:rPr lang="en-US" b="1" i="0" dirty="0">
                <a:solidFill>
                  <a:srgbClr val="333333"/>
                </a:solidFill>
                <a:effectLst/>
                <a:latin typeface="inter-bold"/>
              </a:rPr>
              <a:t>represents the IS-A relationship</a:t>
            </a:r>
            <a:r>
              <a:rPr lang="en-US" b="0" i="0" dirty="0">
                <a:solidFill>
                  <a:srgbClr val="333333"/>
                </a:solidFill>
                <a:effectLst/>
                <a:latin typeface="inter-regular"/>
              </a:rPr>
              <a:t>.</a:t>
            </a:r>
          </a:p>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It cannot be instantiated just like the abstract class.</a:t>
            </a:r>
          </a:p>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Since Java 8, we can have </a:t>
            </a:r>
            <a:r>
              <a:rPr lang="en-US" b="1" i="0" dirty="0">
                <a:solidFill>
                  <a:srgbClr val="333333"/>
                </a:solidFill>
                <a:effectLst/>
                <a:latin typeface="inter-bold"/>
              </a:rPr>
              <a:t>default and static methods</a:t>
            </a:r>
            <a:r>
              <a:rPr lang="en-US" b="0" i="0" dirty="0">
                <a:solidFill>
                  <a:srgbClr val="333333"/>
                </a:solidFill>
                <a:effectLst/>
                <a:latin typeface="inter-regular"/>
              </a:rPr>
              <a:t> in an interface.</a:t>
            </a:r>
          </a:p>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Since Java 9, we can have </a:t>
            </a:r>
            <a:r>
              <a:rPr lang="en-US" b="1" i="0" dirty="0">
                <a:solidFill>
                  <a:srgbClr val="333333"/>
                </a:solidFill>
                <a:effectLst/>
                <a:latin typeface="inter-bold"/>
              </a:rPr>
              <a:t>private methods</a:t>
            </a:r>
            <a:r>
              <a:rPr lang="en-US" b="0" i="0" dirty="0">
                <a:solidFill>
                  <a:srgbClr val="333333"/>
                </a:solidFill>
                <a:effectLst/>
                <a:latin typeface="inter-regular"/>
              </a:rPr>
              <a:t> in an interface.</a:t>
            </a:r>
          </a:p>
          <a:p>
            <a:pPr marL="285750" indent="-285750" algn="just">
              <a:lnSpc>
                <a:spcPct val="150000"/>
              </a:lnSpc>
              <a:buFont typeface="Arial" panose="020B0604020202020204" pitchFamily="34" charset="0"/>
              <a:buChar char="•"/>
            </a:pPr>
            <a:r>
              <a:rPr lang="en-US" b="0" i="0" dirty="0">
                <a:solidFill>
                  <a:srgbClr val="333333"/>
                </a:solidFill>
                <a:effectLst/>
                <a:latin typeface="Arial" panose="020B0604020202020204" pitchFamily="34" charset="0"/>
              </a:rPr>
              <a:t>The Java compiler adds public and abstract keywords before the interface method. Moreover, it adds public, static and final keywords before data members.</a:t>
            </a:r>
          </a:p>
          <a:p>
            <a:pPr marL="285750" indent="-285750" algn="just">
              <a:lnSpc>
                <a:spcPct val="150000"/>
              </a:lnSpc>
              <a:buFont typeface="Arial" panose="020B0604020202020204" pitchFamily="34" charset="0"/>
              <a:buChar char="•"/>
            </a:pP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4266684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A8CD3D-132C-34AD-3FBB-A5E8EE27A4D5}"/>
              </a:ext>
            </a:extLst>
          </p:cNvPr>
          <p:cNvSpPr txBox="1"/>
          <p:nvPr/>
        </p:nvSpPr>
        <p:spPr>
          <a:xfrm>
            <a:off x="1388745" y="1306949"/>
            <a:ext cx="6137910" cy="369332"/>
          </a:xfrm>
          <a:prstGeom prst="rect">
            <a:avLst/>
          </a:prstGeom>
          <a:noFill/>
        </p:spPr>
        <p:txBody>
          <a:bodyPr wrap="square">
            <a:spAutoFit/>
          </a:bodyPr>
          <a:lstStyle/>
          <a:p>
            <a:pPr algn="just"/>
            <a:r>
              <a:rPr lang="en-IN" b="0" i="0" dirty="0">
                <a:solidFill>
                  <a:srgbClr val="610B38"/>
                </a:solidFill>
                <a:effectLst/>
                <a:latin typeface="erdana"/>
              </a:rPr>
              <a:t>Why use Java interface?</a:t>
            </a:r>
          </a:p>
        </p:txBody>
      </p:sp>
      <p:pic>
        <p:nvPicPr>
          <p:cNvPr id="5" name="Picture 4" descr="A diagram of three steps&#10;&#10;Description automatically generated with medium confidence">
            <a:extLst>
              <a:ext uri="{FF2B5EF4-FFF2-40B4-BE49-F238E27FC236}">
                <a16:creationId xmlns:a16="http://schemas.microsoft.com/office/drawing/2014/main" id="{1E31C815-3B75-C499-5BF1-EA9D35DDD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50" y="2003107"/>
            <a:ext cx="4914900" cy="3743325"/>
          </a:xfrm>
          <a:prstGeom prst="rect">
            <a:avLst/>
          </a:prstGeom>
        </p:spPr>
      </p:pic>
    </p:spTree>
    <p:extLst>
      <p:ext uri="{BB962C8B-B14F-4D97-AF65-F5344CB8AC3E}">
        <p14:creationId xmlns:p14="http://schemas.microsoft.com/office/powerpoint/2010/main" val="4164061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yellow oval with black text&#10;&#10;Description automatically generated">
            <a:extLst>
              <a:ext uri="{FF2B5EF4-FFF2-40B4-BE49-F238E27FC236}">
                <a16:creationId xmlns:a16="http://schemas.microsoft.com/office/drawing/2014/main" id="{4C93E263-893D-37BF-E7A3-E781EAB18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236" y="1044478"/>
            <a:ext cx="6105525" cy="1343025"/>
          </a:xfrm>
          <a:prstGeom prst="rect">
            <a:avLst/>
          </a:prstGeom>
        </p:spPr>
      </p:pic>
      <p:sp>
        <p:nvSpPr>
          <p:cNvPr id="6" name="TextBox 5">
            <a:extLst>
              <a:ext uri="{FF2B5EF4-FFF2-40B4-BE49-F238E27FC236}">
                <a16:creationId xmlns:a16="http://schemas.microsoft.com/office/drawing/2014/main" id="{41169E78-EB23-F0BE-4F97-BBF5B92CA826}"/>
              </a:ext>
            </a:extLst>
          </p:cNvPr>
          <p:cNvSpPr txBox="1"/>
          <p:nvPr/>
        </p:nvSpPr>
        <p:spPr>
          <a:xfrm>
            <a:off x="1068125" y="2807343"/>
            <a:ext cx="6135756" cy="369332"/>
          </a:xfrm>
          <a:prstGeom prst="rect">
            <a:avLst/>
          </a:prstGeom>
          <a:noFill/>
        </p:spPr>
        <p:txBody>
          <a:bodyPr wrap="square">
            <a:spAutoFit/>
          </a:bodyPr>
          <a:lstStyle/>
          <a:p>
            <a:pPr algn="just"/>
            <a:r>
              <a:rPr lang="en-US" b="1" i="0" u="sng" dirty="0">
                <a:solidFill>
                  <a:srgbClr val="610B38"/>
                </a:solidFill>
                <a:effectLst/>
                <a:latin typeface="erdana"/>
              </a:rPr>
              <a:t>The relationship between classes and interfaces</a:t>
            </a:r>
          </a:p>
        </p:txBody>
      </p:sp>
      <p:pic>
        <p:nvPicPr>
          <p:cNvPr id="8" name="Picture 7" descr="A diagram of a computer&#10;&#10;Description automatically generated">
            <a:extLst>
              <a:ext uri="{FF2B5EF4-FFF2-40B4-BE49-F238E27FC236}">
                <a16:creationId xmlns:a16="http://schemas.microsoft.com/office/drawing/2014/main" id="{E9797CA6-7396-6827-D890-BD77BDEF5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24" y="3356485"/>
            <a:ext cx="5619750" cy="2714625"/>
          </a:xfrm>
          <a:prstGeom prst="rect">
            <a:avLst/>
          </a:prstGeom>
        </p:spPr>
      </p:pic>
    </p:spTree>
    <p:extLst>
      <p:ext uri="{BB962C8B-B14F-4D97-AF65-F5344CB8AC3E}">
        <p14:creationId xmlns:p14="http://schemas.microsoft.com/office/powerpoint/2010/main" val="1168781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43F2E-0AEF-D389-2274-2037AADE7944}"/>
              </a:ext>
            </a:extLst>
          </p:cNvPr>
          <p:cNvSpPr txBox="1"/>
          <p:nvPr/>
        </p:nvSpPr>
        <p:spPr>
          <a:xfrm>
            <a:off x="1183005" y="747237"/>
            <a:ext cx="2988945" cy="369332"/>
          </a:xfrm>
          <a:prstGeom prst="rect">
            <a:avLst/>
          </a:prstGeom>
          <a:noFill/>
        </p:spPr>
        <p:txBody>
          <a:bodyPr wrap="square">
            <a:spAutoFit/>
          </a:bodyPr>
          <a:lstStyle/>
          <a:p>
            <a:pPr algn="just"/>
            <a:r>
              <a:rPr lang="en-IN" b="0" u="sng" dirty="0">
                <a:solidFill>
                  <a:srgbClr val="610B4B"/>
                </a:solidFill>
                <a:effectLst/>
                <a:latin typeface="tahoma" panose="020B0604030504040204" pitchFamily="34" charset="0"/>
              </a:rPr>
              <a:t>Java Interface Example</a:t>
            </a:r>
          </a:p>
        </p:txBody>
      </p:sp>
      <p:sp>
        <p:nvSpPr>
          <p:cNvPr id="7" name="TextBox 6">
            <a:extLst>
              <a:ext uri="{FF2B5EF4-FFF2-40B4-BE49-F238E27FC236}">
                <a16:creationId xmlns:a16="http://schemas.microsoft.com/office/drawing/2014/main" id="{C5C0F83D-6380-08DB-CCA4-39C86D07E7AB}"/>
              </a:ext>
            </a:extLst>
          </p:cNvPr>
          <p:cNvSpPr txBox="1"/>
          <p:nvPr/>
        </p:nvSpPr>
        <p:spPr>
          <a:xfrm>
            <a:off x="6054090" y="1443839"/>
            <a:ext cx="6137910" cy="4524315"/>
          </a:xfrm>
          <a:prstGeom prst="rect">
            <a:avLst/>
          </a:prstGeom>
          <a:noFill/>
        </p:spPr>
        <p:txBody>
          <a:bodyPr wrap="square">
            <a:spAutoFit/>
          </a:bodyPr>
          <a:lstStyle/>
          <a:p>
            <a:pPr algn="just"/>
            <a:r>
              <a:rPr lang="en-IN" b="1" i="0" dirty="0">
                <a:solidFill>
                  <a:srgbClr val="006699"/>
                </a:solidFill>
                <a:effectLst/>
                <a:latin typeface="inter-regular"/>
              </a:rPr>
              <a:t>interface</a:t>
            </a:r>
            <a:r>
              <a:rPr lang="en-IN" b="0" i="0" dirty="0">
                <a:solidFill>
                  <a:srgbClr val="000000"/>
                </a:solidFill>
                <a:effectLst/>
                <a:latin typeface="inter-regular"/>
              </a:rPr>
              <a:t> Drawable{  </a:t>
            </a:r>
          </a:p>
          <a:p>
            <a:pPr algn="just"/>
            <a:r>
              <a:rPr lang="en-IN" b="1" i="0" dirty="0">
                <a:solidFill>
                  <a:srgbClr val="006699"/>
                </a:solidFill>
                <a:effectLst/>
                <a:latin typeface="inter-regular"/>
              </a:rPr>
              <a:t>void</a:t>
            </a:r>
            <a:r>
              <a:rPr lang="en-IN" b="0" i="0" dirty="0">
                <a:solidFill>
                  <a:srgbClr val="000000"/>
                </a:solidFill>
                <a:effectLst/>
                <a:latin typeface="inter-regular"/>
              </a:rPr>
              <a:t> draw();  </a:t>
            </a:r>
          </a:p>
          <a:p>
            <a:pPr algn="just"/>
            <a:r>
              <a:rPr lang="en-IN" b="0" i="0" dirty="0">
                <a:solidFill>
                  <a:srgbClr val="000000"/>
                </a:solidFill>
                <a:effectLst/>
                <a:latin typeface="inter-regular"/>
              </a:rPr>
              <a:t>}  </a:t>
            </a:r>
          </a:p>
          <a:p>
            <a:pPr algn="just"/>
            <a:endParaRPr lang="en-IN" b="1" i="0" dirty="0">
              <a:solidFill>
                <a:srgbClr val="006699"/>
              </a:solidFill>
              <a:effectLst/>
              <a:latin typeface="inter-regular"/>
            </a:endParaRPr>
          </a:p>
          <a:p>
            <a:pPr algn="just"/>
            <a:r>
              <a:rPr lang="en-IN" b="1" i="0" dirty="0">
                <a:solidFill>
                  <a:srgbClr val="006699"/>
                </a:solidFill>
                <a:effectLst/>
                <a:latin typeface="inter-regular"/>
              </a:rPr>
              <a:t>class</a:t>
            </a:r>
            <a:r>
              <a:rPr lang="en-IN" b="0" i="0" dirty="0">
                <a:solidFill>
                  <a:srgbClr val="000000"/>
                </a:solidFill>
                <a:effectLst/>
                <a:latin typeface="inter-regular"/>
              </a:rPr>
              <a:t> Rectangle </a:t>
            </a:r>
            <a:r>
              <a:rPr lang="en-IN" b="1" i="0" dirty="0">
                <a:solidFill>
                  <a:srgbClr val="006699"/>
                </a:solidFill>
                <a:effectLst/>
                <a:latin typeface="inter-regular"/>
              </a:rPr>
              <a:t>implements</a:t>
            </a:r>
            <a:r>
              <a:rPr lang="en-IN" b="0" i="0" dirty="0">
                <a:solidFill>
                  <a:srgbClr val="000000"/>
                </a:solidFill>
                <a:effectLst/>
                <a:latin typeface="inter-regular"/>
              </a:rPr>
              <a:t> Drawable{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rectangle"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Circle </a:t>
            </a:r>
            <a:r>
              <a:rPr lang="en-IN" b="1" i="0" dirty="0">
                <a:solidFill>
                  <a:srgbClr val="006699"/>
                </a:solidFill>
                <a:effectLst/>
                <a:latin typeface="inter-regular"/>
              </a:rPr>
              <a:t>implements</a:t>
            </a:r>
            <a:r>
              <a:rPr lang="en-IN" b="0" i="0" dirty="0">
                <a:solidFill>
                  <a:srgbClr val="000000"/>
                </a:solidFill>
                <a:effectLst/>
                <a:latin typeface="inter-regular"/>
              </a:rPr>
              <a:t> Drawable{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circle"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1" i="0" dirty="0">
              <a:solidFill>
                <a:srgbClr val="006699"/>
              </a:solidFill>
              <a:effectLst/>
              <a:latin typeface="inter-regular"/>
            </a:endParaRPr>
          </a:p>
          <a:p>
            <a:pPr algn="just"/>
            <a:r>
              <a:rPr lang="en-IN" b="1" i="0" dirty="0">
                <a:solidFill>
                  <a:srgbClr val="006699"/>
                </a:solidFill>
                <a:effectLst/>
                <a:latin typeface="inter-regular"/>
              </a:rPr>
              <a:t>class</a:t>
            </a:r>
            <a:r>
              <a:rPr lang="en-IN" b="0" i="0" dirty="0">
                <a:solidFill>
                  <a:srgbClr val="000000"/>
                </a:solidFill>
                <a:effectLst/>
                <a:latin typeface="inter-regular"/>
              </a:rPr>
              <a:t> TestInterface1{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Drawable d=</a:t>
            </a:r>
            <a:r>
              <a:rPr lang="en-IN" b="1" i="0" dirty="0">
                <a:solidFill>
                  <a:srgbClr val="006699"/>
                </a:solidFill>
                <a:effectLst/>
                <a:latin typeface="inter-regular"/>
              </a:rPr>
              <a:t>new</a:t>
            </a:r>
            <a:r>
              <a:rPr lang="en-IN" b="0" i="0" dirty="0">
                <a:solidFill>
                  <a:srgbClr val="000000"/>
                </a:solidFill>
                <a:effectLst/>
                <a:latin typeface="inter-regular"/>
              </a:rPr>
              <a:t> Circle();</a:t>
            </a:r>
            <a:endParaRPr lang="en-IN" dirty="0">
              <a:solidFill>
                <a:srgbClr val="008200"/>
              </a:solidFill>
              <a:latin typeface="inter-regular"/>
            </a:endParaRPr>
          </a:p>
          <a:p>
            <a:pPr algn="just"/>
            <a:r>
              <a:rPr lang="en-IN" b="0" i="0" dirty="0" err="1">
                <a:solidFill>
                  <a:srgbClr val="000000"/>
                </a:solidFill>
                <a:effectLst/>
                <a:latin typeface="inter-regular"/>
              </a:rPr>
              <a:t>d.draw</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cxnSp>
        <p:nvCxnSpPr>
          <p:cNvPr id="9" name="Straight Connector 8">
            <a:extLst>
              <a:ext uri="{FF2B5EF4-FFF2-40B4-BE49-F238E27FC236}">
                <a16:creationId xmlns:a16="http://schemas.microsoft.com/office/drawing/2014/main" id="{922FAE38-3A8F-6F23-8790-C6A12572AE74}"/>
              </a:ext>
            </a:extLst>
          </p:cNvPr>
          <p:cNvCxnSpPr/>
          <p:nvPr/>
        </p:nvCxnSpPr>
        <p:spPr>
          <a:xfrm>
            <a:off x="5795010" y="1131570"/>
            <a:ext cx="0" cy="456057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BB9DA8-0AB9-A528-82A9-150401CAB9E9}"/>
              </a:ext>
            </a:extLst>
          </p:cNvPr>
          <p:cNvSpPr txBox="1"/>
          <p:nvPr/>
        </p:nvSpPr>
        <p:spPr>
          <a:xfrm>
            <a:off x="1183005" y="1443839"/>
            <a:ext cx="6137910" cy="3970318"/>
          </a:xfrm>
          <a:prstGeom prst="rect">
            <a:avLst/>
          </a:prstGeom>
          <a:noFill/>
        </p:spPr>
        <p:txBody>
          <a:bodyPr wrap="square">
            <a:spAutoFit/>
          </a:bodyPr>
          <a:lstStyle/>
          <a:p>
            <a:pPr algn="just"/>
            <a:r>
              <a:rPr lang="en-IN" b="1" i="0" dirty="0">
                <a:solidFill>
                  <a:srgbClr val="006699"/>
                </a:solidFill>
                <a:effectLst/>
                <a:latin typeface="inter-regular"/>
              </a:rPr>
              <a:t>interface</a:t>
            </a:r>
            <a:r>
              <a:rPr lang="en-IN" b="0" i="0" dirty="0">
                <a:solidFill>
                  <a:srgbClr val="000000"/>
                </a:solidFill>
                <a:effectLst/>
                <a:latin typeface="inter-regular"/>
              </a:rPr>
              <a:t> Bank{  </a:t>
            </a:r>
          </a:p>
          <a:p>
            <a:pPr algn="just"/>
            <a:r>
              <a:rPr lang="en-IN" b="1" i="0" dirty="0">
                <a:solidFill>
                  <a:srgbClr val="006699"/>
                </a:solidFill>
                <a:effectLst/>
                <a:latin typeface="inter-regular"/>
              </a:rPr>
              <a:t>float</a:t>
            </a:r>
            <a:r>
              <a:rPr lang="en-IN" b="0" i="0" dirty="0">
                <a:solidFill>
                  <a:srgbClr val="000000"/>
                </a:solidFill>
                <a:effectLst/>
                <a:latin typeface="inter-regular"/>
              </a:rPr>
              <a:t> </a:t>
            </a:r>
            <a:r>
              <a:rPr lang="en-IN" b="0" i="0" dirty="0" err="1">
                <a:solidFill>
                  <a:srgbClr val="000000"/>
                </a:solidFill>
                <a:effectLst/>
                <a:latin typeface="inter-regular"/>
              </a:rPr>
              <a: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SBI </a:t>
            </a:r>
            <a:r>
              <a:rPr lang="en-IN" b="1" i="0" dirty="0">
                <a:solidFill>
                  <a:srgbClr val="006699"/>
                </a:solidFill>
                <a:effectLst/>
                <a:latin typeface="inter-regular"/>
              </a:rPr>
              <a:t>implements</a:t>
            </a:r>
            <a:r>
              <a:rPr lang="en-IN" b="0" i="0" dirty="0">
                <a:solidFill>
                  <a:srgbClr val="000000"/>
                </a:solidFill>
                <a:effectLst/>
                <a:latin typeface="inter-regular"/>
              </a:rPr>
              <a:t> Bank{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float</a:t>
            </a:r>
            <a:r>
              <a:rPr lang="en-IN" b="0" i="0" dirty="0">
                <a:solidFill>
                  <a:srgbClr val="000000"/>
                </a:solidFill>
                <a:effectLst/>
                <a:latin typeface="inter-regular"/>
              </a:rPr>
              <a:t> </a:t>
            </a:r>
            <a:r>
              <a:rPr lang="en-IN" b="0" i="0" dirty="0" err="1">
                <a:solidFill>
                  <a:srgbClr val="000000"/>
                </a:solidFill>
                <a:effectLst/>
                <a:latin typeface="inter-regular"/>
              </a:rPr>
              <a:t>rateOfInterest</a:t>
            </a:r>
            <a:r>
              <a:rPr lang="en-IN" b="0" i="0" dirty="0">
                <a:solidFill>
                  <a:srgbClr val="000000"/>
                </a:solidFill>
                <a:effectLst/>
                <a:latin typeface="inter-regular"/>
              </a:rPr>
              <a:t>(){</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9</a:t>
            </a:r>
            <a:r>
              <a:rPr lang="en-IN" b="0" i="0" dirty="0">
                <a:solidFill>
                  <a:srgbClr val="000000"/>
                </a:solidFill>
                <a:effectLst/>
                <a:latin typeface="inter-regular"/>
              </a:rPr>
              <a:t>.15f;}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PNB </a:t>
            </a:r>
            <a:r>
              <a:rPr lang="en-IN" b="1" i="0" dirty="0">
                <a:solidFill>
                  <a:srgbClr val="006699"/>
                </a:solidFill>
                <a:effectLst/>
                <a:latin typeface="inter-regular"/>
              </a:rPr>
              <a:t>implements</a:t>
            </a:r>
            <a:r>
              <a:rPr lang="en-IN" b="0" i="0" dirty="0">
                <a:solidFill>
                  <a:srgbClr val="000000"/>
                </a:solidFill>
                <a:effectLst/>
                <a:latin typeface="inter-regular"/>
              </a:rPr>
              <a:t> Bank{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float</a:t>
            </a:r>
            <a:r>
              <a:rPr lang="en-IN" b="0" i="0" dirty="0">
                <a:solidFill>
                  <a:srgbClr val="000000"/>
                </a:solidFill>
                <a:effectLst/>
                <a:latin typeface="inter-regular"/>
              </a:rPr>
              <a:t> </a:t>
            </a:r>
            <a:r>
              <a:rPr lang="en-IN" b="0" i="0" dirty="0" err="1">
                <a:solidFill>
                  <a:srgbClr val="000000"/>
                </a:solidFill>
                <a:effectLst/>
                <a:latin typeface="inter-regular"/>
              </a:rPr>
              <a:t>rateOfInterest</a:t>
            </a:r>
            <a:r>
              <a:rPr lang="en-IN" b="0" i="0" dirty="0">
                <a:solidFill>
                  <a:srgbClr val="000000"/>
                </a:solidFill>
                <a:effectLst/>
                <a:latin typeface="inter-regular"/>
              </a:rPr>
              <a:t>(){</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9</a:t>
            </a:r>
            <a:r>
              <a:rPr lang="en-IN" b="0" i="0" dirty="0">
                <a:solidFill>
                  <a:srgbClr val="000000"/>
                </a:solidFill>
                <a:effectLst/>
                <a:latin typeface="inter-regular"/>
              </a:rPr>
              <a:t>.7f;}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TestInterface2{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Bank b=</a:t>
            </a:r>
            <a:r>
              <a:rPr lang="en-IN" b="1" i="0" dirty="0">
                <a:solidFill>
                  <a:srgbClr val="006699"/>
                </a:solidFill>
                <a:effectLst/>
                <a:latin typeface="inter-regular"/>
              </a:rPr>
              <a:t>new</a:t>
            </a:r>
            <a:r>
              <a:rPr lang="en-IN" b="0" i="0" dirty="0">
                <a:solidFill>
                  <a:srgbClr val="000000"/>
                </a:solidFill>
                <a:effectLst/>
                <a:latin typeface="inter-regular"/>
              </a:rPr>
              <a:t> SBI();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"ROI: "</a:t>
            </a:r>
            <a:r>
              <a:rPr lang="en-IN" b="0" i="0" dirty="0">
                <a:solidFill>
                  <a:srgbClr val="000000"/>
                </a:solidFill>
                <a:effectLst/>
                <a:latin typeface="inter-regular"/>
              </a:rPr>
              <a:t>+</a:t>
            </a:r>
            <a:r>
              <a:rPr lang="en-IN" b="0" i="0" dirty="0" err="1">
                <a:solidFill>
                  <a:srgbClr val="000000"/>
                </a:solidFill>
                <a:effectLst/>
                <a:latin typeface="inter-regular"/>
              </a:rPr>
              <a:t>b.rateOfInterest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099120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12599-1C5D-7EE1-BA91-788C8A4D5A6A}"/>
              </a:ext>
            </a:extLst>
          </p:cNvPr>
          <p:cNvSpPr txBox="1"/>
          <p:nvPr/>
        </p:nvSpPr>
        <p:spPr>
          <a:xfrm>
            <a:off x="1308735" y="1009769"/>
            <a:ext cx="6137910" cy="369332"/>
          </a:xfrm>
          <a:prstGeom prst="rect">
            <a:avLst/>
          </a:prstGeom>
          <a:noFill/>
        </p:spPr>
        <p:txBody>
          <a:bodyPr wrap="square">
            <a:spAutoFit/>
          </a:bodyPr>
          <a:lstStyle/>
          <a:p>
            <a:pPr algn="just"/>
            <a:r>
              <a:rPr lang="en-US" b="1" i="0" u="sng" dirty="0">
                <a:solidFill>
                  <a:srgbClr val="610B38"/>
                </a:solidFill>
                <a:effectLst/>
                <a:latin typeface="erdana"/>
              </a:rPr>
              <a:t>Multiple inheritance in Java by interface</a:t>
            </a:r>
          </a:p>
        </p:txBody>
      </p:sp>
      <p:sp>
        <p:nvSpPr>
          <p:cNvPr id="5" name="TextBox 4">
            <a:extLst>
              <a:ext uri="{FF2B5EF4-FFF2-40B4-BE49-F238E27FC236}">
                <a16:creationId xmlns:a16="http://schemas.microsoft.com/office/drawing/2014/main" id="{E641D74C-7C66-1D99-4E38-48C4E7901EB6}"/>
              </a:ext>
            </a:extLst>
          </p:cNvPr>
          <p:cNvSpPr txBox="1"/>
          <p:nvPr/>
        </p:nvSpPr>
        <p:spPr>
          <a:xfrm>
            <a:off x="1308734" y="1379101"/>
            <a:ext cx="9926955" cy="646331"/>
          </a:xfrm>
          <a:prstGeom prst="rect">
            <a:avLst/>
          </a:prstGeom>
          <a:noFill/>
        </p:spPr>
        <p:txBody>
          <a:bodyPr wrap="square">
            <a:spAutoFit/>
          </a:bodyPr>
          <a:lstStyle/>
          <a:p>
            <a:r>
              <a:rPr lang="en-US" b="0" i="0" dirty="0">
                <a:solidFill>
                  <a:srgbClr val="333333"/>
                </a:solidFill>
                <a:effectLst/>
                <a:latin typeface="inter-regular"/>
              </a:rPr>
              <a:t>If a class implements multiple interfaces, or an interface extends multiple interfaces, it is known as multiple inheritance.</a:t>
            </a:r>
            <a:endParaRPr lang="en-IN" dirty="0"/>
          </a:p>
        </p:txBody>
      </p:sp>
      <p:pic>
        <p:nvPicPr>
          <p:cNvPr id="7" name="Picture 6" descr="A diagram of a computer program&#10;&#10;Description automatically generated">
            <a:extLst>
              <a:ext uri="{FF2B5EF4-FFF2-40B4-BE49-F238E27FC236}">
                <a16:creationId xmlns:a16="http://schemas.microsoft.com/office/drawing/2014/main" id="{0B001BD8-8711-A535-09E2-E78785853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950" y="2394764"/>
            <a:ext cx="6896100" cy="2743200"/>
          </a:xfrm>
          <a:prstGeom prst="rect">
            <a:avLst/>
          </a:prstGeom>
        </p:spPr>
      </p:pic>
    </p:spTree>
    <p:extLst>
      <p:ext uri="{BB962C8B-B14F-4D97-AF65-F5344CB8AC3E}">
        <p14:creationId xmlns:p14="http://schemas.microsoft.com/office/powerpoint/2010/main" val="490225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AFEC42-02F7-1D4B-91AA-046DA5446C0C}"/>
              </a:ext>
            </a:extLst>
          </p:cNvPr>
          <p:cNvSpPr txBox="1"/>
          <p:nvPr/>
        </p:nvSpPr>
        <p:spPr>
          <a:xfrm>
            <a:off x="1365305" y="1166842"/>
            <a:ext cx="5149795" cy="4524315"/>
          </a:xfrm>
          <a:prstGeom prst="rect">
            <a:avLst/>
          </a:prstGeom>
          <a:noFill/>
        </p:spPr>
        <p:txBody>
          <a:bodyPr wrap="square">
            <a:spAutoFit/>
          </a:bodyPr>
          <a:lstStyle/>
          <a:p>
            <a:pPr algn="just"/>
            <a:r>
              <a:rPr lang="en-IN" b="1" i="0" dirty="0">
                <a:solidFill>
                  <a:srgbClr val="006699"/>
                </a:solidFill>
                <a:effectLst/>
                <a:latin typeface="inter-regular"/>
              </a:rPr>
              <a:t>interface</a:t>
            </a:r>
            <a:r>
              <a:rPr lang="en-IN" b="0" i="0" dirty="0">
                <a:solidFill>
                  <a:srgbClr val="000000"/>
                </a:solidFill>
                <a:effectLst/>
                <a:latin typeface="inter-regular"/>
              </a:rPr>
              <a:t> Printable{  </a:t>
            </a:r>
          </a:p>
          <a:p>
            <a:pPr algn="just"/>
            <a:r>
              <a:rPr lang="en-IN" b="1" i="0" dirty="0">
                <a:solidFill>
                  <a:srgbClr val="006699"/>
                </a:solidFill>
                <a:effectLst/>
                <a:latin typeface="inter-regular"/>
              </a:rPr>
              <a:t>void</a:t>
            </a:r>
            <a:r>
              <a:rPr lang="en-IN" b="0" i="0" dirty="0">
                <a:solidFill>
                  <a:srgbClr val="000000"/>
                </a:solidFill>
                <a:effectLst/>
                <a:latin typeface="inter-regular"/>
              </a:rPr>
              <a:t> print();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interface</a:t>
            </a:r>
            <a:r>
              <a:rPr lang="en-IN" b="0" i="0" dirty="0">
                <a:solidFill>
                  <a:srgbClr val="000000"/>
                </a:solidFill>
                <a:effectLst/>
                <a:latin typeface="inter-regular"/>
              </a:rPr>
              <a:t> Showable{  </a:t>
            </a:r>
          </a:p>
          <a:p>
            <a:pPr algn="just"/>
            <a:r>
              <a:rPr lang="en-IN" b="1" i="0" dirty="0">
                <a:solidFill>
                  <a:srgbClr val="006699"/>
                </a:solidFill>
                <a:effectLst/>
                <a:latin typeface="inter-regular"/>
              </a:rPr>
              <a:t>void</a:t>
            </a:r>
            <a:r>
              <a:rPr lang="en-IN" b="0" i="0" dirty="0">
                <a:solidFill>
                  <a:srgbClr val="000000"/>
                </a:solidFill>
                <a:effectLst/>
                <a:latin typeface="inter-regular"/>
              </a:rPr>
              <a:t> show();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A7 </a:t>
            </a:r>
            <a:r>
              <a:rPr lang="en-IN" b="1" i="0" dirty="0">
                <a:solidFill>
                  <a:srgbClr val="006699"/>
                </a:solidFill>
                <a:effectLst/>
                <a:latin typeface="inter-regular"/>
              </a:rPr>
              <a:t>implements</a:t>
            </a:r>
            <a:r>
              <a:rPr lang="en-IN" b="0" i="0" dirty="0">
                <a:solidFill>
                  <a:srgbClr val="000000"/>
                </a:solidFill>
                <a:effectLst/>
                <a:latin typeface="inter-regular"/>
              </a:rPr>
              <a:t> </a:t>
            </a:r>
            <a:r>
              <a:rPr lang="en-IN" b="0" i="0" dirty="0" err="1">
                <a:solidFill>
                  <a:srgbClr val="000000"/>
                </a:solidFill>
                <a:effectLst/>
                <a:latin typeface="inter-regular"/>
              </a:rPr>
              <a:t>Printable,Showable</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print(){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show(){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"Welcome"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A7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A7();  </a:t>
            </a:r>
          </a:p>
          <a:p>
            <a:pPr algn="just"/>
            <a:r>
              <a:rPr lang="en-IN" b="0" i="0" dirty="0" err="1">
                <a:solidFill>
                  <a:srgbClr val="000000"/>
                </a:solidFill>
                <a:effectLst/>
                <a:latin typeface="inter-regular"/>
              </a:rPr>
              <a:t>obj.print</a:t>
            </a:r>
            <a:r>
              <a:rPr lang="en-IN" b="0" i="0" dirty="0">
                <a:solidFill>
                  <a:srgbClr val="000000"/>
                </a:solidFill>
                <a:effectLst/>
                <a:latin typeface="inter-regular"/>
              </a:rPr>
              <a:t>();  </a:t>
            </a:r>
          </a:p>
          <a:p>
            <a:pPr algn="just"/>
            <a:r>
              <a:rPr lang="en-IN" b="0" i="0" dirty="0" err="1">
                <a:solidFill>
                  <a:srgbClr val="000000"/>
                </a:solidFill>
                <a:effectLst/>
                <a:latin typeface="inter-regular"/>
              </a:rPr>
              <a:t>obj.show</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9E9F8BD3-9DF9-199C-3340-5546CFE00CE3}"/>
              </a:ext>
            </a:extLst>
          </p:cNvPr>
          <p:cNvSpPr txBox="1"/>
          <p:nvPr/>
        </p:nvSpPr>
        <p:spPr>
          <a:xfrm>
            <a:off x="6680836" y="1166842"/>
            <a:ext cx="5354952" cy="5078313"/>
          </a:xfrm>
          <a:prstGeom prst="rect">
            <a:avLst/>
          </a:prstGeom>
          <a:noFill/>
        </p:spPr>
        <p:txBody>
          <a:bodyPr wrap="square">
            <a:spAutoFit/>
          </a:bodyPr>
          <a:lstStyle/>
          <a:p>
            <a:pPr algn="just"/>
            <a:r>
              <a:rPr lang="en-US" dirty="0">
                <a:solidFill>
                  <a:srgbClr val="333333"/>
                </a:solidFill>
                <a:latin typeface="inter-regular"/>
              </a:rPr>
              <a:t>I</a:t>
            </a:r>
            <a:r>
              <a:rPr lang="en-US" b="0" i="0" dirty="0">
                <a:solidFill>
                  <a:srgbClr val="333333"/>
                </a:solidFill>
                <a:effectLst/>
                <a:latin typeface="inter-regular"/>
              </a:rPr>
              <a:t>n case of an interface because there is no ambiguity. It is because its implementation is provided by the implementation class. For example:</a:t>
            </a:r>
          </a:p>
          <a:p>
            <a:pPr algn="just"/>
            <a:endParaRPr lang="en-US" dirty="0">
              <a:solidFill>
                <a:srgbClr val="333333"/>
              </a:solidFill>
              <a:latin typeface="inter-regular"/>
            </a:endParaRPr>
          </a:p>
          <a:p>
            <a:pPr algn="just"/>
            <a:r>
              <a:rPr lang="en-IN" b="1" i="0" dirty="0">
                <a:solidFill>
                  <a:srgbClr val="006699"/>
                </a:solidFill>
                <a:effectLst/>
                <a:latin typeface="inter-regular"/>
              </a:rPr>
              <a:t>interface</a:t>
            </a:r>
            <a:r>
              <a:rPr lang="en-IN" b="0" i="0" dirty="0">
                <a:solidFill>
                  <a:srgbClr val="000000"/>
                </a:solidFill>
                <a:effectLst/>
                <a:latin typeface="inter-regular"/>
              </a:rPr>
              <a:t> Printable{  </a:t>
            </a:r>
          </a:p>
          <a:p>
            <a:pPr algn="just"/>
            <a:r>
              <a:rPr lang="en-IN" b="1" i="0" dirty="0">
                <a:solidFill>
                  <a:srgbClr val="006699"/>
                </a:solidFill>
                <a:effectLst/>
                <a:latin typeface="inter-regular"/>
              </a:rPr>
              <a:t>void</a:t>
            </a:r>
            <a:r>
              <a:rPr lang="en-IN" b="0" i="0" dirty="0">
                <a:solidFill>
                  <a:srgbClr val="000000"/>
                </a:solidFill>
                <a:effectLst/>
                <a:latin typeface="inter-regular"/>
              </a:rPr>
              <a:t> print();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interface</a:t>
            </a:r>
            <a:r>
              <a:rPr lang="en-IN" b="0" i="0" dirty="0">
                <a:solidFill>
                  <a:srgbClr val="000000"/>
                </a:solidFill>
                <a:effectLst/>
                <a:latin typeface="inter-regular"/>
              </a:rPr>
              <a:t> Showable{  </a:t>
            </a:r>
          </a:p>
          <a:p>
            <a:pPr algn="just"/>
            <a:r>
              <a:rPr lang="en-IN" b="1" i="0" dirty="0">
                <a:solidFill>
                  <a:srgbClr val="006699"/>
                </a:solidFill>
                <a:effectLst/>
                <a:latin typeface="inter-regular"/>
              </a:rPr>
              <a:t>void</a:t>
            </a:r>
            <a:r>
              <a:rPr lang="en-IN" b="0" i="0" dirty="0">
                <a:solidFill>
                  <a:srgbClr val="000000"/>
                </a:solidFill>
                <a:effectLst/>
                <a:latin typeface="inter-regular"/>
              </a:rPr>
              <a:t> print();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TestInterface3 </a:t>
            </a:r>
            <a:r>
              <a:rPr lang="en-IN" b="1" i="0" dirty="0">
                <a:solidFill>
                  <a:srgbClr val="006699"/>
                </a:solidFill>
                <a:effectLst/>
                <a:latin typeface="inter-regular"/>
              </a:rPr>
              <a:t>implements</a:t>
            </a:r>
            <a:r>
              <a:rPr lang="en-IN" b="0" i="0" dirty="0">
                <a:solidFill>
                  <a:srgbClr val="000000"/>
                </a:solidFill>
                <a:effectLst/>
                <a:latin typeface="inter-regular"/>
              </a:rPr>
              <a:t> Printable, Showable{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print(){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TestInterface3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TestInterface3();  </a:t>
            </a:r>
          </a:p>
          <a:p>
            <a:pPr algn="just"/>
            <a:r>
              <a:rPr lang="en-IN" b="0" i="0" dirty="0" err="1">
                <a:solidFill>
                  <a:srgbClr val="000000"/>
                </a:solidFill>
                <a:effectLst/>
                <a:latin typeface="inter-regular"/>
              </a:rPr>
              <a:t>obj.print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cxnSp>
        <p:nvCxnSpPr>
          <p:cNvPr id="7" name="Straight Connector 6">
            <a:extLst>
              <a:ext uri="{FF2B5EF4-FFF2-40B4-BE49-F238E27FC236}">
                <a16:creationId xmlns:a16="http://schemas.microsoft.com/office/drawing/2014/main" id="{8C9B3416-8C3E-8621-6C32-D9B1B30A2F79}"/>
              </a:ext>
            </a:extLst>
          </p:cNvPr>
          <p:cNvCxnSpPr>
            <a:cxnSpLocks/>
          </p:cNvCxnSpPr>
          <p:nvPr/>
        </p:nvCxnSpPr>
        <p:spPr>
          <a:xfrm>
            <a:off x="6515100" y="612844"/>
            <a:ext cx="0" cy="60737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950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F390A-1C7F-6DBD-C2CA-A1F08E987317}"/>
              </a:ext>
            </a:extLst>
          </p:cNvPr>
          <p:cNvSpPr txBox="1"/>
          <p:nvPr/>
        </p:nvSpPr>
        <p:spPr>
          <a:xfrm>
            <a:off x="1274445" y="941189"/>
            <a:ext cx="6137910" cy="369332"/>
          </a:xfrm>
          <a:prstGeom prst="rect">
            <a:avLst/>
          </a:prstGeom>
          <a:noFill/>
        </p:spPr>
        <p:txBody>
          <a:bodyPr wrap="square">
            <a:spAutoFit/>
          </a:bodyPr>
          <a:lstStyle/>
          <a:p>
            <a:pPr algn="just"/>
            <a:r>
              <a:rPr lang="en-IN" b="1" i="0" u="sng" dirty="0">
                <a:solidFill>
                  <a:srgbClr val="610B38"/>
                </a:solidFill>
                <a:effectLst/>
                <a:latin typeface="erdana"/>
              </a:rPr>
              <a:t>Interface inheritance</a:t>
            </a:r>
          </a:p>
        </p:txBody>
      </p:sp>
      <p:sp>
        <p:nvSpPr>
          <p:cNvPr id="5" name="TextBox 4">
            <a:extLst>
              <a:ext uri="{FF2B5EF4-FFF2-40B4-BE49-F238E27FC236}">
                <a16:creationId xmlns:a16="http://schemas.microsoft.com/office/drawing/2014/main" id="{4AC9867A-B6D0-7BA6-C450-B319C4D74418}"/>
              </a:ext>
            </a:extLst>
          </p:cNvPr>
          <p:cNvSpPr txBox="1"/>
          <p:nvPr/>
        </p:nvSpPr>
        <p:spPr>
          <a:xfrm>
            <a:off x="1274444" y="1310521"/>
            <a:ext cx="8109585" cy="369332"/>
          </a:xfrm>
          <a:prstGeom prst="rect">
            <a:avLst/>
          </a:prstGeom>
          <a:noFill/>
        </p:spPr>
        <p:txBody>
          <a:bodyPr wrap="square">
            <a:spAutoFit/>
          </a:bodyPr>
          <a:lstStyle/>
          <a:p>
            <a:r>
              <a:rPr lang="en-US" b="0" i="0" dirty="0">
                <a:solidFill>
                  <a:srgbClr val="333333"/>
                </a:solidFill>
                <a:effectLst/>
                <a:latin typeface="inter-regular"/>
              </a:rPr>
              <a:t>A class implements an interface, but one interface extends another interface.</a:t>
            </a:r>
            <a:endParaRPr lang="en-IN" dirty="0"/>
          </a:p>
        </p:txBody>
      </p:sp>
      <p:sp>
        <p:nvSpPr>
          <p:cNvPr id="7" name="TextBox 6">
            <a:extLst>
              <a:ext uri="{FF2B5EF4-FFF2-40B4-BE49-F238E27FC236}">
                <a16:creationId xmlns:a16="http://schemas.microsoft.com/office/drawing/2014/main" id="{C7F014F4-1B76-4211-F92E-1AFFA6983512}"/>
              </a:ext>
            </a:extLst>
          </p:cNvPr>
          <p:cNvSpPr txBox="1"/>
          <p:nvPr/>
        </p:nvSpPr>
        <p:spPr>
          <a:xfrm>
            <a:off x="1274445" y="1869788"/>
            <a:ext cx="6137910" cy="4524315"/>
          </a:xfrm>
          <a:prstGeom prst="rect">
            <a:avLst/>
          </a:prstGeom>
          <a:noFill/>
        </p:spPr>
        <p:txBody>
          <a:bodyPr wrap="square">
            <a:spAutoFit/>
          </a:bodyPr>
          <a:lstStyle/>
          <a:p>
            <a:pPr algn="just"/>
            <a:r>
              <a:rPr lang="en-IN" b="1" i="0" dirty="0">
                <a:solidFill>
                  <a:srgbClr val="006699"/>
                </a:solidFill>
                <a:effectLst/>
                <a:latin typeface="inter-regular"/>
              </a:rPr>
              <a:t>interface</a:t>
            </a:r>
            <a:r>
              <a:rPr lang="en-IN" b="0" i="0" dirty="0">
                <a:solidFill>
                  <a:srgbClr val="000000"/>
                </a:solidFill>
                <a:effectLst/>
                <a:latin typeface="inter-regular"/>
              </a:rPr>
              <a:t> Printable{  </a:t>
            </a:r>
          </a:p>
          <a:p>
            <a:pPr algn="just"/>
            <a:r>
              <a:rPr lang="en-IN" b="1" i="0" dirty="0">
                <a:solidFill>
                  <a:srgbClr val="006699"/>
                </a:solidFill>
                <a:effectLst/>
                <a:latin typeface="inter-regular"/>
              </a:rPr>
              <a:t>void</a:t>
            </a:r>
            <a:r>
              <a:rPr lang="en-IN" b="0" i="0" dirty="0">
                <a:solidFill>
                  <a:srgbClr val="000000"/>
                </a:solidFill>
                <a:effectLst/>
                <a:latin typeface="inter-regular"/>
              </a:rPr>
              <a:t> print();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interface</a:t>
            </a:r>
            <a:r>
              <a:rPr lang="en-IN" b="0" i="0" dirty="0">
                <a:solidFill>
                  <a:srgbClr val="000000"/>
                </a:solidFill>
                <a:effectLst/>
                <a:latin typeface="inter-regular"/>
              </a:rPr>
              <a:t> Showable </a:t>
            </a:r>
            <a:r>
              <a:rPr lang="en-IN" b="1" i="0" dirty="0">
                <a:solidFill>
                  <a:srgbClr val="006699"/>
                </a:solidFill>
                <a:effectLst/>
                <a:latin typeface="inter-regular"/>
              </a:rPr>
              <a:t>extends</a:t>
            </a:r>
            <a:r>
              <a:rPr lang="en-IN" b="0" i="0" dirty="0">
                <a:solidFill>
                  <a:srgbClr val="000000"/>
                </a:solidFill>
                <a:effectLst/>
                <a:latin typeface="inter-regular"/>
              </a:rPr>
              <a:t> Printable{  </a:t>
            </a:r>
          </a:p>
          <a:p>
            <a:pPr algn="just"/>
            <a:r>
              <a:rPr lang="en-IN" b="1" i="0" dirty="0">
                <a:solidFill>
                  <a:srgbClr val="006699"/>
                </a:solidFill>
                <a:effectLst/>
                <a:latin typeface="inter-regular"/>
              </a:rPr>
              <a:t>void</a:t>
            </a:r>
            <a:r>
              <a:rPr lang="en-IN" b="0" i="0" dirty="0">
                <a:solidFill>
                  <a:srgbClr val="000000"/>
                </a:solidFill>
                <a:effectLst/>
                <a:latin typeface="inter-regular"/>
              </a:rPr>
              <a:t> show();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TestInterface4 </a:t>
            </a:r>
            <a:r>
              <a:rPr lang="en-IN" b="1" i="0" dirty="0">
                <a:solidFill>
                  <a:srgbClr val="006699"/>
                </a:solidFill>
                <a:effectLst/>
                <a:latin typeface="inter-regular"/>
              </a:rPr>
              <a:t>implements</a:t>
            </a:r>
            <a:r>
              <a:rPr lang="en-IN" b="0" i="0" dirty="0">
                <a:solidFill>
                  <a:srgbClr val="000000"/>
                </a:solidFill>
                <a:effectLst/>
                <a:latin typeface="inter-regular"/>
              </a:rPr>
              <a:t> Showable{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print(){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show(){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"Welcome"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TestInterface4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TestInterface4();  </a:t>
            </a:r>
          </a:p>
          <a:p>
            <a:pPr algn="just"/>
            <a:r>
              <a:rPr lang="en-IN" b="0" i="0" dirty="0" err="1">
                <a:solidFill>
                  <a:srgbClr val="000000"/>
                </a:solidFill>
                <a:effectLst/>
                <a:latin typeface="inter-regular"/>
              </a:rPr>
              <a:t>obj.print</a:t>
            </a:r>
            <a:r>
              <a:rPr lang="en-IN" b="0" i="0" dirty="0">
                <a:solidFill>
                  <a:srgbClr val="000000"/>
                </a:solidFill>
                <a:effectLst/>
                <a:latin typeface="inter-regular"/>
              </a:rPr>
              <a:t>();  </a:t>
            </a:r>
          </a:p>
          <a:p>
            <a:pPr algn="just"/>
            <a:r>
              <a:rPr lang="en-IN" b="0" i="0" dirty="0" err="1">
                <a:solidFill>
                  <a:srgbClr val="000000"/>
                </a:solidFill>
                <a:effectLst/>
                <a:latin typeface="inter-regular"/>
              </a:rPr>
              <a:t>obj.show</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312423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E5B4F-254D-EBDC-4202-4BBEEED181EA}"/>
              </a:ext>
            </a:extLst>
          </p:cNvPr>
          <p:cNvSpPr txBox="1"/>
          <p:nvPr/>
        </p:nvSpPr>
        <p:spPr>
          <a:xfrm>
            <a:off x="1354454" y="767060"/>
            <a:ext cx="9846945" cy="923330"/>
          </a:xfrm>
          <a:prstGeom prst="rect">
            <a:avLst/>
          </a:prstGeom>
          <a:noFill/>
        </p:spPr>
        <p:txBody>
          <a:bodyPr wrap="square">
            <a:spAutoFit/>
          </a:bodyPr>
          <a:lstStyle/>
          <a:p>
            <a:pPr algn="just"/>
            <a:r>
              <a:rPr lang="en-US" b="1" i="0" u="sng" dirty="0">
                <a:solidFill>
                  <a:srgbClr val="610B38"/>
                </a:solidFill>
                <a:effectLst/>
                <a:latin typeface="erdana"/>
              </a:rPr>
              <a:t>Java 8 Default Method in Interface</a:t>
            </a:r>
          </a:p>
          <a:p>
            <a:pPr algn="just"/>
            <a:r>
              <a:rPr lang="en-US" b="0" i="0" dirty="0">
                <a:solidFill>
                  <a:srgbClr val="333333"/>
                </a:solidFill>
                <a:effectLst/>
                <a:latin typeface="inter-regular"/>
              </a:rPr>
              <a:t>Since Java 8, we can have method body in interface. But we need to make it default method. Let's see an example:</a:t>
            </a:r>
          </a:p>
        </p:txBody>
      </p:sp>
      <p:sp>
        <p:nvSpPr>
          <p:cNvPr id="5" name="TextBox 4">
            <a:extLst>
              <a:ext uri="{FF2B5EF4-FFF2-40B4-BE49-F238E27FC236}">
                <a16:creationId xmlns:a16="http://schemas.microsoft.com/office/drawing/2014/main" id="{56F63BFA-0977-712B-7BFE-2F5E267A2D63}"/>
              </a:ext>
            </a:extLst>
          </p:cNvPr>
          <p:cNvSpPr txBox="1"/>
          <p:nvPr/>
        </p:nvSpPr>
        <p:spPr>
          <a:xfrm>
            <a:off x="1354454" y="1965246"/>
            <a:ext cx="6137910" cy="3693319"/>
          </a:xfrm>
          <a:prstGeom prst="rect">
            <a:avLst/>
          </a:prstGeom>
          <a:noFill/>
        </p:spPr>
        <p:txBody>
          <a:bodyPr wrap="square">
            <a:spAutoFit/>
          </a:bodyPr>
          <a:lstStyle/>
          <a:p>
            <a:pPr algn="just"/>
            <a:r>
              <a:rPr lang="en-IN" b="1" i="0" dirty="0">
                <a:solidFill>
                  <a:srgbClr val="006699"/>
                </a:solidFill>
                <a:effectLst/>
                <a:latin typeface="inter-regular"/>
              </a:rPr>
              <a:t>interface</a:t>
            </a:r>
            <a:r>
              <a:rPr lang="en-IN" b="0" i="0" dirty="0">
                <a:solidFill>
                  <a:srgbClr val="000000"/>
                </a:solidFill>
                <a:effectLst/>
                <a:latin typeface="inter-regular"/>
              </a:rPr>
              <a:t> Drawable{  </a:t>
            </a:r>
          </a:p>
          <a:p>
            <a:pPr algn="just"/>
            <a:r>
              <a:rPr lang="en-IN" b="1" i="0" dirty="0">
                <a:solidFill>
                  <a:srgbClr val="006699"/>
                </a:solidFill>
                <a:effectLst/>
                <a:latin typeface="inter-regular"/>
              </a:rPr>
              <a:t>void</a:t>
            </a:r>
            <a:r>
              <a:rPr lang="en-IN" b="0" i="0" dirty="0">
                <a:solidFill>
                  <a:srgbClr val="000000"/>
                </a:solidFill>
                <a:effectLst/>
                <a:latin typeface="inter-regular"/>
              </a:rPr>
              <a:t> draw();  </a:t>
            </a:r>
          </a:p>
          <a:p>
            <a:pPr algn="just"/>
            <a:r>
              <a:rPr lang="en-IN" b="1" i="0" dirty="0">
                <a:solidFill>
                  <a:srgbClr val="006699"/>
                </a:solidFill>
                <a:effectLst/>
                <a:latin typeface="inter-regular"/>
              </a:rPr>
              <a:t>default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"default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Rectangle </a:t>
            </a:r>
            <a:r>
              <a:rPr lang="en-IN" b="1" i="0" dirty="0">
                <a:solidFill>
                  <a:srgbClr val="006699"/>
                </a:solidFill>
                <a:effectLst/>
                <a:latin typeface="inter-regular"/>
              </a:rPr>
              <a:t>implements</a:t>
            </a:r>
            <a:r>
              <a:rPr lang="en-IN" b="0" i="0" dirty="0">
                <a:solidFill>
                  <a:srgbClr val="000000"/>
                </a:solidFill>
                <a:effectLst/>
                <a:latin typeface="inter-regular"/>
              </a:rPr>
              <a:t> Drawable{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rectangle"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TestInterfaceDefault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Drawable d=</a:t>
            </a:r>
            <a:r>
              <a:rPr lang="en-IN" b="1" i="0" dirty="0">
                <a:solidFill>
                  <a:srgbClr val="006699"/>
                </a:solidFill>
                <a:effectLst/>
                <a:latin typeface="inter-regular"/>
              </a:rPr>
              <a:t>new</a:t>
            </a:r>
            <a:r>
              <a:rPr lang="en-IN" b="0" i="0" dirty="0">
                <a:solidFill>
                  <a:srgbClr val="000000"/>
                </a:solidFill>
                <a:effectLst/>
                <a:latin typeface="inter-regular"/>
              </a:rPr>
              <a:t> Rectangle();  </a:t>
            </a:r>
          </a:p>
          <a:p>
            <a:pPr algn="just"/>
            <a:r>
              <a:rPr lang="en-IN" b="0" i="0" dirty="0" err="1">
                <a:solidFill>
                  <a:srgbClr val="000000"/>
                </a:solidFill>
                <a:effectLst/>
                <a:latin typeface="inter-regular"/>
              </a:rPr>
              <a:t>d.draw</a:t>
            </a:r>
            <a:r>
              <a:rPr lang="en-IN" b="0" i="0" dirty="0">
                <a:solidFill>
                  <a:srgbClr val="000000"/>
                </a:solidFill>
                <a:effectLst/>
                <a:latin typeface="inter-regular"/>
              </a:rPr>
              <a:t>();  </a:t>
            </a:r>
          </a:p>
          <a:p>
            <a:pPr algn="just"/>
            <a:r>
              <a:rPr lang="en-IN" b="0" i="0" dirty="0">
                <a:solidFill>
                  <a:srgbClr val="000000"/>
                </a:solidFill>
                <a:effectLst/>
                <a:latin typeface="inter-regular"/>
              </a:rPr>
              <a:t>d.msg();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559639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EC483-CFC9-0391-FC94-F899CC6FEA2E}"/>
              </a:ext>
            </a:extLst>
          </p:cNvPr>
          <p:cNvSpPr txBox="1"/>
          <p:nvPr/>
        </p:nvSpPr>
        <p:spPr>
          <a:xfrm>
            <a:off x="1297304" y="721340"/>
            <a:ext cx="9824085" cy="646331"/>
          </a:xfrm>
          <a:prstGeom prst="rect">
            <a:avLst/>
          </a:prstGeom>
          <a:noFill/>
        </p:spPr>
        <p:txBody>
          <a:bodyPr wrap="square">
            <a:spAutoFit/>
          </a:bodyPr>
          <a:lstStyle/>
          <a:p>
            <a:pPr algn="just"/>
            <a:r>
              <a:rPr lang="en-US" b="1" i="0" u="sng" dirty="0">
                <a:solidFill>
                  <a:srgbClr val="610B38"/>
                </a:solidFill>
                <a:effectLst/>
                <a:latin typeface="erdana"/>
              </a:rPr>
              <a:t>Java 8 Static Method in Interface</a:t>
            </a:r>
          </a:p>
          <a:p>
            <a:pPr algn="just"/>
            <a:r>
              <a:rPr lang="en-US" b="0" i="0" dirty="0">
                <a:solidFill>
                  <a:srgbClr val="333333"/>
                </a:solidFill>
                <a:effectLst/>
                <a:latin typeface="inter-regular"/>
              </a:rPr>
              <a:t>Since Java 8, we can have static method in interface. Let's see an example:</a:t>
            </a:r>
          </a:p>
        </p:txBody>
      </p:sp>
      <p:sp>
        <p:nvSpPr>
          <p:cNvPr id="5" name="TextBox 4">
            <a:extLst>
              <a:ext uri="{FF2B5EF4-FFF2-40B4-BE49-F238E27FC236}">
                <a16:creationId xmlns:a16="http://schemas.microsoft.com/office/drawing/2014/main" id="{D8C65DFD-5B6C-0E01-9623-04355635B957}"/>
              </a:ext>
            </a:extLst>
          </p:cNvPr>
          <p:cNvSpPr txBox="1"/>
          <p:nvPr/>
        </p:nvSpPr>
        <p:spPr>
          <a:xfrm>
            <a:off x="1297304" y="1443841"/>
            <a:ext cx="6137910" cy="3970318"/>
          </a:xfrm>
          <a:prstGeom prst="rect">
            <a:avLst/>
          </a:prstGeom>
          <a:noFill/>
        </p:spPr>
        <p:txBody>
          <a:bodyPr wrap="square">
            <a:spAutoFit/>
          </a:bodyPr>
          <a:lstStyle/>
          <a:p>
            <a:pPr algn="just"/>
            <a:r>
              <a:rPr lang="en-IN" b="1" i="0" dirty="0">
                <a:solidFill>
                  <a:srgbClr val="006699"/>
                </a:solidFill>
                <a:effectLst/>
                <a:latin typeface="inter-regular"/>
              </a:rPr>
              <a:t>interface</a:t>
            </a:r>
            <a:r>
              <a:rPr lang="en-IN" b="0" i="0" dirty="0">
                <a:solidFill>
                  <a:srgbClr val="000000"/>
                </a:solidFill>
                <a:effectLst/>
                <a:latin typeface="inter-regular"/>
              </a:rPr>
              <a:t> Drawable{  </a:t>
            </a:r>
          </a:p>
          <a:p>
            <a:pPr algn="just"/>
            <a:r>
              <a:rPr lang="en-IN" b="1" i="0" dirty="0">
                <a:solidFill>
                  <a:srgbClr val="006699"/>
                </a:solidFill>
                <a:effectLst/>
                <a:latin typeface="inter-regular"/>
              </a:rPr>
              <a:t>void</a:t>
            </a:r>
            <a:r>
              <a:rPr lang="en-IN" b="0" i="0" dirty="0">
                <a:solidFill>
                  <a:srgbClr val="000000"/>
                </a:solidFill>
                <a:effectLst/>
                <a:latin typeface="inter-regular"/>
              </a:rPr>
              <a:t> draw();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cube(</a:t>
            </a:r>
            <a:r>
              <a:rPr lang="en-IN" b="1" i="0" dirty="0">
                <a:solidFill>
                  <a:srgbClr val="006699"/>
                </a:solidFill>
                <a:effectLst/>
                <a:latin typeface="inter-regular"/>
              </a:rPr>
              <a:t>int</a:t>
            </a:r>
            <a:r>
              <a:rPr lang="en-IN" b="0" i="0" dirty="0">
                <a:solidFill>
                  <a:srgbClr val="000000"/>
                </a:solidFill>
                <a:effectLst/>
                <a:latin typeface="inter-regular"/>
              </a:rPr>
              <a:t> x){</a:t>
            </a:r>
            <a:r>
              <a:rPr lang="en-IN" b="1" i="0" dirty="0">
                <a:solidFill>
                  <a:srgbClr val="006699"/>
                </a:solidFill>
                <a:effectLst/>
                <a:latin typeface="inter-regular"/>
              </a:rPr>
              <a:t>return</a:t>
            </a:r>
            <a:r>
              <a:rPr lang="en-IN" b="0" i="0" dirty="0">
                <a:solidFill>
                  <a:srgbClr val="000000"/>
                </a:solidFill>
                <a:effectLst/>
                <a:latin typeface="inter-regular"/>
              </a:rPr>
              <a:t> x*x*x;}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Rectangle </a:t>
            </a:r>
            <a:r>
              <a:rPr lang="en-IN" b="1" i="0" dirty="0">
                <a:solidFill>
                  <a:srgbClr val="006699"/>
                </a:solidFill>
                <a:effectLst/>
                <a:latin typeface="inter-regular"/>
              </a:rPr>
              <a:t>implements</a:t>
            </a:r>
            <a:r>
              <a:rPr lang="en-IN" b="0" i="0" dirty="0">
                <a:solidFill>
                  <a:srgbClr val="000000"/>
                </a:solidFill>
                <a:effectLst/>
                <a:latin typeface="inter-regular"/>
              </a:rPr>
              <a:t> Drawable{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rectangle"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TestInterfaceStatic</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Drawable d=</a:t>
            </a:r>
            <a:r>
              <a:rPr lang="en-IN" b="1" i="0" dirty="0">
                <a:solidFill>
                  <a:srgbClr val="006699"/>
                </a:solidFill>
                <a:effectLst/>
                <a:latin typeface="inter-regular"/>
              </a:rPr>
              <a:t>new</a:t>
            </a:r>
            <a:r>
              <a:rPr lang="en-IN" b="0" i="0" dirty="0">
                <a:solidFill>
                  <a:srgbClr val="000000"/>
                </a:solidFill>
                <a:effectLst/>
                <a:latin typeface="inter-regular"/>
              </a:rPr>
              <a:t> Rectangle();  </a:t>
            </a:r>
          </a:p>
          <a:p>
            <a:pPr algn="just"/>
            <a:r>
              <a:rPr lang="en-IN" b="0" i="0" dirty="0" err="1">
                <a:solidFill>
                  <a:srgbClr val="000000"/>
                </a:solidFill>
                <a:effectLst/>
                <a:latin typeface="inter-regular"/>
              </a:rPr>
              <a:t>d.draw</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Drawable.cube</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015412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0FF06D-0700-112D-525D-D9A0A2DBEF73}"/>
              </a:ext>
            </a:extLst>
          </p:cNvPr>
          <p:cNvSpPr/>
          <p:nvPr/>
        </p:nvSpPr>
        <p:spPr>
          <a:xfrm>
            <a:off x="814501" y="2136338"/>
            <a:ext cx="11591698" cy="2585323"/>
          </a:xfrm>
          <a:prstGeom prst="rect">
            <a:avLst/>
          </a:prstGeom>
          <a:noFill/>
        </p:spPr>
        <p:txBody>
          <a:bodyPr wrap="none" lIns="91440" tIns="45720" rIns="91440" bIns="45720">
            <a:spAutoFit/>
          </a:bodyPr>
          <a:lstStyle/>
          <a:p>
            <a:r>
              <a:rPr lang="en-US" sz="5400" b="1" i="0" cap="none" spc="50" dirty="0">
                <a:ln w="0"/>
                <a:solidFill>
                  <a:schemeClr val="bg2"/>
                </a:solidFill>
                <a:effectLst>
                  <a:innerShdw blurRad="63500" dist="50800" dir="13500000">
                    <a:srgbClr val="000000">
                      <a:alpha val="50000"/>
                    </a:srgbClr>
                  </a:innerShdw>
                </a:effectLst>
                <a:latin typeface="erdana"/>
              </a:rPr>
              <a:t>Q) What is marker or tagged interface?</a:t>
            </a:r>
          </a:p>
          <a:p>
            <a:r>
              <a:rPr lang="en-US" sz="5400" b="1" i="0" cap="none" spc="50" dirty="0">
                <a:ln w="0"/>
                <a:solidFill>
                  <a:schemeClr val="bg2"/>
                </a:solidFill>
                <a:effectLst>
                  <a:innerShdw blurRad="63500" dist="50800" dir="13500000">
                    <a:srgbClr val="000000">
                      <a:alpha val="50000"/>
                    </a:srgbClr>
                  </a:innerShdw>
                </a:effectLst>
                <a:latin typeface="erdana"/>
              </a:rPr>
              <a:t>Q) What is </a:t>
            </a:r>
            <a:r>
              <a:rPr lang="en-IN" sz="5400" b="1" i="0" cap="none" spc="50" dirty="0">
                <a:ln w="0"/>
                <a:solidFill>
                  <a:schemeClr val="bg2"/>
                </a:solidFill>
                <a:effectLst>
                  <a:innerShdw blurRad="63500" dist="50800" dir="13500000">
                    <a:srgbClr val="000000">
                      <a:alpha val="50000"/>
                    </a:srgbClr>
                  </a:innerShdw>
                </a:effectLst>
                <a:latin typeface="erdana"/>
              </a:rPr>
              <a:t>Nested Interface in Java</a:t>
            </a:r>
            <a:r>
              <a:rPr lang="en-US" sz="5400" b="1" cap="none" spc="50" dirty="0">
                <a:ln w="0"/>
                <a:solidFill>
                  <a:schemeClr val="bg2"/>
                </a:solidFill>
                <a:effectLst>
                  <a:innerShdw blurRad="63500" dist="50800" dir="13500000">
                    <a:srgbClr val="000000">
                      <a:alpha val="50000"/>
                    </a:srgbClr>
                  </a:innerShdw>
                </a:effectLst>
                <a:latin typeface="erdana"/>
              </a:rPr>
              <a:t> ?</a:t>
            </a:r>
          </a:p>
          <a:p>
            <a:r>
              <a:rPr lang="en-US" sz="5400" b="1" cap="none" spc="50" dirty="0">
                <a:ln w="0"/>
                <a:solidFill>
                  <a:schemeClr val="bg2"/>
                </a:solidFill>
                <a:effectLst>
                  <a:innerShdw blurRad="63500" dist="50800" dir="13500000">
                    <a:srgbClr val="000000">
                      <a:alpha val="50000"/>
                    </a:srgbClr>
                  </a:innerShdw>
                </a:effectLst>
                <a:latin typeface="erdana"/>
              </a:rPr>
              <a:t> 		How to handle them ?</a:t>
            </a:r>
            <a:endParaRPr lang="en-IN" sz="5400" b="1" cap="none" spc="50" dirty="0">
              <a:ln w="0"/>
              <a:solidFill>
                <a:schemeClr val="bg2"/>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900857E6-C2A2-25C4-56C9-B75A7B86EA46}"/>
              </a:ext>
            </a:extLst>
          </p:cNvPr>
          <p:cNvSpPr txBox="1"/>
          <p:nvPr/>
        </p:nvSpPr>
        <p:spPr>
          <a:xfrm>
            <a:off x="814501" y="1474470"/>
            <a:ext cx="2994660" cy="523220"/>
          </a:xfrm>
          <a:prstGeom prst="rect">
            <a:avLst/>
          </a:prstGeom>
          <a:noFill/>
        </p:spPr>
        <p:txBody>
          <a:bodyPr wrap="square" rtlCol="0">
            <a:spAutoFit/>
          </a:bodyPr>
          <a:lstStyle/>
          <a:p>
            <a:r>
              <a:rPr lang="en-IN" sz="2800" b="1" u="sng" dirty="0"/>
              <a:t>Do it Yourself -</a:t>
            </a:r>
          </a:p>
        </p:txBody>
      </p:sp>
    </p:spTree>
    <p:extLst>
      <p:ext uri="{BB962C8B-B14F-4D97-AF65-F5344CB8AC3E}">
        <p14:creationId xmlns:p14="http://schemas.microsoft.com/office/powerpoint/2010/main" val="3123682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77B1C-88CE-7373-AA48-7B1337E65A02}"/>
              </a:ext>
            </a:extLst>
          </p:cNvPr>
          <p:cNvSpPr txBox="1"/>
          <p:nvPr/>
        </p:nvSpPr>
        <p:spPr>
          <a:xfrm>
            <a:off x="1439466" y="965478"/>
            <a:ext cx="6136480" cy="400110"/>
          </a:xfrm>
          <a:prstGeom prst="rect">
            <a:avLst/>
          </a:prstGeom>
          <a:noFill/>
        </p:spPr>
        <p:txBody>
          <a:bodyPr wrap="square">
            <a:spAutoFit/>
          </a:bodyPr>
          <a:lstStyle/>
          <a:p>
            <a:r>
              <a:rPr lang="en-US" sz="2000" b="0" i="0" dirty="0">
                <a:solidFill>
                  <a:srgbClr val="333333"/>
                </a:solidFill>
                <a:effectLst/>
                <a:latin typeface="inter-regular"/>
              </a:rPr>
              <a:t>At runtime, the following steps are performed:</a:t>
            </a:r>
            <a:endParaRPr lang="en-IN" sz="2000" dirty="0"/>
          </a:p>
        </p:txBody>
      </p:sp>
      <p:pic>
        <p:nvPicPr>
          <p:cNvPr id="5" name="Picture 4" descr="A screen shot of a cell phone&#10;&#10;Description automatically generated">
            <a:extLst>
              <a:ext uri="{FF2B5EF4-FFF2-40B4-BE49-F238E27FC236}">
                <a16:creationId xmlns:a16="http://schemas.microsoft.com/office/drawing/2014/main" id="{B76CB836-381F-54D3-E6C6-617E11918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565" y="1449200"/>
            <a:ext cx="1960959" cy="4937002"/>
          </a:xfrm>
          <a:prstGeom prst="rect">
            <a:avLst/>
          </a:prstGeom>
        </p:spPr>
      </p:pic>
      <p:sp>
        <p:nvSpPr>
          <p:cNvPr id="7" name="TextBox 6">
            <a:extLst>
              <a:ext uri="{FF2B5EF4-FFF2-40B4-BE49-F238E27FC236}">
                <a16:creationId xmlns:a16="http://schemas.microsoft.com/office/drawing/2014/main" id="{F0E37659-C82E-9BBC-6447-E861BB65ED0E}"/>
              </a:ext>
            </a:extLst>
          </p:cNvPr>
          <p:cNvSpPr txBox="1"/>
          <p:nvPr/>
        </p:nvSpPr>
        <p:spPr>
          <a:xfrm>
            <a:off x="4507706" y="1869159"/>
            <a:ext cx="6693694" cy="391305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b="1" i="0" dirty="0">
                <a:solidFill>
                  <a:srgbClr val="333333"/>
                </a:solidFill>
                <a:effectLst/>
                <a:latin typeface="inter-bold"/>
              </a:rPr>
              <a:t>Classloader:</a:t>
            </a:r>
            <a:r>
              <a:rPr lang="en-US" sz="2400" b="0" i="0" dirty="0">
                <a:solidFill>
                  <a:srgbClr val="333333"/>
                </a:solidFill>
                <a:effectLst/>
                <a:latin typeface="inter-regular"/>
              </a:rPr>
              <a:t> It is the subsystem of JVM that is used to load class files.</a:t>
            </a:r>
          </a:p>
          <a:p>
            <a:pPr marL="342900" indent="-342900" algn="just">
              <a:lnSpc>
                <a:spcPct val="150000"/>
              </a:lnSpc>
              <a:buFont typeface="Wingdings" panose="05000000000000000000" pitchFamily="2" charset="2"/>
              <a:buChar char="Ø"/>
            </a:pPr>
            <a:r>
              <a:rPr lang="en-US" sz="2400" b="1" i="0" dirty="0">
                <a:solidFill>
                  <a:srgbClr val="333333"/>
                </a:solidFill>
                <a:effectLst/>
                <a:latin typeface="inter-bold"/>
              </a:rPr>
              <a:t>Bytecode Verifier:</a:t>
            </a:r>
            <a:r>
              <a:rPr lang="en-US" sz="2400" b="0" i="0" dirty="0">
                <a:solidFill>
                  <a:srgbClr val="333333"/>
                </a:solidFill>
                <a:effectLst/>
                <a:latin typeface="inter-regular"/>
              </a:rPr>
              <a:t> Checks the code fragments for illegal code that can violate access rights to objects.</a:t>
            </a:r>
          </a:p>
          <a:p>
            <a:pPr marL="342900" indent="-342900" algn="just">
              <a:lnSpc>
                <a:spcPct val="150000"/>
              </a:lnSpc>
              <a:buFont typeface="Wingdings" panose="05000000000000000000" pitchFamily="2" charset="2"/>
              <a:buChar char="Ø"/>
            </a:pPr>
            <a:r>
              <a:rPr lang="en-US" sz="2400" b="1" i="0" dirty="0">
                <a:solidFill>
                  <a:srgbClr val="333333"/>
                </a:solidFill>
                <a:effectLst/>
                <a:latin typeface="inter-bold"/>
              </a:rPr>
              <a:t>Interpreter:</a:t>
            </a:r>
            <a:r>
              <a:rPr lang="en-US" sz="2400" b="0" i="0" dirty="0">
                <a:solidFill>
                  <a:srgbClr val="333333"/>
                </a:solidFill>
                <a:effectLst/>
                <a:latin typeface="inter-regular"/>
              </a:rPr>
              <a:t> Read bytecode stream then execute the instructions.</a:t>
            </a:r>
          </a:p>
        </p:txBody>
      </p:sp>
    </p:spTree>
    <p:extLst>
      <p:ext uri="{BB962C8B-B14F-4D97-AF65-F5344CB8AC3E}">
        <p14:creationId xmlns:p14="http://schemas.microsoft.com/office/powerpoint/2010/main" val="143433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0ABAB12-E56C-FF74-090B-69F215F5ABDF}"/>
              </a:ext>
            </a:extLst>
          </p:cNvPr>
          <p:cNvGraphicFramePr>
            <a:graphicFrameLocks noGrp="1"/>
          </p:cNvGraphicFramePr>
          <p:nvPr>
            <p:extLst>
              <p:ext uri="{D42A27DB-BD31-4B8C-83A1-F6EECF244321}">
                <p14:modId xmlns:p14="http://schemas.microsoft.com/office/powerpoint/2010/main" val="1357450142"/>
              </p:ext>
            </p:extLst>
          </p:nvPr>
        </p:nvGraphicFramePr>
        <p:xfrm>
          <a:off x="2020045" y="404125"/>
          <a:ext cx="8151910" cy="6049749"/>
        </p:xfrm>
        <a:graphic>
          <a:graphicData uri="http://schemas.openxmlformats.org/drawingml/2006/table">
            <a:tbl>
              <a:tblPr/>
              <a:tblGrid>
                <a:gridCol w="4075955">
                  <a:extLst>
                    <a:ext uri="{9D8B030D-6E8A-4147-A177-3AD203B41FA5}">
                      <a16:colId xmlns:a16="http://schemas.microsoft.com/office/drawing/2014/main" val="120619246"/>
                    </a:ext>
                  </a:extLst>
                </a:gridCol>
                <a:gridCol w="4075955">
                  <a:extLst>
                    <a:ext uri="{9D8B030D-6E8A-4147-A177-3AD203B41FA5}">
                      <a16:colId xmlns:a16="http://schemas.microsoft.com/office/drawing/2014/main" val="1034176885"/>
                    </a:ext>
                  </a:extLst>
                </a:gridCol>
              </a:tblGrid>
              <a:tr h="292206">
                <a:tc>
                  <a:txBody>
                    <a:bodyPr/>
                    <a:lstStyle/>
                    <a:p>
                      <a:pPr algn="l" fontAlgn="t"/>
                      <a:r>
                        <a:rPr lang="en-IN" sz="1600" dirty="0">
                          <a:solidFill>
                            <a:srgbClr val="000000"/>
                          </a:solidFill>
                          <a:effectLst/>
                          <a:latin typeface="times new roman" panose="02020603050405020304" pitchFamily="18" charset="0"/>
                        </a:rPr>
                        <a:t>Abstract class</a:t>
                      </a:r>
                    </a:p>
                  </a:txBody>
                  <a:tcPr marL="44820" marR="44820" marT="44820" marB="44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times new roman" panose="02020603050405020304" pitchFamily="18" charset="0"/>
                        </a:rPr>
                        <a:t>Interface</a:t>
                      </a:r>
                    </a:p>
                  </a:txBody>
                  <a:tcPr marL="44820" marR="44820" marT="44820" marB="44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2365627720"/>
                  </a:ext>
                </a:extLst>
              </a:tr>
              <a:tr h="726088">
                <a:tc>
                  <a:txBody>
                    <a:bodyPr/>
                    <a:lstStyle/>
                    <a:p>
                      <a:pPr algn="l" fontAlgn="t"/>
                      <a:r>
                        <a:rPr lang="en-US" sz="1600" dirty="0">
                          <a:solidFill>
                            <a:srgbClr val="333333"/>
                          </a:solidFill>
                          <a:effectLst/>
                          <a:latin typeface="inter-regular"/>
                        </a:rPr>
                        <a:t>1) Abstract class can </a:t>
                      </a:r>
                      <a:r>
                        <a:rPr lang="en-US" sz="1600" b="1" dirty="0">
                          <a:solidFill>
                            <a:srgbClr val="333333"/>
                          </a:solidFill>
                          <a:effectLst/>
                          <a:latin typeface="inter-bold"/>
                        </a:rPr>
                        <a:t>have abstract and non-abstract</a:t>
                      </a:r>
                      <a:r>
                        <a:rPr lang="en-US" sz="1600" dirty="0">
                          <a:solidFill>
                            <a:srgbClr val="333333"/>
                          </a:solidFill>
                          <a:effectLst/>
                          <a:latin typeface="inter-regular"/>
                        </a:rPr>
                        <a:t> methods.</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latin typeface="inter-regular"/>
                        </a:rPr>
                        <a:t>Interface can have </a:t>
                      </a:r>
                      <a:r>
                        <a:rPr lang="en-US" sz="1600" b="1">
                          <a:solidFill>
                            <a:srgbClr val="333333"/>
                          </a:solidFill>
                          <a:effectLst/>
                          <a:latin typeface="inter-bold"/>
                        </a:rPr>
                        <a:t>only abstract</a:t>
                      </a:r>
                      <a:r>
                        <a:rPr lang="en-US" sz="1600">
                          <a:solidFill>
                            <a:srgbClr val="333333"/>
                          </a:solidFill>
                          <a:effectLst/>
                          <a:latin typeface="inter-regular"/>
                        </a:rPr>
                        <a:t> methods. Since Java 8, it can have </a:t>
                      </a:r>
                      <a:r>
                        <a:rPr lang="en-US" sz="1600" b="1">
                          <a:solidFill>
                            <a:srgbClr val="333333"/>
                          </a:solidFill>
                          <a:effectLst/>
                          <a:latin typeface="inter-bold"/>
                        </a:rPr>
                        <a:t>default and static methods</a:t>
                      </a:r>
                      <a:r>
                        <a:rPr lang="en-US" sz="1600">
                          <a:solidFill>
                            <a:srgbClr val="333333"/>
                          </a:solidFill>
                          <a:effectLst/>
                          <a:latin typeface="inter-regular"/>
                        </a:rPr>
                        <a:t> also.</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1891255"/>
                  </a:ext>
                </a:extLst>
              </a:tr>
              <a:tr h="407317">
                <a:tc>
                  <a:txBody>
                    <a:bodyPr/>
                    <a:lstStyle/>
                    <a:p>
                      <a:pPr algn="l" fontAlgn="t"/>
                      <a:r>
                        <a:rPr lang="en-US" sz="1600" dirty="0">
                          <a:solidFill>
                            <a:srgbClr val="333333"/>
                          </a:solidFill>
                          <a:effectLst/>
                          <a:latin typeface="inter-regular"/>
                        </a:rPr>
                        <a:t>2) Abstract class </a:t>
                      </a:r>
                      <a:r>
                        <a:rPr lang="en-US" sz="1600" b="1" dirty="0">
                          <a:solidFill>
                            <a:srgbClr val="333333"/>
                          </a:solidFill>
                          <a:effectLst/>
                          <a:latin typeface="inter-bold"/>
                        </a:rPr>
                        <a:t>doesn't support multiple inheritance</a:t>
                      </a:r>
                      <a:r>
                        <a:rPr lang="en-US" sz="1600" dirty="0">
                          <a:solidFill>
                            <a:srgbClr val="333333"/>
                          </a:solidFill>
                          <a:effectLst/>
                          <a:latin typeface="inter-regular"/>
                        </a:rPr>
                        <a: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IN" sz="1600">
                          <a:solidFill>
                            <a:srgbClr val="333333"/>
                          </a:solidFill>
                          <a:effectLst/>
                          <a:latin typeface="inter-regular"/>
                        </a:rPr>
                        <a:t>Interface </a:t>
                      </a:r>
                      <a:r>
                        <a:rPr lang="en-IN" sz="1600" b="1">
                          <a:solidFill>
                            <a:srgbClr val="333333"/>
                          </a:solidFill>
                          <a:effectLst/>
                          <a:latin typeface="inter-bold"/>
                        </a:rPr>
                        <a:t>supports multiple inheritance</a:t>
                      </a:r>
                      <a:r>
                        <a:rPr lang="en-IN" sz="1600">
                          <a:solidFill>
                            <a:srgbClr val="333333"/>
                          </a:solidFill>
                          <a:effectLst/>
                          <a:latin typeface="inter-regular"/>
                        </a:rPr>
                        <a: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767822839"/>
                  </a:ext>
                </a:extLst>
              </a:tr>
              <a:tr h="566703">
                <a:tc>
                  <a:txBody>
                    <a:bodyPr/>
                    <a:lstStyle/>
                    <a:p>
                      <a:pPr algn="l" fontAlgn="t"/>
                      <a:r>
                        <a:rPr lang="en-US" sz="1600" dirty="0">
                          <a:solidFill>
                            <a:srgbClr val="333333"/>
                          </a:solidFill>
                          <a:effectLst/>
                          <a:latin typeface="inter-regular"/>
                        </a:rPr>
                        <a:t>3) Abstract class </a:t>
                      </a:r>
                      <a:r>
                        <a:rPr lang="en-US" sz="1600" b="1" dirty="0">
                          <a:solidFill>
                            <a:srgbClr val="333333"/>
                          </a:solidFill>
                          <a:effectLst/>
                          <a:latin typeface="inter-bold"/>
                        </a:rPr>
                        <a:t>can have final, non-final, static and non-static variables</a:t>
                      </a:r>
                      <a:r>
                        <a:rPr lang="en-US" sz="1600" dirty="0">
                          <a:solidFill>
                            <a:srgbClr val="333333"/>
                          </a:solidFill>
                          <a:effectLst/>
                          <a:latin typeface="inter-regular"/>
                        </a:rPr>
                        <a: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latin typeface="inter-regular"/>
                        </a:rPr>
                        <a:t>Interface has </a:t>
                      </a:r>
                      <a:r>
                        <a:rPr lang="en-US" sz="1600" b="1">
                          <a:solidFill>
                            <a:srgbClr val="333333"/>
                          </a:solidFill>
                          <a:effectLst/>
                          <a:latin typeface="inter-bold"/>
                        </a:rPr>
                        <a:t>only static and final variables</a:t>
                      </a:r>
                      <a:r>
                        <a:rPr lang="en-US" sz="1600">
                          <a:solidFill>
                            <a:srgbClr val="333333"/>
                          </a:solidFill>
                          <a:effectLst/>
                          <a:latin typeface="inter-regular"/>
                        </a:rPr>
                        <a: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38179029"/>
                  </a:ext>
                </a:extLst>
              </a:tr>
              <a:tr h="407317">
                <a:tc>
                  <a:txBody>
                    <a:bodyPr/>
                    <a:lstStyle/>
                    <a:p>
                      <a:pPr algn="l" fontAlgn="t"/>
                      <a:r>
                        <a:rPr lang="en-US" sz="1600">
                          <a:solidFill>
                            <a:srgbClr val="333333"/>
                          </a:solidFill>
                          <a:effectLst/>
                          <a:latin typeface="inter-regular"/>
                        </a:rPr>
                        <a:t>4) Abstract class </a:t>
                      </a:r>
                      <a:r>
                        <a:rPr lang="en-US" sz="1600" b="1">
                          <a:solidFill>
                            <a:srgbClr val="333333"/>
                          </a:solidFill>
                          <a:effectLst/>
                          <a:latin typeface="inter-bold"/>
                        </a:rPr>
                        <a:t>can provide the implementation of interface</a:t>
                      </a:r>
                      <a:r>
                        <a:rPr lang="en-US" sz="1600">
                          <a:solidFill>
                            <a:srgbClr val="333333"/>
                          </a:solidFill>
                          <a:effectLst/>
                          <a:latin typeface="inter-regular"/>
                        </a:rPr>
                        <a: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a:solidFill>
                            <a:srgbClr val="333333"/>
                          </a:solidFill>
                          <a:effectLst/>
                          <a:latin typeface="inter-regular"/>
                        </a:rPr>
                        <a:t>Interface </a:t>
                      </a:r>
                      <a:r>
                        <a:rPr lang="en-US" sz="1600" b="1">
                          <a:solidFill>
                            <a:srgbClr val="333333"/>
                          </a:solidFill>
                          <a:effectLst/>
                          <a:latin typeface="inter-bold"/>
                        </a:rPr>
                        <a:t>can't provide the implementation of abstract class</a:t>
                      </a:r>
                      <a:r>
                        <a:rPr lang="en-US" sz="1600">
                          <a:solidFill>
                            <a:srgbClr val="333333"/>
                          </a:solidFill>
                          <a:effectLst/>
                          <a:latin typeface="inter-regular"/>
                        </a:rPr>
                        <a: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391532425"/>
                  </a:ext>
                </a:extLst>
              </a:tr>
              <a:tr h="407317">
                <a:tc>
                  <a:txBody>
                    <a:bodyPr/>
                    <a:lstStyle/>
                    <a:p>
                      <a:pPr algn="l" fontAlgn="t"/>
                      <a:r>
                        <a:rPr lang="en-US" sz="1600">
                          <a:solidFill>
                            <a:srgbClr val="333333"/>
                          </a:solidFill>
                          <a:effectLst/>
                          <a:latin typeface="inter-regular"/>
                        </a:rPr>
                        <a:t>5) The </a:t>
                      </a:r>
                      <a:r>
                        <a:rPr lang="en-US" sz="1600" b="1">
                          <a:solidFill>
                            <a:srgbClr val="333333"/>
                          </a:solidFill>
                          <a:effectLst/>
                          <a:latin typeface="inter-bold"/>
                        </a:rPr>
                        <a:t>abstract keyword</a:t>
                      </a:r>
                      <a:r>
                        <a:rPr lang="en-US" sz="1600">
                          <a:solidFill>
                            <a:srgbClr val="333333"/>
                          </a:solidFill>
                          <a:effectLst/>
                          <a:latin typeface="inter-regular"/>
                        </a:rPr>
                        <a:t> is used to declare abstract class.</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latin typeface="inter-regular"/>
                        </a:rPr>
                        <a:t>The </a:t>
                      </a:r>
                      <a:r>
                        <a:rPr lang="en-US" sz="1600" b="1">
                          <a:solidFill>
                            <a:srgbClr val="333333"/>
                          </a:solidFill>
                          <a:effectLst/>
                          <a:latin typeface="inter-bold"/>
                        </a:rPr>
                        <a:t>interface keyword</a:t>
                      </a:r>
                      <a:r>
                        <a:rPr lang="en-US" sz="1600">
                          <a:solidFill>
                            <a:srgbClr val="333333"/>
                          </a:solidFill>
                          <a:effectLst/>
                          <a:latin typeface="inter-regular"/>
                        </a:rPr>
                        <a:t> is used to declare interface.</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0672644"/>
                  </a:ext>
                </a:extLst>
              </a:tr>
              <a:tr h="566703">
                <a:tc>
                  <a:txBody>
                    <a:bodyPr/>
                    <a:lstStyle/>
                    <a:p>
                      <a:pPr algn="l" fontAlgn="t"/>
                      <a:r>
                        <a:rPr lang="en-US" sz="1600">
                          <a:solidFill>
                            <a:srgbClr val="333333"/>
                          </a:solidFill>
                          <a:effectLst/>
                          <a:latin typeface="inter-regular"/>
                        </a:rPr>
                        <a:t>6) An </a:t>
                      </a:r>
                      <a:r>
                        <a:rPr lang="en-US" sz="1600" b="1">
                          <a:solidFill>
                            <a:srgbClr val="333333"/>
                          </a:solidFill>
                          <a:effectLst/>
                          <a:latin typeface="inter-bold"/>
                        </a:rPr>
                        <a:t>abstract class</a:t>
                      </a:r>
                      <a:r>
                        <a:rPr lang="en-US" sz="1600">
                          <a:solidFill>
                            <a:srgbClr val="333333"/>
                          </a:solidFill>
                          <a:effectLst/>
                          <a:latin typeface="inter-regular"/>
                        </a:rPr>
                        <a:t> can extend another Java class and implement multiple Java interfaces.</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a:solidFill>
                            <a:srgbClr val="333333"/>
                          </a:solidFill>
                          <a:effectLst/>
                          <a:latin typeface="inter-regular"/>
                        </a:rPr>
                        <a:t>An </a:t>
                      </a:r>
                      <a:r>
                        <a:rPr lang="en-US" sz="1600" b="1">
                          <a:solidFill>
                            <a:srgbClr val="333333"/>
                          </a:solidFill>
                          <a:effectLst/>
                          <a:latin typeface="inter-bold"/>
                        </a:rPr>
                        <a:t>interface</a:t>
                      </a:r>
                      <a:r>
                        <a:rPr lang="en-US" sz="1600">
                          <a:solidFill>
                            <a:srgbClr val="333333"/>
                          </a:solidFill>
                          <a:effectLst/>
                          <a:latin typeface="inter-regular"/>
                        </a:rPr>
                        <a:t> can extend another Java interface only.</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670681814"/>
                  </a:ext>
                </a:extLst>
              </a:tr>
              <a:tr h="407317">
                <a:tc>
                  <a:txBody>
                    <a:bodyPr/>
                    <a:lstStyle/>
                    <a:p>
                      <a:pPr algn="l" fontAlgn="t"/>
                      <a:r>
                        <a:rPr lang="en-US" sz="1600">
                          <a:solidFill>
                            <a:srgbClr val="333333"/>
                          </a:solidFill>
                          <a:effectLst/>
                          <a:latin typeface="inter-regular"/>
                        </a:rPr>
                        <a:t>7) An </a:t>
                      </a:r>
                      <a:r>
                        <a:rPr lang="en-US" sz="1600" b="1">
                          <a:solidFill>
                            <a:srgbClr val="333333"/>
                          </a:solidFill>
                          <a:effectLst/>
                          <a:latin typeface="inter-bold"/>
                        </a:rPr>
                        <a:t>abstract class</a:t>
                      </a:r>
                      <a:r>
                        <a:rPr lang="en-US" sz="1600">
                          <a:solidFill>
                            <a:srgbClr val="333333"/>
                          </a:solidFill>
                          <a:effectLst/>
                          <a:latin typeface="inter-regular"/>
                        </a:rPr>
                        <a:t> can be extended using keyword "extends".</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latin typeface="inter-regular"/>
                        </a:rPr>
                        <a:t>An </a:t>
                      </a:r>
                      <a:r>
                        <a:rPr lang="en-US" sz="1600" b="1">
                          <a:solidFill>
                            <a:srgbClr val="333333"/>
                          </a:solidFill>
                          <a:effectLst/>
                          <a:latin typeface="inter-bold"/>
                        </a:rPr>
                        <a:t>interface</a:t>
                      </a:r>
                      <a:r>
                        <a:rPr lang="en-US" sz="1600">
                          <a:solidFill>
                            <a:srgbClr val="333333"/>
                          </a:solidFill>
                          <a:effectLst/>
                          <a:latin typeface="inter-regular"/>
                        </a:rPr>
                        <a:t> can be implemented using keyword "implements".</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15591248"/>
                  </a:ext>
                </a:extLst>
              </a:tr>
              <a:tr h="566703">
                <a:tc>
                  <a:txBody>
                    <a:bodyPr/>
                    <a:lstStyle/>
                    <a:p>
                      <a:pPr algn="l" fontAlgn="t"/>
                      <a:r>
                        <a:rPr lang="en-US" sz="1600">
                          <a:solidFill>
                            <a:srgbClr val="333333"/>
                          </a:solidFill>
                          <a:effectLst/>
                          <a:latin typeface="inter-regular"/>
                        </a:rPr>
                        <a:t>8) A Java </a:t>
                      </a:r>
                      <a:r>
                        <a:rPr lang="en-US" sz="1600" b="1">
                          <a:solidFill>
                            <a:srgbClr val="333333"/>
                          </a:solidFill>
                          <a:effectLst/>
                          <a:latin typeface="inter-bold"/>
                        </a:rPr>
                        <a:t>abstract class</a:t>
                      </a:r>
                      <a:r>
                        <a:rPr lang="en-US" sz="1600">
                          <a:solidFill>
                            <a:srgbClr val="333333"/>
                          </a:solidFill>
                          <a:effectLst/>
                          <a:latin typeface="inter-regular"/>
                        </a:rPr>
                        <a:t> can have class members like private, protected, etc.</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a:solidFill>
                            <a:srgbClr val="333333"/>
                          </a:solidFill>
                          <a:effectLst/>
                          <a:latin typeface="inter-regular"/>
                        </a:rPr>
                        <a:t>Members of a Java interface are public by default.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783094427"/>
                  </a:ext>
                </a:extLst>
              </a:tr>
              <a:tr h="726088">
                <a:tc>
                  <a:txBody>
                    <a:bodyPr/>
                    <a:lstStyle/>
                    <a:p>
                      <a:pPr algn="l" fontAlgn="t"/>
                      <a:r>
                        <a:rPr lang="en-US" sz="1600">
                          <a:solidFill>
                            <a:srgbClr val="333333"/>
                          </a:solidFill>
                          <a:effectLst/>
                          <a:latin typeface="inter-regular"/>
                        </a:rPr>
                        <a:t>9)</a:t>
                      </a:r>
                      <a:r>
                        <a:rPr lang="en-US" sz="1600" b="1">
                          <a:solidFill>
                            <a:srgbClr val="333333"/>
                          </a:solidFill>
                          <a:effectLst/>
                          <a:latin typeface="inter-bold"/>
                        </a:rPr>
                        <a:t>Example:</a:t>
                      </a:r>
                      <a:br>
                        <a:rPr lang="en-US" sz="1600">
                          <a:solidFill>
                            <a:srgbClr val="333333"/>
                          </a:solidFill>
                          <a:effectLst/>
                          <a:latin typeface="inter-regular"/>
                        </a:rPr>
                      </a:br>
                      <a:r>
                        <a:rPr lang="en-US" sz="1600">
                          <a:solidFill>
                            <a:srgbClr val="333333"/>
                          </a:solidFill>
                          <a:effectLst/>
                          <a:latin typeface="inter-regular"/>
                        </a:rPr>
                        <a:t>public abstract class Shape{</a:t>
                      </a:r>
                      <a:br>
                        <a:rPr lang="en-US" sz="1600">
                          <a:solidFill>
                            <a:srgbClr val="333333"/>
                          </a:solidFill>
                          <a:effectLst/>
                          <a:latin typeface="inter-regular"/>
                        </a:rPr>
                      </a:br>
                      <a:r>
                        <a:rPr lang="en-US" sz="1600">
                          <a:solidFill>
                            <a:srgbClr val="333333"/>
                          </a:solidFill>
                          <a:effectLst/>
                          <a:latin typeface="inter-regular"/>
                        </a:rPr>
                        <a:t>public abstract void draw();</a:t>
                      </a:r>
                      <a:br>
                        <a:rPr lang="en-US" sz="1600">
                          <a:solidFill>
                            <a:srgbClr val="333333"/>
                          </a:solidFill>
                          <a:effectLst/>
                          <a:latin typeface="inter-regular"/>
                        </a:rPr>
                      </a:br>
                      <a:r>
                        <a:rPr lang="en-US" sz="1600">
                          <a:solidFill>
                            <a:srgbClr val="333333"/>
                          </a:solidFill>
                          <a:effectLst/>
                          <a:latin typeface="inter-regular"/>
                        </a:rPr>
                        <a: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dirty="0">
                          <a:solidFill>
                            <a:srgbClr val="333333"/>
                          </a:solidFill>
                          <a:effectLst/>
                          <a:latin typeface="inter-bold"/>
                        </a:rPr>
                        <a:t>Example:</a:t>
                      </a:r>
                      <a:br>
                        <a:rPr lang="en-US" sz="1600" dirty="0">
                          <a:solidFill>
                            <a:srgbClr val="333333"/>
                          </a:solidFill>
                          <a:effectLst/>
                          <a:latin typeface="inter-regular"/>
                        </a:rPr>
                      </a:br>
                      <a:r>
                        <a:rPr lang="en-US" sz="1600" dirty="0">
                          <a:solidFill>
                            <a:srgbClr val="333333"/>
                          </a:solidFill>
                          <a:effectLst/>
                          <a:latin typeface="inter-regular"/>
                        </a:rPr>
                        <a:t>public interface Drawable{</a:t>
                      </a:r>
                      <a:br>
                        <a:rPr lang="en-US" sz="1600" dirty="0">
                          <a:solidFill>
                            <a:srgbClr val="333333"/>
                          </a:solidFill>
                          <a:effectLst/>
                          <a:latin typeface="inter-regular"/>
                        </a:rPr>
                      </a:br>
                      <a:r>
                        <a:rPr lang="en-US" sz="1600" dirty="0">
                          <a:solidFill>
                            <a:srgbClr val="333333"/>
                          </a:solidFill>
                          <a:effectLst/>
                          <a:latin typeface="inter-regular"/>
                        </a:rPr>
                        <a:t>void draw();</a:t>
                      </a:r>
                      <a:br>
                        <a:rPr lang="en-US" sz="1600" dirty="0">
                          <a:solidFill>
                            <a:srgbClr val="333333"/>
                          </a:solidFill>
                          <a:effectLst/>
                          <a:latin typeface="inter-regular"/>
                        </a:rPr>
                      </a:br>
                      <a:r>
                        <a:rPr lang="en-US" sz="1600" dirty="0">
                          <a:solidFill>
                            <a:srgbClr val="333333"/>
                          </a:solidFill>
                          <a:effectLst/>
                          <a:latin typeface="inter-regular"/>
                        </a:rPr>
                        <a:t>}</a:t>
                      </a:r>
                    </a:p>
                  </a:txBody>
                  <a:tcPr marL="29880" marR="29880" marT="29880" marB="29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1512371"/>
                  </a:ext>
                </a:extLst>
              </a:tr>
            </a:tbl>
          </a:graphicData>
        </a:graphic>
      </p:graphicFrame>
    </p:spTree>
    <p:extLst>
      <p:ext uri="{BB962C8B-B14F-4D97-AF65-F5344CB8AC3E}">
        <p14:creationId xmlns:p14="http://schemas.microsoft.com/office/powerpoint/2010/main" val="3359847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C9BFF4-88E3-F8C2-C28B-F28AFA531D04}"/>
              </a:ext>
            </a:extLst>
          </p:cNvPr>
          <p:cNvSpPr/>
          <p:nvPr/>
        </p:nvSpPr>
        <p:spPr>
          <a:xfrm>
            <a:off x="1160783" y="724198"/>
            <a:ext cx="7241534"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Access Modifiers in Java</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B14808EB-481D-24B0-CF5C-268699765332}"/>
              </a:ext>
            </a:extLst>
          </p:cNvPr>
          <p:cNvSpPr txBox="1"/>
          <p:nvPr/>
        </p:nvSpPr>
        <p:spPr>
          <a:xfrm>
            <a:off x="1160782" y="1647528"/>
            <a:ext cx="9083355"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inter-regular"/>
              </a:rPr>
              <a:t>There are two types of modifiers in Java: </a:t>
            </a:r>
            <a:r>
              <a:rPr lang="en-US" b="1" i="0" dirty="0">
                <a:solidFill>
                  <a:srgbClr val="333333"/>
                </a:solidFill>
                <a:effectLst/>
                <a:latin typeface="inter-bold"/>
              </a:rPr>
              <a:t>access modifiers</a:t>
            </a:r>
            <a:r>
              <a:rPr lang="en-US" b="0" i="0" dirty="0">
                <a:solidFill>
                  <a:srgbClr val="333333"/>
                </a:solidFill>
                <a:effectLst/>
                <a:latin typeface="inter-regular"/>
              </a:rPr>
              <a:t> and </a:t>
            </a:r>
            <a:r>
              <a:rPr lang="en-US" b="1" i="0" dirty="0">
                <a:solidFill>
                  <a:srgbClr val="333333"/>
                </a:solidFill>
                <a:effectLst/>
                <a:latin typeface="inter-bold"/>
              </a:rPr>
              <a:t>non-access modifiers</a:t>
            </a:r>
            <a:r>
              <a:rPr lang="en-US" b="0" i="0" dirty="0">
                <a:solidFill>
                  <a:srgbClr val="333333"/>
                </a:solidFill>
                <a:effectLst/>
                <a:latin typeface="inter-regular"/>
              </a:rPr>
              <a:t>.</a:t>
            </a:r>
          </a:p>
          <a:p>
            <a:pPr marL="285750" indent="-285750">
              <a:buFont typeface="Arial" panose="020B0604020202020204" pitchFamily="34" charset="0"/>
              <a:buChar char="•"/>
            </a:pPr>
            <a:r>
              <a:rPr lang="en-US" b="0" i="0" dirty="0">
                <a:solidFill>
                  <a:srgbClr val="333333"/>
                </a:solidFill>
                <a:effectLst/>
                <a:latin typeface="inter-regular"/>
              </a:rPr>
              <a:t>The access modifiers in Java specifies the accessibility or scope of a field, method, constructor, or class.</a:t>
            </a:r>
            <a:endParaRPr lang="en-IN" dirty="0"/>
          </a:p>
        </p:txBody>
      </p:sp>
      <p:sp>
        <p:nvSpPr>
          <p:cNvPr id="10" name="TextBox 9">
            <a:extLst>
              <a:ext uri="{FF2B5EF4-FFF2-40B4-BE49-F238E27FC236}">
                <a16:creationId xmlns:a16="http://schemas.microsoft.com/office/drawing/2014/main" id="{1D2E4853-3BE0-0DA0-189C-5D8BBD1DA8DD}"/>
              </a:ext>
            </a:extLst>
          </p:cNvPr>
          <p:cNvSpPr txBox="1"/>
          <p:nvPr/>
        </p:nvSpPr>
        <p:spPr>
          <a:xfrm>
            <a:off x="1160781" y="2732574"/>
            <a:ext cx="6136480" cy="369332"/>
          </a:xfrm>
          <a:prstGeom prst="rect">
            <a:avLst/>
          </a:prstGeom>
          <a:noFill/>
        </p:spPr>
        <p:txBody>
          <a:bodyPr wrap="square">
            <a:spAutoFit/>
          </a:bodyPr>
          <a:lstStyle/>
          <a:p>
            <a:r>
              <a:rPr lang="en-US" b="0" i="0" dirty="0">
                <a:solidFill>
                  <a:srgbClr val="333333"/>
                </a:solidFill>
                <a:effectLst/>
                <a:latin typeface="inter-regular"/>
              </a:rPr>
              <a:t>There are four types of Java access modifiers:</a:t>
            </a:r>
            <a:endParaRPr lang="en-IN" dirty="0"/>
          </a:p>
        </p:txBody>
      </p:sp>
      <p:sp>
        <p:nvSpPr>
          <p:cNvPr id="12" name="TextBox 11">
            <a:extLst>
              <a:ext uri="{FF2B5EF4-FFF2-40B4-BE49-F238E27FC236}">
                <a16:creationId xmlns:a16="http://schemas.microsoft.com/office/drawing/2014/main" id="{8E5372F1-4C17-CBDE-4D31-07BD7104B52D}"/>
              </a:ext>
            </a:extLst>
          </p:cNvPr>
          <p:cNvSpPr txBox="1"/>
          <p:nvPr/>
        </p:nvSpPr>
        <p:spPr>
          <a:xfrm>
            <a:off x="1160781" y="3101906"/>
            <a:ext cx="10483531" cy="3373359"/>
          </a:xfrm>
          <a:prstGeom prst="rect">
            <a:avLst/>
          </a:prstGeom>
          <a:noFill/>
        </p:spPr>
        <p:txBody>
          <a:bodyPr wrap="square">
            <a:spAutoFit/>
          </a:bodyPr>
          <a:lstStyle/>
          <a:p>
            <a:pPr marL="342900" indent="-342900" algn="just">
              <a:lnSpc>
                <a:spcPct val="150000"/>
              </a:lnSpc>
              <a:buFont typeface="+mj-lt"/>
              <a:buAutoNum type="arabicPeriod"/>
            </a:pPr>
            <a:r>
              <a:rPr lang="en-US" b="1" i="0" dirty="0">
                <a:solidFill>
                  <a:srgbClr val="000000"/>
                </a:solidFill>
                <a:effectLst/>
                <a:latin typeface="inter-bold"/>
              </a:rPr>
              <a:t>Private</a:t>
            </a:r>
            <a:r>
              <a:rPr lang="en-US" b="0" i="0" dirty="0">
                <a:solidFill>
                  <a:srgbClr val="000000"/>
                </a:solidFill>
                <a:effectLst/>
                <a:latin typeface="inter-regular"/>
              </a:rPr>
              <a:t>: The access level of a private modifier is only within the class. It cannot be accessed from outside the class.</a:t>
            </a:r>
          </a:p>
          <a:p>
            <a:pPr marL="342900" indent="-342900" algn="just">
              <a:lnSpc>
                <a:spcPct val="150000"/>
              </a:lnSpc>
              <a:buFont typeface="+mj-lt"/>
              <a:buAutoNum type="arabicPeriod"/>
            </a:pPr>
            <a:r>
              <a:rPr lang="en-US" b="1" i="0" dirty="0">
                <a:solidFill>
                  <a:srgbClr val="000000"/>
                </a:solidFill>
                <a:effectLst/>
                <a:latin typeface="inter-bold"/>
              </a:rPr>
              <a:t>Default</a:t>
            </a:r>
            <a:r>
              <a:rPr lang="en-US" b="0" i="0" dirty="0">
                <a:solidFill>
                  <a:srgbClr val="000000"/>
                </a:solidFill>
                <a:effectLst/>
                <a:latin typeface="inter-regular"/>
              </a:rPr>
              <a:t>: The access level of a default modifier is only within the package. It cannot be accessed from outside the package. If you do not specify any access level, it will be the default.</a:t>
            </a:r>
          </a:p>
          <a:p>
            <a:pPr marL="342900" indent="-342900" algn="just">
              <a:lnSpc>
                <a:spcPct val="150000"/>
              </a:lnSpc>
              <a:buFont typeface="+mj-lt"/>
              <a:buAutoNum type="arabicPeriod"/>
            </a:pPr>
            <a:r>
              <a:rPr lang="en-US" b="1" i="0" dirty="0">
                <a:solidFill>
                  <a:srgbClr val="000000"/>
                </a:solidFill>
                <a:effectLst/>
                <a:latin typeface="inter-bold"/>
              </a:rPr>
              <a:t>Protected</a:t>
            </a:r>
            <a:r>
              <a:rPr lang="en-US" b="0" i="0" dirty="0">
                <a:solidFill>
                  <a:srgbClr val="000000"/>
                </a:solidFill>
                <a:effectLst/>
                <a:latin typeface="inter-regular"/>
              </a:rPr>
              <a:t>: The access level of a protected modifier is within the package and outside the package through child class. If you do not make the child class, it cannot be accessed from outside the package.</a:t>
            </a:r>
          </a:p>
          <a:p>
            <a:pPr marL="342900" indent="-342900" algn="just">
              <a:lnSpc>
                <a:spcPct val="150000"/>
              </a:lnSpc>
              <a:buFont typeface="+mj-lt"/>
              <a:buAutoNum type="arabicPeriod"/>
            </a:pPr>
            <a:r>
              <a:rPr lang="en-US" b="1" i="0" dirty="0">
                <a:solidFill>
                  <a:srgbClr val="000000"/>
                </a:solidFill>
                <a:effectLst/>
                <a:latin typeface="inter-bold"/>
              </a:rPr>
              <a:t>Public</a:t>
            </a:r>
            <a:r>
              <a:rPr lang="en-US" b="0" i="0" dirty="0">
                <a:solidFill>
                  <a:srgbClr val="000000"/>
                </a:solidFill>
                <a:effectLst/>
                <a:latin typeface="inter-regular"/>
              </a:rPr>
              <a:t>: The access level of a public modifier is everywhere. It can be accessed from within the class, outside the class, within the package and outside the package.</a:t>
            </a:r>
          </a:p>
        </p:txBody>
      </p:sp>
    </p:spTree>
    <p:extLst>
      <p:ext uri="{BB962C8B-B14F-4D97-AF65-F5344CB8AC3E}">
        <p14:creationId xmlns:p14="http://schemas.microsoft.com/office/powerpoint/2010/main" val="1106165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 name="Table 1">
            <a:extLst>
              <a:ext uri="{FF2B5EF4-FFF2-40B4-BE49-F238E27FC236}">
                <a16:creationId xmlns:a16="http://schemas.microsoft.com/office/drawing/2014/main" id="{515E9C9F-4B5E-6B3A-2ACB-090540E6FE6C}"/>
              </a:ext>
            </a:extLst>
          </p:cNvPr>
          <p:cNvGraphicFramePr>
            <a:graphicFrameLocks noGrp="1"/>
          </p:cNvGraphicFramePr>
          <p:nvPr>
            <p:extLst>
              <p:ext uri="{D42A27DB-BD31-4B8C-83A1-F6EECF244321}">
                <p14:modId xmlns:p14="http://schemas.microsoft.com/office/powerpoint/2010/main" val="1114305620"/>
              </p:ext>
            </p:extLst>
          </p:nvPr>
        </p:nvGraphicFramePr>
        <p:xfrm>
          <a:off x="965201" y="1093408"/>
          <a:ext cx="10261598" cy="4661662"/>
        </p:xfrm>
        <a:graphic>
          <a:graphicData uri="http://schemas.openxmlformats.org/drawingml/2006/table">
            <a:tbl>
              <a:tblPr firstRow="1" bandRow="1"/>
              <a:tblGrid>
                <a:gridCol w="2043448">
                  <a:extLst>
                    <a:ext uri="{9D8B030D-6E8A-4147-A177-3AD203B41FA5}">
                      <a16:colId xmlns:a16="http://schemas.microsoft.com/office/drawing/2014/main" val="1601505051"/>
                    </a:ext>
                  </a:extLst>
                </a:gridCol>
                <a:gridCol w="2087806">
                  <a:extLst>
                    <a:ext uri="{9D8B030D-6E8A-4147-A177-3AD203B41FA5}">
                      <a16:colId xmlns:a16="http://schemas.microsoft.com/office/drawing/2014/main" val="284166282"/>
                    </a:ext>
                  </a:extLst>
                </a:gridCol>
                <a:gridCol w="2043448">
                  <a:extLst>
                    <a:ext uri="{9D8B030D-6E8A-4147-A177-3AD203B41FA5}">
                      <a16:colId xmlns:a16="http://schemas.microsoft.com/office/drawing/2014/main" val="2871283029"/>
                    </a:ext>
                  </a:extLst>
                </a:gridCol>
                <a:gridCol w="2043448">
                  <a:extLst>
                    <a:ext uri="{9D8B030D-6E8A-4147-A177-3AD203B41FA5}">
                      <a16:colId xmlns:a16="http://schemas.microsoft.com/office/drawing/2014/main" val="2496119738"/>
                    </a:ext>
                  </a:extLst>
                </a:gridCol>
                <a:gridCol w="2043448">
                  <a:extLst>
                    <a:ext uri="{9D8B030D-6E8A-4147-A177-3AD203B41FA5}">
                      <a16:colId xmlns:a16="http://schemas.microsoft.com/office/drawing/2014/main" val="2268066768"/>
                    </a:ext>
                  </a:extLst>
                </a:gridCol>
              </a:tblGrid>
              <a:tr h="1975130">
                <a:tc>
                  <a:txBody>
                    <a:bodyPr/>
                    <a:lstStyle/>
                    <a:p>
                      <a:pPr algn="l" fontAlgn="t"/>
                      <a:r>
                        <a:rPr lang="en-IN" sz="2600">
                          <a:solidFill>
                            <a:srgbClr val="000000"/>
                          </a:solidFill>
                          <a:effectLst/>
                          <a:latin typeface="times new roman" panose="02020603050405020304" pitchFamily="18" charset="0"/>
                        </a:rPr>
                        <a:t>Access Modifier</a:t>
                      </a:r>
                    </a:p>
                  </a:txBody>
                  <a:tcPr marL="165699" marR="165699" marT="165699" marB="165699">
                    <a:lnL w="9525" cap="flat" cmpd="sng" algn="ctr">
                      <a:solidFill>
                        <a:srgbClr val="2023A2"/>
                      </a:solidFill>
                      <a:prstDash val="solid"/>
                      <a:round/>
                      <a:headEnd type="none" w="med" len="med"/>
                      <a:tailEnd type="none" w="med" len="med"/>
                    </a:lnL>
                    <a:lnR w="9525" cap="flat" cmpd="sng" algn="ctr">
                      <a:solidFill>
                        <a:srgbClr val="2023A2"/>
                      </a:solidFill>
                      <a:prstDash val="solid"/>
                      <a:round/>
                      <a:headEnd type="none" w="med" len="med"/>
                      <a:tailEnd type="none" w="med" len="med"/>
                    </a:lnR>
                    <a:lnT w="9525" cap="flat" cmpd="sng" algn="ctr">
                      <a:solidFill>
                        <a:srgbClr val="2023A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600">
                          <a:solidFill>
                            <a:srgbClr val="000000"/>
                          </a:solidFill>
                          <a:effectLst/>
                          <a:latin typeface="times new roman" panose="02020603050405020304" pitchFamily="18" charset="0"/>
                        </a:rPr>
                        <a:t>within class</a:t>
                      </a:r>
                    </a:p>
                  </a:txBody>
                  <a:tcPr marL="165699" marR="165699" marT="165699" marB="165699">
                    <a:lnL w="9525" cap="flat" cmpd="sng" algn="ctr">
                      <a:solidFill>
                        <a:srgbClr val="2023A2"/>
                      </a:solidFill>
                      <a:prstDash val="solid"/>
                      <a:round/>
                      <a:headEnd type="none" w="med" len="med"/>
                      <a:tailEnd type="none" w="med" len="med"/>
                    </a:lnL>
                    <a:lnR w="9525" cap="flat" cmpd="sng" algn="ctr">
                      <a:solidFill>
                        <a:srgbClr val="2023A2"/>
                      </a:solidFill>
                      <a:prstDash val="solid"/>
                      <a:round/>
                      <a:headEnd type="none" w="med" len="med"/>
                      <a:tailEnd type="none" w="med" len="med"/>
                    </a:lnR>
                    <a:lnT w="9525" cap="flat" cmpd="sng" algn="ctr">
                      <a:solidFill>
                        <a:srgbClr val="2023A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600">
                          <a:solidFill>
                            <a:srgbClr val="000000"/>
                          </a:solidFill>
                          <a:effectLst/>
                          <a:latin typeface="times new roman" panose="02020603050405020304" pitchFamily="18" charset="0"/>
                        </a:rPr>
                        <a:t>within package</a:t>
                      </a:r>
                    </a:p>
                  </a:txBody>
                  <a:tcPr marL="165699" marR="165699" marT="165699" marB="165699">
                    <a:lnL w="9525" cap="flat" cmpd="sng" algn="ctr">
                      <a:solidFill>
                        <a:srgbClr val="2023A2"/>
                      </a:solidFill>
                      <a:prstDash val="solid"/>
                      <a:round/>
                      <a:headEnd type="none" w="med" len="med"/>
                      <a:tailEnd type="none" w="med" len="med"/>
                    </a:lnL>
                    <a:lnR w="9525" cap="flat" cmpd="sng" algn="ctr">
                      <a:solidFill>
                        <a:srgbClr val="2023A2"/>
                      </a:solidFill>
                      <a:prstDash val="solid"/>
                      <a:round/>
                      <a:headEnd type="none" w="med" len="med"/>
                      <a:tailEnd type="none" w="med" len="med"/>
                    </a:lnR>
                    <a:lnT w="9525" cap="flat" cmpd="sng" algn="ctr">
                      <a:solidFill>
                        <a:srgbClr val="2023A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600">
                          <a:solidFill>
                            <a:srgbClr val="000000"/>
                          </a:solidFill>
                          <a:effectLst/>
                          <a:latin typeface="times new roman" panose="02020603050405020304" pitchFamily="18" charset="0"/>
                        </a:rPr>
                        <a:t>outside package by subclass only</a:t>
                      </a:r>
                    </a:p>
                  </a:txBody>
                  <a:tcPr marL="165699" marR="165699" marT="165699" marB="165699">
                    <a:lnL w="9525" cap="flat" cmpd="sng" algn="ctr">
                      <a:solidFill>
                        <a:srgbClr val="2023A2"/>
                      </a:solidFill>
                      <a:prstDash val="solid"/>
                      <a:round/>
                      <a:headEnd type="none" w="med" len="med"/>
                      <a:tailEnd type="none" w="med" len="med"/>
                    </a:lnL>
                    <a:lnR w="9525" cap="flat" cmpd="sng" algn="ctr">
                      <a:solidFill>
                        <a:srgbClr val="2023A2"/>
                      </a:solidFill>
                      <a:prstDash val="solid"/>
                      <a:round/>
                      <a:headEnd type="none" w="med" len="med"/>
                      <a:tailEnd type="none" w="med" len="med"/>
                    </a:lnR>
                    <a:lnT w="9525" cap="flat" cmpd="sng" algn="ctr">
                      <a:solidFill>
                        <a:srgbClr val="2023A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600">
                          <a:solidFill>
                            <a:srgbClr val="000000"/>
                          </a:solidFill>
                          <a:effectLst/>
                          <a:latin typeface="times new roman" panose="02020603050405020304" pitchFamily="18" charset="0"/>
                        </a:rPr>
                        <a:t>outside package</a:t>
                      </a:r>
                    </a:p>
                  </a:txBody>
                  <a:tcPr marL="165699" marR="165699" marT="165699" marB="165699">
                    <a:lnL w="9525" cap="flat" cmpd="sng" algn="ctr">
                      <a:solidFill>
                        <a:srgbClr val="2023A2"/>
                      </a:solidFill>
                      <a:prstDash val="solid"/>
                      <a:round/>
                      <a:headEnd type="none" w="med" len="med"/>
                      <a:tailEnd type="none" w="med" len="med"/>
                    </a:lnL>
                    <a:lnR w="9525" cap="flat" cmpd="sng" algn="ctr">
                      <a:solidFill>
                        <a:srgbClr val="2023A2"/>
                      </a:solidFill>
                      <a:prstDash val="solid"/>
                      <a:round/>
                      <a:headEnd type="none" w="med" len="med"/>
                      <a:tailEnd type="none" w="med" len="med"/>
                    </a:lnR>
                    <a:lnT w="9525" cap="flat" cmpd="sng" algn="ctr">
                      <a:solidFill>
                        <a:srgbClr val="2023A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48450229"/>
                  </a:ext>
                </a:extLst>
              </a:tr>
              <a:tr h="671633">
                <a:tc>
                  <a:txBody>
                    <a:bodyPr/>
                    <a:lstStyle/>
                    <a:p>
                      <a:pPr algn="just" fontAlgn="t"/>
                      <a:r>
                        <a:rPr lang="en-IN" sz="2600" b="1">
                          <a:solidFill>
                            <a:srgbClr val="333333"/>
                          </a:solidFill>
                          <a:effectLst/>
                          <a:latin typeface="inter-bold"/>
                        </a:rPr>
                        <a:t>Private</a:t>
                      </a:r>
                      <a:endParaRPr lang="en-IN" sz="2600">
                        <a:solidFill>
                          <a:srgbClr val="333333"/>
                        </a:solidFill>
                        <a:effectLst/>
                        <a:latin typeface="inter-regular"/>
                      </a:endParaRP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600">
                          <a:solidFill>
                            <a:srgbClr val="333333"/>
                          </a:solidFill>
                          <a:effectLst/>
                          <a:latin typeface="inter-regular"/>
                        </a:rPr>
                        <a:t>N</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600">
                          <a:solidFill>
                            <a:srgbClr val="333333"/>
                          </a:solidFill>
                          <a:effectLst/>
                          <a:latin typeface="inter-regular"/>
                        </a:rPr>
                        <a:t>N</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600">
                          <a:solidFill>
                            <a:srgbClr val="333333"/>
                          </a:solidFill>
                          <a:effectLst/>
                          <a:latin typeface="inter-regular"/>
                        </a:rPr>
                        <a:t>N</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01777359"/>
                  </a:ext>
                </a:extLst>
              </a:tr>
              <a:tr h="671633">
                <a:tc>
                  <a:txBody>
                    <a:bodyPr/>
                    <a:lstStyle/>
                    <a:p>
                      <a:pPr algn="just" fontAlgn="t"/>
                      <a:r>
                        <a:rPr lang="en-IN" sz="2600" b="1">
                          <a:solidFill>
                            <a:srgbClr val="333333"/>
                          </a:solidFill>
                          <a:effectLst/>
                          <a:latin typeface="inter-bold"/>
                        </a:rPr>
                        <a:t>Default</a:t>
                      </a:r>
                      <a:endParaRPr lang="en-IN" sz="2600">
                        <a:solidFill>
                          <a:srgbClr val="333333"/>
                        </a:solidFill>
                        <a:effectLst/>
                        <a:latin typeface="inter-regular"/>
                      </a:endParaRP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600">
                          <a:solidFill>
                            <a:srgbClr val="333333"/>
                          </a:solidFill>
                          <a:effectLst/>
                          <a:latin typeface="inter-regular"/>
                        </a:rPr>
                        <a:t>N</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600">
                          <a:solidFill>
                            <a:srgbClr val="333333"/>
                          </a:solidFill>
                          <a:effectLst/>
                          <a:latin typeface="inter-regular"/>
                        </a:rPr>
                        <a:t>N</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58263236"/>
                  </a:ext>
                </a:extLst>
              </a:tr>
              <a:tr h="671633">
                <a:tc>
                  <a:txBody>
                    <a:bodyPr/>
                    <a:lstStyle/>
                    <a:p>
                      <a:pPr algn="just" fontAlgn="t"/>
                      <a:r>
                        <a:rPr lang="en-IN" sz="2600" b="1">
                          <a:solidFill>
                            <a:srgbClr val="333333"/>
                          </a:solidFill>
                          <a:effectLst/>
                          <a:latin typeface="inter-bold"/>
                        </a:rPr>
                        <a:t>Protected</a:t>
                      </a:r>
                      <a:endParaRPr lang="en-IN" sz="2600">
                        <a:solidFill>
                          <a:srgbClr val="333333"/>
                        </a:solidFill>
                        <a:effectLst/>
                        <a:latin typeface="inter-regular"/>
                      </a:endParaRP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600">
                          <a:solidFill>
                            <a:srgbClr val="333333"/>
                          </a:solidFill>
                          <a:effectLst/>
                          <a:latin typeface="inter-regular"/>
                        </a:rPr>
                        <a:t>N</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9961613"/>
                  </a:ext>
                </a:extLst>
              </a:tr>
              <a:tr h="671633">
                <a:tc>
                  <a:txBody>
                    <a:bodyPr/>
                    <a:lstStyle/>
                    <a:p>
                      <a:pPr algn="just" fontAlgn="t"/>
                      <a:r>
                        <a:rPr lang="en-IN" sz="2600" b="1">
                          <a:solidFill>
                            <a:srgbClr val="333333"/>
                          </a:solidFill>
                          <a:effectLst/>
                          <a:latin typeface="inter-bold"/>
                        </a:rPr>
                        <a:t>Public</a:t>
                      </a:r>
                      <a:endParaRPr lang="en-IN" sz="2600">
                        <a:solidFill>
                          <a:srgbClr val="333333"/>
                        </a:solidFill>
                        <a:effectLst/>
                        <a:latin typeface="inter-regular"/>
                      </a:endParaRP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600">
                          <a:solidFill>
                            <a:srgbClr val="333333"/>
                          </a:solidFill>
                          <a:effectLst/>
                          <a:latin typeface="inter-regular"/>
                        </a:rPr>
                        <a:t>Y</a:t>
                      </a:r>
                    </a:p>
                  </a:txBody>
                  <a:tcPr marL="110466" marR="110466" marT="110466" marB="1104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7221447"/>
                  </a:ext>
                </a:extLst>
              </a:tr>
            </a:tbl>
          </a:graphicData>
        </a:graphic>
      </p:graphicFrame>
    </p:spTree>
    <p:extLst>
      <p:ext uri="{BB962C8B-B14F-4D97-AF65-F5344CB8AC3E}">
        <p14:creationId xmlns:p14="http://schemas.microsoft.com/office/powerpoint/2010/main" val="1994870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A7659-B6AF-7EAE-81AF-46D9158EA094}"/>
              </a:ext>
            </a:extLst>
          </p:cNvPr>
          <p:cNvSpPr txBox="1"/>
          <p:nvPr/>
        </p:nvSpPr>
        <p:spPr>
          <a:xfrm>
            <a:off x="1225154" y="865466"/>
            <a:ext cx="6136480" cy="369332"/>
          </a:xfrm>
          <a:prstGeom prst="rect">
            <a:avLst/>
          </a:prstGeom>
          <a:noFill/>
        </p:spPr>
        <p:txBody>
          <a:bodyPr wrap="square">
            <a:spAutoFit/>
          </a:bodyPr>
          <a:lstStyle/>
          <a:p>
            <a:r>
              <a:rPr lang="en-US" b="1" i="0" dirty="0">
                <a:solidFill>
                  <a:srgbClr val="333333"/>
                </a:solidFill>
                <a:effectLst/>
                <a:latin typeface="inter-bold"/>
              </a:rPr>
              <a:t>Simple example of private access modifier</a:t>
            </a:r>
            <a:endParaRPr lang="en-IN" dirty="0"/>
          </a:p>
        </p:txBody>
      </p:sp>
      <p:sp>
        <p:nvSpPr>
          <p:cNvPr id="5" name="TextBox 4">
            <a:extLst>
              <a:ext uri="{FF2B5EF4-FFF2-40B4-BE49-F238E27FC236}">
                <a16:creationId xmlns:a16="http://schemas.microsoft.com/office/drawing/2014/main" id="{59FAFB62-4B8C-29C2-4184-E5603F72BF9D}"/>
              </a:ext>
            </a:extLst>
          </p:cNvPr>
          <p:cNvSpPr txBox="1"/>
          <p:nvPr/>
        </p:nvSpPr>
        <p:spPr>
          <a:xfrm>
            <a:off x="1225154" y="1720840"/>
            <a:ext cx="6136480" cy="3416320"/>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  </a:t>
            </a:r>
          </a:p>
          <a:p>
            <a:pPr algn="just">
              <a:buFont typeface="+mj-lt"/>
              <a:buAutoNum type="arabicPeriod"/>
            </a:pP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40</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Simple{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obj.data</a:t>
            </a:r>
            <a:r>
              <a:rPr lang="en-IN" b="0" i="0" dirty="0">
                <a:solidFill>
                  <a:srgbClr val="000000"/>
                </a:solidFill>
                <a:effectLst/>
                <a:latin typeface="inter-regular"/>
              </a:rPr>
              <a:t>);</a:t>
            </a:r>
            <a:r>
              <a:rPr lang="en-IN" b="0" i="0" dirty="0">
                <a:solidFill>
                  <a:srgbClr val="008200"/>
                </a:solidFill>
                <a:effectLst/>
                <a:latin typeface="inter-regular"/>
              </a:rPr>
              <a:t>//Compile Time Error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obj.msg();</a:t>
            </a:r>
            <a:r>
              <a:rPr lang="en-IN" b="0" i="0" dirty="0">
                <a:solidFill>
                  <a:srgbClr val="008200"/>
                </a:solidFill>
                <a:effectLst/>
                <a:latin typeface="inter-regular"/>
              </a:rPr>
              <a:t>//Compile Time Error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1777231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E328E-C325-277C-86BD-D6C811E12316}"/>
              </a:ext>
            </a:extLst>
          </p:cNvPr>
          <p:cNvSpPr txBox="1"/>
          <p:nvPr/>
        </p:nvSpPr>
        <p:spPr>
          <a:xfrm>
            <a:off x="1296591" y="894040"/>
            <a:ext cx="6136480" cy="369332"/>
          </a:xfrm>
          <a:prstGeom prst="rect">
            <a:avLst/>
          </a:prstGeom>
          <a:noFill/>
        </p:spPr>
        <p:txBody>
          <a:bodyPr wrap="square">
            <a:spAutoFit/>
          </a:bodyPr>
          <a:lstStyle/>
          <a:p>
            <a:pPr algn="just"/>
            <a:r>
              <a:rPr lang="en-IN" b="1" i="0" dirty="0">
                <a:solidFill>
                  <a:srgbClr val="610B4B"/>
                </a:solidFill>
                <a:effectLst/>
                <a:latin typeface="erdana"/>
              </a:rPr>
              <a:t>Role of Private Constructor</a:t>
            </a:r>
          </a:p>
        </p:txBody>
      </p:sp>
      <p:sp>
        <p:nvSpPr>
          <p:cNvPr id="5" name="TextBox 4">
            <a:extLst>
              <a:ext uri="{FF2B5EF4-FFF2-40B4-BE49-F238E27FC236}">
                <a16:creationId xmlns:a16="http://schemas.microsoft.com/office/drawing/2014/main" id="{61D2D082-0F36-68CE-8E5D-BB7409413574}"/>
              </a:ext>
            </a:extLst>
          </p:cNvPr>
          <p:cNvSpPr txBox="1"/>
          <p:nvPr/>
        </p:nvSpPr>
        <p:spPr>
          <a:xfrm>
            <a:off x="1296591" y="1843446"/>
            <a:ext cx="6136480" cy="2585323"/>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  </a:t>
            </a:r>
          </a:p>
          <a:p>
            <a:pPr algn="just">
              <a:buFont typeface="+mj-lt"/>
              <a:buAutoNum type="arabicPeriod"/>
            </a:pPr>
            <a:r>
              <a:rPr lang="en-IN" b="1" i="0" dirty="0">
                <a:solidFill>
                  <a:srgbClr val="006699"/>
                </a:solidFill>
                <a:effectLst/>
                <a:latin typeface="inter-regular"/>
              </a:rPr>
              <a:t>private</a:t>
            </a:r>
            <a:r>
              <a:rPr lang="en-IN" b="0" i="0" dirty="0">
                <a:solidFill>
                  <a:srgbClr val="000000"/>
                </a:solidFill>
                <a:effectLst/>
                <a:latin typeface="inter-regular"/>
              </a:rPr>
              <a:t> A(){}</a:t>
            </a:r>
            <a:r>
              <a:rPr lang="en-IN" b="0" i="0" dirty="0">
                <a:solidFill>
                  <a:srgbClr val="008200"/>
                </a:solidFill>
                <a:effectLst/>
                <a:latin typeface="inter-regular"/>
              </a:rPr>
              <a:t>//private constructor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Simple{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a:t>
            </a:r>
            <a:r>
              <a:rPr lang="en-IN" b="0" i="0" dirty="0">
                <a:solidFill>
                  <a:srgbClr val="008200"/>
                </a:solidFill>
                <a:effectLst/>
                <a:latin typeface="inter-regular"/>
              </a:rPr>
              <a:t>//Compile Time Error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B893DE48-E43C-EF3B-B02B-93B821CDA94B}"/>
              </a:ext>
            </a:extLst>
          </p:cNvPr>
          <p:cNvSpPr txBox="1"/>
          <p:nvPr/>
        </p:nvSpPr>
        <p:spPr>
          <a:xfrm>
            <a:off x="6611540" y="1600559"/>
            <a:ext cx="3275410" cy="1200329"/>
          </a:xfrm>
          <a:prstGeom prst="rect">
            <a:avLst/>
          </a:prstGeom>
          <a:noFill/>
        </p:spPr>
        <p:txBody>
          <a:bodyPr wrap="square">
            <a:spAutoFit/>
          </a:bodyPr>
          <a:lstStyle/>
          <a:p>
            <a:r>
              <a:rPr lang="en-US" b="0" i="0" dirty="0">
                <a:solidFill>
                  <a:srgbClr val="333333"/>
                </a:solidFill>
                <a:effectLst/>
                <a:latin typeface="inter-regular"/>
              </a:rPr>
              <a:t>If you make any class constructor private, you cannot create the instance of that class from outside the class.</a:t>
            </a:r>
            <a:endParaRPr lang="en-IN" dirty="0"/>
          </a:p>
        </p:txBody>
      </p:sp>
    </p:spTree>
    <p:extLst>
      <p:ext uri="{BB962C8B-B14F-4D97-AF65-F5344CB8AC3E}">
        <p14:creationId xmlns:p14="http://schemas.microsoft.com/office/powerpoint/2010/main" val="587631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93347-BE05-0EAB-E2D3-A3E94B6A372D}"/>
              </a:ext>
            </a:extLst>
          </p:cNvPr>
          <p:cNvSpPr txBox="1"/>
          <p:nvPr/>
        </p:nvSpPr>
        <p:spPr>
          <a:xfrm>
            <a:off x="1368028" y="865466"/>
            <a:ext cx="6136480" cy="369332"/>
          </a:xfrm>
          <a:prstGeom prst="rect">
            <a:avLst/>
          </a:prstGeom>
          <a:noFill/>
        </p:spPr>
        <p:txBody>
          <a:bodyPr wrap="square">
            <a:spAutoFit/>
          </a:bodyPr>
          <a:lstStyle/>
          <a:p>
            <a:r>
              <a:rPr lang="en-US" b="1" i="0" dirty="0">
                <a:solidFill>
                  <a:srgbClr val="333333"/>
                </a:solidFill>
                <a:effectLst/>
                <a:latin typeface="inter-bold"/>
              </a:rPr>
              <a:t>Example of default access modifier</a:t>
            </a:r>
            <a:endParaRPr lang="en-IN" dirty="0"/>
          </a:p>
        </p:txBody>
      </p:sp>
      <p:sp>
        <p:nvSpPr>
          <p:cNvPr id="5" name="TextBox 4">
            <a:extLst>
              <a:ext uri="{FF2B5EF4-FFF2-40B4-BE49-F238E27FC236}">
                <a16:creationId xmlns:a16="http://schemas.microsoft.com/office/drawing/2014/main" id="{FE22838E-C2D3-B674-38D0-F903745D9D07}"/>
              </a:ext>
            </a:extLst>
          </p:cNvPr>
          <p:cNvSpPr txBox="1"/>
          <p:nvPr/>
        </p:nvSpPr>
        <p:spPr>
          <a:xfrm>
            <a:off x="1368028" y="1234798"/>
            <a:ext cx="9904810" cy="646331"/>
          </a:xfrm>
          <a:prstGeom prst="rect">
            <a:avLst/>
          </a:prstGeom>
          <a:noFill/>
        </p:spPr>
        <p:txBody>
          <a:bodyPr wrap="square">
            <a:spAutoFit/>
          </a:bodyPr>
          <a:lstStyle/>
          <a:p>
            <a:r>
              <a:rPr lang="en-US" b="0" i="0" dirty="0">
                <a:solidFill>
                  <a:srgbClr val="333333"/>
                </a:solidFill>
                <a:effectLst/>
                <a:latin typeface="inter-regular"/>
              </a:rPr>
              <a:t>If you don't use any modifier, it is treated as </a:t>
            </a:r>
            <a:r>
              <a:rPr lang="en-US" b="1" i="0" dirty="0">
                <a:solidFill>
                  <a:srgbClr val="333333"/>
                </a:solidFill>
                <a:effectLst/>
                <a:latin typeface="inter-bold"/>
              </a:rPr>
              <a:t>default</a:t>
            </a:r>
            <a:r>
              <a:rPr lang="en-US" b="0" i="0" dirty="0">
                <a:solidFill>
                  <a:srgbClr val="333333"/>
                </a:solidFill>
                <a:effectLst/>
                <a:latin typeface="inter-regular"/>
              </a:rPr>
              <a:t> by default. The default modifier is accessible only within package. It cannot be accessed from outside the package.</a:t>
            </a:r>
            <a:endParaRPr lang="en-IN" dirty="0"/>
          </a:p>
        </p:txBody>
      </p:sp>
      <p:sp>
        <p:nvSpPr>
          <p:cNvPr id="7" name="TextBox 6">
            <a:extLst>
              <a:ext uri="{FF2B5EF4-FFF2-40B4-BE49-F238E27FC236}">
                <a16:creationId xmlns:a16="http://schemas.microsoft.com/office/drawing/2014/main" id="{789F3C57-E87F-7D76-03E8-EFFD88890982}"/>
              </a:ext>
            </a:extLst>
          </p:cNvPr>
          <p:cNvSpPr txBox="1"/>
          <p:nvPr/>
        </p:nvSpPr>
        <p:spPr>
          <a:xfrm>
            <a:off x="1368028" y="2250461"/>
            <a:ext cx="6136480" cy="3970318"/>
          </a:xfrm>
          <a:prstGeom prst="rect">
            <a:avLst/>
          </a:prstGeom>
          <a:noFill/>
        </p:spPr>
        <p:txBody>
          <a:bodyPr wrap="square">
            <a:spAutoFit/>
          </a:bodyPr>
          <a:lstStyle/>
          <a:p>
            <a:pPr algn="just">
              <a:buFont typeface="+mj-lt"/>
              <a:buAutoNum type="arabicPeriod"/>
            </a:pPr>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B{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a:t>
            </a:r>
            <a:r>
              <a:rPr lang="en-IN" b="0" i="0" dirty="0">
                <a:solidFill>
                  <a:srgbClr val="008200"/>
                </a:solidFill>
                <a:effectLst/>
                <a:latin typeface="inter-regular"/>
              </a:rPr>
              <a:t>//Compile Time Error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obj.msg();</a:t>
            </a:r>
            <a:r>
              <a:rPr lang="en-IN" b="0" i="0" dirty="0">
                <a:solidFill>
                  <a:srgbClr val="008200"/>
                </a:solidFill>
                <a:effectLst/>
                <a:latin typeface="inter-regular"/>
              </a:rPr>
              <a:t>//Compile Time Error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A2C7BFA9-7D9D-0C98-3600-23673C73AA76}"/>
              </a:ext>
            </a:extLst>
          </p:cNvPr>
          <p:cNvSpPr txBox="1"/>
          <p:nvPr/>
        </p:nvSpPr>
        <p:spPr>
          <a:xfrm>
            <a:off x="6096000" y="2788741"/>
            <a:ext cx="3205163"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inter-regular"/>
              </a:rPr>
              <a:t>we have created two packages pack and </a:t>
            </a:r>
            <a:r>
              <a:rPr lang="en-US" b="0" i="0" dirty="0" err="1">
                <a:solidFill>
                  <a:srgbClr val="333333"/>
                </a:solidFill>
                <a:effectLst/>
                <a:latin typeface="inter-regular"/>
              </a:rPr>
              <a:t>mypack</a:t>
            </a:r>
            <a:r>
              <a:rPr lang="en-US" b="0" i="0" dirty="0">
                <a:solidFill>
                  <a:srgbClr val="333333"/>
                </a:solidFill>
                <a:effectLst/>
                <a:latin typeface="inter-regular"/>
              </a:rPr>
              <a:t>. We are accessing the A class from outside its package, since A class is not public, so it cannot be accessed from outside the package.</a:t>
            </a:r>
            <a:endParaRPr lang="en-IN" dirty="0"/>
          </a:p>
        </p:txBody>
      </p:sp>
    </p:spTree>
    <p:extLst>
      <p:ext uri="{BB962C8B-B14F-4D97-AF65-F5344CB8AC3E}">
        <p14:creationId xmlns:p14="http://schemas.microsoft.com/office/powerpoint/2010/main" val="3401930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11023-5EF9-9E6E-C8CE-464E6E593602}"/>
              </a:ext>
            </a:extLst>
          </p:cNvPr>
          <p:cNvSpPr txBox="1"/>
          <p:nvPr/>
        </p:nvSpPr>
        <p:spPr>
          <a:xfrm>
            <a:off x="1210866" y="936903"/>
            <a:ext cx="6136480" cy="369332"/>
          </a:xfrm>
          <a:prstGeom prst="rect">
            <a:avLst/>
          </a:prstGeom>
          <a:noFill/>
        </p:spPr>
        <p:txBody>
          <a:bodyPr wrap="square">
            <a:spAutoFit/>
          </a:bodyPr>
          <a:lstStyle/>
          <a:p>
            <a:r>
              <a:rPr lang="en-US" b="1" i="0" dirty="0">
                <a:solidFill>
                  <a:srgbClr val="333333"/>
                </a:solidFill>
                <a:effectLst/>
                <a:latin typeface="inter-bold"/>
              </a:rPr>
              <a:t>Example of protected access modifier</a:t>
            </a:r>
            <a:endParaRPr lang="en-IN" dirty="0"/>
          </a:p>
        </p:txBody>
      </p:sp>
      <p:sp>
        <p:nvSpPr>
          <p:cNvPr id="5" name="TextBox 4">
            <a:extLst>
              <a:ext uri="{FF2B5EF4-FFF2-40B4-BE49-F238E27FC236}">
                <a16:creationId xmlns:a16="http://schemas.microsoft.com/office/drawing/2014/main" id="{50F9622B-70D9-BAA0-2342-07FC3AC13947}"/>
              </a:ext>
            </a:extLst>
          </p:cNvPr>
          <p:cNvSpPr txBox="1"/>
          <p:nvPr/>
        </p:nvSpPr>
        <p:spPr>
          <a:xfrm>
            <a:off x="1210866" y="1306235"/>
            <a:ext cx="9770268" cy="1200329"/>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The </a:t>
            </a:r>
            <a:r>
              <a:rPr lang="en-US" b="1" i="0" dirty="0">
                <a:solidFill>
                  <a:srgbClr val="333333"/>
                </a:solidFill>
                <a:effectLst/>
                <a:latin typeface="inter-bold"/>
              </a:rPr>
              <a:t>protected access modifier</a:t>
            </a:r>
            <a:r>
              <a:rPr lang="en-US" b="0" i="0" dirty="0">
                <a:solidFill>
                  <a:srgbClr val="333333"/>
                </a:solidFill>
                <a:effectLst/>
                <a:latin typeface="inter-regular"/>
              </a:rPr>
              <a:t> is accessible within package and outside the package but through inheritance only.</a:t>
            </a:r>
          </a:p>
          <a:p>
            <a:pPr marL="285750" indent="-285750" algn="just">
              <a:buFont typeface="Arial" panose="020B0604020202020204" pitchFamily="34" charset="0"/>
              <a:buChar char="•"/>
            </a:pPr>
            <a:r>
              <a:rPr lang="en-US" b="0" i="0" dirty="0">
                <a:solidFill>
                  <a:srgbClr val="333333"/>
                </a:solidFill>
                <a:effectLst/>
                <a:latin typeface="inter-regular"/>
              </a:rPr>
              <a:t>The protected access modifier can be applied on the data member, method and constructor. It can't be applied on the class.</a:t>
            </a:r>
          </a:p>
        </p:txBody>
      </p:sp>
      <p:sp>
        <p:nvSpPr>
          <p:cNvPr id="7" name="TextBox 6">
            <a:extLst>
              <a:ext uri="{FF2B5EF4-FFF2-40B4-BE49-F238E27FC236}">
                <a16:creationId xmlns:a16="http://schemas.microsoft.com/office/drawing/2014/main" id="{381A7B81-2AA4-DE61-E363-67990E8AAC40}"/>
              </a:ext>
            </a:extLst>
          </p:cNvPr>
          <p:cNvSpPr txBox="1"/>
          <p:nvPr/>
        </p:nvSpPr>
        <p:spPr>
          <a:xfrm>
            <a:off x="1210866" y="2506564"/>
            <a:ext cx="6136480" cy="4801314"/>
          </a:xfrm>
          <a:prstGeom prst="rect">
            <a:avLst/>
          </a:prstGeom>
          <a:noFill/>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1" i="0" dirty="0">
                <a:solidFill>
                  <a:srgbClr val="006699"/>
                </a:solidFill>
                <a:effectLst/>
                <a:latin typeface="inter-regular"/>
              </a:rPr>
              <a:t>protected</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B </a:t>
            </a:r>
            <a:r>
              <a:rPr lang="en-IN" b="1" i="0" dirty="0">
                <a:solidFill>
                  <a:srgbClr val="006699"/>
                </a:solidFill>
                <a:effectLst/>
                <a:latin typeface="inter-regular"/>
              </a:rPr>
              <a:t>extends</a:t>
            </a:r>
            <a:r>
              <a:rPr lang="en-IN" b="0" i="0" dirty="0">
                <a:solidFill>
                  <a:srgbClr val="000000"/>
                </a:solidFill>
                <a:effectLst/>
                <a:latin typeface="inter-regular"/>
              </a:rPr>
              <a:t> A{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B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B();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br>
              <a:rPr lang="en-IN" b="0" i="0" dirty="0">
                <a:solidFill>
                  <a:srgbClr val="535559"/>
                </a:solidFill>
                <a:effectLst/>
                <a:latin typeface="inter-regular"/>
              </a:rPr>
            </a:br>
            <a:endParaRPr lang="en-IN" dirty="0"/>
          </a:p>
        </p:txBody>
      </p:sp>
      <p:sp>
        <p:nvSpPr>
          <p:cNvPr id="9" name="TextBox 8">
            <a:extLst>
              <a:ext uri="{FF2B5EF4-FFF2-40B4-BE49-F238E27FC236}">
                <a16:creationId xmlns:a16="http://schemas.microsoft.com/office/drawing/2014/main" id="{7455903B-0244-BC91-AF24-048F3E89C4BA}"/>
              </a:ext>
            </a:extLst>
          </p:cNvPr>
          <p:cNvSpPr txBox="1"/>
          <p:nvPr/>
        </p:nvSpPr>
        <p:spPr>
          <a:xfrm>
            <a:off x="6860382" y="2781776"/>
            <a:ext cx="2303858"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inter-regular"/>
              </a:rPr>
              <a:t> The A class of pack package is public, so can be accessed from outside the package. But msg method of this package is declared as protected, so it can be accessed from outside the class only through inheritance.</a:t>
            </a:r>
            <a:endParaRPr lang="en-IN" dirty="0"/>
          </a:p>
        </p:txBody>
      </p:sp>
    </p:spTree>
    <p:extLst>
      <p:ext uri="{BB962C8B-B14F-4D97-AF65-F5344CB8AC3E}">
        <p14:creationId xmlns:p14="http://schemas.microsoft.com/office/powerpoint/2010/main" val="1382999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2840A-9118-9EAA-7EBA-C8A385425EFE}"/>
              </a:ext>
            </a:extLst>
          </p:cNvPr>
          <p:cNvSpPr txBox="1"/>
          <p:nvPr/>
        </p:nvSpPr>
        <p:spPr>
          <a:xfrm>
            <a:off x="1339453" y="822603"/>
            <a:ext cx="6136480" cy="369332"/>
          </a:xfrm>
          <a:prstGeom prst="rect">
            <a:avLst/>
          </a:prstGeom>
          <a:noFill/>
        </p:spPr>
        <p:txBody>
          <a:bodyPr wrap="square">
            <a:spAutoFit/>
          </a:bodyPr>
          <a:lstStyle/>
          <a:p>
            <a:r>
              <a:rPr lang="en-US" b="1" i="0" dirty="0">
                <a:solidFill>
                  <a:srgbClr val="333333"/>
                </a:solidFill>
                <a:effectLst/>
                <a:latin typeface="inter-bold"/>
              </a:rPr>
              <a:t>Example of public access modifier</a:t>
            </a:r>
            <a:endParaRPr lang="en-IN" dirty="0"/>
          </a:p>
        </p:txBody>
      </p:sp>
      <p:sp>
        <p:nvSpPr>
          <p:cNvPr id="5" name="TextBox 4">
            <a:extLst>
              <a:ext uri="{FF2B5EF4-FFF2-40B4-BE49-F238E27FC236}">
                <a16:creationId xmlns:a16="http://schemas.microsoft.com/office/drawing/2014/main" id="{C614C5BC-149C-BA31-18F6-AF762D2EEF5F}"/>
              </a:ext>
            </a:extLst>
          </p:cNvPr>
          <p:cNvSpPr txBox="1"/>
          <p:nvPr/>
        </p:nvSpPr>
        <p:spPr>
          <a:xfrm>
            <a:off x="1339453" y="1191935"/>
            <a:ext cx="9961960" cy="369332"/>
          </a:xfrm>
          <a:prstGeom prst="rect">
            <a:avLst/>
          </a:prstGeom>
          <a:noFill/>
        </p:spPr>
        <p:txBody>
          <a:bodyPr wrap="square">
            <a:spAutoFit/>
          </a:bodyPr>
          <a:lstStyle/>
          <a:p>
            <a:r>
              <a:rPr lang="en-US" b="0" i="0" dirty="0">
                <a:solidFill>
                  <a:srgbClr val="333333"/>
                </a:solidFill>
                <a:effectLst/>
                <a:latin typeface="inter-regular"/>
              </a:rPr>
              <a:t>The </a:t>
            </a:r>
            <a:r>
              <a:rPr lang="en-US" b="1" i="0" dirty="0">
                <a:solidFill>
                  <a:srgbClr val="333333"/>
                </a:solidFill>
                <a:effectLst/>
                <a:latin typeface="inter-bold"/>
              </a:rPr>
              <a:t>public access modifier</a:t>
            </a:r>
            <a:r>
              <a:rPr lang="en-US" b="0" i="0" dirty="0">
                <a:solidFill>
                  <a:srgbClr val="333333"/>
                </a:solidFill>
                <a:effectLst/>
                <a:latin typeface="inter-regular"/>
              </a:rPr>
              <a:t> is accessible everywhere. It has the widest scope among all other modifiers.</a:t>
            </a:r>
            <a:endParaRPr lang="en-IN" dirty="0"/>
          </a:p>
        </p:txBody>
      </p:sp>
      <p:sp>
        <p:nvSpPr>
          <p:cNvPr id="7" name="TextBox 6">
            <a:extLst>
              <a:ext uri="{FF2B5EF4-FFF2-40B4-BE49-F238E27FC236}">
                <a16:creationId xmlns:a16="http://schemas.microsoft.com/office/drawing/2014/main" id="{76E825B4-8BB5-E513-9BA7-7E8CDC6DF5ED}"/>
              </a:ext>
            </a:extLst>
          </p:cNvPr>
          <p:cNvSpPr txBox="1"/>
          <p:nvPr/>
        </p:nvSpPr>
        <p:spPr>
          <a:xfrm>
            <a:off x="1339453" y="1749862"/>
            <a:ext cx="6136480" cy="4247317"/>
          </a:xfrm>
          <a:prstGeom prst="rect">
            <a:avLst/>
          </a:prstGeom>
          <a:noFill/>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solidFill>
                <a:srgbClr val="000000"/>
              </a:solidFill>
              <a:latin typeface="inter-regular"/>
            </a:endParaRPr>
          </a:p>
          <a:p>
            <a:pPr algn="just"/>
            <a:endParaRPr lang="en-IN" b="0" i="0" dirty="0">
              <a:solidFill>
                <a:srgbClr val="000000"/>
              </a:solidFill>
              <a:effectLst/>
              <a:latin typeface="inter-regular"/>
            </a:endParaRPr>
          </a:p>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B{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211848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15C70-A0BA-CF7A-C4A9-07AB8CD9F126}"/>
              </a:ext>
            </a:extLst>
          </p:cNvPr>
          <p:cNvSpPr txBox="1"/>
          <p:nvPr/>
        </p:nvSpPr>
        <p:spPr>
          <a:xfrm>
            <a:off x="1382316" y="1008340"/>
            <a:ext cx="6136480" cy="369332"/>
          </a:xfrm>
          <a:prstGeom prst="rect">
            <a:avLst/>
          </a:prstGeom>
          <a:noFill/>
        </p:spPr>
        <p:txBody>
          <a:bodyPr wrap="square">
            <a:spAutoFit/>
          </a:bodyPr>
          <a:lstStyle/>
          <a:p>
            <a:pPr algn="just"/>
            <a:r>
              <a:rPr lang="en-US" b="1" i="0" u="sng" dirty="0">
                <a:solidFill>
                  <a:srgbClr val="610B38"/>
                </a:solidFill>
                <a:effectLst/>
                <a:latin typeface="erdana"/>
              </a:rPr>
              <a:t>Java Access Modifiers with Method Overriding</a:t>
            </a:r>
          </a:p>
        </p:txBody>
      </p:sp>
      <p:sp>
        <p:nvSpPr>
          <p:cNvPr id="5" name="TextBox 4">
            <a:extLst>
              <a:ext uri="{FF2B5EF4-FFF2-40B4-BE49-F238E27FC236}">
                <a16:creationId xmlns:a16="http://schemas.microsoft.com/office/drawing/2014/main" id="{0FE75B2B-AF19-1355-7583-75434B0C77A1}"/>
              </a:ext>
            </a:extLst>
          </p:cNvPr>
          <p:cNvSpPr txBox="1"/>
          <p:nvPr/>
        </p:nvSpPr>
        <p:spPr>
          <a:xfrm>
            <a:off x="1382316" y="1377672"/>
            <a:ext cx="10047684" cy="646331"/>
          </a:xfrm>
          <a:prstGeom prst="rect">
            <a:avLst/>
          </a:prstGeom>
          <a:noFill/>
        </p:spPr>
        <p:txBody>
          <a:bodyPr wrap="square">
            <a:spAutoFit/>
          </a:bodyPr>
          <a:lstStyle/>
          <a:p>
            <a:r>
              <a:rPr lang="en-US" b="0" i="0" dirty="0">
                <a:solidFill>
                  <a:srgbClr val="333333"/>
                </a:solidFill>
                <a:effectLst/>
                <a:latin typeface="inter-regular"/>
              </a:rPr>
              <a:t>If you are overriding any method, overridden method (i.e. declared in subclass) must not be more restrictive.</a:t>
            </a:r>
            <a:endParaRPr lang="en-IN" dirty="0"/>
          </a:p>
        </p:txBody>
      </p:sp>
      <p:sp>
        <p:nvSpPr>
          <p:cNvPr id="7" name="TextBox 6">
            <a:extLst>
              <a:ext uri="{FF2B5EF4-FFF2-40B4-BE49-F238E27FC236}">
                <a16:creationId xmlns:a16="http://schemas.microsoft.com/office/drawing/2014/main" id="{CA71562A-C74B-D6F7-7E68-48DEBA1B83F2}"/>
              </a:ext>
            </a:extLst>
          </p:cNvPr>
          <p:cNvSpPr txBox="1"/>
          <p:nvPr/>
        </p:nvSpPr>
        <p:spPr>
          <a:xfrm>
            <a:off x="1382316" y="2209384"/>
            <a:ext cx="6136480" cy="3139321"/>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  </a:t>
            </a:r>
          </a:p>
          <a:p>
            <a:pPr algn="just">
              <a:buFont typeface="+mj-lt"/>
              <a:buAutoNum type="arabicPeriod"/>
            </a:pPr>
            <a:r>
              <a:rPr lang="en-IN" b="1" i="0" dirty="0">
                <a:solidFill>
                  <a:srgbClr val="006699"/>
                </a:solidFill>
                <a:effectLst/>
                <a:latin typeface="inter-regular"/>
              </a:rPr>
              <a:t>protected</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Simple </a:t>
            </a:r>
            <a:r>
              <a:rPr lang="en-IN" b="1" i="0" dirty="0">
                <a:solidFill>
                  <a:srgbClr val="006699"/>
                </a:solidFill>
                <a:effectLst/>
                <a:latin typeface="inter-regular"/>
              </a:rPr>
              <a:t>extends</a:t>
            </a:r>
            <a:r>
              <a:rPr lang="en-IN" b="0" i="0" dirty="0">
                <a:solidFill>
                  <a:srgbClr val="000000"/>
                </a:solidFill>
                <a:effectLst/>
                <a:latin typeface="inter-regular"/>
              </a:rPr>
              <a:t> A{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a:t>
            </a:r>
            <a:r>
              <a:rPr lang="en-IN" b="0" i="0" dirty="0">
                <a:solidFill>
                  <a:srgbClr val="008200"/>
                </a:solidFill>
                <a:effectLst/>
                <a:latin typeface="inter-regular"/>
              </a:rPr>
              <a:t>//</a:t>
            </a:r>
            <a:r>
              <a:rPr lang="en-IN" b="0" i="0" dirty="0" err="1">
                <a:solidFill>
                  <a:srgbClr val="008200"/>
                </a:solidFill>
                <a:effectLst/>
                <a:latin typeface="inter-regular"/>
              </a:rPr>
              <a:t>C.T.Error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Simple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Simple();  </a:t>
            </a:r>
          </a:p>
          <a:p>
            <a:pPr algn="just">
              <a:buFont typeface="+mj-lt"/>
              <a:buAutoNum type="arabicPeriod"/>
            </a:pPr>
            <a:r>
              <a:rPr lang="en-IN" b="0" i="0" dirty="0">
                <a:solidFill>
                  <a:srgbClr val="000000"/>
                </a:solidFill>
                <a:effectLst/>
                <a:latin typeface="inter-regular"/>
              </a:rPr>
              <a:t>   obj.msg();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1741DBBF-135B-BC0F-A6FD-01733761E088}"/>
              </a:ext>
            </a:extLst>
          </p:cNvPr>
          <p:cNvSpPr txBox="1"/>
          <p:nvPr/>
        </p:nvSpPr>
        <p:spPr>
          <a:xfrm>
            <a:off x="7770020" y="2505670"/>
            <a:ext cx="3445668" cy="1200329"/>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333333"/>
                </a:solidFill>
                <a:effectLst/>
                <a:latin typeface="inter-regular"/>
              </a:rPr>
              <a:t>The default modifier is more restrictive than protected. That is why, there is a compile-time error.</a:t>
            </a:r>
            <a:endParaRPr lang="en-IN" b="1" dirty="0"/>
          </a:p>
        </p:txBody>
      </p:sp>
    </p:spTree>
    <p:extLst>
      <p:ext uri="{BB962C8B-B14F-4D97-AF65-F5344CB8AC3E}">
        <p14:creationId xmlns:p14="http://schemas.microsoft.com/office/powerpoint/2010/main" val="3409976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FFD639-F8CD-0202-DD07-01EBADC1E1C4}"/>
              </a:ext>
            </a:extLst>
          </p:cNvPr>
          <p:cNvSpPr txBox="1"/>
          <p:nvPr/>
        </p:nvSpPr>
        <p:spPr>
          <a:xfrm>
            <a:off x="1247776" y="1320522"/>
            <a:ext cx="9490471" cy="212648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i="0" dirty="0">
                <a:solidFill>
                  <a:srgbClr val="333333"/>
                </a:solidFill>
                <a:effectLst/>
                <a:latin typeface="inter-bold"/>
              </a:rPr>
              <a:t>Encapsulation in Java</a:t>
            </a:r>
            <a:r>
              <a:rPr lang="en-US" b="0" i="0" dirty="0">
                <a:solidFill>
                  <a:srgbClr val="333333"/>
                </a:solidFill>
                <a:effectLst/>
                <a:latin typeface="inter-regular"/>
              </a:rPr>
              <a:t> is a </a:t>
            </a:r>
            <a:r>
              <a:rPr lang="en-US" b="0" i="1" dirty="0">
                <a:solidFill>
                  <a:srgbClr val="333333"/>
                </a:solidFill>
                <a:effectLst/>
                <a:latin typeface="inter-regular"/>
              </a:rPr>
              <a:t>process of wrapping code and data together into a single unit</a:t>
            </a:r>
            <a:r>
              <a:rPr lang="en-US" b="0" i="0" dirty="0">
                <a:solidFill>
                  <a:srgbClr val="333333"/>
                </a:solidFill>
                <a:effectLst/>
                <a:latin typeface="inter-regular"/>
              </a:rPr>
              <a:t>, for example, a capsule which is mixed of several medicines.</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We can create a fully encapsulated class in Java by making all the data members of the class private. Now we can use setter and getter methods to set and get the data in it.</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The </a:t>
            </a:r>
            <a:r>
              <a:rPr lang="en-US" b="1" i="0" dirty="0">
                <a:solidFill>
                  <a:srgbClr val="333333"/>
                </a:solidFill>
                <a:effectLst/>
                <a:latin typeface="inter-bold"/>
              </a:rPr>
              <a:t>Java Bean</a:t>
            </a:r>
            <a:r>
              <a:rPr lang="en-US" b="0" i="0" dirty="0">
                <a:solidFill>
                  <a:srgbClr val="333333"/>
                </a:solidFill>
                <a:effectLst/>
                <a:latin typeface="inter-regular"/>
              </a:rPr>
              <a:t> class is the example of a fully encapsulated class.</a:t>
            </a:r>
            <a:endParaRPr lang="en-IN" dirty="0"/>
          </a:p>
        </p:txBody>
      </p:sp>
      <p:sp>
        <p:nvSpPr>
          <p:cNvPr id="6" name="Rectangle 5">
            <a:extLst>
              <a:ext uri="{FF2B5EF4-FFF2-40B4-BE49-F238E27FC236}">
                <a16:creationId xmlns:a16="http://schemas.microsoft.com/office/drawing/2014/main" id="{6A519F66-B82C-435D-49C1-D5E1B419ACB3}"/>
              </a:ext>
            </a:extLst>
          </p:cNvPr>
          <p:cNvSpPr/>
          <p:nvPr/>
        </p:nvSpPr>
        <p:spPr>
          <a:xfrm>
            <a:off x="1247776" y="397192"/>
            <a:ext cx="6407395" cy="923330"/>
          </a:xfrm>
          <a:prstGeom prst="rect">
            <a:avLst/>
          </a:prstGeom>
          <a:noFill/>
        </p:spPr>
        <p:txBody>
          <a:bodyPr wrap="none" lIns="91440" tIns="45720" rIns="91440" bIns="45720">
            <a:spAutoFit/>
          </a:bodyPr>
          <a:lstStyle/>
          <a:p>
            <a:pPr algn="ctr"/>
            <a:r>
              <a:rPr lang="en-IN" sz="5400" b="1" i="0" cap="none" spc="50" dirty="0">
                <a:ln w="0"/>
                <a:solidFill>
                  <a:schemeClr val="bg2"/>
                </a:solidFill>
                <a:effectLst>
                  <a:innerShdw blurRad="63500" dist="50800" dir="13500000">
                    <a:srgbClr val="000000">
                      <a:alpha val="50000"/>
                    </a:srgbClr>
                  </a:innerShdw>
                </a:effectLst>
                <a:latin typeface="erdana"/>
              </a:rPr>
              <a:t>Encapsulation in Java</a:t>
            </a:r>
            <a:endParaRPr lang="en-IN" sz="5400" b="1" cap="none" spc="50" dirty="0">
              <a:ln w="0"/>
              <a:solidFill>
                <a:schemeClr val="bg2"/>
              </a:solidFill>
              <a:effectLst>
                <a:innerShdw blurRad="63500" dist="50800" dir="13500000">
                  <a:srgbClr val="000000">
                    <a:alpha val="50000"/>
                  </a:srgbClr>
                </a:innerShdw>
              </a:effectLst>
            </a:endParaRPr>
          </a:p>
        </p:txBody>
      </p:sp>
      <p:sp>
        <p:nvSpPr>
          <p:cNvPr id="10" name="TextBox 9">
            <a:extLst>
              <a:ext uri="{FF2B5EF4-FFF2-40B4-BE49-F238E27FC236}">
                <a16:creationId xmlns:a16="http://schemas.microsoft.com/office/drawing/2014/main" id="{1AD74717-2D09-49D6-6506-F0535619176A}"/>
              </a:ext>
            </a:extLst>
          </p:cNvPr>
          <p:cNvSpPr txBox="1"/>
          <p:nvPr/>
        </p:nvSpPr>
        <p:spPr>
          <a:xfrm>
            <a:off x="1247776" y="3794403"/>
            <a:ext cx="6136480" cy="461665"/>
          </a:xfrm>
          <a:prstGeom prst="rect">
            <a:avLst/>
          </a:prstGeom>
          <a:noFill/>
        </p:spPr>
        <p:txBody>
          <a:bodyPr wrap="square">
            <a:spAutoFit/>
          </a:bodyPr>
          <a:lstStyle/>
          <a:p>
            <a:pPr algn="just"/>
            <a:r>
              <a:rPr lang="en-US" sz="2400" b="0" i="0" dirty="0">
                <a:solidFill>
                  <a:srgbClr val="610B4B"/>
                </a:solidFill>
                <a:effectLst/>
                <a:latin typeface="erdana"/>
              </a:rPr>
              <a:t>Advantage of Encapsulation in Java</a:t>
            </a:r>
          </a:p>
        </p:txBody>
      </p:sp>
      <p:sp>
        <p:nvSpPr>
          <p:cNvPr id="12" name="TextBox 11">
            <a:extLst>
              <a:ext uri="{FF2B5EF4-FFF2-40B4-BE49-F238E27FC236}">
                <a16:creationId xmlns:a16="http://schemas.microsoft.com/office/drawing/2014/main" id="{4046E135-A8A0-4B96-A3A3-DFB31E23F389}"/>
              </a:ext>
            </a:extLst>
          </p:cNvPr>
          <p:cNvSpPr txBox="1"/>
          <p:nvPr/>
        </p:nvSpPr>
        <p:spPr>
          <a:xfrm>
            <a:off x="1247776" y="4256068"/>
            <a:ext cx="6136480" cy="923330"/>
          </a:xfrm>
          <a:prstGeom prst="rect">
            <a:avLst/>
          </a:prstGeom>
          <a:noFill/>
        </p:spPr>
        <p:txBody>
          <a:bodyPr wrap="square">
            <a:spAutoFit/>
          </a:bodyPr>
          <a:lstStyle/>
          <a:p>
            <a:pPr marL="285750" indent="-285750">
              <a:buFont typeface="Wingdings" panose="05000000000000000000" pitchFamily="2" charset="2"/>
              <a:buChar char="Ø"/>
            </a:pPr>
            <a:r>
              <a:rPr lang="en-IN" b="1" i="0" dirty="0">
                <a:solidFill>
                  <a:srgbClr val="333333"/>
                </a:solidFill>
                <a:effectLst/>
                <a:latin typeface="inter-bold"/>
              </a:rPr>
              <a:t>control over the data</a:t>
            </a:r>
          </a:p>
          <a:p>
            <a:pPr marL="285750" indent="-285750">
              <a:buFont typeface="Wingdings" panose="05000000000000000000" pitchFamily="2" charset="2"/>
              <a:buChar char="Ø"/>
            </a:pPr>
            <a:r>
              <a:rPr lang="en-IN" b="1" i="0" dirty="0">
                <a:solidFill>
                  <a:srgbClr val="333333"/>
                </a:solidFill>
                <a:effectLst/>
                <a:latin typeface="inter-bold"/>
              </a:rPr>
              <a:t>data hiding</a:t>
            </a:r>
            <a:endParaRPr lang="en-IN" b="1" dirty="0">
              <a:solidFill>
                <a:srgbClr val="333333"/>
              </a:solidFill>
              <a:latin typeface="inter-bold"/>
            </a:endParaRPr>
          </a:p>
          <a:p>
            <a:pPr marL="285750" indent="-285750">
              <a:buFont typeface="Wingdings" panose="05000000000000000000" pitchFamily="2" charset="2"/>
              <a:buChar char="Ø"/>
            </a:pPr>
            <a:r>
              <a:rPr lang="en-IN" b="1" i="0" dirty="0">
                <a:solidFill>
                  <a:srgbClr val="333333"/>
                </a:solidFill>
                <a:effectLst/>
                <a:latin typeface="inter-bold"/>
              </a:rPr>
              <a:t>easy to test</a:t>
            </a:r>
            <a:endParaRPr lang="en-IN" dirty="0"/>
          </a:p>
        </p:txBody>
      </p:sp>
      <p:sp>
        <p:nvSpPr>
          <p:cNvPr id="14" name="TextBox 13">
            <a:extLst>
              <a:ext uri="{FF2B5EF4-FFF2-40B4-BE49-F238E27FC236}">
                <a16:creationId xmlns:a16="http://schemas.microsoft.com/office/drawing/2014/main" id="{539AF52C-3E9D-D3A3-8B7A-FEF1E6BFEF81}"/>
              </a:ext>
            </a:extLst>
          </p:cNvPr>
          <p:cNvSpPr txBox="1"/>
          <p:nvPr/>
        </p:nvSpPr>
        <p:spPr>
          <a:xfrm>
            <a:off x="1247776" y="5361563"/>
            <a:ext cx="6136480" cy="923330"/>
          </a:xfrm>
          <a:prstGeom prst="rect">
            <a:avLst/>
          </a:prstGeom>
          <a:noFill/>
        </p:spPr>
        <p:txBody>
          <a:bodyPr wrap="square">
            <a:spAutoFit/>
          </a:bodyPr>
          <a:lstStyle/>
          <a:p>
            <a:r>
              <a:rPr lang="en-US" b="0" i="0" dirty="0">
                <a:solidFill>
                  <a:srgbClr val="333333"/>
                </a:solidFill>
                <a:effectLst/>
                <a:latin typeface="inter-regular"/>
              </a:rPr>
              <a:t>The standard IDE's are providing the facility to generate the getters and setters. So, it is </a:t>
            </a:r>
            <a:r>
              <a:rPr lang="en-US" b="1" i="0" dirty="0">
                <a:solidFill>
                  <a:srgbClr val="333333"/>
                </a:solidFill>
                <a:effectLst/>
                <a:latin typeface="inter-bold"/>
              </a:rPr>
              <a:t>easy and fast to create an encapsulated class</a:t>
            </a:r>
            <a:r>
              <a:rPr lang="en-US" b="0" i="0" dirty="0">
                <a:solidFill>
                  <a:srgbClr val="333333"/>
                </a:solidFill>
                <a:effectLst/>
                <a:latin typeface="inter-regular"/>
              </a:rPr>
              <a:t> in Java.</a:t>
            </a:r>
            <a:endParaRPr lang="en-IN" dirty="0"/>
          </a:p>
        </p:txBody>
      </p:sp>
    </p:spTree>
    <p:extLst>
      <p:ext uri="{BB962C8B-B14F-4D97-AF65-F5344CB8AC3E}">
        <p14:creationId xmlns:p14="http://schemas.microsoft.com/office/powerpoint/2010/main" val="2754176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FE681F-2D8C-9E25-AD07-7D9298C32E4F}"/>
              </a:ext>
            </a:extLst>
          </p:cNvPr>
          <p:cNvSpPr/>
          <p:nvPr/>
        </p:nvSpPr>
        <p:spPr>
          <a:xfrm>
            <a:off x="612561" y="2152947"/>
            <a:ext cx="10681129" cy="1754326"/>
          </a:xfrm>
          <a:prstGeom prst="rect">
            <a:avLst/>
          </a:prstGeom>
          <a:noFill/>
        </p:spPr>
        <p:txBody>
          <a:bodyPr wrap="none" lIns="91440" tIns="45720" rIns="91440" bIns="45720">
            <a:spAutoFit/>
          </a:bodyPr>
          <a:lstStyle/>
          <a:p>
            <a:pPr algn="ctr"/>
            <a:r>
              <a:rPr lang="en-US" sz="5400" i="0" dirty="0">
                <a:ln w="0"/>
                <a:effectLst>
                  <a:outerShdw blurRad="38100" dist="19050" dir="2700000" algn="tl" rotWithShape="0">
                    <a:schemeClr val="dk1">
                      <a:alpha val="40000"/>
                    </a:schemeClr>
                  </a:outerShdw>
                </a:effectLst>
                <a:latin typeface="erdana"/>
              </a:rPr>
              <a:t>Can you save a Java source file by </a:t>
            </a:r>
          </a:p>
          <a:p>
            <a:pPr algn="ctr"/>
            <a:r>
              <a:rPr lang="en-US" sz="5400" i="0" dirty="0">
                <a:ln w="0"/>
                <a:effectLst>
                  <a:outerShdw blurRad="38100" dist="19050" dir="2700000" algn="tl" rotWithShape="0">
                    <a:schemeClr val="dk1">
                      <a:alpha val="40000"/>
                    </a:schemeClr>
                  </a:outerShdw>
                </a:effectLst>
                <a:latin typeface="erdana"/>
              </a:rPr>
              <a:t>another name than the class name ?</a:t>
            </a:r>
            <a:endParaRPr lang="en-IN"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77861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342BDF-BFC9-48BA-4D1D-212BD90D0A06}"/>
              </a:ext>
            </a:extLst>
          </p:cNvPr>
          <p:cNvSpPr txBox="1"/>
          <p:nvPr/>
        </p:nvSpPr>
        <p:spPr>
          <a:xfrm>
            <a:off x="1296591" y="922616"/>
            <a:ext cx="6136480" cy="369332"/>
          </a:xfrm>
          <a:prstGeom prst="rect">
            <a:avLst/>
          </a:prstGeom>
          <a:noFill/>
        </p:spPr>
        <p:txBody>
          <a:bodyPr wrap="square">
            <a:spAutoFit/>
          </a:bodyPr>
          <a:lstStyle/>
          <a:p>
            <a:pPr algn="just"/>
            <a:r>
              <a:rPr lang="en-US" b="0" dirty="0">
                <a:solidFill>
                  <a:srgbClr val="610B4B"/>
                </a:solidFill>
                <a:effectLst/>
                <a:latin typeface="tahoma" panose="020B0604030504040204" pitchFamily="34" charset="0"/>
              </a:rPr>
              <a:t>Simple Example of Encapsulation in Java</a:t>
            </a:r>
          </a:p>
        </p:txBody>
      </p:sp>
      <p:sp>
        <p:nvSpPr>
          <p:cNvPr id="5" name="TextBox 4">
            <a:extLst>
              <a:ext uri="{FF2B5EF4-FFF2-40B4-BE49-F238E27FC236}">
                <a16:creationId xmlns:a16="http://schemas.microsoft.com/office/drawing/2014/main" id="{03189B46-BE64-78BE-3AEF-9EC2FF45DA5F}"/>
              </a:ext>
            </a:extLst>
          </p:cNvPr>
          <p:cNvSpPr txBox="1"/>
          <p:nvPr/>
        </p:nvSpPr>
        <p:spPr>
          <a:xfrm>
            <a:off x="1296591" y="1502867"/>
            <a:ext cx="5089922" cy="4801314"/>
          </a:xfrm>
          <a:prstGeom prst="rect">
            <a:avLst/>
          </a:prstGeom>
          <a:noFill/>
        </p:spPr>
        <p:txBody>
          <a:bodyPr wrap="square">
            <a:spAutoFit/>
          </a:bodyPr>
          <a:lstStyle/>
          <a:p>
            <a:pPr algn="just"/>
            <a:r>
              <a:rPr lang="en-IN" b="0" i="0" dirty="0">
                <a:solidFill>
                  <a:srgbClr val="008200"/>
                </a:solidFill>
                <a:effectLst/>
                <a:latin typeface="inter-regular"/>
              </a:rPr>
              <a:t>//A Java class which is a fully encapsulated class.</a:t>
            </a:r>
            <a:r>
              <a:rPr lang="en-IN" b="0" i="0" dirty="0">
                <a:solidFill>
                  <a:srgbClr val="000000"/>
                </a:solidFill>
                <a:effectLst/>
                <a:latin typeface="inter-regular"/>
              </a:rPr>
              <a:t>  </a:t>
            </a:r>
          </a:p>
          <a:p>
            <a:pPr algn="just"/>
            <a:r>
              <a:rPr lang="en-IN" b="0" i="0" dirty="0">
                <a:solidFill>
                  <a:srgbClr val="008200"/>
                </a:solidFill>
                <a:effectLst/>
                <a:latin typeface="inter-regular"/>
              </a:rPr>
              <a:t>//It has a private data member and getter and setter methods.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com.javatpoint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a:t>
            </a:r>
          </a:p>
          <a:p>
            <a:pPr algn="just"/>
            <a:r>
              <a:rPr lang="en-IN" b="0" i="0" dirty="0">
                <a:solidFill>
                  <a:srgbClr val="008200"/>
                </a:solidFill>
                <a:effectLst/>
                <a:latin typeface="inter-regular"/>
              </a:rPr>
              <a:t>//private data member</a:t>
            </a:r>
            <a:r>
              <a:rPr lang="en-IN" b="0" i="0" dirty="0">
                <a:solidFill>
                  <a:srgbClr val="000000"/>
                </a:solidFill>
                <a:effectLst/>
                <a:latin typeface="inter-regular"/>
              </a:rPr>
              <a:t>  </a:t>
            </a:r>
          </a:p>
          <a:p>
            <a:pPr algn="just"/>
            <a:r>
              <a:rPr lang="en-IN" b="1" i="0" dirty="0">
                <a:solidFill>
                  <a:srgbClr val="006699"/>
                </a:solidFill>
                <a:effectLst/>
                <a:latin typeface="inter-regular"/>
              </a:rPr>
              <a:t>private</a:t>
            </a:r>
            <a:r>
              <a:rPr lang="en-IN" b="0" i="0" dirty="0">
                <a:solidFill>
                  <a:srgbClr val="000000"/>
                </a:solidFill>
                <a:effectLst/>
                <a:latin typeface="inter-regular"/>
              </a:rPr>
              <a:t> String name;  </a:t>
            </a:r>
          </a:p>
          <a:p>
            <a:pPr algn="just"/>
            <a:r>
              <a:rPr lang="en-IN" b="0" i="0" dirty="0">
                <a:solidFill>
                  <a:srgbClr val="008200"/>
                </a:solidFill>
                <a:effectLst/>
                <a:latin typeface="inter-regular"/>
              </a:rPr>
              <a:t>//getter method for name</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String </a:t>
            </a:r>
            <a:r>
              <a:rPr lang="en-IN" b="0" i="0" dirty="0" err="1">
                <a:solidFill>
                  <a:srgbClr val="000000"/>
                </a:solidFill>
                <a:effectLst/>
                <a:latin typeface="inter-regular"/>
              </a:rPr>
              <a:t>getName</a:t>
            </a:r>
            <a:r>
              <a:rPr lang="en-IN" b="0" i="0" dirty="0">
                <a:solidFill>
                  <a:srgbClr val="000000"/>
                </a:solidFill>
                <a:effectLst/>
                <a:latin typeface="inter-regular"/>
              </a:rPr>
              <a:t>(){  </a:t>
            </a:r>
          </a:p>
          <a:p>
            <a:pPr algn="just"/>
            <a:r>
              <a:rPr lang="en-IN" b="1" i="0" dirty="0">
                <a:solidFill>
                  <a:srgbClr val="006699"/>
                </a:solidFill>
                <a:effectLst/>
                <a:latin typeface="inter-regular"/>
              </a:rPr>
              <a:t>return</a:t>
            </a:r>
            <a:r>
              <a:rPr lang="en-IN" b="0" i="0" dirty="0">
                <a:solidFill>
                  <a:srgbClr val="000000"/>
                </a:solidFill>
                <a:effectLst/>
                <a:latin typeface="inter-regular"/>
              </a:rPr>
              <a:t> name;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//setter method for name</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setName</a:t>
            </a:r>
            <a:r>
              <a:rPr lang="en-IN" b="0" i="0" dirty="0">
                <a:solidFill>
                  <a:srgbClr val="000000"/>
                </a:solidFill>
                <a:effectLst/>
                <a:latin typeface="inter-regular"/>
              </a:rPr>
              <a:t>(String name){  </a:t>
            </a:r>
          </a:p>
          <a:p>
            <a:pPr algn="just"/>
            <a:r>
              <a:rPr lang="en-IN" b="1" i="0" dirty="0">
                <a:solidFill>
                  <a:srgbClr val="006699"/>
                </a:solidFill>
                <a:effectLst/>
                <a:latin typeface="inter-regular"/>
              </a:rPr>
              <a:t>this</a:t>
            </a:r>
            <a:r>
              <a:rPr lang="en-IN" b="0" i="0" dirty="0">
                <a:solidFill>
                  <a:srgbClr val="000000"/>
                </a:solidFill>
                <a:effectLst/>
                <a:latin typeface="inter-regular"/>
              </a:rPr>
              <a:t>.name=name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017D8493-63DC-D2F1-1F68-01554C7824DC}"/>
              </a:ext>
            </a:extLst>
          </p:cNvPr>
          <p:cNvSpPr txBox="1"/>
          <p:nvPr/>
        </p:nvSpPr>
        <p:spPr>
          <a:xfrm>
            <a:off x="7111603" y="1502867"/>
            <a:ext cx="6136480" cy="3416320"/>
          </a:xfrm>
          <a:prstGeom prst="rect">
            <a:avLst/>
          </a:prstGeom>
          <a:noFill/>
        </p:spPr>
        <p:txBody>
          <a:bodyPr wrap="square">
            <a:spAutoFit/>
          </a:bodyPr>
          <a:lstStyle/>
          <a:p>
            <a:pPr algn="just"/>
            <a:r>
              <a:rPr lang="en-IN" b="0" i="0" dirty="0">
                <a:solidFill>
                  <a:srgbClr val="008200"/>
                </a:solidFill>
                <a:effectLst/>
                <a:latin typeface="inter-regular"/>
              </a:rPr>
              <a:t>//A Java class to test the encapsulated class.</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com.javatpoint</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8200"/>
                </a:solidFill>
                <a:effectLst/>
                <a:latin typeface="inter-regular"/>
              </a:rPr>
              <a:t>//creating instance of the encapsulated class</a:t>
            </a:r>
            <a:r>
              <a:rPr lang="en-IN" b="0" i="0" dirty="0">
                <a:solidFill>
                  <a:srgbClr val="000000"/>
                </a:solidFill>
                <a:effectLst/>
                <a:latin typeface="inter-regular"/>
              </a:rPr>
              <a:t>  </a:t>
            </a:r>
          </a:p>
          <a:p>
            <a:pPr algn="just"/>
            <a:r>
              <a:rPr lang="en-IN" b="0" i="0" dirty="0">
                <a:solidFill>
                  <a:srgbClr val="000000"/>
                </a:solidFill>
                <a:effectLst/>
                <a:latin typeface="inter-regular"/>
              </a:rPr>
              <a:t>Student s=</a:t>
            </a:r>
            <a:r>
              <a:rPr lang="en-IN" b="1" i="0" dirty="0">
                <a:solidFill>
                  <a:srgbClr val="006699"/>
                </a:solidFill>
                <a:effectLst/>
                <a:latin typeface="inter-regular"/>
              </a:rPr>
              <a:t>new</a:t>
            </a:r>
            <a:r>
              <a:rPr lang="en-IN" b="0" i="0" dirty="0">
                <a:solidFill>
                  <a:srgbClr val="000000"/>
                </a:solidFill>
                <a:effectLst/>
                <a:latin typeface="inter-regular"/>
              </a:rPr>
              <a:t> Student();  </a:t>
            </a:r>
          </a:p>
          <a:p>
            <a:pPr algn="just"/>
            <a:r>
              <a:rPr lang="en-IN" b="0" i="0" dirty="0">
                <a:solidFill>
                  <a:srgbClr val="008200"/>
                </a:solidFill>
                <a:effectLst/>
                <a:latin typeface="inter-regular"/>
              </a:rPr>
              <a:t>//setting value in the name member</a:t>
            </a:r>
            <a:r>
              <a:rPr lang="en-IN" b="0" i="0" dirty="0">
                <a:solidFill>
                  <a:srgbClr val="000000"/>
                </a:solidFill>
                <a:effectLst/>
                <a:latin typeface="inter-regular"/>
              </a:rPr>
              <a:t>  </a:t>
            </a:r>
          </a:p>
          <a:p>
            <a:pPr algn="just"/>
            <a:r>
              <a:rPr lang="en-IN" b="0" i="0" dirty="0" err="1">
                <a:solidFill>
                  <a:srgbClr val="000000"/>
                </a:solidFill>
                <a:effectLst/>
                <a:latin typeface="inter-regular"/>
              </a:rPr>
              <a:t>s.setName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vijay</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8200"/>
                </a:solidFill>
                <a:effectLst/>
                <a:latin typeface="inter-regular"/>
              </a:rPr>
              <a:t>//getting value of the name member</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s.getName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cxnSp>
        <p:nvCxnSpPr>
          <p:cNvPr id="9" name="Straight Connector 8">
            <a:extLst>
              <a:ext uri="{FF2B5EF4-FFF2-40B4-BE49-F238E27FC236}">
                <a16:creationId xmlns:a16="http://schemas.microsoft.com/office/drawing/2014/main" id="{70DA8C0E-3139-083D-1BC3-2216D1B32477}"/>
              </a:ext>
            </a:extLst>
          </p:cNvPr>
          <p:cNvCxnSpPr/>
          <p:nvPr/>
        </p:nvCxnSpPr>
        <p:spPr>
          <a:xfrm>
            <a:off x="6600825" y="1502867"/>
            <a:ext cx="0" cy="41978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069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92216-B412-EE89-F715-432CA985E5C6}"/>
              </a:ext>
            </a:extLst>
          </p:cNvPr>
          <p:cNvSpPr txBox="1"/>
          <p:nvPr/>
        </p:nvSpPr>
        <p:spPr>
          <a:xfrm>
            <a:off x="1482328" y="1251228"/>
            <a:ext cx="6136480" cy="461665"/>
          </a:xfrm>
          <a:prstGeom prst="rect">
            <a:avLst/>
          </a:prstGeom>
          <a:noFill/>
        </p:spPr>
        <p:txBody>
          <a:bodyPr wrap="square">
            <a:spAutoFit/>
          </a:bodyPr>
          <a:lstStyle/>
          <a:p>
            <a:pPr algn="just"/>
            <a:r>
              <a:rPr lang="en-IN" sz="2400" b="1" i="0" dirty="0">
                <a:solidFill>
                  <a:srgbClr val="610B4B"/>
                </a:solidFill>
                <a:effectLst/>
                <a:latin typeface="erdana"/>
              </a:rPr>
              <a:t>Read-Only class</a:t>
            </a:r>
          </a:p>
        </p:txBody>
      </p:sp>
      <p:sp>
        <p:nvSpPr>
          <p:cNvPr id="5" name="TextBox 4">
            <a:extLst>
              <a:ext uri="{FF2B5EF4-FFF2-40B4-BE49-F238E27FC236}">
                <a16:creationId xmlns:a16="http://schemas.microsoft.com/office/drawing/2014/main" id="{8FDF299E-6D52-4322-4040-C6E28F565B08}"/>
              </a:ext>
            </a:extLst>
          </p:cNvPr>
          <p:cNvSpPr txBox="1"/>
          <p:nvPr/>
        </p:nvSpPr>
        <p:spPr>
          <a:xfrm>
            <a:off x="1482328" y="1972033"/>
            <a:ext cx="6136480" cy="2585323"/>
          </a:xfrm>
          <a:prstGeom prst="rect">
            <a:avLst/>
          </a:prstGeom>
          <a:noFill/>
        </p:spPr>
        <p:txBody>
          <a:bodyPr wrap="square">
            <a:spAutoFit/>
          </a:bodyPr>
          <a:lstStyle/>
          <a:p>
            <a:pPr algn="just"/>
            <a:r>
              <a:rPr lang="en-US" b="0" i="0" dirty="0">
                <a:solidFill>
                  <a:srgbClr val="008200"/>
                </a:solidFill>
                <a:effectLst/>
                <a:latin typeface="inter-regular"/>
              </a:rPr>
              <a:t>//A Java class which has only getter methods.</a:t>
            </a:r>
            <a:r>
              <a:rPr lang="en-US" b="0" i="0" dirty="0">
                <a:solidFill>
                  <a:srgbClr val="000000"/>
                </a:solidFill>
                <a:effectLst/>
                <a:latin typeface="inter-regular"/>
              </a:rPr>
              <a:t>  </a:t>
            </a: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Student{  </a:t>
            </a:r>
          </a:p>
          <a:p>
            <a:pPr algn="just"/>
            <a:r>
              <a:rPr lang="en-US" b="0" i="0" dirty="0">
                <a:solidFill>
                  <a:srgbClr val="008200"/>
                </a:solidFill>
                <a:effectLst/>
                <a:latin typeface="inter-regular"/>
              </a:rPr>
              <a:t>//private data member</a:t>
            </a:r>
            <a:r>
              <a:rPr lang="en-US" b="0" i="0" dirty="0">
                <a:solidFill>
                  <a:srgbClr val="000000"/>
                </a:solidFill>
                <a:effectLst/>
                <a:latin typeface="inter-regular"/>
              </a:rPr>
              <a:t>  </a:t>
            </a:r>
          </a:p>
          <a:p>
            <a:pPr algn="just"/>
            <a:r>
              <a:rPr lang="en-US" b="1" i="0" dirty="0">
                <a:solidFill>
                  <a:srgbClr val="006699"/>
                </a:solidFill>
                <a:effectLst/>
                <a:latin typeface="inter-regular"/>
              </a:rPr>
              <a:t>private</a:t>
            </a:r>
            <a:r>
              <a:rPr lang="en-US" b="0" i="0" dirty="0">
                <a:solidFill>
                  <a:srgbClr val="000000"/>
                </a:solidFill>
                <a:effectLst/>
                <a:latin typeface="inter-regular"/>
              </a:rPr>
              <a:t> String college=</a:t>
            </a:r>
            <a:r>
              <a:rPr lang="en-US" b="0" i="0" dirty="0">
                <a:solidFill>
                  <a:srgbClr val="0000FF"/>
                </a:solidFill>
                <a:effectLst/>
                <a:latin typeface="inter-regular"/>
              </a:rPr>
              <a:t>"AKG"</a:t>
            </a:r>
            <a:r>
              <a:rPr lang="en-US" b="0" i="0" dirty="0">
                <a:solidFill>
                  <a:srgbClr val="000000"/>
                </a:solidFill>
                <a:effectLst/>
                <a:latin typeface="inter-regular"/>
              </a:rPr>
              <a:t>;  </a:t>
            </a:r>
          </a:p>
          <a:p>
            <a:pPr algn="just"/>
            <a:r>
              <a:rPr lang="en-US" b="0" i="0" dirty="0">
                <a:solidFill>
                  <a:srgbClr val="008200"/>
                </a:solidFill>
                <a:effectLst/>
                <a:latin typeface="inter-regular"/>
              </a:rPr>
              <a:t>//getter method for college</a:t>
            </a:r>
            <a:r>
              <a:rPr lang="en-US" b="0" i="0" dirty="0">
                <a:solidFill>
                  <a:srgbClr val="000000"/>
                </a:solidFill>
                <a:effectLst/>
                <a:latin typeface="inter-regular"/>
              </a:rPr>
              <a:t>  </a:t>
            </a:r>
          </a:p>
          <a:p>
            <a:pPr algn="just"/>
            <a:r>
              <a:rPr lang="en-US" b="1" i="0" dirty="0">
                <a:solidFill>
                  <a:srgbClr val="006699"/>
                </a:solidFill>
                <a:effectLst/>
                <a:latin typeface="inter-regular"/>
              </a:rPr>
              <a:t>public</a:t>
            </a:r>
            <a:r>
              <a:rPr lang="en-US" b="0" i="0" dirty="0">
                <a:solidFill>
                  <a:srgbClr val="000000"/>
                </a:solidFill>
                <a:effectLst/>
                <a:latin typeface="inter-regular"/>
              </a:rPr>
              <a:t> String </a:t>
            </a:r>
            <a:r>
              <a:rPr lang="en-US" b="0" i="0" dirty="0" err="1">
                <a:solidFill>
                  <a:srgbClr val="000000"/>
                </a:solidFill>
                <a:effectLst/>
                <a:latin typeface="inter-regular"/>
              </a:rPr>
              <a:t>getCollege</a:t>
            </a:r>
            <a:r>
              <a:rPr lang="en-US" b="0" i="0" dirty="0">
                <a:solidFill>
                  <a:srgbClr val="000000"/>
                </a:solidFill>
                <a:effectLst/>
                <a:latin typeface="inter-regular"/>
              </a:rPr>
              <a:t>(){  </a:t>
            </a:r>
          </a:p>
          <a:p>
            <a:pPr algn="just"/>
            <a:r>
              <a:rPr lang="en-US" b="1" i="0" dirty="0">
                <a:solidFill>
                  <a:srgbClr val="006699"/>
                </a:solidFill>
                <a:effectLst/>
                <a:latin typeface="inter-regular"/>
              </a:rPr>
              <a:t>return</a:t>
            </a:r>
            <a:r>
              <a:rPr lang="en-US" b="0" i="0" dirty="0">
                <a:solidFill>
                  <a:srgbClr val="000000"/>
                </a:solidFill>
                <a:effectLst/>
                <a:latin typeface="inter-regular"/>
              </a:rPr>
              <a:t> college;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79715E9B-F631-FF9E-A72C-833F11C534FC}"/>
              </a:ext>
            </a:extLst>
          </p:cNvPr>
          <p:cNvSpPr txBox="1"/>
          <p:nvPr/>
        </p:nvSpPr>
        <p:spPr>
          <a:xfrm>
            <a:off x="1482328" y="4960441"/>
            <a:ext cx="6136480" cy="1200329"/>
          </a:xfrm>
          <a:prstGeom prst="rect">
            <a:avLst/>
          </a:prstGeom>
          <a:noFill/>
        </p:spPr>
        <p:txBody>
          <a:bodyPr wrap="square">
            <a:spAutoFit/>
          </a:bodyPr>
          <a:lstStyle/>
          <a:p>
            <a:r>
              <a:rPr lang="en-US" b="0" i="0" dirty="0">
                <a:solidFill>
                  <a:srgbClr val="333333"/>
                </a:solidFill>
                <a:effectLst/>
                <a:latin typeface="inter-regular"/>
              </a:rPr>
              <a:t>Now, you can't change the value of the college data member which is "AKG".</a:t>
            </a:r>
          </a:p>
          <a:p>
            <a:r>
              <a:rPr lang="en-US" b="0" i="0" dirty="0" err="1">
                <a:solidFill>
                  <a:srgbClr val="000000"/>
                </a:solidFill>
                <a:effectLst/>
                <a:latin typeface="inter-regular"/>
              </a:rPr>
              <a:t>s.setCollege</a:t>
            </a:r>
            <a:r>
              <a:rPr lang="en-US" b="0" i="0" dirty="0">
                <a:solidFill>
                  <a:srgbClr val="000000"/>
                </a:solidFill>
                <a:effectLst/>
                <a:latin typeface="inter-regular"/>
              </a:rPr>
              <a:t>(</a:t>
            </a:r>
            <a:r>
              <a:rPr lang="en-US" b="0" i="0" dirty="0">
                <a:solidFill>
                  <a:srgbClr val="0000FF"/>
                </a:solidFill>
                <a:effectLst/>
                <a:latin typeface="inter-regular"/>
              </a:rPr>
              <a:t>"KITE"</a:t>
            </a:r>
            <a:r>
              <a:rPr lang="en-US" b="0" i="0" dirty="0">
                <a:solidFill>
                  <a:srgbClr val="000000"/>
                </a:solidFill>
                <a:effectLst/>
                <a:latin typeface="inter-regular"/>
              </a:rPr>
              <a:t>);</a:t>
            </a:r>
            <a:r>
              <a:rPr lang="en-US" b="0" i="0" dirty="0">
                <a:solidFill>
                  <a:srgbClr val="008200"/>
                </a:solidFill>
                <a:effectLst/>
                <a:latin typeface="inter-regular"/>
              </a:rPr>
              <a:t>//will render compile time error</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336619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B8678-4DF9-C062-DFDA-2495433C9123}"/>
              </a:ext>
            </a:extLst>
          </p:cNvPr>
          <p:cNvSpPr txBox="1"/>
          <p:nvPr/>
        </p:nvSpPr>
        <p:spPr>
          <a:xfrm>
            <a:off x="1296591" y="965478"/>
            <a:ext cx="6136480" cy="461665"/>
          </a:xfrm>
          <a:prstGeom prst="rect">
            <a:avLst/>
          </a:prstGeom>
          <a:noFill/>
        </p:spPr>
        <p:txBody>
          <a:bodyPr wrap="square">
            <a:spAutoFit/>
          </a:bodyPr>
          <a:lstStyle/>
          <a:p>
            <a:pPr algn="just"/>
            <a:r>
              <a:rPr lang="en-IN" sz="2400" b="1" i="0" dirty="0">
                <a:solidFill>
                  <a:srgbClr val="610B4B"/>
                </a:solidFill>
                <a:effectLst/>
                <a:latin typeface="erdana"/>
              </a:rPr>
              <a:t>Write-Only class</a:t>
            </a:r>
          </a:p>
        </p:txBody>
      </p:sp>
      <p:sp>
        <p:nvSpPr>
          <p:cNvPr id="5" name="TextBox 4">
            <a:extLst>
              <a:ext uri="{FF2B5EF4-FFF2-40B4-BE49-F238E27FC236}">
                <a16:creationId xmlns:a16="http://schemas.microsoft.com/office/drawing/2014/main" id="{69B0F5CE-E7A2-1A0D-80B8-2E956F621CBE}"/>
              </a:ext>
            </a:extLst>
          </p:cNvPr>
          <p:cNvSpPr txBox="1"/>
          <p:nvPr/>
        </p:nvSpPr>
        <p:spPr>
          <a:xfrm>
            <a:off x="1296591" y="1929170"/>
            <a:ext cx="6136480" cy="2585323"/>
          </a:xfrm>
          <a:prstGeom prst="rect">
            <a:avLst/>
          </a:prstGeom>
          <a:noFill/>
        </p:spPr>
        <p:txBody>
          <a:bodyPr wrap="square">
            <a:spAutoFit/>
          </a:bodyPr>
          <a:lstStyle/>
          <a:p>
            <a:pPr algn="just"/>
            <a:r>
              <a:rPr lang="en-IN" b="0" i="0" dirty="0">
                <a:solidFill>
                  <a:srgbClr val="008200"/>
                </a:solidFill>
                <a:effectLst/>
                <a:latin typeface="inter-regular"/>
              </a:rPr>
              <a:t>//A Java class which has only setter methods.</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a:t>
            </a:r>
          </a:p>
          <a:p>
            <a:pPr algn="just"/>
            <a:r>
              <a:rPr lang="en-IN" b="0" i="0" dirty="0">
                <a:solidFill>
                  <a:srgbClr val="008200"/>
                </a:solidFill>
                <a:effectLst/>
                <a:latin typeface="inter-regular"/>
              </a:rPr>
              <a:t>//private data member</a:t>
            </a:r>
            <a:r>
              <a:rPr lang="en-IN" b="0" i="0" dirty="0">
                <a:solidFill>
                  <a:srgbClr val="000000"/>
                </a:solidFill>
                <a:effectLst/>
                <a:latin typeface="inter-regular"/>
              </a:rPr>
              <a:t>  </a:t>
            </a:r>
          </a:p>
          <a:p>
            <a:pPr algn="just"/>
            <a:r>
              <a:rPr lang="en-IN" b="1" i="0" dirty="0">
                <a:solidFill>
                  <a:srgbClr val="006699"/>
                </a:solidFill>
                <a:effectLst/>
                <a:latin typeface="inter-regular"/>
              </a:rPr>
              <a:t>private</a:t>
            </a:r>
            <a:r>
              <a:rPr lang="en-IN" b="0" i="0" dirty="0">
                <a:solidFill>
                  <a:srgbClr val="000000"/>
                </a:solidFill>
                <a:effectLst/>
                <a:latin typeface="inter-regular"/>
              </a:rPr>
              <a:t> String college;  </a:t>
            </a:r>
          </a:p>
          <a:p>
            <a:pPr algn="just"/>
            <a:r>
              <a:rPr lang="en-IN" b="0" i="0" dirty="0">
                <a:solidFill>
                  <a:srgbClr val="008200"/>
                </a:solidFill>
                <a:effectLst/>
                <a:latin typeface="inter-regular"/>
              </a:rPr>
              <a:t>//getter method for college</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setCollege</a:t>
            </a:r>
            <a:r>
              <a:rPr lang="en-IN" b="0" i="0" dirty="0">
                <a:solidFill>
                  <a:srgbClr val="000000"/>
                </a:solidFill>
                <a:effectLst/>
                <a:latin typeface="inter-regular"/>
              </a:rPr>
              <a:t>(String college){  </a:t>
            </a:r>
          </a:p>
          <a:p>
            <a:pPr algn="just"/>
            <a:r>
              <a:rPr lang="en-IN" b="1" i="0" dirty="0" err="1">
                <a:solidFill>
                  <a:srgbClr val="006699"/>
                </a:solidFill>
                <a:effectLst/>
                <a:latin typeface="inter-regular"/>
              </a:rPr>
              <a:t>this</a:t>
            </a:r>
            <a:r>
              <a:rPr lang="en-IN" b="0" i="0" dirty="0" err="1">
                <a:solidFill>
                  <a:srgbClr val="000000"/>
                </a:solidFill>
                <a:effectLst/>
                <a:latin typeface="inter-regular"/>
              </a:rPr>
              <a:t>.college</a:t>
            </a:r>
            <a:r>
              <a:rPr lang="en-IN" b="0" i="0" dirty="0">
                <a:solidFill>
                  <a:srgbClr val="000000"/>
                </a:solidFill>
                <a:effectLst/>
                <a:latin typeface="inter-regular"/>
              </a:rPr>
              <a:t>=college;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992818B6-31BA-050A-D659-6411391D948F}"/>
              </a:ext>
            </a:extLst>
          </p:cNvPr>
          <p:cNvSpPr txBox="1"/>
          <p:nvPr/>
        </p:nvSpPr>
        <p:spPr>
          <a:xfrm>
            <a:off x="1296591" y="4693354"/>
            <a:ext cx="4799407" cy="923330"/>
          </a:xfrm>
          <a:prstGeom prst="rect">
            <a:avLst/>
          </a:prstGeom>
          <a:noFill/>
        </p:spPr>
        <p:txBody>
          <a:bodyPr wrap="square">
            <a:spAutoFit/>
          </a:bodyPr>
          <a:lstStyle/>
          <a:p>
            <a:r>
              <a:rPr lang="en-US" b="0" i="0" dirty="0">
                <a:solidFill>
                  <a:srgbClr val="333333"/>
                </a:solidFill>
                <a:effectLst/>
                <a:latin typeface="inter-regular"/>
              </a:rPr>
              <a:t>Now, you can't get the value of the college, you can only change the value of college data member.</a:t>
            </a:r>
            <a:endParaRPr lang="en-IN" dirty="0"/>
          </a:p>
        </p:txBody>
      </p:sp>
      <p:sp>
        <p:nvSpPr>
          <p:cNvPr id="9" name="TextBox 8">
            <a:extLst>
              <a:ext uri="{FF2B5EF4-FFF2-40B4-BE49-F238E27FC236}">
                <a16:creationId xmlns:a16="http://schemas.microsoft.com/office/drawing/2014/main" id="{CEB1A08F-DFA4-474A-F16B-61226BB6AD90}"/>
              </a:ext>
            </a:extLst>
          </p:cNvPr>
          <p:cNvSpPr txBox="1"/>
          <p:nvPr/>
        </p:nvSpPr>
        <p:spPr>
          <a:xfrm>
            <a:off x="6591303" y="1929170"/>
            <a:ext cx="5105400" cy="3373359"/>
          </a:xfrm>
          <a:prstGeom prst="rect">
            <a:avLst/>
          </a:prstGeom>
          <a:noFill/>
        </p:spPr>
        <p:txBody>
          <a:bodyPr wrap="square">
            <a:spAutoFit/>
          </a:bodyPr>
          <a:lstStyle/>
          <a:p>
            <a:pPr algn="just">
              <a:lnSpc>
                <a:spcPct val="150000"/>
              </a:lnSpc>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s.getCollege</a:t>
            </a:r>
            <a:r>
              <a:rPr lang="en-US" b="0" i="0" dirty="0">
                <a:solidFill>
                  <a:srgbClr val="000000"/>
                </a:solidFill>
                <a:effectLst/>
                <a:latin typeface="inter-regular"/>
              </a:rPr>
              <a:t>());</a:t>
            </a:r>
          </a:p>
          <a:p>
            <a:pPr algn="just">
              <a:lnSpc>
                <a:spcPct val="150000"/>
              </a:lnSpc>
            </a:pPr>
            <a:r>
              <a:rPr lang="en-US" b="0" i="0" dirty="0">
                <a:solidFill>
                  <a:srgbClr val="008200"/>
                </a:solidFill>
                <a:effectLst/>
                <a:latin typeface="inter-regular"/>
              </a:rPr>
              <a:t>//Compile Time Error, because there is no such </a:t>
            </a:r>
          </a:p>
          <a:p>
            <a:pPr algn="just">
              <a:lnSpc>
                <a:spcPct val="150000"/>
              </a:lnSpc>
            </a:pPr>
            <a:r>
              <a:rPr lang="en-US" b="0" i="0" dirty="0">
                <a:solidFill>
                  <a:srgbClr val="008200"/>
                </a:solidFill>
                <a:effectLst/>
                <a:latin typeface="inter-regular"/>
              </a:rPr>
              <a:t>Method</a:t>
            </a:r>
            <a:r>
              <a:rPr lang="en-US" dirty="0">
                <a:solidFill>
                  <a:srgbClr val="000000"/>
                </a:solidFill>
                <a:latin typeface="inter-regular"/>
              </a:rPr>
              <a:t>.</a:t>
            </a:r>
            <a:endParaRPr lang="en-US" b="0" i="0" dirty="0">
              <a:solidFill>
                <a:srgbClr val="000000"/>
              </a:solidFill>
              <a:effectLst/>
              <a:latin typeface="inter-regular"/>
            </a:endParaRPr>
          </a:p>
          <a:p>
            <a:pPr algn="just">
              <a:lnSpc>
                <a:spcPct val="150000"/>
              </a:lnSpc>
            </a:pPr>
            <a:r>
              <a:rPr lang="en-US" b="0" i="0" dirty="0">
                <a:solidFill>
                  <a:srgbClr val="000000"/>
                </a:solidFill>
                <a:effectLst/>
                <a:latin typeface="inter-regular"/>
              </a:rPr>
              <a:t> </a:t>
            </a:r>
          </a:p>
          <a:p>
            <a:pPr algn="just">
              <a:lnSpc>
                <a:spcPct val="150000"/>
              </a:lnSpc>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s.college</a:t>
            </a:r>
            <a:r>
              <a:rPr lang="en-US" b="0" i="0" dirty="0">
                <a:solidFill>
                  <a:srgbClr val="000000"/>
                </a:solidFill>
                <a:effectLst/>
                <a:latin typeface="inter-regular"/>
              </a:rPr>
              <a:t>);</a:t>
            </a:r>
          </a:p>
          <a:p>
            <a:pPr algn="just">
              <a:lnSpc>
                <a:spcPct val="150000"/>
              </a:lnSpc>
            </a:pPr>
            <a:r>
              <a:rPr lang="en-US" b="0" i="0" dirty="0">
                <a:solidFill>
                  <a:srgbClr val="008200"/>
                </a:solidFill>
                <a:effectLst/>
                <a:latin typeface="inter-regular"/>
              </a:rPr>
              <a:t>//Compile Time Error, because the college data </a:t>
            </a:r>
          </a:p>
          <a:p>
            <a:pPr algn="just">
              <a:lnSpc>
                <a:spcPct val="150000"/>
              </a:lnSpc>
            </a:pPr>
            <a:r>
              <a:rPr lang="en-US" b="0" i="0" dirty="0">
                <a:solidFill>
                  <a:srgbClr val="008200"/>
                </a:solidFill>
                <a:effectLst/>
                <a:latin typeface="inter-regular"/>
              </a:rPr>
              <a:t>member is private. So, it can't be accessed from </a:t>
            </a:r>
          </a:p>
          <a:p>
            <a:pPr algn="just">
              <a:lnSpc>
                <a:spcPct val="150000"/>
              </a:lnSpc>
            </a:pPr>
            <a:r>
              <a:rPr lang="en-US" b="0" i="0" dirty="0">
                <a:solidFill>
                  <a:srgbClr val="008200"/>
                </a:solidFill>
                <a:effectLst/>
                <a:latin typeface="inter-regular"/>
              </a:rPr>
              <a:t>outside the class</a:t>
            </a:r>
            <a:r>
              <a:rPr lang="en-US" b="0" i="0" dirty="0">
                <a:solidFill>
                  <a:srgbClr val="000000"/>
                </a:solidFill>
                <a:effectLst/>
                <a:latin typeface="inter-regular"/>
              </a:rPr>
              <a:t>. </a:t>
            </a:r>
          </a:p>
        </p:txBody>
      </p:sp>
      <p:cxnSp>
        <p:nvCxnSpPr>
          <p:cNvPr id="11" name="Straight Connector 10">
            <a:extLst>
              <a:ext uri="{FF2B5EF4-FFF2-40B4-BE49-F238E27FC236}">
                <a16:creationId xmlns:a16="http://schemas.microsoft.com/office/drawing/2014/main" id="{509A53DD-2A6E-FEE8-10F4-8E30A39D9277}"/>
              </a:ext>
            </a:extLst>
          </p:cNvPr>
          <p:cNvCxnSpPr>
            <a:cxnSpLocks/>
          </p:cNvCxnSpPr>
          <p:nvPr/>
        </p:nvCxnSpPr>
        <p:spPr>
          <a:xfrm>
            <a:off x="6343650" y="1698606"/>
            <a:ext cx="0" cy="4330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521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E3BE8D-80B2-9046-E3BC-A10E435F5010}"/>
              </a:ext>
            </a:extLst>
          </p:cNvPr>
          <p:cNvSpPr/>
          <p:nvPr/>
        </p:nvSpPr>
        <p:spPr>
          <a:xfrm>
            <a:off x="1259529" y="555605"/>
            <a:ext cx="3458832" cy="923330"/>
          </a:xfrm>
          <a:prstGeom prst="rect">
            <a:avLst/>
          </a:prstGeom>
          <a:noFill/>
        </p:spPr>
        <p:txBody>
          <a:bodyPr wrap="none" lIns="91440" tIns="45720" rIns="91440" bIns="45720">
            <a:spAutoFit/>
          </a:bodyPr>
          <a:lstStyle/>
          <a:p>
            <a:pPr algn="ctr"/>
            <a:r>
              <a:rPr lang="en-IN" sz="5400" b="1" i="0" cap="none" spc="50" dirty="0">
                <a:ln w="0"/>
                <a:solidFill>
                  <a:schemeClr val="bg2"/>
                </a:solidFill>
                <a:effectLst>
                  <a:innerShdw blurRad="63500" dist="50800" dir="13500000">
                    <a:srgbClr val="000000">
                      <a:alpha val="50000"/>
                    </a:srgbClr>
                  </a:innerShdw>
                </a:effectLst>
                <a:latin typeface="erdana"/>
              </a:rPr>
              <a:t>Java Arrays</a:t>
            </a:r>
            <a:endParaRPr lang="en-IN" sz="5400" b="1"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2DAE5C54-0149-1EBD-0871-95B748B69C41}"/>
              </a:ext>
            </a:extLst>
          </p:cNvPr>
          <p:cNvSpPr txBox="1"/>
          <p:nvPr/>
        </p:nvSpPr>
        <p:spPr>
          <a:xfrm>
            <a:off x="1259528" y="1478935"/>
            <a:ext cx="9553251" cy="254069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33333"/>
                </a:solidFill>
                <a:effectLst/>
                <a:latin typeface="inter-regular"/>
              </a:rPr>
              <a:t>An array is a collection of similar type of elements which has contiguous memory location.</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We can store only a fixed set of elements in a Java array.</a:t>
            </a:r>
            <a:endParaRPr lang="en-US" dirty="0">
              <a:solidFill>
                <a:srgbClr val="333333"/>
              </a:solidFill>
              <a:latin typeface="inter-regular"/>
            </a:endParaRPr>
          </a:p>
          <a:p>
            <a:pPr marL="285750" indent="-285750">
              <a:lnSpc>
                <a:spcPct val="150000"/>
              </a:lnSpc>
              <a:buFont typeface="Arial" panose="020B0604020202020204" pitchFamily="34" charset="0"/>
              <a:buChar char="•"/>
            </a:pPr>
            <a:r>
              <a:rPr lang="en-US" b="0" i="0" dirty="0">
                <a:solidFill>
                  <a:srgbClr val="333333"/>
                </a:solidFill>
                <a:effectLst/>
                <a:latin typeface="inter-regular"/>
              </a:rPr>
              <a:t>Array in Java is index-based, the first element of the array is stored at the 0th index, 2nd element is stored on 1st index and so on.</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We can get the length of the array using the length member</a:t>
            </a:r>
            <a:r>
              <a:rPr lang="en-US" dirty="0">
                <a:solidFill>
                  <a:srgbClr val="333333"/>
                </a:solidFill>
                <a:latin typeface="inter-regular"/>
              </a:rPr>
              <a:t>.</a:t>
            </a:r>
          </a:p>
          <a:p>
            <a:pPr marL="285750" indent="-285750">
              <a:lnSpc>
                <a:spcPct val="150000"/>
              </a:lnSpc>
              <a:buFont typeface="Arial" panose="020B0604020202020204" pitchFamily="34" charset="0"/>
              <a:buChar char="•"/>
            </a:pPr>
            <a:endParaRPr lang="en-IN" dirty="0"/>
          </a:p>
        </p:txBody>
      </p:sp>
      <p:pic>
        <p:nvPicPr>
          <p:cNvPr id="8" name="Picture 7" descr="A close-up of a number&#10;&#10;Description automatically generated">
            <a:extLst>
              <a:ext uri="{FF2B5EF4-FFF2-40B4-BE49-F238E27FC236}">
                <a16:creationId xmlns:a16="http://schemas.microsoft.com/office/drawing/2014/main" id="{B8E0DEC3-FFFE-D450-A158-C33E4E6A2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029" y="4019631"/>
            <a:ext cx="5537942" cy="2049865"/>
          </a:xfrm>
          <a:prstGeom prst="rect">
            <a:avLst/>
          </a:prstGeom>
        </p:spPr>
      </p:pic>
    </p:spTree>
    <p:extLst>
      <p:ext uri="{BB962C8B-B14F-4D97-AF65-F5344CB8AC3E}">
        <p14:creationId xmlns:p14="http://schemas.microsoft.com/office/powerpoint/2010/main" val="2563947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D0B6EB-8D80-C989-71D3-51333CA2F548}"/>
              </a:ext>
            </a:extLst>
          </p:cNvPr>
          <p:cNvSpPr txBox="1"/>
          <p:nvPr/>
        </p:nvSpPr>
        <p:spPr>
          <a:xfrm>
            <a:off x="1423987" y="1037987"/>
            <a:ext cx="9001125" cy="2585323"/>
          </a:xfrm>
          <a:prstGeom prst="rect">
            <a:avLst/>
          </a:prstGeom>
          <a:noFill/>
        </p:spPr>
        <p:txBody>
          <a:bodyPr wrap="square">
            <a:spAutoFit/>
          </a:bodyPr>
          <a:lstStyle/>
          <a:p>
            <a:pPr algn="just"/>
            <a:r>
              <a:rPr lang="en-US" b="0" i="0" dirty="0">
                <a:solidFill>
                  <a:srgbClr val="610B4B"/>
                </a:solidFill>
                <a:effectLst/>
                <a:latin typeface="erdana"/>
              </a:rPr>
              <a:t>Advantages</a:t>
            </a:r>
          </a:p>
          <a:p>
            <a:pPr marL="285750" indent="-285750" algn="just">
              <a:buFont typeface="Arial" panose="020B0604020202020204" pitchFamily="34" charset="0"/>
              <a:buChar char="•"/>
            </a:pPr>
            <a:r>
              <a:rPr lang="en-US" b="1" i="0" dirty="0">
                <a:solidFill>
                  <a:srgbClr val="000000"/>
                </a:solidFill>
                <a:effectLst/>
                <a:latin typeface="inter-bold"/>
              </a:rPr>
              <a:t>Code Optimization:</a:t>
            </a:r>
            <a:r>
              <a:rPr lang="en-US" b="0" i="0" dirty="0">
                <a:solidFill>
                  <a:srgbClr val="000000"/>
                </a:solidFill>
                <a:effectLst/>
                <a:latin typeface="inter-regular"/>
              </a:rPr>
              <a:t> It makes the code optimized, we can retrieve or sort the data efficiently.</a:t>
            </a:r>
          </a:p>
          <a:p>
            <a:pPr marL="285750" indent="-285750" algn="just">
              <a:buFont typeface="Arial" panose="020B0604020202020204" pitchFamily="34" charset="0"/>
              <a:buChar char="•"/>
            </a:pPr>
            <a:r>
              <a:rPr lang="en-US" b="1" i="0" dirty="0">
                <a:solidFill>
                  <a:srgbClr val="000000"/>
                </a:solidFill>
                <a:effectLst/>
                <a:latin typeface="inter-bold"/>
              </a:rPr>
              <a:t>Random access:</a:t>
            </a:r>
            <a:r>
              <a:rPr lang="en-US" b="0" i="0" dirty="0">
                <a:solidFill>
                  <a:srgbClr val="000000"/>
                </a:solidFill>
                <a:effectLst/>
                <a:latin typeface="inter-regular"/>
              </a:rPr>
              <a:t> We can get any data located at an index position.</a:t>
            </a:r>
          </a:p>
          <a:p>
            <a:pPr algn="just"/>
            <a:endParaRPr lang="en-US" b="0" i="0" dirty="0">
              <a:solidFill>
                <a:srgbClr val="000000"/>
              </a:solidFill>
              <a:effectLst/>
              <a:latin typeface="inter-regular"/>
            </a:endParaRPr>
          </a:p>
          <a:p>
            <a:pPr algn="just"/>
            <a:r>
              <a:rPr lang="en-US" b="0" i="0" dirty="0">
                <a:solidFill>
                  <a:srgbClr val="610B4B"/>
                </a:solidFill>
                <a:effectLst/>
                <a:latin typeface="erdana"/>
              </a:rPr>
              <a:t>Disadvantages</a:t>
            </a:r>
          </a:p>
          <a:p>
            <a:pPr marL="285750" indent="-285750" algn="just">
              <a:buFont typeface="Arial" panose="020B0604020202020204" pitchFamily="34" charset="0"/>
              <a:buChar char="•"/>
            </a:pPr>
            <a:r>
              <a:rPr lang="en-US" b="1" i="0" dirty="0">
                <a:solidFill>
                  <a:srgbClr val="000000"/>
                </a:solidFill>
                <a:effectLst/>
                <a:latin typeface="inter-bold"/>
              </a:rPr>
              <a:t>Size Limit:</a:t>
            </a:r>
            <a:r>
              <a:rPr lang="en-US" b="0" i="0" dirty="0">
                <a:solidFill>
                  <a:srgbClr val="000000"/>
                </a:solidFill>
                <a:effectLst/>
                <a:latin typeface="inter-regular"/>
              </a:rPr>
              <a:t> We can store only the fixed size of elements in the array. It doesn't grow its size at runtime. To solve this problem, collection framework is used in Java which grows automatically.</a:t>
            </a:r>
          </a:p>
        </p:txBody>
      </p:sp>
      <p:sp>
        <p:nvSpPr>
          <p:cNvPr id="5" name="TextBox 4">
            <a:extLst>
              <a:ext uri="{FF2B5EF4-FFF2-40B4-BE49-F238E27FC236}">
                <a16:creationId xmlns:a16="http://schemas.microsoft.com/office/drawing/2014/main" id="{09637EDD-CE38-D177-CE92-3467C9AEBCE2}"/>
              </a:ext>
            </a:extLst>
          </p:cNvPr>
          <p:cNvSpPr txBox="1"/>
          <p:nvPr/>
        </p:nvSpPr>
        <p:spPr>
          <a:xfrm>
            <a:off x="1423987" y="3791992"/>
            <a:ext cx="6137910" cy="1892826"/>
          </a:xfrm>
          <a:prstGeom prst="rect">
            <a:avLst/>
          </a:prstGeom>
          <a:noFill/>
        </p:spPr>
        <p:txBody>
          <a:bodyPr wrap="square">
            <a:spAutoFit/>
          </a:bodyPr>
          <a:lstStyle/>
          <a:p>
            <a:pPr algn="just">
              <a:lnSpc>
                <a:spcPct val="150000"/>
              </a:lnSpc>
            </a:pPr>
            <a:r>
              <a:rPr lang="en-US" dirty="0">
                <a:solidFill>
                  <a:srgbClr val="610B38"/>
                </a:solidFill>
                <a:latin typeface="erdana"/>
              </a:rPr>
              <a:t>There are two types of array -</a:t>
            </a:r>
          </a:p>
          <a:p>
            <a:pPr marL="285750" indent="-285750" algn="just">
              <a:lnSpc>
                <a:spcPct val="150000"/>
              </a:lnSpc>
              <a:buFont typeface="Wingdings" panose="05000000000000000000" pitchFamily="2" charset="2"/>
              <a:buChar char="Ø"/>
            </a:pPr>
            <a:r>
              <a:rPr lang="en-US" b="0" i="0" dirty="0">
                <a:solidFill>
                  <a:srgbClr val="000000"/>
                </a:solidFill>
                <a:effectLst/>
                <a:latin typeface="inter-regular"/>
              </a:rPr>
              <a:t>Single Dimensional Array</a:t>
            </a:r>
          </a:p>
          <a:p>
            <a:pPr marL="285750" indent="-285750" algn="just">
              <a:lnSpc>
                <a:spcPct val="150000"/>
              </a:lnSpc>
              <a:buFont typeface="Wingdings" panose="05000000000000000000" pitchFamily="2" charset="2"/>
              <a:buChar char="Ø"/>
            </a:pPr>
            <a:r>
              <a:rPr lang="en-US" b="0" i="0" dirty="0">
                <a:solidFill>
                  <a:srgbClr val="000000"/>
                </a:solidFill>
                <a:effectLst/>
                <a:latin typeface="inter-regular"/>
              </a:rPr>
              <a:t>Multidimensional Array</a:t>
            </a:r>
          </a:p>
          <a:p>
            <a:br>
              <a:rPr lang="en-US" dirty="0"/>
            </a:br>
            <a:endParaRPr lang="en-IN" dirty="0"/>
          </a:p>
        </p:txBody>
      </p:sp>
    </p:spTree>
    <p:extLst>
      <p:ext uri="{BB962C8B-B14F-4D97-AF65-F5344CB8AC3E}">
        <p14:creationId xmlns:p14="http://schemas.microsoft.com/office/powerpoint/2010/main" val="1732925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20808C-88F7-45B2-FF45-45C518D9076C}"/>
              </a:ext>
            </a:extLst>
          </p:cNvPr>
          <p:cNvSpPr txBox="1"/>
          <p:nvPr/>
        </p:nvSpPr>
        <p:spPr>
          <a:xfrm>
            <a:off x="1285875" y="1032629"/>
            <a:ext cx="6137910" cy="369332"/>
          </a:xfrm>
          <a:prstGeom prst="rect">
            <a:avLst/>
          </a:prstGeom>
          <a:noFill/>
        </p:spPr>
        <p:txBody>
          <a:bodyPr wrap="square">
            <a:spAutoFit/>
          </a:bodyPr>
          <a:lstStyle/>
          <a:p>
            <a:pPr algn="just"/>
            <a:r>
              <a:rPr lang="en-IN" b="0" i="0" dirty="0">
                <a:solidFill>
                  <a:srgbClr val="610B38"/>
                </a:solidFill>
                <a:effectLst/>
                <a:latin typeface="erdana"/>
              </a:rPr>
              <a:t>Single Dimensional Array in Java</a:t>
            </a:r>
          </a:p>
        </p:txBody>
      </p:sp>
      <p:sp>
        <p:nvSpPr>
          <p:cNvPr id="5" name="TextBox 4">
            <a:extLst>
              <a:ext uri="{FF2B5EF4-FFF2-40B4-BE49-F238E27FC236}">
                <a16:creationId xmlns:a16="http://schemas.microsoft.com/office/drawing/2014/main" id="{9261C227-6F43-3185-0FA2-F1EB6A017E2A}"/>
              </a:ext>
            </a:extLst>
          </p:cNvPr>
          <p:cNvSpPr txBox="1"/>
          <p:nvPr/>
        </p:nvSpPr>
        <p:spPr>
          <a:xfrm>
            <a:off x="1285875" y="1729859"/>
            <a:ext cx="6137910" cy="369332"/>
          </a:xfrm>
          <a:prstGeom prst="rect">
            <a:avLst/>
          </a:prstGeom>
          <a:noFill/>
        </p:spPr>
        <p:txBody>
          <a:bodyPr wrap="square">
            <a:spAutoFit/>
          </a:bodyPr>
          <a:lstStyle/>
          <a:p>
            <a:r>
              <a:rPr lang="en-US" b="1" i="0">
                <a:solidFill>
                  <a:srgbClr val="333333"/>
                </a:solidFill>
                <a:effectLst/>
                <a:latin typeface="inter-bold"/>
              </a:rPr>
              <a:t>Syntax to Declare an Array in Java</a:t>
            </a:r>
            <a:endParaRPr lang="en-IN" dirty="0"/>
          </a:p>
        </p:txBody>
      </p:sp>
      <p:sp>
        <p:nvSpPr>
          <p:cNvPr id="7" name="TextBox 6">
            <a:extLst>
              <a:ext uri="{FF2B5EF4-FFF2-40B4-BE49-F238E27FC236}">
                <a16:creationId xmlns:a16="http://schemas.microsoft.com/office/drawing/2014/main" id="{002EB875-0231-E018-8B28-73768745D31D}"/>
              </a:ext>
            </a:extLst>
          </p:cNvPr>
          <p:cNvSpPr txBox="1"/>
          <p:nvPr/>
        </p:nvSpPr>
        <p:spPr>
          <a:xfrm>
            <a:off x="1285875" y="2099191"/>
            <a:ext cx="6137910" cy="923330"/>
          </a:xfrm>
          <a:prstGeom prst="rect">
            <a:avLst/>
          </a:prstGeom>
          <a:noFill/>
        </p:spPr>
        <p:txBody>
          <a:bodyPr wrap="square">
            <a:spAutoFit/>
          </a:bodyPr>
          <a:lstStyle/>
          <a:p>
            <a:pPr algn="just"/>
            <a:r>
              <a:rPr lang="en-US" b="0" i="0" dirty="0" err="1">
                <a:solidFill>
                  <a:srgbClr val="000000"/>
                </a:solidFill>
                <a:effectLst/>
                <a:latin typeface="inter-regular"/>
              </a:rPr>
              <a:t>dataType</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 (or)  </a:t>
            </a:r>
          </a:p>
          <a:p>
            <a:pPr algn="just"/>
            <a:r>
              <a:rPr lang="en-US" b="0" i="0" dirty="0" err="1">
                <a:solidFill>
                  <a:srgbClr val="000000"/>
                </a:solidFill>
                <a:effectLst/>
                <a:latin typeface="inter-regular"/>
              </a:rPr>
              <a:t>dataType</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 (or)  </a:t>
            </a:r>
          </a:p>
          <a:p>
            <a:pPr algn="just"/>
            <a:r>
              <a:rPr lang="en-US" b="0" i="0" dirty="0" err="1">
                <a:solidFill>
                  <a:srgbClr val="000000"/>
                </a:solidFill>
                <a:effectLst/>
                <a:latin typeface="inter-regular"/>
              </a:rPr>
              <a:t>dataType</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 		 </a:t>
            </a:r>
            <a:r>
              <a:rPr lang="en-US" dirty="0">
                <a:solidFill>
                  <a:srgbClr val="000000"/>
                </a:solidFill>
                <a:latin typeface="inter-regular"/>
              </a:rPr>
              <a:t>// example : int num[5];</a:t>
            </a:r>
            <a:endParaRPr lang="en-US" b="0" i="0" dirty="0">
              <a:solidFill>
                <a:srgbClr val="000000"/>
              </a:solidFill>
              <a:effectLst/>
              <a:latin typeface="inter-regular"/>
            </a:endParaRPr>
          </a:p>
        </p:txBody>
      </p:sp>
      <p:sp>
        <p:nvSpPr>
          <p:cNvPr id="9" name="TextBox 8">
            <a:extLst>
              <a:ext uri="{FF2B5EF4-FFF2-40B4-BE49-F238E27FC236}">
                <a16:creationId xmlns:a16="http://schemas.microsoft.com/office/drawing/2014/main" id="{8B0C96D0-FB03-885F-38E7-9163D67C0BAA}"/>
              </a:ext>
            </a:extLst>
          </p:cNvPr>
          <p:cNvSpPr txBox="1"/>
          <p:nvPr/>
        </p:nvSpPr>
        <p:spPr>
          <a:xfrm>
            <a:off x="1285875" y="3508654"/>
            <a:ext cx="6137910" cy="369332"/>
          </a:xfrm>
          <a:prstGeom prst="rect">
            <a:avLst/>
          </a:prstGeom>
          <a:noFill/>
        </p:spPr>
        <p:txBody>
          <a:bodyPr wrap="square">
            <a:spAutoFit/>
          </a:bodyPr>
          <a:lstStyle/>
          <a:p>
            <a:r>
              <a:rPr lang="en-US" b="1" i="0" dirty="0">
                <a:solidFill>
                  <a:srgbClr val="333333"/>
                </a:solidFill>
                <a:effectLst/>
                <a:latin typeface="inter-bold"/>
              </a:rPr>
              <a:t>Instantiation of an Array in Java</a:t>
            </a:r>
            <a:endParaRPr lang="en-IN" dirty="0"/>
          </a:p>
        </p:txBody>
      </p:sp>
      <p:sp>
        <p:nvSpPr>
          <p:cNvPr id="11" name="TextBox 10">
            <a:extLst>
              <a:ext uri="{FF2B5EF4-FFF2-40B4-BE49-F238E27FC236}">
                <a16:creationId xmlns:a16="http://schemas.microsoft.com/office/drawing/2014/main" id="{A7165CA3-28D7-F5DA-6D1A-2F83FC27D36F}"/>
              </a:ext>
            </a:extLst>
          </p:cNvPr>
          <p:cNvSpPr txBox="1"/>
          <p:nvPr/>
        </p:nvSpPr>
        <p:spPr>
          <a:xfrm>
            <a:off x="1285875" y="3877986"/>
            <a:ext cx="6137910" cy="923330"/>
          </a:xfrm>
          <a:prstGeom prst="rect">
            <a:avLst/>
          </a:prstGeom>
          <a:noFill/>
        </p:spPr>
        <p:txBody>
          <a:bodyPr wrap="square">
            <a:spAutoFit/>
          </a:bodyPr>
          <a:lstStyle/>
          <a:p>
            <a:r>
              <a:rPr lang="en-IN" b="0" i="0" dirty="0" err="1">
                <a:solidFill>
                  <a:srgbClr val="000000"/>
                </a:solidFill>
                <a:effectLst/>
                <a:latin typeface="inter-regular"/>
              </a:rPr>
              <a:t>DataType</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DataType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a:t>
            </a:r>
          </a:p>
          <a:p>
            <a:endParaRPr lang="en-IN" dirty="0">
              <a:solidFill>
                <a:srgbClr val="000000"/>
              </a:solidFill>
              <a:latin typeface="inter-regular"/>
            </a:endParaRPr>
          </a:p>
          <a:p>
            <a:r>
              <a:rPr lang="en-IN" dirty="0">
                <a:solidFill>
                  <a:srgbClr val="000000"/>
                </a:solidFill>
                <a:latin typeface="inter-regular"/>
              </a:rPr>
              <a:t>Example : i</a:t>
            </a:r>
            <a:r>
              <a:rPr lang="en-IN" b="0" i="0" dirty="0">
                <a:solidFill>
                  <a:srgbClr val="000000"/>
                </a:solidFill>
                <a:effectLst/>
                <a:latin typeface="inter-regular"/>
              </a:rPr>
              <a:t>nt[] numbers = new int[5]; </a:t>
            </a:r>
            <a:endParaRPr lang="en-IN" dirty="0"/>
          </a:p>
        </p:txBody>
      </p:sp>
      <p:sp>
        <p:nvSpPr>
          <p:cNvPr id="13" name="TextBox 12">
            <a:extLst>
              <a:ext uri="{FF2B5EF4-FFF2-40B4-BE49-F238E27FC236}">
                <a16:creationId xmlns:a16="http://schemas.microsoft.com/office/drawing/2014/main" id="{EF03DB15-EDB4-E47A-1C67-011580BF19E6}"/>
              </a:ext>
            </a:extLst>
          </p:cNvPr>
          <p:cNvSpPr txBox="1"/>
          <p:nvPr/>
        </p:nvSpPr>
        <p:spPr>
          <a:xfrm>
            <a:off x="6846569" y="1582340"/>
            <a:ext cx="5572125" cy="3693319"/>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Testarray</a:t>
            </a:r>
            <a:r>
              <a:rPr lang="en-US" b="0" i="0" dirty="0">
                <a:solidFill>
                  <a:srgbClr val="000000"/>
                </a:solidFill>
                <a:effectLst/>
                <a:latin typeface="inter-regular"/>
              </a:rPr>
              <a:t>{  </a:t>
            </a: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r>
              <a:rPr lang="en-US" b="1" i="0" dirty="0">
                <a:solidFill>
                  <a:srgbClr val="006699"/>
                </a:solidFill>
                <a:effectLst/>
                <a:latin typeface="inter-regular"/>
              </a:rPr>
              <a:t>int</a:t>
            </a:r>
            <a:r>
              <a:rPr lang="en-US" b="0" i="0" dirty="0">
                <a:solidFill>
                  <a:srgbClr val="000000"/>
                </a:solidFill>
                <a:effectLst/>
                <a:latin typeface="inter-regular"/>
              </a:rPr>
              <a:t> a[]=</a:t>
            </a:r>
            <a:r>
              <a:rPr lang="en-US" b="1" i="0" dirty="0">
                <a:solidFill>
                  <a:srgbClr val="006699"/>
                </a:solidFill>
                <a:effectLst/>
                <a:latin typeface="inter-regular"/>
              </a:rPr>
              <a:t>new</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a:t>
            </a:r>
            <a:r>
              <a:rPr lang="en-US" b="0" i="0" dirty="0">
                <a:solidFill>
                  <a:srgbClr val="008200"/>
                </a:solidFill>
                <a:effectLst/>
                <a:latin typeface="inter-regular"/>
              </a:rPr>
              <a:t>//declaration and instantiation</a:t>
            </a:r>
            <a:r>
              <a:rPr lang="en-US" b="0" i="0" dirty="0">
                <a:solidFill>
                  <a:srgbClr val="000000"/>
                </a:solidFill>
                <a:effectLst/>
                <a:latin typeface="inter-regular"/>
              </a:rPr>
              <a:t>  </a:t>
            </a:r>
          </a:p>
          <a:p>
            <a:pPr algn="just"/>
            <a:r>
              <a:rPr lang="en-US" b="0" i="0" dirty="0">
                <a:solidFill>
                  <a:srgbClr val="000000"/>
                </a:solidFill>
                <a:effectLst/>
                <a:latin typeface="inter-regular"/>
              </a:rPr>
              <a:t>a[</a:t>
            </a:r>
            <a:r>
              <a:rPr lang="en-US" b="0" i="0" dirty="0">
                <a:solidFill>
                  <a:srgbClr val="C00000"/>
                </a:solidFill>
                <a:effectLst/>
                <a:latin typeface="inter-regular"/>
              </a:rPr>
              <a:t>0</a:t>
            </a:r>
            <a:r>
              <a:rPr lang="en-US" b="0" i="0" dirty="0">
                <a:solidFill>
                  <a:srgbClr val="000000"/>
                </a:solidFill>
                <a:effectLst/>
                <a:latin typeface="inter-regular"/>
              </a:rPr>
              <a:t>]=</a:t>
            </a:r>
            <a:r>
              <a:rPr lang="en-US" b="0" i="0" dirty="0">
                <a:solidFill>
                  <a:srgbClr val="C00000"/>
                </a:solidFill>
                <a:effectLst/>
                <a:latin typeface="inter-regular"/>
              </a:rPr>
              <a:t>10</a:t>
            </a:r>
            <a:r>
              <a:rPr lang="en-US" b="0" i="0" dirty="0">
                <a:solidFill>
                  <a:srgbClr val="000000"/>
                </a:solidFill>
                <a:effectLst/>
                <a:latin typeface="inter-regular"/>
              </a:rPr>
              <a:t>;</a:t>
            </a:r>
            <a:r>
              <a:rPr lang="en-US" b="0" i="0" dirty="0">
                <a:solidFill>
                  <a:srgbClr val="008200"/>
                </a:solidFill>
                <a:effectLst/>
                <a:latin typeface="inter-regular"/>
              </a:rPr>
              <a:t>//initialization</a:t>
            </a:r>
            <a:r>
              <a:rPr lang="en-US" b="0" i="0" dirty="0">
                <a:solidFill>
                  <a:srgbClr val="000000"/>
                </a:solidFill>
                <a:effectLst/>
                <a:latin typeface="inter-regular"/>
              </a:rPr>
              <a:t>  </a:t>
            </a:r>
          </a:p>
          <a:p>
            <a:pPr algn="just"/>
            <a:r>
              <a:rPr lang="en-US" b="0" i="0" dirty="0">
                <a:solidFill>
                  <a:srgbClr val="000000"/>
                </a:solidFill>
                <a:effectLst/>
                <a:latin typeface="inter-regular"/>
              </a:rPr>
              <a:t>a[</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C00000"/>
                </a:solidFill>
                <a:effectLst/>
                <a:latin typeface="inter-regular"/>
              </a:rPr>
              <a:t>20</a:t>
            </a:r>
            <a:r>
              <a:rPr lang="en-US" b="0" i="0" dirty="0">
                <a:solidFill>
                  <a:srgbClr val="000000"/>
                </a:solidFill>
                <a:effectLst/>
                <a:latin typeface="inter-regular"/>
              </a:rPr>
              <a:t>;  </a:t>
            </a:r>
          </a:p>
          <a:p>
            <a:pPr algn="just"/>
            <a:r>
              <a:rPr lang="en-US" b="0" i="0" dirty="0">
                <a:solidFill>
                  <a:srgbClr val="000000"/>
                </a:solidFill>
                <a:effectLst/>
                <a:latin typeface="inter-regular"/>
              </a:rPr>
              <a:t>a[</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70</a:t>
            </a:r>
            <a:r>
              <a:rPr lang="en-US" b="0" i="0" dirty="0">
                <a:solidFill>
                  <a:srgbClr val="000000"/>
                </a:solidFill>
                <a:effectLst/>
                <a:latin typeface="inter-regular"/>
              </a:rPr>
              <a:t>;  </a:t>
            </a:r>
          </a:p>
          <a:p>
            <a:pPr algn="just"/>
            <a:r>
              <a:rPr lang="en-US" b="0" i="0" dirty="0">
                <a:solidFill>
                  <a:srgbClr val="000000"/>
                </a:solidFill>
                <a:effectLst/>
                <a:latin typeface="inter-regular"/>
              </a:rPr>
              <a:t>a[</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40</a:t>
            </a:r>
            <a:r>
              <a:rPr lang="en-US" b="0" i="0" dirty="0">
                <a:solidFill>
                  <a:srgbClr val="000000"/>
                </a:solidFill>
                <a:effectLst/>
                <a:latin typeface="inter-regular"/>
              </a:rPr>
              <a:t>;  </a:t>
            </a:r>
          </a:p>
          <a:p>
            <a:pPr algn="just"/>
            <a:r>
              <a:rPr lang="en-US" b="0" i="0" dirty="0">
                <a:solidFill>
                  <a:srgbClr val="000000"/>
                </a:solidFill>
                <a:effectLst/>
                <a:latin typeface="inter-regular"/>
              </a:rPr>
              <a:t>a[</a:t>
            </a:r>
            <a:r>
              <a:rPr lang="en-US" b="0" i="0" dirty="0">
                <a:solidFill>
                  <a:srgbClr val="C00000"/>
                </a:solidFill>
                <a:effectLst/>
                <a:latin typeface="inter-regular"/>
              </a:rPr>
              <a:t>4</a:t>
            </a:r>
            <a:r>
              <a:rPr lang="en-US" b="0" i="0" dirty="0">
                <a:solidFill>
                  <a:srgbClr val="000000"/>
                </a:solidFill>
                <a:effectLst/>
                <a:latin typeface="inter-regular"/>
              </a:rPr>
              <a:t>]=</a:t>
            </a:r>
            <a:r>
              <a:rPr lang="en-US" b="0" i="0" dirty="0">
                <a:solidFill>
                  <a:srgbClr val="C00000"/>
                </a:solidFill>
                <a:effectLst/>
                <a:latin typeface="inter-regular"/>
              </a:rPr>
              <a:t>50</a:t>
            </a:r>
            <a:r>
              <a:rPr lang="en-US" b="0" i="0" dirty="0">
                <a:solidFill>
                  <a:srgbClr val="000000"/>
                </a:solidFill>
                <a:effectLst/>
                <a:latin typeface="inter-regular"/>
              </a:rPr>
              <a:t>;  </a:t>
            </a:r>
          </a:p>
          <a:p>
            <a:pPr algn="just"/>
            <a:r>
              <a:rPr lang="en-US" b="0" i="0" dirty="0">
                <a:solidFill>
                  <a:srgbClr val="008200"/>
                </a:solidFill>
                <a:effectLst/>
                <a:latin typeface="inter-regular"/>
              </a:rPr>
              <a:t>//traversing array</a:t>
            </a:r>
            <a:r>
              <a:rPr lang="en-US" b="0" i="0" dirty="0">
                <a:solidFill>
                  <a:srgbClr val="000000"/>
                </a:solidFill>
                <a:effectLst/>
                <a:latin typeface="inter-regular"/>
              </a:rPr>
              <a:t>  </a:t>
            </a:r>
          </a:p>
          <a:p>
            <a:pPr algn="just"/>
            <a:r>
              <a:rPr lang="en-US" b="1" i="0" dirty="0">
                <a:solidFill>
                  <a:srgbClr val="006699"/>
                </a:solidFill>
                <a:effectLst/>
                <a:latin typeface="inter-regular"/>
              </a:rPr>
              <a:t>for</a:t>
            </a:r>
            <a:r>
              <a:rPr lang="en-US" b="0" i="0" dirty="0">
                <a:solidFill>
                  <a:srgbClr val="000000"/>
                </a:solidFill>
                <a:effectLst/>
                <a:latin typeface="inter-regular"/>
              </a:rPr>
              <a:t>(</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a:solidFill>
                  <a:srgbClr val="C00000"/>
                </a:solidFill>
                <a:effectLst/>
                <a:latin typeface="inter-regular"/>
              </a:rPr>
              <a:t>0</a:t>
            </a:r>
            <a:r>
              <a:rPr lang="en-US" b="0" i="0" dirty="0">
                <a:solidFill>
                  <a:srgbClr val="000000"/>
                </a:solidFill>
                <a:effectLst/>
                <a:latin typeface="inter-regular"/>
              </a:rPr>
              <a:t>;i&lt;</a:t>
            </a:r>
            <a:r>
              <a:rPr lang="en-US" b="0" i="0" dirty="0" err="1">
                <a:solidFill>
                  <a:srgbClr val="000000"/>
                </a:solidFill>
                <a:effectLst/>
                <a:latin typeface="inter-regular"/>
              </a:rPr>
              <a:t>a.length;i</a:t>
            </a:r>
            <a:r>
              <a:rPr lang="en-US" b="0" i="0" dirty="0">
                <a:solidFill>
                  <a:srgbClr val="000000"/>
                </a:solidFill>
                <a:effectLst/>
                <a:latin typeface="inter-regular"/>
              </a:rPr>
              <a:t>++)</a:t>
            </a:r>
          </a:p>
          <a:p>
            <a:pPr algn="just"/>
            <a:r>
              <a:rPr lang="en-US" b="0" i="0" dirty="0">
                <a:solidFill>
                  <a:srgbClr val="008200"/>
                </a:solidFill>
                <a:effectLst/>
                <a:latin typeface="inter-regular"/>
              </a:rPr>
              <a:t>//length is the property of array</a:t>
            </a:r>
            <a:r>
              <a:rPr lang="en-US" b="0" i="0" dirty="0">
                <a:solidFill>
                  <a:srgbClr val="000000"/>
                </a:solidFill>
                <a:effectLst/>
                <a:latin typeface="inter-regular"/>
              </a:rPr>
              <a:t>  </a:t>
            </a:r>
          </a:p>
          <a:p>
            <a:pPr algn="just"/>
            <a:r>
              <a:rPr lang="en-US" b="0" i="0" dirty="0" err="1">
                <a:solidFill>
                  <a:srgbClr val="000000"/>
                </a:solidFill>
                <a:effectLst/>
                <a:latin typeface="inter-regular"/>
              </a:rPr>
              <a:t>System.out.println</a:t>
            </a:r>
            <a:r>
              <a:rPr lang="en-US" b="0" i="0" dirty="0">
                <a:solidFill>
                  <a:srgbClr val="000000"/>
                </a:solidFill>
                <a:effectLst/>
                <a:latin typeface="inter-regular"/>
              </a:rPr>
              <a:t>(a[</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cxnSp>
        <p:nvCxnSpPr>
          <p:cNvPr id="15" name="Straight Connector 14">
            <a:extLst>
              <a:ext uri="{FF2B5EF4-FFF2-40B4-BE49-F238E27FC236}">
                <a16:creationId xmlns:a16="http://schemas.microsoft.com/office/drawing/2014/main" id="{4A9AB6F0-D13F-874E-04B2-B7A218A4946B}"/>
              </a:ext>
            </a:extLst>
          </p:cNvPr>
          <p:cNvCxnSpPr/>
          <p:nvPr/>
        </p:nvCxnSpPr>
        <p:spPr>
          <a:xfrm>
            <a:off x="6469380" y="948690"/>
            <a:ext cx="0" cy="49034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56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13ECE-C3E3-ADFC-C3AC-ABF27291AA93}"/>
              </a:ext>
            </a:extLst>
          </p:cNvPr>
          <p:cNvSpPr txBox="1"/>
          <p:nvPr/>
        </p:nvSpPr>
        <p:spPr>
          <a:xfrm>
            <a:off x="1251585" y="1089779"/>
            <a:ext cx="6137910" cy="369332"/>
          </a:xfrm>
          <a:prstGeom prst="rect">
            <a:avLst/>
          </a:prstGeom>
          <a:noFill/>
        </p:spPr>
        <p:txBody>
          <a:bodyPr wrap="square">
            <a:spAutoFit/>
          </a:bodyPr>
          <a:lstStyle/>
          <a:p>
            <a:pPr algn="just"/>
            <a:r>
              <a:rPr lang="en-IN" b="0" i="0">
                <a:solidFill>
                  <a:srgbClr val="610B38"/>
                </a:solidFill>
                <a:effectLst/>
                <a:latin typeface="erdana"/>
              </a:rPr>
              <a:t>Declaration, Instantiation and Initialization</a:t>
            </a:r>
            <a:endParaRPr lang="en-IN" b="0" i="0" dirty="0">
              <a:solidFill>
                <a:srgbClr val="610B38"/>
              </a:solidFill>
              <a:effectLst/>
              <a:latin typeface="erdana"/>
            </a:endParaRPr>
          </a:p>
        </p:txBody>
      </p:sp>
      <p:sp>
        <p:nvSpPr>
          <p:cNvPr id="5" name="TextBox 4">
            <a:extLst>
              <a:ext uri="{FF2B5EF4-FFF2-40B4-BE49-F238E27FC236}">
                <a16:creationId xmlns:a16="http://schemas.microsoft.com/office/drawing/2014/main" id="{7F4AF356-FEED-C7CB-AD45-AF8E0E264DE9}"/>
              </a:ext>
            </a:extLst>
          </p:cNvPr>
          <p:cNvSpPr txBox="1"/>
          <p:nvPr/>
        </p:nvSpPr>
        <p:spPr>
          <a:xfrm>
            <a:off x="1251584" y="1659940"/>
            <a:ext cx="8703945" cy="1200329"/>
          </a:xfrm>
          <a:prstGeom prst="rect">
            <a:avLst/>
          </a:prstGeom>
          <a:noFill/>
        </p:spPr>
        <p:txBody>
          <a:bodyPr wrap="square">
            <a:spAutoFit/>
          </a:bodyPr>
          <a:lstStyle/>
          <a:p>
            <a:r>
              <a:rPr lang="en-US" b="0" i="0" dirty="0">
                <a:solidFill>
                  <a:srgbClr val="333333"/>
                </a:solidFill>
                <a:effectLst/>
                <a:latin typeface="inter-regular"/>
              </a:rPr>
              <a:t>We can declare, instantiate and initialize the java array together by:</a:t>
            </a:r>
          </a:p>
          <a:p>
            <a:endParaRPr lang="en-US" dirty="0">
              <a:solidFill>
                <a:srgbClr val="333333"/>
              </a:solidFill>
              <a:latin typeface="inter-regular"/>
            </a:endParaRPr>
          </a:p>
          <a:p>
            <a:r>
              <a:rPr lang="en-US" b="1" i="0" dirty="0">
                <a:solidFill>
                  <a:srgbClr val="006699"/>
                </a:solidFill>
                <a:effectLst/>
                <a:latin typeface="inter-regular"/>
              </a:rPr>
              <a:t>int</a:t>
            </a:r>
            <a:r>
              <a:rPr lang="en-US" b="0" i="0" dirty="0">
                <a:solidFill>
                  <a:srgbClr val="000000"/>
                </a:solidFill>
                <a:effectLst/>
                <a:latin typeface="inter-regular"/>
              </a:rPr>
              <a:t> a[]={</a:t>
            </a:r>
            <a:r>
              <a:rPr lang="en-US" b="0" i="0" dirty="0">
                <a:solidFill>
                  <a:srgbClr val="C00000"/>
                </a:solidFill>
                <a:effectLst/>
                <a:latin typeface="inter-regular"/>
              </a:rPr>
              <a:t>33</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4</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		</a:t>
            </a:r>
            <a:r>
              <a:rPr lang="en-US" b="0" i="0" dirty="0">
                <a:solidFill>
                  <a:srgbClr val="008200"/>
                </a:solidFill>
                <a:effectLst/>
                <a:latin typeface="inter-regular"/>
              </a:rPr>
              <a:t>//declaration, instantiation and initialization</a:t>
            </a:r>
            <a:r>
              <a:rPr lang="en-US" b="0" i="0" dirty="0">
                <a:solidFill>
                  <a:srgbClr val="000000"/>
                </a:solidFill>
                <a:effectLst/>
                <a:latin typeface="inter-regular"/>
              </a:rPr>
              <a:t>  </a:t>
            </a:r>
          </a:p>
          <a:p>
            <a:endParaRPr lang="en-IN" dirty="0"/>
          </a:p>
        </p:txBody>
      </p:sp>
      <p:sp>
        <p:nvSpPr>
          <p:cNvPr id="7" name="TextBox 6">
            <a:extLst>
              <a:ext uri="{FF2B5EF4-FFF2-40B4-BE49-F238E27FC236}">
                <a16:creationId xmlns:a16="http://schemas.microsoft.com/office/drawing/2014/main" id="{4E2F153E-451F-9FEA-556E-E400E77DB9B1}"/>
              </a:ext>
            </a:extLst>
          </p:cNvPr>
          <p:cNvSpPr txBox="1"/>
          <p:nvPr/>
        </p:nvSpPr>
        <p:spPr>
          <a:xfrm>
            <a:off x="1251585" y="3061098"/>
            <a:ext cx="6137910" cy="2031325"/>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Testarray1{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33</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008200"/>
                </a:solidFill>
                <a:effectLst/>
                <a:latin typeface="inter-regular"/>
              </a:rPr>
              <a:t>//declaration, instantiation and initialization</a:t>
            </a:r>
            <a:r>
              <a:rPr lang="en-IN" b="0" i="0" dirty="0">
                <a:solidFill>
                  <a:srgbClr val="000000"/>
                </a:solidFill>
                <a:effectLst/>
                <a:latin typeface="inter-regular"/>
              </a:rPr>
              <a:t>  </a:t>
            </a:r>
          </a:p>
          <a:p>
            <a:pPr algn="just"/>
            <a:r>
              <a:rPr lang="en-IN" b="0" i="0" dirty="0">
                <a:solidFill>
                  <a:srgbClr val="008200"/>
                </a:solidFill>
                <a:effectLst/>
                <a:latin typeface="inter-regular"/>
              </a:rPr>
              <a:t>//printing array</a:t>
            </a:r>
            <a:r>
              <a:rPr lang="en-IN" b="0" i="0" dirty="0">
                <a:solidFill>
                  <a:srgbClr val="000000"/>
                </a:solidFill>
                <a:effectLst/>
                <a:latin typeface="inter-regular"/>
              </a:rPr>
              <a:t>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;i&lt;</a:t>
            </a:r>
            <a:r>
              <a:rPr lang="en-IN" b="0" i="0" dirty="0" err="1">
                <a:solidFill>
                  <a:srgbClr val="000000"/>
                </a:solidFill>
                <a:effectLst/>
                <a:latin typeface="inter-regular"/>
              </a:rPr>
              <a:t>a.length;i</a:t>
            </a:r>
            <a:r>
              <a:rPr lang="en-IN" b="0" i="0" dirty="0">
                <a:solidFill>
                  <a:srgbClr val="000000"/>
                </a:solidFill>
                <a:effectLst/>
                <a:latin typeface="inter-regular"/>
              </a:rPr>
              <a:t>++)</a:t>
            </a:r>
            <a:r>
              <a:rPr lang="en-IN" b="0" i="0" dirty="0">
                <a:solidFill>
                  <a:srgbClr val="008200"/>
                </a:solidFill>
                <a:effectLst/>
                <a:latin typeface="inter-regular"/>
              </a:rPr>
              <a:t>//length is the property of array</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845967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8A97F-3114-62A1-E0BD-CCC54C7F484D}"/>
              </a:ext>
            </a:extLst>
          </p:cNvPr>
          <p:cNvSpPr txBox="1"/>
          <p:nvPr/>
        </p:nvSpPr>
        <p:spPr>
          <a:xfrm>
            <a:off x="1228725" y="998339"/>
            <a:ext cx="6137910" cy="369332"/>
          </a:xfrm>
          <a:prstGeom prst="rect">
            <a:avLst/>
          </a:prstGeom>
          <a:noFill/>
        </p:spPr>
        <p:txBody>
          <a:bodyPr wrap="square">
            <a:spAutoFit/>
          </a:bodyPr>
          <a:lstStyle/>
          <a:p>
            <a:pPr algn="just"/>
            <a:r>
              <a:rPr lang="en-US" b="0" i="0" dirty="0">
                <a:solidFill>
                  <a:srgbClr val="610B38"/>
                </a:solidFill>
                <a:effectLst/>
                <a:latin typeface="erdana"/>
              </a:rPr>
              <a:t>For-each Loop for Java Array</a:t>
            </a:r>
          </a:p>
        </p:txBody>
      </p:sp>
      <p:sp>
        <p:nvSpPr>
          <p:cNvPr id="5" name="TextBox 4">
            <a:extLst>
              <a:ext uri="{FF2B5EF4-FFF2-40B4-BE49-F238E27FC236}">
                <a16:creationId xmlns:a16="http://schemas.microsoft.com/office/drawing/2014/main" id="{49180786-84DF-EFB5-5FC8-C082A3239AC3}"/>
              </a:ext>
            </a:extLst>
          </p:cNvPr>
          <p:cNvSpPr txBox="1"/>
          <p:nvPr/>
        </p:nvSpPr>
        <p:spPr>
          <a:xfrm>
            <a:off x="1228724" y="1367671"/>
            <a:ext cx="9961245" cy="646331"/>
          </a:xfrm>
          <a:prstGeom prst="rect">
            <a:avLst/>
          </a:prstGeom>
          <a:noFill/>
        </p:spPr>
        <p:txBody>
          <a:bodyPr wrap="square">
            <a:spAutoFit/>
          </a:bodyPr>
          <a:lstStyle/>
          <a:p>
            <a:r>
              <a:rPr lang="en-US" b="0" i="0" dirty="0">
                <a:solidFill>
                  <a:srgbClr val="333333"/>
                </a:solidFill>
                <a:effectLst/>
                <a:latin typeface="inter-regular"/>
              </a:rPr>
              <a:t>We can also print the Java array using </a:t>
            </a:r>
            <a:r>
              <a:rPr lang="en-US" b="1" i="0" u="none" strike="noStrike" dirty="0">
                <a:solidFill>
                  <a:srgbClr val="008000"/>
                </a:solidFill>
                <a:effectLst/>
                <a:latin typeface="inter-bold"/>
              </a:rPr>
              <a:t>for-each loop</a:t>
            </a:r>
            <a:r>
              <a:rPr lang="en-US" b="0" i="0" dirty="0">
                <a:solidFill>
                  <a:srgbClr val="333333"/>
                </a:solidFill>
                <a:effectLst/>
                <a:latin typeface="inter-regular"/>
              </a:rPr>
              <a:t>. The Java for-each loop prints the array elements one by one. It holds an array element in a variable, then executes the body of the loop.</a:t>
            </a:r>
            <a:endParaRPr lang="en-IN" dirty="0"/>
          </a:p>
        </p:txBody>
      </p:sp>
      <p:sp>
        <p:nvSpPr>
          <p:cNvPr id="7" name="TextBox 6">
            <a:extLst>
              <a:ext uri="{FF2B5EF4-FFF2-40B4-BE49-F238E27FC236}">
                <a16:creationId xmlns:a16="http://schemas.microsoft.com/office/drawing/2014/main" id="{393028B1-6D60-9871-2843-E067DD5DC894}"/>
              </a:ext>
            </a:extLst>
          </p:cNvPr>
          <p:cNvSpPr txBox="1"/>
          <p:nvPr/>
        </p:nvSpPr>
        <p:spPr>
          <a:xfrm>
            <a:off x="1228724" y="2545675"/>
            <a:ext cx="6137910" cy="923330"/>
          </a:xfrm>
          <a:prstGeom prst="rect">
            <a:avLst/>
          </a:prstGeom>
          <a:noFill/>
        </p:spPr>
        <p:txBody>
          <a:bodyPr wrap="square">
            <a:spAutoFit/>
          </a:bodyPr>
          <a:lstStyle/>
          <a:p>
            <a:pPr algn="just"/>
            <a:r>
              <a:rPr lang="en-US" b="1" i="0" dirty="0">
                <a:solidFill>
                  <a:srgbClr val="006699"/>
                </a:solidFill>
                <a:effectLst/>
                <a:latin typeface="inter-regular"/>
              </a:rPr>
              <a:t>for</a:t>
            </a:r>
            <a:r>
              <a:rPr lang="en-US" b="0" i="0" dirty="0">
                <a:solidFill>
                  <a:srgbClr val="000000"/>
                </a:solidFill>
                <a:effectLst/>
                <a:latin typeface="inter-regular"/>
              </a:rPr>
              <a:t>(</a:t>
            </a:r>
            <a:r>
              <a:rPr lang="en-US" b="0" i="0" dirty="0" err="1">
                <a:solidFill>
                  <a:srgbClr val="000000"/>
                </a:solidFill>
                <a:effectLst/>
                <a:latin typeface="inter-regular"/>
              </a:rPr>
              <a:t>data_type</a:t>
            </a:r>
            <a:r>
              <a:rPr lang="en-US" b="0" i="0" dirty="0">
                <a:solidFill>
                  <a:srgbClr val="000000"/>
                </a:solidFill>
                <a:effectLst/>
                <a:latin typeface="inter-regular"/>
              </a:rPr>
              <a:t> </a:t>
            </a:r>
            <a:r>
              <a:rPr lang="en-US" b="0" i="0" dirty="0" err="1">
                <a:solidFill>
                  <a:srgbClr val="000000"/>
                </a:solidFill>
                <a:effectLst/>
                <a:latin typeface="inter-regular"/>
              </a:rPr>
              <a:t>variable:array</a:t>
            </a:r>
            <a:r>
              <a:rPr lang="en-US" b="0" i="0" dirty="0">
                <a:solidFill>
                  <a:srgbClr val="000000"/>
                </a:solidFill>
                <a:effectLst/>
                <a:latin typeface="inter-regular"/>
              </a:rPr>
              <a:t>){  </a:t>
            </a:r>
          </a:p>
          <a:p>
            <a:pPr algn="just"/>
            <a:r>
              <a:rPr lang="en-US" b="0" i="0" dirty="0">
                <a:solidFill>
                  <a:srgbClr val="008200"/>
                </a:solidFill>
                <a:effectLst/>
                <a:latin typeface="inter-regular"/>
              </a:rPr>
              <a:t>//body of the loop</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9" name="TextBox 8">
            <a:extLst>
              <a:ext uri="{FF2B5EF4-FFF2-40B4-BE49-F238E27FC236}">
                <a16:creationId xmlns:a16="http://schemas.microsoft.com/office/drawing/2014/main" id="{5ABB9D73-DB8B-DFA2-C684-A70E690A0C92}"/>
              </a:ext>
            </a:extLst>
          </p:cNvPr>
          <p:cNvSpPr txBox="1"/>
          <p:nvPr/>
        </p:nvSpPr>
        <p:spPr>
          <a:xfrm>
            <a:off x="1228724" y="2176343"/>
            <a:ext cx="6137910" cy="369332"/>
          </a:xfrm>
          <a:prstGeom prst="rect">
            <a:avLst/>
          </a:prstGeom>
          <a:noFill/>
        </p:spPr>
        <p:txBody>
          <a:bodyPr wrap="square">
            <a:spAutoFit/>
          </a:bodyPr>
          <a:lstStyle/>
          <a:p>
            <a:r>
              <a:rPr lang="en-US" b="1" i="0" dirty="0">
                <a:solidFill>
                  <a:srgbClr val="333333"/>
                </a:solidFill>
                <a:effectLst/>
                <a:latin typeface="inter-regular"/>
              </a:rPr>
              <a:t>syntax of the for-each loop :</a:t>
            </a:r>
            <a:endParaRPr lang="en-IN" b="1" dirty="0"/>
          </a:p>
        </p:txBody>
      </p:sp>
      <p:sp>
        <p:nvSpPr>
          <p:cNvPr id="11" name="TextBox 10">
            <a:extLst>
              <a:ext uri="{FF2B5EF4-FFF2-40B4-BE49-F238E27FC236}">
                <a16:creationId xmlns:a16="http://schemas.microsoft.com/office/drawing/2014/main" id="{AB487353-494A-C5B4-3806-720AA9E2B944}"/>
              </a:ext>
            </a:extLst>
          </p:cNvPr>
          <p:cNvSpPr txBox="1"/>
          <p:nvPr/>
        </p:nvSpPr>
        <p:spPr>
          <a:xfrm>
            <a:off x="1228724" y="3838337"/>
            <a:ext cx="6137910" cy="2031325"/>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Testarray1{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33</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8200"/>
                </a:solidFill>
                <a:effectLst/>
                <a:latin typeface="inter-regular"/>
              </a:rPr>
              <a:t>//printing array using for-each loop</a:t>
            </a:r>
            <a:r>
              <a:rPr lang="en-IN" b="0" i="0" dirty="0">
                <a:solidFill>
                  <a:srgbClr val="000000"/>
                </a:solidFill>
                <a:effectLst/>
                <a:latin typeface="inter-regular"/>
              </a:rPr>
              <a:t>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i:arr)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827178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964A2-ADDC-79DA-4CAC-098C6FE71F40}"/>
              </a:ext>
            </a:extLst>
          </p:cNvPr>
          <p:cNvSpPr txBox="1"/>
          <p:nvPr/>
        </p:nvSpPr>
        <p:spPr>
          <a:xfrm>
            <a:off x="1171575" y="906899"/>
            <a:ext cx="6137910" cy="369332"/>
          </a:xfrm>
          <a:prstGeom prst="rect">
            <a:avLst/>
          </a:prstGeom>
          <a:noFill/>
        </p:spPr>
        <p:txBody>
          <a:bodyPr wrap="square">
            <a:spAutoFit/>
          </a:bodyPr>
          <a:lstStyle/>
          <a:p>
            <a:pPr algn="just"/>
            <a:r>
              <a:rPr lang="en-US" b="0" i="0" dirty="0">
                <a:solidFill>
                  <a:srgbClr val="610B38"/>
                </a:solidFill>
                <a:effectLst/>
                <a:latin typeface="erdana"/>
              </a:rPr>
              <a:t>Passing Array to a Method in Java</a:t>
            </a:r>
          </a:p>
        </p:txBody>
      </p:sp>
      <p:sp>
        <p:nvSpPr>
          <p:cNvPr id="5" name="TextBox 4">
            <a:extLst>
              <a:ext uri="{FF2B5EF4-FFF2-40B4-BE49-F238E27FC236}">
                <a16:creationId xmlns:a16="http://schemas.microsoft.com/office/drawing/2014/main" id="{4CD42E7C-8322-AAD8-F1B9-3C32BA7A952C}"/>
              </a:ext>
            </a:extLst>
          </p:cNvPr>
          <p:cNvSpPr txBox="1"/>
          <p:nvPr/>
        </p:nvSpPr>
        <p:spPr>
          <a:xfrm>
            <a:off x="1171574" y="1431340"/>
            <a:ext cx="9595485" cy="369332"/>
          </a:xfrm>
          <a:prstGeom prst="rect">
            <a:avLst/>
          </a:prstGeom>
          <a:noFill/>
        </p:spPr>
        <p:txBody>
          <a:bodyPr wrap="square">
            <a:spAutoFit/>
          </a:bodyPr>
          <a:lstStyle/>
          <a:p>
            <a:r>
              <a:rPr lang="en-US" b="0" i="0" dirty="0">
                <a:solidFill>
                  <a:srgbClr val="333333"/>
                </a:solidFill>
                <a:effectLst/>
                <a:latin typeface="inter-regular"/>
              </a:rPr>
              <a:t>We can pass the java array to method so that we can reuse the same logic on any array.</a:t>
            </a:r>
            <a:endParaRPr lang="en-IN" dirty="0"/>
          </a:p>
        </p:txBody>
      </p:sp>
      <p:sp>
        <p:nvSpPr>
          <p:cNvPr id="7" name="TextBox 6">
            <a:extLst>
              <a:ext uri="{FF2B5EF4-FFF2-40B4-BE49-F238E27FC236}">
                <a16:creationId xmlns:a16="http://schemas.microsoft.com/office/drawing/2014/main" id="{9CD8A179-1628-41D5-69A3-32B6145074FF}"/>
              </a:ext>
            </a:extLst>
          </p:cNvPr>
          <p:cNvSpPr txBox="1"/>
          <p:nvPr/>
        </p:nvSpPr>
        <p:spPr>
          <a:xfrm>
            <a:off x="1211580" y="1955781"/>
            <a:ext cx="6137910" cy="4247317"/>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Testarray2{  </a:t>
            </a:r>
          </a:p>
          <a:p>
            <a:pPr algn="just"/>
            <a:r>
              <a:rPr lang="en-IN" b="0" i="0" dirty="0">
                <a:solidFill>
                  <a:srgbClr val="008200"/>
                </a:solidFill>
                <a:effectLst/>
                <a:latin typeface="inter-regular"/>
              </a:rPr>
              <a:t>//creating a method which receives an array as a parameter</a:t>
            </a:r>
            <a:r>
              <a:rPr lang="en-IN" b="0" i="0" dirty="0">
                <a:solidFill>
                  <a:srgbClr val="000000"/>
                </a:solidFill>
                <a:effectLst/>
                <a:latin typeface="inter-regular"/>
              </a:rPr>
              <a:t>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min(</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min=</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err="1">
                <a:solidFill>
                  <a:srgbClr val="000000"/>
                </a:solidFill>
                <a:effectLst/>
                <a:latin typeface="inter-regular"/>
              </a:rPr>
              <a:t>arr.length;i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(min&gt;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min=</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(min);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33</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008200"/>
                </a:solidFill>
                <a:effectLst/>
                <a:latin typeface="inter-regular"/>
              </a:rPr>
              <a:t>//declaring and initializing an array</a:t>
            </a:r>
            <a:r>
              <a:rPr lang="en-IN" b="0" i="0" dirty="0">
                <a:solidFill>
                  <a:srgbClr val="000000"/>
                </a:solidFill>
                <a:effectLst/>
                <a:latin typeface="inter-regular"/>
              </a:rPr>
              <a:t>  </a:t>
            </a:r>
          </a:p>
          <a:p>
            <a:pPr algn="just"/>
            <a:r>
              <a:rPr lang="en-IN" b="0" i="0" dirty="0">
                <a:solidFill>
                  <a:srgbClr val="000000"/>
                </a:solidFill>
                <a:effectLst/>
                <a:latin typeface="inter-regular"/>
              </a:rPr>
              <a:t>min(a);</a:t>
            </a:r>
            <a:r>
              <a:rPr lang="en-IN" b="0" i="0" dirty="0">
                <a:solidFill>
                  <a:srgbClr val="008200"/>
                </a:solidFill>
                <a:effectLst/>
                <a:latin typeface="inter-regular"/>
              </a:rPr>
              <a:t>//passing array to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4176098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9AB89-E49D-26B7-0628-F5BC2E56F524}"/>
              </a:ext>
            </a:extLst>
          </p:cNvPr>
          <p:cNvSpPr txBox="1"/>
          <p:nvPr/>
        </p:nvSpPr>
        <p:spPr>
          <a:xfrm>
            <a:off x="1343025" y="838319"/>
            <a:ext cx="6137910" cy="369332"/>
          </a:xfrm>
          <a:prstGeom prst="rect">
            <a:avLst/>
          </a:prstGeom>
          <a:noFill/>
        </p:spPr>
        <p:txBody>
          <a:bodyPr wrap="square">
            <a:spAutoFit/>
          </a:bodyPr>
          <a:lstStyle/>
          <a:p>
            <a:pPr algn="just"/>
            <a:r>
              <a:rPr lang="en-IN" b="0" i="0" dirty="0">
                <a:solidFill>
                  <a:srgbClr val="610B38"/>
                </a:solidFill>
                <a:effectLst/>
                <a:latin typeface="erdana"/>
              </a:rPr>
              <a:t>Anonymous Array in Java</a:t>
            </a:r>
          </a:p>
        </p:txBody>
      </p:sp>
      <p:sp>
        <p:nvSpPr>
          <p:cNvPr id="5" name="TextBox 4">
            <a:extLst>
              <a:ext uri="{FF2B5EF4-FFF2-40B4-BE49-F238E27FC236}">
                <a16:creationId xmlns:a16="http://schemas.microsoft.com/office/drawing/2014/main" id="{63FA1CC4-F0F1-F66D-25A5-61946A746976}"/>
              </a:ext>
            </a:extLst>
          </p:cNvPr>
          <p:cNvSpPr txBox="1"/>
          <p:nvPr/>
        </p:nvSpPr>
        <p:spPr>
          <a:xfrm>
            <a:off x="1343024" y="1207651"/>
            <a:ext cx="9652635" cy="646331"/>
          </a:xfrm>
          <a:prstGeom prst="rect">
            <a:avLst/>
          </a:prstGeom>
          <a:noFill/>
        </p:spPr>
        <p:txBody>
          <a:bodyPr wrap="square">
            <a:spAutoFit/>
          </a:bodyPr>
          <a:lstStyle/>
          <a:p>
            <a:r>
              <a:rPr lang="en-US" b="0" i="0" dirty="0">
                <a:solidFill>
                  <a:srgbClr val="333333"/>
                </a:solidFill>
                <a:effectLst/>
                <a:latin typeface="inter-regular"/>
              </a:rPr>
              <a:t>Java supports the feature of an anonymous array, so you don't need to declare the array while passing an array to the method.</a:t>
            </a:r>
            <a:endParaRPr lang="en-IN" dirty="0"/>
          </a:p>
        </p:txBody>
      </p:sp>
      <p:sp>
        <p:nvSpPr>
          <p:cNvPr id="7" name="TextBox 6">
            <a:extLst>
              <a:ext uri="{FF2B5EF4-FFF2-40B4-BE49-F238E27FC236}">
                <a16:creationId xmlns:a16="http://schemas.microsoft.com/office/drawing/2014/main" id="{921A59F9-042D-82AB-E7B9-518AEC623D12}"/>
              </a:ext>
            </a:extLst>
          </p:cNvPr>
          <p:cNvSpPr txBox="1"/>
          <p:nvPr/>
        </p:nvSpPr>
        <p:spPr>
          <a:xfrm>
            <a:off x="1343025" y="1979355"/>
            <a:ext cx="6137910" cy="3139321"/>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TestAnonymousArray</a:t>
            </a:r>
            <a:r>
              <a:rPr lang="en-IN" b="0" i="0" dirty="0">
                <a:solidFill>
                  <a:srgbClr val="000000"/>
                </a:solidFill>
                <a:effectLst/>
                <a:latin typeface="inter-regular"/>
              </a:rPr>
              <a:t>{  </a:t>
            </a:r>
          </a:p>
          <a:p>
            <a:pPr algn="just"/>
            <a:r>
              <a:rPr lang="en-IN" b="0" i="0" dirty="0">
                <a:solidFill>
                  <a:srgbClr val="008200"/>
                </a:solidFill>
                <a:effectLst/>
                <a:latin typeface="inter-regular"/>
              </a:rPr>
              <a:t>//creating a method which receives an array as a parameter</a:t>
            </a:r>
            <a:r>
              <a:rPr lang="en-IN" b="0" i="0" dirty="0">
                <a:solidFill>
                  <a:srgbClr val="000000"/>
                </a:solidFill>
                <a:effectLst/>
                <a:latin typeface="inter-regular"/>
              </a:rPr>
              <a:t>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printArray</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;i&lt;</a:t>
            </a:r>
            <a:r>
              <a:rPr lang="en-IN" b="0" i="0" dirty="0" err="1">
                <a:solidFill>
                  <a:srgbClr val="000000"/>
                </a:solidFill>
                <a:effectLst/>
                <a:latin typeface="inter-regular"/>
              </a:rPr>
              <a:t>arr.length;i</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err="1">
                <a:solidFill>
                  <a:srgbClr val="000000"/>
                </a:solidFill>
                <a:effectLst/>
                <a:latin typeface="inter-regular"/>
              </a:rPr>
              <a:t>printArray</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22</a:t>
            </a:r>
            <a:r>
              <a:rPr lang="en-IN" b="0" i="0" dirty="0">
                <a:solidFill>
                  <a:srgbClr val="000000"/>
                </a:solidFill>
                <a:effectLst/>
                <a:latin typeface="inter-regular"/>
              </a:rPr>
              <a:t>,</a:t>
            </a:r>
            <a:r>
              <a:rPr lang="en-IN" b="0" i="0" dirty="0">
                <a:solidFill>
                  <a:srgbClr val="C00000"/>
                </a:solidFill>
                <a:effectLst/>
                <a:latin typeface="inter-regular"/>
              </a:rPr>
              <a:t>44</a:t>
            </a:r>
            <a:r>
              <a:rPr lang="en-IN" b="0" i="0" dirty="0">
                <a:solidFill>
                  <a:srgbClr val="000000"/>
                </a:solidFill>
                <a:effectLst/>
                <a:latin typeface="inter-regular"/>
              </a:rPr>
              <a:t>,</a:t>
            </a:r>
            <a:r>
              <a:rPr lang="en-IN" b="0" i="0" dirty="0">
                <a:solidFill>
                  <a:srgbClr val="C00000"/>
                </a:solidFill>
                <a:effectLst/>
                <a:latin typeface="inter-regular"/>
              </a:rPr>
              <a:t>66</a:t>
            </a:r>
            <a:r>
              <a:rPr lang="en-IN" b="0" i="0" dirty="0">
                <a:solidFill>
                  <a:srgbClr val="000000"/>
                </a:solidFill>
                <a:effectLst/>
                <a:latin typeface="inter-regular"/>
              </a:rPr>
              <a:t>});</a:t>
            </a:r>
            <a:r>
              <a:rPr lang="en-IN" b="0" i="0" dirty="0">
                <a:solidFill>
                  <a:srgbClr val="008200"/>
                </a:solidFill>
                <a:effectLst/>
                <a:latin typeface="inter-regular"/>
              </a:rPr>
              <a:t>//passing anonymous array to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004014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E6682E0-6A4F-779D-99CC-04D354042BB4}"/>
              </a:ext>
            </a:extLst>
          </p:cNvPr>
          <p:cNvSpPr/>
          <p:nvPr/>
        </p:nvSpPr>
        <p:spPr>
          <a:xfrm>
            <a:off x="485149" y="110735"/>
            <a:ext cx="10151464" cy="1099039"/>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0" i="0" cap="all" spc="0" dirty="0">
                <a:ln w="0"/>
                <a:latin typeface="+mj-lt"/>
                <a:ea typeface="+mj-ea"/>
                <a:cs typeface="+mj-cs"/>
              </a:rPr>
              <a:t>Yes, if the class is not public. </a:t>
            </a:r>
            <a:endParaRPr lang="en-US" sz="4800" b="0" cap="all" spc="0" dirty="0">
              <a:ln w="0"/>
              <a:latin typeface="+mj-lt"/>
              <a:ea typeface="+mj-ea"/>
              <a:cs typeface="+mj-cs"/>
            </a:endParaRPr>
          </a:p>
        </p:txBody>
      </p:sp>
      <p:pic>
        <p:nvPicPr>
          <p:cNvPr id="17" name="Picture 1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19" name="Picture 1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6" name="Picture 5" descr="A diagram of a computer&#10;&#10;Description automatically generated">
            <a:extLst>
              <a:ext uri="{FF2B5EF4-FFF2-40B4-BE49-F238E27FC236}">
                <a16:creationId xmlns:a16="http://schemas.microsoft.com/office/drawing/2014/main" id="{58E0D724-3753-FC92-B91D-B6003F6A6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9982" y="1628107"/>
            <a:ext cx="7121799" cy="3614314"/>
          </a:xfrm>
          <a:prstGeom prst="rect">
            <a:avLst/>
          </a:prstGeom>
        </p:spPr>
      </p:pic>
      <p:pic>
        <p:nvPicPr>
          <p:cNvPr id="21" name="Picture 2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graphicFrame>
        <p:nvGraphicFramePr>
          <p:cNvPr id="7" name="Table 6">
            <a:extLst>
              <a:ext uri="{FF2B5EF4-FFF2-40B4-BE49-F238E27FC236}">
                <a16:creationId xmlns:a16="http://schemas.microsoft.com/office/drawing/2014/main" id="{405ECF51-A97A-EDE3-9392-AD7F1D39BF37}"/>
              </a:ext>
            </a:extLst>
          </p:cNvPr>
          <p:cNvGraphicFramePr>
            <a:graphicFrameLocks noGrp="1"/>
          </p:cNvGraphicFramePr>
          <p:nvPr>
            <p:extLst>
              <p:ext uri="{D42A27DB-BD31-4B8C-83A1-F6EECF244321}">
                <p14:modId xmlns:p14="http://schemas.microsoft.com/office/powerpoint/2010/main" val="2642646052"/>
              </p:ext>
            </p:extLst>
          </p:nvPr>
        </p:nvGraphicFramePr>
        <p:xfrm>
          <a:off x="2175710" y="5845523"/>
          <a:ext cx="6770342" cy="731520"/>
        </p:xfrm>
        <a:graphic>
          <a:graphicData uri="http://schemas.openxmlformats.org/drawingml/2006/table">
            <a:tbl>
              <a:tblPr>
                <a:tableStyleId>{775DCB02-9BB8-47FD-8907-85C794F793BA}</a:tableStyleId>
              </a:tblPr>
              <a:tblGrid>
                <a:gridCol w="3385171">
                  <a:extLst>
                    <a:ext uri="{9D8B030D-6E8A-4147-A177-3AD203B41FA5}">
                      <a16:colId xmlns:a16="http://schemas.microsoft.com/office/drawing/2014/main" val="2668325086"/>
                    </a:ext>
                  </a:extLst>
                </a:gridCol>
                <a:gridCol w="3385171">
                  <a:extLst>
                    <a:ext uri="{9D8B030D-6E8A-4147-A177-3AD203B41FA5}">
                      <a16:colId xmlns:a16="http://schemas.microsoft.com/office/drawing/2014/main" val="1539789579"/>
                    </a:ext>
                  </a:extLst>
                </a:gridCol>
              </a:tblGrid>
              <a:tr h="0">
                <a:tc>
                  <a:txBody>
                    <a:bodyPr/>
                    <a:lstStyle/>
                    <a:p>
                      <a:pPr algn="just"/>
                      <a:r>
                        <a:rPr lang="en-IN" b="1" dirty="0">
                          <a:solidFill>
                            <a:srgbClr val="333333"/>
                          </a:solidFill>
                          <a:effectLst/>
                        </a:rPr>
                        <a:t>To compile:</a:t>
                      </a:r>
                      <a:endParaRPr lang="en-IN" dirty="0">
                        <a:solidFill>
                          <a:srgbClr val="333333"/>
                        </a:solidFill>
                        <a:effectLst/>
                        <a:latin typeface="inter-regular"/>
                      </a:endParaRPr>
                    </a:p>
                  </a:txBody>
                  <a:tcPr anchor="ctr"/>
                </a:tc>
                <a:tc>
                  <a:txBody>
                    <a:bodyPr/>
                    <a:lstStyle/>
                    <a:p>
                      <a:pPr algn="just"/>
                      <a:r>
                        <a:rPr lang="en-IN" dirty="0">
                          <a:solidFill>
                            <a:srgbClr val="333333"/>
                          </a:solidFill>
                          <a:effectLst/>
                        </a:rPr>
                        <a:t>javac Hard.java</a:t>
                      </a:r>
                      <a:endParaRPr lang="en-IN" dirty="0">
                        <a:solidFill>
                          <a:srgbClr val="333333"/>
                        </a:solidFill>
                        <a:effectLst/>
                        <a:latin typeface="inter-regular"/>
                      </a:endParaRPr>
                    </a:p>
                  </a:txBody>
                  <a:tcPr anchor="ctr"/>
                </a:tc>
                <a:extLst>
                  <a:ext uri="{0D108BD9-81ED-4DB2-BD59-A6C34878D82A}">
                    <a16:rowId xmlns:a16="http://schemas.microsoft.com/office/drawing/2014/main" val="3029668183"/>
                  </a:ext>
                </a:extLst>
              </a:tr>
              <a:tr h="0">
                <a:tc>
                  <a:txBody>
                    <a:bodyPr/>
                    <a:lstStyle/>
                    <a:p>
                      <a:pPr algn="just"/>
                      <a:r>
                        <a:rPr lang="en-IN" b="1">
                          <a:solidFill>
                            <a:srgbClr val="333333"/>
                          </a:solidFill>
                          <a:effectLst/>
                        </a:rPr>
                        <a:t>To execute:</a:t>
                      </a:r>
                      <a:endParaRPr lang="en-IN">
                        <a:solidFill>
                          <a:srgbClr val="333333"/>
                        </a:solidFill>
                        <a:effectLst/>
                        <a:latin typeface="inter-regular"/>
                      </a:endParaRPr>
                    </a:p>
                  </a:txBody>
                  <a:tcPr anchor="ctr"/>
                </a:tc>
                <a:tc>
                  <a:txBody>
                    <a:bodyPr/>
                    <a:lstStyle/>
                    <a:p>
                      <a:pPr algn="just"/>
                      <a:r>
                        <a:rPr lang="en-IN" dirty="0">
                          <a:solidFill>
                            <a:srgbClr val="333333"/>
                          </a:solidFill>
                          <a:effectLst/>
                        </a:rPr>
                        <a:t>java Simple</a:t>
                      </a:r>
                      <a:endParaRPr lang="en-IN" dirty="0">
                        <a:solidFill>
                          <a:srgbClr val="333333"/>
                        </a:solidFill>
                        <a:effectLst/>
                        <a:latin typeface="inter-regular"/>
                      </a:endParaRPr>
                    </a:p>
                  </a:txBody>
                  <a:tcPr anchor="ctr"/>
                </a:tc>
                <a:extLst>
                  <a:ext uri="{0D108BD9-81ED-4DB2-BD59-A6C34878D82A}">
                    <a16:rowId xmlns:a16="http://schemas.microsoft.com/office/drawing/2014/main" val="1161114160"/>
                  </a:ext>
                </a:extLst>
              </a:tr>
            </a:tbl>
          </a:graphicData>
        </a:graphic>
      </p:graphicFrame>
    </p:spTree>
    <p:extLst>
      <p:ext uri="{BB962C8B-B14F-4D97-AF65-F5344CB8AC3E}">
        <p14:creationId xmlns:p14="http://schemas.microsoft.com/office/powerpoint/2010/main" val="3327538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4727F8-22FE-1271-EDB2-D2BC1F50372C}"/>
              </a:ext>
            </a:extLst>
          </p:cNvPr>
          <p:cNvSpPr txBox="1"/>
          <p:nvPr/>
        </p:nvSpPr>
        <p:spPr>
          <a:xfrm>
            <a:off x="1308735" y="872609"/>
            <a:ext cx="6137910" cy="369332"/>
          </a:xfrm>
          <a:prstGeom prst="rect">
            <a:avLst/>
          </a:prstGeom>
          <a:noFill/>
        </p:spPr>
        <p:txBody>
          <a:bodyPr wrap="square">
            <a:spAutoFit/>
          </a:bodyPr>
          <a:lstStyle/>
          <a:p>
            <a:pPr algn="just"/>
            <a:r>
              <a:rPr lang="en-US" b="0" i="0" dirty="0">
                <a:solidFill>
                  <a:srgbClr val="610B38"/>
                </a:solidFill>
                <a:effectLst/>
                <a:latin typeface="erdana"/>
              </a:rPr>
              <a:t>Returning Array from the Method</a:t>
            </a:r>
          </a:p>
        </p:txBody>
      </p:sp>
      <p:sp>
        <p:nvSpPr>
          <p:cNvPr id="5" name="TextBox 4">
            <a:extLst>
              <a:ext uri="{FF2B5EF4-FFF2-40B4-BE49-F238E27FC236}">
                <a16:creationId xmlns:a16="http://schemas.microsoft.com/office/drawing/2014/main" id="{D4FD5157-F6F2-6329-26AF-8BBB75E686D7}"/>
              </a:ext>
            </a:extLst>
          </p:cNvPr>
          <p:cNvSpPr txBox="1"/>
          <p:nvPr/>
        </p:nvSpPr>
        <p:spPr>
          <a:xfrm>
            <a:off x="1308735" y="1582340"/>
            <a:ext cx="6137910"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TestReturnArray</a:t>
            </a:r>
            <a:r>
              <a:rPr lang="en-IN" b="0" i="0" dirty="0">
                <a:solidFill>
                  <a:srgbClr val="000000"/>
                </a:solidFill>
                <a:effectLst/>
                <a:latin typeface="inter-regular"/>
              </a:rPr>
              <a:t>{  </a:t>
            </a:r>
          </a:p>
          <a:p>
            <a:pPr algn="just"/>
            <a:r>
              <a:rPr lang="en-IN" b="0" i="0" dirty="0">
                <a:solidFill>
                  <a:srgbClr val="008200"/>
                </a:solidFill>
                <a:effectLst/>
                <a:latin typeface="inter-regular"/>
              </a:rPr>
              <a:t>//creating method which returns an array</a:t>
            </a:r>
            <a:r>
              <a:rPr lang="en-IN" b="0" i="0" dirty="0">
                <a:solidFill>
                  <a:srgbClr val="000000"/>
                </a:solidFill>
                <a:effectLst/>
                <a:latin typeface="inter-regular"/>
              </a:rPr>
              <a:t>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get(){  </a:t>
            </a:r>
          </a:p>
          <a:p>
            <a:pPr algn="just"/>
            <a:r>
              <a:rPr lang="en-IN" b="1" i="0" dirty="0">
                <a:solidFill>
                  <a:srgbClr val="006699"/>
                </a:solidFill>
                <a:effectLst/>
                <a:latin typeface="inter-regular"/>
              </a:rPr>
              <a:t>return</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30</a:t>
            </a:r>
            <a:r>
              <a:rPr lang="en-IN" b="0" i="0" dirty="0">
                <a:solidFill>
                  <a:srgbClr val="000000"/>
                </a:solidFill>
                <a:effectLst/>
                <a:latin typeface="inter-regular"/>
              </a:rPr>
              <a:t>,</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90</a:t>
            </a:r>
            <a:r>
              <a:rPr lang="en-IN" b="0" i="0" dirty="0">
                <a:solidFill>
                  <a:srgbClr val="000000"/>
                </a:solidFill>
                <a:effectLst/>
                <a:latin typeface="inter-regular"/>
              </a:rPr>
              <a:t>,</a:t>
            </a:r>
            <a:r>
              <a:rPr lang="en-IN" b="0" i="0" dirty="0">
                <a:solidFill>
                  <a:srgbClr val="C00000"/>
                </a:solidFill>
                <a:effectLst/>
                <a:latin typeface="inter-regular"/>
              </a:rPr>
              <a:t>60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8200"/>
                </a:solidFill>
                <a:effectLst/>
                <a:latin typeface="inter-regular"/>
              </a:rPr>
              <a:t>//calling method which returns an array</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[]=get();  </a:t>
            </a:r>
          </a:p>
          <a:p>
            <a:pPr algn="just"/>
            <a:r>
              <a:rPr lang="en-IN" b="0" i="0" dirty="0">
                <a:solidFill>
                  <a:srgbClr val="008200"/>
                </a:solidFill>
                <a:effectLst/>
                <a:latin typeface="inter-regular"/>
              </a:rPr>
              <a:t>//printing the values of an array</a:t>
            </a:r>
            <a:r>
              <a:rPr lang="en-IN" b="0" i="0" dirty="0">
                <a:solidFill>
                  <a:srgbClr val="000000"/>
                </a:solidFill>
                <a:effectLst/>
                <a:latin typeface="inter-regular"/>
              </a:rPr>
              <a:t>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;i&lt;</a:t>
            </a:r>
            <a:r>
              <a:rPr lang="en-IN" b="0" i="0" dirty="0" err="1">
                <a:solidFill>
                  <a:srgbClr val="000000"/>
                </a:solidFill>
                <a:effectLst/>
                <a:latin typeface="inter-regular"/>
              </a:rPr>
              <a:t>arr.length;i</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805565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FFEE1-DC3B-EEB4-8987-F585C1E8BF69}"/>
              </a:ext>
            </a:extLst>
          </p:cNvPr>
          <p:cNvSpPr txBox="1"/>
          <p:nvPr/>
        </p:nvSpPr>
        <p:spPr>
          <a:xfrm>
            <a:off x="1365885" y="838319"/>
            <a:ext cx="6137910" cy="369332"/>
          </a:xfrm>
          <a:prstGeom prst="rect">
            <a:avLst/>
          </a:prstGeom>
          <a:noFill/>
        </p:spPr>
        <p:txBody>
          <a:bodyPr wrap="square">
            <a:spAutoFit/>
          </a:bodyPr>
          <a:lstStyle/>
          <a:p>
            <a:pPr algn="just"/>
            <a:r>
              <a:rPr lang="en-IN" b="0" i="0" dirty="0" err="1">
                <a:solidFill>
                  <a:srgbClr val="610B38"/>
                </a:solidFill>
                <a:effectLst/>
                <a:latin typeface="erdana"/>
              </a:rPr>
              <a:t>ArrayIndexOutOfBoundsException</a:t>
            </a:r>
            <a:endParaRPr lang="en-IN" b="0" i="0" dirty="0">
              <a:solidFill>
                <a:srgbClr val="610B38"/>
              </a:solidFill>
              <a:effectLst/>
              <a:latin typeface="erdana"/>
            </a:endParaRPr>
          </a:p>
        </p:txBody>
      </p:sp>
      <p:sp>
        <p:nvSpPr>
          <p:cNvPr id="5" name="TextBox 4">
            <a:extLst>
              <a:ext uri="{FF2B5EF4-FFF2-40B4-BE49-F238E27FC236}">
                <a16:creationId xmlns:a16="http://schemas.microsoft.com/office/drawing/2014/main" id="{20480F3F-F179-B84E-832D-C3D75F45A65C}"/>
              </a:ext>
            </a:extLst>
          </p:cNvPr>
          <p:cNvSpPr txBox="1"/>
          <p:nvPr/>
        </p:nvSpPr>
        <p:spPr>
          <a:xfrm>
            <a:off x="1365884" y="1485811"/>
            <a:ext cx="10669905" cy="646331"/>
          </a:xfrm>
          <a:prstGeom prst="rect">
            <a:avLst/>
          </a:prstGeom>
          <a:noFill/>
        </p:spPr>
        <p:txBody>
          <a:bodyPr wrap="square">
            <a:spAutoFit/>
          </a:bodyPr>
          <a:lstStyle/>
          <a:p>
            <a:r>
              <a:rPr lang="en-US" b="0" i="0" dirty="0">
                <a:solidFill>
                  <a:srgbClr val="333333"/>
                </a:solidFill>
                <a:effectLst/>
                <a:latin typeface="inter-regular"/>
              </a:rPr>
              <a:t>The Java Virtual Machine (JVM) throws an </a:t>
            </a:r>
            <a:r>
              <a:rPr lang="en-US" b="1" i="0" dirty="0">
                <a:solidFill>
                  <a:srgbClr val="333333"/>
                </a:solidFill>
                <a:effectLst/>
                <a:latin typeface="inter-regular"/>
              </a:rPr>
              <a:t>ArrayIndexOutOfBoundsException</a:t>
            </a:r>
            <a:r>
              <a:rPr lang="en-US" b="0" i="0" dirty="0">
                <a:solidFill>
                  <a:srgbClr val="333333"/>
                </a:solidFill>
                <a:effectLst/>
                <a:latin typeface="inter-regular"/>
              </a:rPr>
              <a:t> if length of the array in negative, equal to the array size or greater than the array size while traversing the array.</a:t>
            </a:r>
            <a:endParaRPr lang="en-IN" dirty="0"/>
          </a:p>
        </p:txBody>
      </p:sp>
      <p:sp>
        <p:nvSpPr>
          <p:cNvPr id="7" name="TextBox 6">
            <a:extLst>
              <a:ext uri="{FF2B5EF4-FFF2-40B4-BE49-F238E27FC236}">
                <a16:creationId xmlns:a16="http://schemas.microsoft.com/office/drawing/2014/main" id="{87D4D731-900A-CC47-7F80-B7C02E15701A}"/>
              </a:ext>
            </a:extLst>
          </p:cNvPr>
          <p:cNvSpPr txBox="1"/>
          <p:nvPr/>
        </p:nvSpPr>
        <p:spPr>
          <a:xfrm>
            <a:off x="1365885" y="2293323"/>
            <a:ext cx="6137910" cy="2031325"/>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TestArrayException</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60</a:t>
            </a:r>
            <a:r>
              <a:rPr lang="en-IN" b="0" i="0" dirty="0">
                <a:solidFill>
                  <a:srgbClr val="000000"/>
                </a:solidFill>
                <a:effectLst/>
                <a:latin typeface="inter-regular"/>
              </a:rPr>
              <a:t>,</a:t>
            </a:r>
            <a:r>
              <a:rPr lang="en-IN" b="0" i="0" dirty="0">
                <a:solidFill>
                  <a:srgbClr val="C00000"/>
                </a:solidFill>
                <a:effectLst/>
                <a:latin typeface="inter-regular"/>
              </a:rPr>
              <a:t>70</a:t>
            </a:r>
            <a:r>
              <a:rPr lang="en-IN" b="0" i="0" dirty="0">
                <a:solidFill>
                  <a:srgbClr val="000000"/>
                </a:solidFill>
                <a:effectLst/>
                <a:latin typeface="inter-regular"/>
              </a:rPr>
              <a:t>,</a:t>
            </a:r>
            <a:r>
              <a:rPr lang="en-IN" b="0" i="0" dirty="0">
                <a:solidFill>
                  <a:srgbClr val="C00000"/>
                </a:solidFill>
                <a:effectLst/>
                <a:latin typeface="inter-regular"/>
              </a:rPr>
              <a:t>80</a:t>
            </a:r>
            <a:r>
              <a:rPr lang="en-IN" b="0" i="0" dirty="0">
                <a:solidFill>
                  <a:srgbClr val="000000"/>
                </a:solidFill>
                <a:effectLst/>
                <a:latin typeface="inter-regular"/>
              </a:rPr>
              <a:t>};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;i&lt;=</a:t>
            </a:r>
            <a:r>
              <a:rPr lang="en-IN" b="0" i="0" dirty="0" err="1">
                <a:solidFill>
                  <a:srgbClr val="000000"/>
                </a:solidFill>
                <a:effectLst/>
                <a:latin typeface="inter-regular"/>
              </a:rPr>
              <a:t>arr.length;i</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8" name="Rectangle 1">
            <a:extLst>
              <a:ext uri="{FF2B5EF4-FFF2-40B4-BE49-F238E27FC236}">
                <a16:creationId xmlns:a16="http://schemas.microsoft.com/office/drawing/2014/main" id="{75F13BBA-415D-698C-4D3A-FE0B2857FF06}"/>
              </a:ext>
            </a:extLst>
          </p:cNvPr>
          <p:cNvSpPr>
            <a:spLocks noChangeArrowheads="1"/>
          </p:cNvSpPr>
          <p:nvPr/>
        </p:nvSpPr>
        <p:spPr bwMode="auto">
          <a:xfrm>
            <a:off x="1365884" y="4903381"/>
            <a:ext cx="51988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Output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535559"/>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Exception in thread "main" </a:t>
            </a:r>
            <a:r>
              <a:rPr kumimoji="0" lang="en-US" altLang="en-US" sz="1200" b="0" i="0" u="none" strike="noStrike" cap="none" normalizeH="0" baseline="0" dirty="0" err="1">
                <a:ln>
                  <a:noFill/>
                </a:ln>
                <a:solidFill>
                  <a:srgbClr val="535559"/>
                </a:solidFill>
                <a:effectLst/>
                <a:latin typeface="Arial Unicode MS"/>
              </a:rPr>
              <a:t>java.lang.ArrayIndexOutOfBoundsException</a:t>
            </a:r>
            <a:r>
              <a:rPr kumimoji="0" lang="en-US" altLang="en-US" sz="1200" b="0" i="0" u="none" strike="noStrike" cap="none" normalizeH="0" baseline="0" dirty="0">
                <a:ln>
                  <a:noFill/>
                </a:ln>
                <a:solidFill>
                  <a:srgbClr val="535559"/>
                </a:solidFill>
                <a:effectLst/>
                <a:latin typeface="Arial Unicode MS"/>
              </a:rPr>
              <a:t>: 4</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	 at </a:t>
            </a:r>
            <a:r>
              <a:rPr kumimoji="0" lang="en-US" altLang="en-US" sz="1200" b="0" i="0" u="none" strike="noStrike" cap="none" normalizeH="0" baseline="0" dirty="0" err="1">
                <a:ln>
                  <a:noFill/>
                </a:ln>
                <a:solidFill>
                  <a:srgbClr val="535559"/>
                </a:solidFill>
                <a:effectLst/>
                <a:latin typeface="Arial Unicode MS"/>
              </a:rPr>
              <a:t>TestArrayException.main</a:t>
            </a:r>
            <a:r>
              <a:rPr kumimoji="0" lang="en-US" altLang="en-US" sz="1200" b="0" i="0" u="none" strike="noStrike" cap="none" normalizeH="0" baseline="0" dirty="0">
                <a:ln>
                  <a:noFill/>
                </a:ln>
                <a:solidFill>
                  <a:srgbClr val="535559"/>
                </a:solidFill>
                <a:effectLst/>
                <a:latin typeface="Arial Unicode MS"/>
              </a:rPr>
              <a:t>(TestArrayException.java:5) </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841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84F73-0DAB-6CD9-FFB3-4931BC5D2CE4}"/>
              </a:ext>
            </a:extLst>
          </p:cNvPr>
          <p:cNvSpPr txBox="1"/>
          <p:nvPr/>
        </p:nvSpPr>
        <p:spPr>
          <a:xfrm>
            <a:off x="1285875" y="895469"/>
            <a:ext cx="6137910" cy="369332"/>
          </a:xfrm>
          <a:prstGeom prst="rect">
            <a:avLst/>
          </a:prstGeom>
          <a:noFill/>
        </p:spPr>
        <p:txBody>
          <a:bodyPr wrap="square">
            <a:spAutoFit/>
          </a:bodyPr>
          <a:lstStyle/>
          <a:p>
            <a:pPr algn="just"/>
            <a:r>
              <a:rPr lang="en-IN" b="0" i="0" dirty="0">
                <a:solidFill>
                  <a:srgbClr val="610B38"/>
                </a:solidFill>
                <a:effectLst/>
                <a:latin typeface="erdana"/>
              </a:rPr>
              <a:t>Multidimensional Array in Java</a:t>
            </a:r>
          </a:p>
        </p:txBody>
      </p:sp>
      <p:sp>
        <p:nvSpPr>
          <p:cNvPr id="5" name="TextBox 4">
            <a:extLst>
              <a:ext uri="{FF2B5EF4-FFF2-40B4-BE49-F238E27FC236}">
                <a16:creationId xmlns:a16="http://schemas.microsoft.com/office/drawing/2014/main" id="{CAFFC646-42BE-45F2-142D-B1AC3757402B}"/>
              </a:ext>
            </a:extLst>
          </p:cNvPr>
          <p:cNvSpPr txBox="1"/>
          <p:nvPr/>
        </p:nvSpPr>
        <p:spPr>
          <a:xfrm>
            <a:off x="1285874" y="1264801"/>
            <a:ext cx="9241155" cy="369332"/>
          </a:xfrm>
          <a:prstGeom prst="rect">
            <a:avLst/>
          </a:prstGeom>
          <a:noFill/>
        </p:spPr>
        <p:txBody>
          <a:bodyPr wrap="square">
            <a:spAutoFit/>
          </a:bodyPr>
          <a:lstStyle/>
          <a:p>
            <a:r>
              <a:rPr lang="en-US" b="0" i="0" dirty="0">
                <a:solidFill>
                  <a:srgbClr val="333333"/>
                </a:solidFill>
                <a:effectLst/>
                <a:latin typeface="inter-regular"/>
              </a:rPr>
              <a:t>In such case, data is stored in row and column based index (also known as matrix form).</a:t>
            </a:r>
            <a:endParaRPr lang="en-IN" dirty="0"/>
          </a:p>
        </p:txBody>
      </p:sp>
      <p:sp>
        <p:nvSpPr>
          <p:cNvPr id="7" name="TextBox 6">
            <a:extLst>
              <a:ext uri="{FF2B5EF4-FFF2-40B4-BE49-F238E27FC236}">
                <a16:creationId xmlns:a16="http://schemas.microsoft.com/office/drawing/2014/main" id="{69A5CB04-BC4D-FBF8-C940-6C82F2CD0940}"/>
              </a:ext>
            </a:extLst>
          </p:cNvPr>
          <p:cNvSpPr txBox="1"/>
          <p:nvPr/>
        </p:nvSpPr>
        <p:spPr>
          <a:xfrm>
            <a:off x="1285875" y="2003465"/>
            <a:ext cx="6137910" cy="369332"/>
          </a:xfrm>
          <a:prstGeom prst="rect">
            <a:avLst/>
          </a:prstGeom>
          <a:noFill/>
        </p:spPr>
        <p:txBody>
          <a:bodyPr wrap="square">
            <a:spAutoFit/>
          </a:bodyPr>
          <a:lstStyle/>
          <a:p>
            <a:r>
              <a:rPr lang="en-IN" b="1" i="0" dirty="0">
                <a:solidFill>
                  <a:srgbClr val="333333"/>
                </a:solidFill>
                <a:effectLst/>
                <a:latin typeface="inter-bold"/>
              </a:rPr>
              <a:t>Syntax to Declare Multidimensional Array</a:t>
            </a:r>
            <a:endParaRPr lang="en-IN" dirty="0"/>
          </a:p>
        </p:txBody>
      </p:sp>
      <p:sp>
        <p:nvSpPr>
          <p:cNvPr id="9" name="TextBox 8">
            <a:extLst>
              <a:ext uri="{FF2B5EF4-FFF2-40B4-BE49-F238E27FC236}">
                <a16:creationId xmlns:a16="http://schemas.microsoft.com/office/drawing/2014/main" id="{201FAF99-AA02-9CF1-2056-3113A2C24056}"/>
              </a:ext>
            </a:extLst>
          </p:cNvPr>
          <p:cNvSpPr txBox="1"/>
          <p:nvPr/>
        </p:nvSpPr>
        <p:spPr>
          <a:xfrm>
            <a:off x="1285874" y="2372797"/>
            <a:ext cx="6137910" cy="1200329"/>
          </a:xfrm>
          <a:prstGeom prst="rect">
            <a:avLst/>
          </a:prstGeom>
          <a:noFill/>
        </p:spPr>
        <p:txBody>
          <a:bodyPr wrap="square">
            <a:spAutoFit/>
          </a:bodyPr>
          <a:lstStyle/>
          <a:p>
            <a:pPr algn="just"/>
            <a:r>
              <a:rPr lang="en-IN" b="0" i="0" dirty="0" err="1">
                <a:solidFill>
                  <a:srgbClr val="000000"/>
                </a:solidFill>
                <a:effectLst/>
                <a:latin typeface="inter-regular"/>
              </a:rPr>
              <a:t>dataType</a:t>
            </a:r>
            <a:r>
              <a:rPr lang="en-IN" b="0" i="0" dirty="0">
                <a:solidFill>
                  <a:srgbClr val="000000"/>
                </a:solidFill>
                <a:effectLst/>
                <a:latin typeface="inter-regular"/>
              </a:rPr>
              <a:t>[][] </a:t>
            </a:r>
            <a:r>
              <a:rPr lang="en-IN" b="0" i="0" dirty="0" err="1">
                <a:solidFill>
                  <a:srgbClr val="000000"/>
                </a:solidFill>
                <a:effectLst/>
                <a:latin typeface="inter-regular"/>
              </a:rPr>
              <a:t>arrayRefVar</a:t>
            </a:r>
            <a:r>
              <a:rPr lang="en-IN" b="0" i="0" dirty="0">
                <a:solidFill>
                  <a:srgbClr val="000000"/>
                </a:solidFill>
                <a:effectLst/>
                <a:latin typeface="inter-regular"/>
              </a:rPr>
              <a:t>; (or)  </a:t>
            </a:r>
          </a:p>
          <a:p>
            <a:pPr algn="just"/>
            <a:r>
              <a:rPr lang="en-IN" b="0" i="0" dirty="0" err="1">
                <a:solidFill>
                  <a:srgbClr val="000000"/>
                </a:solidFill>
                <a:effectLst/>
                <a:latin typeface="inter-regular"/>
              </a:rPr>
              <a:t>dataType</a:t>
            </a:r>
            <a:r>
              <a:rPr lang="en-IN" b="0" i="0" dirty="0">
                <a:solidFill>
                  <a:srgbClr val="000000"/>
                </a:solidFill>
                <a:effectLst/>
                <a:latin typeface="inter-regular"/>
              </a:rPr>
              <a:t> [][]</a:t>
            </a:r>
            <a:r>
              <a:rPr lang="en-IN" b="0" i="0" dirty="0" err="1">
                <a:solidFill>
                  <a:srgbClr val="000000"/>
                </a:solidFill>
                <a:effectLst/>
                <a:latin typeface="inter-regular"/>
              </a:rPr>
              <a:t>arrayRefVar</a:t>
            </a:r>
            <a:r>
              <a:rPr lang="en-IN" b="0" i="0" dirty="0">
                <a:solidFill>
                  <a:srgbClr val="000000"/>
                </a:solidFill>
                <a:effectLst/>
                <a:latin typeface="inter-regular"/>
              </a:rPr>
              <a:t>; (or)  </a:t>
            </a:r>
          </a:p>
          <a:p>
            <a:pPr algn="just"/>
            <a:r>
              <a:rPr lang="en-IN" b="0" i="0" dirty="0" err="1">
                <a:solidFill>
                  <a:srgbClr val="000000"/>
                </a:solidFill>
                <a:effectLst/>
                <a:latin typeface="inter-regular"/>
              </a:rPr>
              <a:t>dataType</a:t>
            </a:r>
            <a:r>
              <a:rPr lang="en-IN" b="0" i="0" dirty="0">
                <a:solidFill>
                  <a:srgbClr val="000000"/>
                </a:solidFill>
                <a:effectLst/>
                <a:latin typeface="inter-regular"/>
              </a:rPr>
              <a:t> </a:t>
            </a:r>
            <a:r>
              <a:rPr lang="en-IN" b="0" i="0" dirty="0" err="1">
                <a:solidFill>
                  <a:srgbClr val="000000"/>
                </a:solidFill>
                <a:effectLst/>
                <a:latin typeface="inter-regular"/>
              </a:rPr>
              <a:t>arrayRefVar</a:t>
            </a:r>
            <a:r>
              <a:rPr lang="en-IN" b="0" i="0" dirty="0">
                <a:solidFill>
                  <a:srgbClr val="000000"/>
                </a:solidFill>
                <a:effectLst/>
                <a:latin typeface="inter-regular"/>
              </a:rPr>
              <a:t>[][]; (or)  </a:t>
            </a:r>
          </a:p>
          <a:p>
            <a:pPr algn="just"/>
            <a:r>
              <a:rPr lang="en-IN" b="0" i="0" dirty="0" err="1">
                <a:solidFill>
                  <a:srgbClr val="000000"/>
                </a:solidFill>
                <a:effectLst/>
                <a:latin typeface="inter-regular"/>
              </a:rPr>
              <a:t>dataType</a:t>
            </a:r>
            <a:r>
              <a:rPr lang="en-IN" b="0" i="0" dirty="0">
                <a:solidFill>
                  <a:srgbClr val="000000"/>
                </a:solidFill>
                <a:effectLst/>
                <a:latin typeface="inter-regular"/>
              </a:rPr>
              <a:t> []</a:t>
            </a:r>
            <a:r>
              <a:rPr lang="en-IN" b="0" i="0" dirty="0" err="1">
                <a:solidFill>
                  <a:srgbClr val="000000"/>
                </a:solidFill>
                <a:effectLst/>
                <a:latin typeface="inter-regular"/>
              </a:rPr>
              <a:t>arrayRefVar</a:t>
            </a:r>
            <a:r>
              <a:rPr lang="en-IN" b="0" i="0" dirty="0">
                <a:solidFill>
                  <a:srgbClr val="000000"/>
                </a:solidFill>
                <a:effectLst/>
                <a:latin typeface="inter-regular"/>
              </a:rPr>
              <a:t>[]</a:t>
            </a:r>
          </a:p>
        </p:txBody>
      </p:sp>
      <p:sp>
        <p:nvSpPr>
          <p:cNvPr id="11" name="TextBox 10">
            <a:extLst>
              <a:ext uri="{FF2B5EF4-FFF2-40B4-BE49-F238E27FC236}">
                <a16:creationId xmlns:a16="http://schemas.microsoft.com/office/drawing/2014/main" id="{66876111-1F4C-BF06-73D4-382FCDE27A7F}"/>
              </a:ext>
            </a:extLst>
          </p:cNvPr>
          <p:cNvSpPr txBox="1"/>
          <p:nvPr/>
        </p:nvSpPr>
        <p:spPr>
          <a:xfrm>
            <a:off x="1285874" y="3855839"/>
            <a:ext cx="6137910" cy="369332"/>
          </a:xfrm>
          <a:prstGeom prst="rect">
            <a:avLst/>
          </a:prstGeom>
          <a:noFill/>
        </p:spPr>
        <p:txBody>
          <a:bodyPr wrap="square">
            <a:spAutoFit/>
          </a:bodyPr>
          <a:lstStyle/>
          <a:p>
            <a:r>
              <a:rPr lang="en-US" b="1" i="0">
                <a:solidFill>
                  <a:srgbClr val="333333"/>
                </a:solidFill>
                <a:effectLst/>
                <a:latin typeface="inter-bold"/>
              </a:rPr>
              <a:t>Example to instantiate Multidimensional Array</a:t>
            </a:r>
            <a:endParaRPr lang="en-IN" dirty="0"/>
          </a:p>
        </p:txBody>
      </p:sp>
      <p:sp>
        <p:nvSpPr>
          <p:cNvPr id="13" name="TextBox 12">
            <a:extLst>
              <a:ext uri="{FF2B5EF4-FFF2-40B4-BE49-F238E27FC236}">
                <a16:creationId xmlns:a16="http://schemas.microsoft.com/office/drawing/2014/main" id="{525B7E15-C4BF-12F8-D8A4-4A953926DC1C}"/>
              </a:ext>
            </a:extLst>
          </p:cNvPr>
          <p:cNvSpPr txBox="1"/>
          <p:nvPr/>
        </p:nvSpPr>
        <p:spPr>
          <a:xfrm>
            <a:off x="1285874" y="4238746"/>
            <a:ext cx="6137910" cy="369332"/>
          </a:xfrm>
          <a:prstGeom prst="rect">
            <a:avLst/>
          </a:prstGeom>
          <a:noFill/>
        </p:spPr>
        <p:txBody>
          <a:bodyPr wrap="square">
            <a:spAutoFit/>
          </a:bodyPr>
          <a:lstStyle/>
          <a:p>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a:t>
            </a:r>
            <a:r>
              <a:rPr lang="en-US" b="1" i="0" dirty="0">
                <a:solidFill>
                  <a:srgbClr val="006699"/>
                </a:solidFill>
                <a:effectLst/>
                <a:latin typeface="inter-regular"/>
              </a:rPr>
              <a:t>new</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 </a:t>
            </a:r>
            <a:r>
              <a:rPr lang="en-US" b="0" i="0" dirty="0">
                <a:solidFill>
                  <a:srgbClr val="008200"/>
                </a:solidFill>
                <a:effectLst/>
                <a:latin typeface="inter-regular"/>
              </a:rPr>
              <a:t>//3 row and 3 column</a:t>
            </a:r>
            <a:r>
              <a:rPr lang="en-US" b="0" i="0" dirty="0">
                <a:solidFill>
                  <a:srgbClr val="000000"/>
                </a:solidFill>
                <a:effectLst/>
                <a:latin typeface="inter-regular"/>
              </a:rPr>
              <a:t> </a:t>
            </a:r>
            <a:endParaRPr lang="en-IN" dirty="0"/>
          </a:p>
        </p:txBody>
      </p:sp>
    </p:spTree>
    <p:extLst>
      <p:ext uri="{BB962C8B-B14F-4D97-AF65-F5344CB8AC3E}">
        <p14:creationId xmlns:p14="http://schemas.microsoft.com/office/powerpoint/2010/main" val="913958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75662A-4AD7-55B8-EAAC-5C7B086EBF33}"/>
              </a:ext>
            </a:extLst>
          </p:cNvPr>
          <p:cNvSpPr txBox="1"/>
          <p:nvPr/>
        </p:nvSpPr>
        <p:spPr>
          <a:xfrm>
            <a:off x="1228725" y="1720840"/>
            <a:ext cx="3994785" cy="3416320"/>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Testarray3{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8200"/>
                </a:solidFill>
                <a:effectLst/>
                <a:latin typeface="inter-regular"/>
              </a:rPr>
              <a:t>//declaring and initializing 2D array</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8200"/>
                </a:solidFill>
                <a:effectLst/>
                <a:latin typeface="inter-regular"/>
              </a:rPr>
              <a:t>//printing 2D array</a:t>
            </a:r>
            <a:r>
              <a:rPr lang="en-IN" b="0" i="0" dirty="0">
                <a:solidFill>
                  <a:srgbClr val="000000"/>
                </a:solidFill>
                <a:effectLst/>
                <a:latin typeface="inter-regular"/>
              </a:rPr>
              <a:t>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;i&lt;</a:t>
            </a:r>
            <a:r>
              <a:rPr lang="en-IN" b="0" i="0" dirty="0">
                <a:solidFill>
                  <a:srgbClr val="C00000"/>
                </a:solidFill>
                <a:effectLst/>
                <a:latin typeface="inter-regular"/>
              </a:rPr>
              <a:t>3</a:t>
            </a:r>
            <a:r>
              <a:rPr lang="en-IN" b="0" i="0" dirty="0">
                <a:solidFill>
                  <a:srgbClr val="000000"/>
                </a:solidFill>
                <a:effectLst/>
                <a:latin typeface="inter-regular"/>
              </a:rPr>
              <a:t>;i++){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0</a:t>
            </a:r>
            <a:r>
              <a:rPr lang="en-IN" b="0" i="0" dirty="0">
                <a:solidFill>
                  <a:srgbClr val="000000"/>
                </a:solidFill>
                <a:effectLst/>
                <a:latin typeface="inter-regular"/>
              </a:rPr>
              <a:t>;j&lt;</a:t>
            </a:r>
            <a:r>
              <a:rPr lang="en-IN" b="0" i="0" dirty="0">
                <a:solidFill>
                  <a:srgbClr val="C00000"/>
                </a:solidFill>
                <a:effectLst/>
                <a:latin typeface="inter-regular"/>
              </a:rPr>
              <a:t>3</a:t>
            </a:r>
            <a:r>
              <a:rPr lang="en-IN" b="0" i="0" dirty="0">
                <a:solidFill>
                  <a:srgbClr val="000000"/>
                </a:solidFill>
                <a:effectLst/>
                <a:latin typeface="inter-regular"/>
              </a:rPr>
              <a:t>;j++){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][j]+</a:t>
            </a:r>
            <a:r>
              <a:rPr lang="en-IN" b="0" i="0" dirty="0">
                <a:solidFill>
                  <a:srgbClr val="0000FF"/>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cxnSp>
        <p:nvCxnSpPr>
          <p:cNvPr id="5" name="Straight Connector 4">
            <a:extLst>
              <a:ext uri="{FF2B5EF4-FFF2-40B4-BE49-F238E27FC236}">
                <a16:creationId xmlns:a16="http://schemas.microsoft.com/office/drawing/2014/main" id="{888A45D8-DF54-C829-3DB4-1D2E387EA399}"/>
              </a:ext>
            </a:extLst>
          </p:cNvPr>
          <p:cNvCxnSpPr>
            <a:cxnSpLocks/>
          </p:cNvCxnSpPr>
          <p:nvPr/>
        </p:nvCxnSpPr>
        <p:spPr>
          <a:xfrm>
            <a:off x="5440680" y="1236092"/>
            <a:ext cx="0" cy="450176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2">
            <a:extLst>
              <a:ext uri="{FF2B5EF4-FFF2-40B4-BE49-F238E27FC236}">
                <a16:creationId xmlns:a16="http://schemas.microsoft.com/office/drawing/2014/main" id="{70DB2F62-B1F6-F3A0-3AD3-6204B818887D}"/>
              </a:ext>
            </a:extLst>
          </p:cNvPr>
          <p:cNvSpPr>
            <a:spLocks noChangeArrowheads="1"/>
          </p:cNvSpPr>
          <p:nvPr/>
        </p:nvSpPr>
        <p:spPr bwMode="auto">
          <a:xfrm>
            <a:off x="6503670" y="1236092"/>
            <a:ext cx="4691868"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TwoDArray</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main(String[] </a:t>
            </a:r>
            <a:r>
              <a:rPr kumimoji="0" lang="en-US" altLang="en-US" sz="1100" b="0" i="0" u="none" strike="noStrike" cap="none" normalizeH="0" baseline="0" dirty="0" err="1">
                <a:ln>
                  <a:noFill/>
                </a:ln>
                <a:solidFill>
                  <a:srgbClr val="000000"/>
                </a:solidFill>
                <a:effectLst/>
                <a:latin typeface="Consolas" panose="020B0609020204030204" pitchFamily="49" charset="0"/>
              </a:rPr>
              <a:t>args</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rows = </a:t>
            </a:r>
            <a:r>
              <a:rPr kumimoji="0" lang="en-US" altLang="en-US" sz="1100" b="0" i="0" u="none" strike="noStrike" cap="none" normalizeH="0" baseline="0" dirty="0">
                <a:ln>
                  <a:noFill/>
                </a:ln>
                <a:solidFill>
                  <a:srgbClr val="009900"/>
                </a:solidFill>
                <a:effectLst/>
                <a:latin typeface="Consolas" panose="020B0609020204030204" pitchFamily="49" charset="0"/>
              </a:rPr>
              <a:t>4</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columns = </a:t>
            </a:r>
            <a:r>
              <a:rPr kumimoji="0" lang="en-US" altLang="en-US" sz="1100" b="0" i="0" u="none" strike="noStrike" cap="none" normalizeH="0" baseline="0" dirty="0">
                <a:ln>
                  <a:noFill/>
                </a:ln>
                <a:solidFill>
                  <a:srgbClr val="009900"/>
                </a:solidFill>
                <a:effectLst/>
                <a:latin typeface="Consolas" panose="020B0609020204030204" pitchFamily="49" charset="0"/>
              </a:rPr>
              <a:t>4</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000000"/>
                </a:solidFill>
                <a:effectLst/>
                <a:latin typeface="Consolas" panose="020B0609020204030204" pitchFamily="49" charset="0"/>
              </a:rPr>
              <a:t>[][] array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000000"/>
                </a:solidFill>
                <a:effectLst/>
                <a:latin typeface="Consolas" panose="020B0609020204030204" pitchFamily="49" charset="0"/>
              </a:rPr>
              <a:t>[rows][columns];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value = </a:t>
            </a:r>
            <a:r>
              <a:rPr kumimoji="0" lang="en-US" altLang="en-US" sz="1100" b="0" i="0" u="none" strike="noStrike" cap="none" normalizeH="0" baseline="0" dirty="0">
                <a:ln>
                  <a:noFill/>
                </a:ln>
                <a:solidFill>
                  <a:srgbClr val="009900"/>
                </a:solidFill>
                <a:effectLst/>
                <a:latin typeface="Consolas" panose="020B0609020204030204" pitchFamily="49" charset="0"/>
              </a:rPr>
              <a:t>1</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for</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0" i="0" u="none" strike="noStrike" cap="none" normalizeH="0" baseline="0" dirty="0">
                <a:ln>
                  <a:noFill/>
                </a:ln>
                <a:solidFill>
                  <a:srgbClr val="009900"/>
                </a:solidFill>
                <a:effectLst/>
                <a:latin typeface="Consolas" panose="020B0609020204030204" pitchFamily="49" charset="0"/>
              </a:rPr>
              <a:t>0</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&lt; rows;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for</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j = </a:t>
            </a:r>
            <a:r>
              <a:rPr kumimoji="0" lang="en-US" altLang="en-US" sz="1100" b="0" i="0" u="none" strike="noStrike" cap="none" normalizeH="0" baseline="0" dirty="0">
                <a:ln>
                  <a:noFill/>
                </a:ln>
                <a:solidFill>
                  <a:srgbClr val="009900"/>
                </a:solidFill>
                <a:effectLst/>
                <a:latin typeface="Consolas" panose="020B0609020204030204" pitchFamily="49" charset="0"/>
              </a:rPr>
              <a:t>0</a:t>
            </a:r>
            <a:r>
              <a:rPr kumimoji="0" lang="en-US" altLang="en-US" sz="1100" b="0" i="0" u="none" strike="noStrike" cap="none" normalizeH="0" baseline="0" dirty="0">
                <a:ln>
                  <a:noFill/>
                </a:ln>
                <a:solidFill>
                  <a:srgbClr val="000000"/>
                </a:solidFill>
                <a:effectLst/>
                <a:latin typeface="Consolas" panose="020B0609020204030204" pitchFamily="49" charset="0"/>
              </a:rPr>
              <a:t>; j &lt; columns; </a:t>
            </a:r>
            <a:r>
              <a:rPr kumimoji="0" lang="en-US" altLang="en-US" sz="1100" b="0" i="0" u="none" strike="noStrike" cap="none" normalizeH="0" baseline="0" dirty="0" err="1">
                <a:ln>
                  <a:noFill/>
                </a:ln>
                <a:solidFill>
                  <a:srgbClr val="000000"/>
                </a:solidFill>
                <a:effectLst/>
                <a:latin typeface="Consolas" panose="020B0609020204030204" pitchFamily="49" charset="0"/>
              </a:rPr>
              <a:t>j++</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array[</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][j] = value;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value++;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"The 2D array is: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for</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0" i="0" u="none" strike="noStrike" cap="none" normalizeH="0" baseline="0" dirty="0">
                <a:ln>
                  <a:noFill/>
                </a:ln>
                <a:solidFill>
                  <a:srgbClr val="009900"/>
                </a:solidFill>
                <a:effectLst/>
                <a:latin typeface="Consolas" panose="020B0609020204030204" pitchFamily="49" charset="0"/>
              </a:rPr>
              <a:t>0</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&lt; rows;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for</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j = </a:t>
            </a:r>
            <a:r>
              <a:rPr kumimoji="0" lang="en-US" altLang="en-US" sz="1100" b="0" i="0" u="none" strike="noStrike" cap="none" normalizeH="0" baseline="0" dirty="0">
                <a:ln>
                  <a:noFill/>
                </a:ln>
                <a:solidFill>
                  <a:srgbClr val="009900"/>
                </a:solidFill>
                <a:effectLst/>
                <a:latin typeface="Consolas" panose="020B0609020204030204" pitchFamily="49" charset="0"/>
              </a:rPr>
              <a:t>0</a:t>
            </a:r>
            <a:r>
              <a:rPr kumimoji="0" lang="en-US" altLang="en-US" sz="1100" b="0" i="0" u="none" strike="noStrike" cap="none" normalizeH="0" baseline="0" dirty="0">
                <a:ln>
                  <a:noFill/>
                </a:ln>
                <a:solidFill>
                  <a:srgbClr val="000000"/>
                </a:solidFill>
                <a:effectLst/>
                <a:latin typeface="Consolas" panose="020B0609020204030204" pitchFamily="49" charset="0"/>
              </a:rPr>
              <a:t>; j &lt; columns; </a:t>
            </a:r>
            <a:r>
              <a:rPr kumimoji="0" lang="en-US" altLang="en-US" sz="1100" b="0" i="0" u="none" strike="noStrike" cap="none" normalizeH="0" baseline="0" dirty="0" err="1">
                <a:ln>
                  <a:noFill/>
                </a:ln>
                <a:solidFill>
                  <a:srgbClr val="000000"/>
                </a:solidFill>
                <a:effectLst/>
                <a:latin typeface="Consolas" panose="020B0609020204030204" pitchFamily="49" charset="0"/>
              </a:rPr>
              <a:t>j++</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a:t>
            </a:r>
            <a:r>
              <a:rPr kumimoji="0" lang="en-US" altLang="en-US" sz="1100" b="0" i="0" u="none" strike="noStrike" cap="none" normalizeH="0" baseline="0" dirty="0">
                <a:ln>
                  <a:noFill/>
                </a:ln>
                <a:solidFill>
                  <a:srgbClr val="000000"/>
                </a:solidFill>
                <a:effectLst/>
                <a:latin typeface="Consolas" panose="020B0609020204030204" pitchFamily="49" charset="0"/>
              </a:rPr>
              <a:t>(array[</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][j] + </a:t>
            </a:r>
            <a:r>
              <a:rPr kumimoji="0" lang="en-US" altLang="en-US" sz="1100" b="0" i="0" u="none" strike="noStrike" cap="none" normalizeH="0" baseline="0" dirty="0">
                <a:ln>
                  <a:noFill/>
                </a:ln>
                <a:solidFill>
                  <a:srgbClr val="0000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1369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5E7309-BF4F-3F08-275C-E1634F7A66F6}"/>
              </a:ext>
            </a:extLst>
          </p:cNvPr>
          <p:cNvSpPr txBox="1"/>
          <p:nvPr/>
        </p:nvSpPr>
        <p:spPr>
          <a:xfrm>
            <a:off x="1274445" y="815459"/>
            <a:ext cx="6137910" cy="369332"/>
          </a:xfrm>
          <a:prstGeom prst="rect">
            <a:avLst/>
          </a:prstGeom>
          <a:noFill/>
        </p:spPr>
        <p:txBody>
          <a:bodyPr wrap="square">
            <a:spAutoFit/>
          </a:bodyPr>
          <a:lstStyle/>
          <a:p>
            <a:pPr algn="just"/>
            <a:r>
              <a:rPr lang="en-IN" b="0" i="0" dirty="0">
                <a:solidFill>
                  <a:srgbClr val="610B38"/>
                </a:solidFill>
                <a:effectLst/>
                <a:latin typeface="erdana"/>
              </a:rPr>
              <a:t>Jagged Array in Java</a:t>
            </a:r>
          </a:p>
        </p:txBody>
      </p:sp>
      <p:sp>
        <p:nvSpPr>
          <p:cNvPr id="5" name="TextBox 4">
            <a:extLst>
              <a:ext uri="{FF2B5EF4-FFF2-40B4-BE49-F238E27FC236}">
                <a16:creationId xmlns:a16="http://schemas.microsoft.com/office/drawing/2014/main" id="{48049244-AA6E-D9A5-F451-C7E3BE3DBC42}"/>
              </a:ext>
            </a:extLst>
          </p:cNvPr>
          <p:cNvSpPr txBox="1"/>
          <p:nvPr/>
        </p:nvSpPr>
        <p:spPr>
          <a:xfrm>
            <a:off x="1274444" y="1184791"/>
            <a:ext cx="9801225" cy="646331"/>
          </a:xfrm>
          <a:prstGeom prst="rect">
            <a:avLst/>
          </a:prstGeom>
          <a:noFill/>
        </p:spPr>
        <p:txBody>
          <a:bodyPr wrap="square">
            <a:spAutoFit/>
          </a:bodyPr>
          <a:lstStyle/>
          <a:p>
            <a:r>
              <a:rPr lang="en-US" b="0" i="0" dirty="0">
                <a:solidFill>
                  <a:srgbClr val="333333"/>
                </a:solidFill>
                <a:effectLst/>
                <a:latin typeface="inter-regular"/>
              </a:rPr>
              <a:t>If we are creating odd number of columns in a 2D array, it is known as a jagged array. In other words, it is an array of arrays with different number of columns.</a:t>
            </a:r>
            <a:endParaRPr lang="en-IN" dirty="0"/>
          </a:p>
        </p:txBody>
      </p:sp>
      <p:sp>
        <p:nvSpPr>
          <p:cNvPr id="7" name="TextBox 6">
            <a:extLst>
              <a:ext uri="{FF2B5EF4-FFF2-40B4-BE49-F238E27FC236}">
                <a16:creationId xmlns:a16="http://schemas.microsoft.com/office/drawing/2014/main" id="{424D664A-EF35-7279-A11C-0ABCE7FC361D}"/>
              </a:ext>
            </a:extLst>
          </p:cNvPr>
          <p:cNvSpPr txBox="1"/>
          <p:nvPr/>
        </p:nvSpPr>
        <p:spPr>
          <a:xfrm>
            <a:off x="1274445" y="2200454"/>
            <a:ext cx="5034915"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TestJaggedArray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//declaring a 2D array with odd columns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//initializing a jagged array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count = </a:t>
            </a:r>
            <a:r>
              <a:rPr lang="en-IN" b="0" i="0" dirty="0">
                <a:solidFill>
                  <a:srgbClr val="C00000"/>
                </a:solidFill>
                <a:effectLst/>
                <a:latin typeface="inter-regular"/>
              </a:rPr>
              <a:t>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&lt;</a:t>
            </a:r>
            <a:r>
              <a:rPr lang="en-IN" b="0" i="0" dirty="0" err="1">
                <a:solidFill>
                  <a:srgbClr val="000000"/>
                </a:solidFill>
                <a:effectLst/>
                <a:latin typeface="inter-regular"/>
              </a:rPr>
              <a:t>arr.length</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0</a:t>
            </a:r>
            <a:r>
              <a:rPr lang="en-IN" b="0" i="0" dirty="0">
                <a:solidFill>
                  <a:srgbClr val="000000"/>
                </a:solidFill>
                <a:effectLst/>
                <a:latin typeface="inter-regular"/>
              </a:rPr>
              <a:t>; j&lt;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].length; </a:t>
            </a:r>
            <a:r>
              <a:rPr lang="en-IN" b="0" i="0" dirty="0" err="1">
                <a:solidFill>
                  <a:srgbClr val="000000"/>
                </a:solidFill>
                <a:effectLst/>
                <a:latin typeface="inter-regular"/>
              </a:rPr>
              <a:t>j++</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][j] = count++;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04E9085D-78A9-9CE9-2E97-37A3C12F4334}"/>
              </a:ext>
            </a:extLst>
          </p:cNvPr>
          <p:cNvSpPr txBox="1"/>
          <p:nvPr/>
        </p:nvSpPr>
        <p:spPr>
          <a:xfrm>
            <a:off x="6309360" y="2200454"/>
            <a:ext cx="6137910" cy="2585323"/>
          </a:xfrm>
          <a:prstGeom prst="rect">
            <a:avLst/>
          </a:prstGeom>
          <a:noFill/>
        </p:spPr>
        <p:txBody>
          <a:bodyPr wrap="square">
            <a:spAutoFit/>
          </a:bodyPr>
          <a:lstStyle/>
          <a:p>
            <a:pPr algn="just"/>
            <a:r>
              <a:rPr lang="en-IN" b="0" i="0" dirty="0">
                <a:solidFill>
                  <a:srgbClr val="000000"/>
                </a:solidFill>
                <a:effectLst/>
                <a:latin typeface="inter-regular"/>
              </a:rPr>
              <a:t>   </a:t>
            </a:r>
            <a:r>
              <a:rPr lang="en-IN" b="0" i="0" dirty="0">
                <a:solidFill>
                  <a:srgbClr val="008200"/>
                </a:solidFill>
                <a:effectLst/>
                <a:latin typeface="inter-regular"/>
              </a:rPr>
              <a:t>//printing the data of a jagged array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&lt;</a:t>
            </a:r>
            <a:r>
              <a:rPr lang="en-IN" b="0" i="0" dirty="0" err="1">
                <a:solidFill>
                  <a:srgbClr val="000000"/>
                </a:solidFill>
                <a:effectLst/>
                <a:latin typeface="inter-regular"/>
              </a:rPr>
              <a:t>arr.length</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0</a:t>
            </a:r>
            <a:r>
              <a:rPr lang="en-IN" b="0" i="0" dirty="0">
                <a:solidFill>
                  <a:srgbClr val="000000"/>
                </a:solidFill>
                <a:effectLst/>
                <a:latin typeface="inter-regular"/>
              </a:rPr>
              <a:t>; j&lt;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].length; </a:t>
            </a:r>
            <a:r>
              <a:rPr lang="en-IN" b="0" i="0" dirty="0" err="1">
                <a:solidFill>
                  <a:srgbClr val="000000"/>
                </a:solidFill>
                <a:effectLst/>
                <a:latin typeface="inter-regular"/>
              </a:rPr>
              <a:t>j++</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][j]+</a:t>
            </a:r>
            <a:r>
              <a:rPr lang="en-IN" b="0" i="0" dirty="0">
                <a:solidFill>
                  <a:srgbClr val="0000FF"/>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8200"/>
                </a:solidFill>
                <a:effectLst/>
                <a:latin typeface="inter-regular"/>
              </a:rPr>
              <a:t>//new line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362429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B52846-23B7-263D-14B8-900933F117A1}"/>
              </a:ext>
            </a:extLst>
          </p:cNvPr>
          <p:cNvSpPr txBox="1"/>
          <p:nvPr/>
        </p:nvSpPr>
        <p:spPr>
          <a:xfrm>
            <a:off x="1331595" y="895469"/>
            <a:ext cx="6137910" cy="369332"/>
          </a:xfrm>
          <a:prstGeom prst="rect">
            <a:avLst/>
          </a:prstGeom>
          <a:noFill/>
        </p:spPr>
        <p:txBody>
          <a:bodyPr wrap="square">
            <a:spAutoFit/>
          </a:bodyPr>
          <a:lstStyle/>
          <a:p>
            <a:pPr algn="just"/>
            <a:r>
              <a:rPr lang="en-IN" b="0" i="0" dirty="0">
                <a:solidFill>
                  <a:srgbClr val="610B38"/>
                </a:solidFill>
                <a:effectLst/>
                <a:latin typeface="erdana"/>
              </a:rPr>
              <a:t>Copying a Java Array</a:t>
            </a:r>
          </a:p>
        </p:txBody>
      </p:sp>
      <p:sp>
        <p:nvSpPr>
          <p:cNvPr id="5" name="TextBox 4">
            <a:extLst>
              <a:ext uri="{FF2B5EF4-FFF2-40B4-BE49-F238E27FC236}">
                <a16:creationId xmlns:a16="http://schemas.microsoft.com/office/drawing/2014/main" id="{E4830E3F-D751-4BE4-0DD7-CA89A261F006}"/>
              </a:ext>
            </a:extLst>
          </p:cNvPr>
          <p:cNvSpPr txBox="1"/>
          <p:nvPr/>
        </p:nvSpPr>
        <p:spPr>
          <a:xfrm>
            <a:off x="1331595" y="1264801"/>
            <a:ext cx="9528810" cy="369332"/>
          </a:xfrm>
          <a:prstGeom prst="rect">
            <a:avLst/>
          </a:prstGeom>
          <a:noFill/>
        </p:spPr>
        <p:txBody>
          <a:bodyPr wrap="square">
            <a:spAutoFit/>
          </a:bodyPr>
          <a:lstStyle/>
          <a:p>
            <a:r>
              <a:rPr lang="en-US" b="0" i="0" dirty="0">
                <a:solidFill>
                  <a:srgbClr val="333333"/>
                </a:solidFill>
                <a:effectLst/>
                <a:latin typeface="inter-regular"/>
              </a:rPr>
              <a:t>We can copy an array to another by the </a:t>
            </a:r>
            <a:r>
              <a:rPr lang="en-US" b="0" i="0" dirty="0" err="1">
                <a:solidFill>
                  <a:srgbClr val="333333"/>
                </a:solidFill>
                <a:effectLst/>
                <a:latin typeface="inter-regular"/>
              </a:rPr>
              <a:t>arraycopy</a:t>
            </a:r>
            <a:r>
              <a:rPr lang="en-US" b="0" i="0" dirty="0">
                <a:solidFill>
                  <a:srgbClr val="333333"/>
                </a:solidFill>
                <a:effectLst/>
                <a:latin typeface="inter-regular"/>
              </a:rPr>
              <a:t>() method of System class.</a:t>
            </a:r>
            <a:endParaRPr lang="en-IN" dirty="0"/>
          </a:p>
        </p:txBody>
      </p:sp>
      <p:sp>
        <p:nvSpPr>
          <p:cNvPr id="7" name="TextBox 6">
            <a:extLst>
              <a:ext uri="{FF2B5EF4-FFF2-40B4-BE49-F238E27FC236}">
                <a16:creationId xmlns:a16="http://schemas.microsoft.com/office/drawing/2014/main" id="{0235495A-F2A8-68D7-D579-8A01202F288C}"/>
              </a:ext>
            </a:extLst>
          </p:cNvPr>
          <p:cNvSpPr txBox="1"/>
          <p:nvPr/>
        </p:nvSpPr>
        <p:spPr>
          <a:xfrm>
            <a:off x="1331595" y="1818799"/>
            <a:ext cx="6137910" cy="1200329"/>
          </a:xfrm>
          <a:prstGeom prst="rect">
            <a:avLst/>
          </a:prstGeom>
          <a:noFill/>
        </p:spPr>
        <p:txBody>
          <a:bodyPr wrap="square">
            <a:spAutoFit/>
          </a:bodyPr>
          <a:lstStyle/>
          <a:p>
            <a:r>
              <a:rPr lang="en-IN" b="1" i="0" dirty="0">
                <a:solidFill>
                  <a:srgbClr val="333333"/>
                </a:solidFill>
                <a:effectLst/>
                <a:latin typeface="inter-bold"/>
              </a:rPr>
              <a:t>Syntax of </a:t>
            </a:r>
            <a:r>
              <a:rPr lang="en-IN" b="1" i="0" dirty="0" err="1">
                <a:solidFill>
                  <a:srgbClr val="333333"/>
                </a:solidFill>
                <a:effectLst/>
                <a:latin typeface="inter-bold"/>
              </a:rPr>
              <a:t>arraycopy</a:t>
            </a:r>
            <a:r>
              <a:rPr lang="en-IN" b="1" i="0" dirty="0">
                <a:solidFill>
                  <a:srgbClr val="333333"/>
                </a:solidFill>
                <a:effectLst/>
                <a:latin typeface="inter-bold"/>
              </a:rPr>
              <a:t> method:</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arraycopy</a:t>
            </a:r>
            <a:r>
              <a:rPr lang="en-IN" b="0" i="0" dirty="0">
                <a:solidFill>
                  <a:srgbClr val="000000"/>
                </a:solidFill>
                <a:effectLst/>
                <a:latin typeface="inter-regular"/>
              </a:rPr>
              <a:t>(  </a:t>
            </a:r>
          </a:p>
          <a:p>
            <a:pPr algn="just"/>
            <a:r>
              <a:rPr lang="en-IN" b="0" i="0" dirty="0">
                <a:solidFill>
                  <a:srgbClr val="000000"/>
                </a:solidFill>
                <a:effectLst/>
                <a:latin typeface="inter-regular"/>
              </a:rPr>
              <a:t>Object </a:t>
            </a:r>
            <a:r>
              <a:rPr lang="en-IN" b="0" i="0" dirty="0" err="1">
                <a:solidFill>
                  <a:srgbClr val="000000"/>
                </a:solidFill>
                <a:effectLst/>
                <a:latin typeface="inter-regular"/>
              </a:rPr>
              <a:t>src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srcPos,Object</a:t>
            </a:r>
            <a:r>
              <a:rPr lang="en-IN" b="0" i="0" dirty="0">
                <a:solidFill>
                  <a:srgbClr val="000000"/>
                </a:solidFill>
                <a:effectLst/>
                <a:latin typeface="inter-regular"/>
              </a:rPr>
              <a:t> </a:t>
            </a:r>
            <a:r>
              <a:rPr lang="en-IN" b="0" i="0" dirty="0" err="1">
                <a:solidFill>
                  <a:srgbClr val="000000"/>
                </a:solidFill>
                <a:effectLst/>
                <a:latin typeface="inter-regular"/>
              </a:rPr>
              <a:t>dest</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destPos</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length  </a:t>
            </a:r>
          </a:p>
          <a:p>
            <a:pPr algn="just"/>
            <a:r>
              <a:rPr lang="en-IN" b="0" i="0" dirty="0">
                <a:solidFill>
                  <a:srgbClr val="000000"/>
                </a:solidFill>
                <a:effectLst/>
                <a:latin typeface="inter-regular"/>
              </a:rPr>
              <a:t>)  </a:t>
            </a:r>
            <a:endParaRPr lang="en-IN" dirty="0"/>
          </a:p>
        </p:txBody>
      </p:sp>
      <p:sp>
        <p:nvSpPr>
          <p:cNvPr id="9" name="TextBox 8">
            <a:extLst>
              <a:ext uri="{FF2B5EF4-FFF2-40B4-BE49-F238E27FC236}">
                <a16:creationId xmlns:a16="http://schemas.microsoft.com/office/drawing/2014/main" id="{D6A94702-4FE6-DC19-BAC2-811C454702F9}"/>
              </a:ext>
            </a:extLst>
          </p:cNvPr>
          <p:cNvSpPr txBox="1"/>
          <p:nvPr/>
        </p:nvSpPr>
        <p:spPr>
          <a:xfrm>
            <a:off x="1445894" y="3030201"/>
            <a:ext cx="6760845" cy="3416320"/>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TestArrayCopyDemo</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//declaring a source array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copyFrom</a:t>
            </a:r>
            <a:r>
              <a:rPr lang="en-IN" b="0" i="0" dirty="0">
                <a:solidFill>
                  <a:srgbClr val="000000"/>
                </a:solidFill>
                <a:effectLst/>
                <a:latin typeface="inter-regular"/>
              </a:rPr>
              <a:t> = { </a:t>
            </a:r>
            <a:r>
              <a:rPr lang="en-IN" b="0" i="0" dirty="0">
                <a:solidFill>
                  <a:srgbClr val="0000FF"/>
                </a:solidFill>
                <a:effectLst/>
                <a:latin typeface="inter-regular"/>
              </a:rPr>
              <a:t>'d'</a:t>
            </a:r>
            <a:r>
              <a:rPr lang="en-IN" b="0" i="0" dirty="0">
                <a:solidFill>
                  <a:srgbClr val="000000"/>
                </a:solidFill>
                <a:effectLst/>
                <a:latin typeface="inter-regular"/>
              </a:rPr>
              <a:t>, </a:t>
            </a:r>
            <a:r>
              <a:rPr lang="en-IN" b="0" i="0" dirty="0">
                <a:solidFill>
                  <a:srgbClr val="0000FF"/>
                </a:solidFill>
                <a:effectLst/>
                <a:latin typeface="inter-regular"/>
              </a:rPr>
              <a:t>'e'</a:t>
            </a:r>
            <a:r>
              <a:rPr lang="en-IN" b="0" i="0" dirty="0">
                <a:solidFill>
                  <a:srgbClr val="000000"/>
                </a:solidFill>
                <a:effectLst/>
                <a:latin typeface="inter-regular"/>
              </a:rPr>
              <a:t>, </a:t>
            </a:r>
            <a:r>
              <a:rPr lang="en-IN" b="0" i="0" dirty="0">
                <a:solidFill>
                  <a:srgbClr val="0000FF"/>
                </a:solidFill>
                <a:effectLst/>
                <a:latin typeface="inter-regular"/>
              </a:rPr>
              <a:t>'c'</a:t>
            </a:r>
            <a:r>
              <a:rPr lang="en-IN" b="0" i="0" dirty="0">
                <a:solidFill>
                  <a:srgbClr val="000000"/>
                </a:solidFill>
                <a:effectLst/>
                <a:latin typeface="inter-regular"/>
              </a:rPr>
              <a:t>, </a:t>
            </a:r>
            <a:r>
              <a:rPr lang="en-IN" b="0" i="0" dirty="0">
                <a:solidFill>
                  <a:srgbClr val="0000FF"/>
                </a:solidFill>
                <a:effectLst/>
                <a:latin typeface="inter-regular"/>
              </a:rPr>
              <a:t>'a'</a:t>
            </a:r>
            <a:r>
              <a:rPr lang="en-IN" b="0" i="0" dirty="0">
                <a:solidFill>
                  <a:srgbClr val="000000"/>
                </a:solidFill>
                <a:effectLst/>
                <a:latin typeface="inter-regular"/>
              </a:rPr>
              <a:t>, </a:t>
            </a:r>
            <a:r>
              <a:rPr lang="en-IN" b="0" i="0" dirty="0">
                <a:solidFill>
                  <a:srgbClr val="0000FF"/>
                </a:solidFill>
                <a:effectLst/>
                <a:latin typeface="inter-regular"/>
              </a:rPr>
              <a:t>'f'</a:t>
            </a:r>
            <a:r>
              <a:rPr lang="en-IN" b="0" i="0" dirty="0">
                <a:solidFill>
                  <a:srgbClr val="000000"/>
                </a:solidFill>
                <a:effectLst/>
                <a:latin typeface="inter-regular"/>
              </a:rPr>
              <a:t>, </a:t>
            </a:r>
            <a:r>
              <a:rPr lang="en-IN" b="0" i="0" dirty="0">
                <a:solidFill>
                  <a:srgbClr val="0000FF"/>
                </a:solidFill>
                <a:effectLst/>
                <a:latin typeface="inter-regular"/>
              </a:rPr>
              <a:t>'f'</a:t>
            </a:r>
            <a:r>
              <a:rPr lang="en-IN" b="0" i="0" dirty="0">
                <a:solidFill>
                  <a:srgbClr val="000000"/>
                </a:solidFill>
                <a:effectLst/>
                <a:latin typeface="inter-regular"/>
              </a:rPr>
              <a:t>, </a:t>
            </a:r>
            <a:r>
              <a:rPr lang="en-IN" b="0" i="0" dirty="0">
                <a:solidFill>
                  <a:srgbClr val="0000FF"/>
                </a:solidFill>
                <a:effectLst/>
                <a:latin typeface="inter-regular"/>
              </a:rPr>
              <a:t>'e'</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i</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'n'</a:t>
            </a:r>
            <a:r>
              <a:rPr lang="en-IN" b="0" i="0" dirty="0">
                <a:solidFill>
                  <a:srgbClr val="000000"/>
                </a:solidFill>
                <a:effectLst/>
                <a:latin typeface="inter-regular"/>
              </a:rPr>
              <a:t>, </a:t>
            </a:r>
            <a:r>
              <a:rPr lang="en-IN" b="0" i="0" dirty="0">
                <a:solidFill>
                  <a:srgbClr val="0000FF"/>
                </a:solidFill>
                <a:effectLst/>
                <a:latin typeface="inter-regular"/>
              </a:rPr>
              <a:t>'a'</a:t>
            </a:r>
            <a:r>
              <a:rPr lang="en-IN" b="0" i="0" dirty="0">
                <a:solidFill>
                  <a:srgbClr val="000000"/>
                </a:solidFill>
                <a:effectLst/>
                <a:latin typeface="inter-regular"/>
              </a:rPr>
              <a:t>, </a:t>
            </a:r>
            <a:r>
              <a:rPr lang="en-IN" b="0" i="0" dirty="0">
                <a:solidFill>
                  <a:srgbClr val="0000FF"/>
                </a:solidFill>
                <a:effectLst/>
                <a:latin typeface="inter-regular"/>
              </a:rPr>
              <a:t>'t'</a:t>
            </a:r>
            <a:r>
              <a:rPr lang="en-IN" b="0" i="0" dirty="0">
                <a:solidFill>
                  <a:srgbClr val="000000"/>
                </a:solidFill>
                <a:effectLst/>
                <a:latin typeface="inter-regular"/>
              </a:rPr>
              <a:t>, </a:t>
            </a:r>
            <a:r>
              <a:rPr lang="en-IN" b="0" i="0" dirty="0">
                <a:solidFill>
                  <a:srgbClr val="0000FF"/>
                </a:solidFill>
                <a:effectLst/>
                <a:latin typeface="inter-regular"/>
              </a:rPr>
              <a:t>'e'</a:t>
            </a:r>
            <a:r>
              <a:rPr lang="en-IN" b="0" i="0" dirty="0">
                <a:solidFill>
                  <a:srgbClr val="000000"/>
                </a:solidFill>
                <a:effectLst/>
                <a:latin typeface="inter-regular"/>
              </a:rPr>
              <a:t>, </a:t>
            </a:r>
            <a:r>
              <a:rPr lang="en-IN" b="0" i="0" dirty="0">
                <a:solidFill>
                  <a:srgbClr val="0000FF"/>
                </a:solidFill>
                <a:effectLst/>
                <a:latin typeface="inter-regular"/>
              </a:rPr>
              <a:t>'d'</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//declaring a destination array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copyTo</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char</a:t>
            </a:r>
            <a:r>
              <a:rPr lang="en-IN" b="0" i="0" dirty="0">
                <a:solidFill>
                  <a:srgbClr val="000000"/>
                </a:solidFill>
                <a:effectLst/>
                <a:latin typeface="inter-regular"/>
              </a:rPr>
              <a:t>[</a:t>
            </a:r>
            <a:r>
              <a:rPr lang="en-IN" b="0" i="0" dirty="0">
                <a:solidFill>
                  <a:srgbClr val="C00000"/>
                </a:solidFill>
                <a:effectLst/>
                <a:latin typeface="inter-regular"/>
              </a:rPr>
              <a:t>7</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//copying array using </a:t>
            </a:r>
            <a:r>
              <a:rPr lang="en-IN" b="0" i="0" dirty="0" err="1">
                <a:solidFill>
                  <a:srgbClr val="008200"/>
                </a:solidFill>
                <a:effectLst/>
                <a:latin typeface="inter-regular"/>
              </a:rPr>
              <a:t>System.arraycopy</a:t>
            </a:r>
            <a:r>
              <a:rPr lang="en-IN" b="0" i="0" dirty="0">
                <a:solidFill>
                  <a:srgbClr val="008200"/>
                </a:solidFill>
                <a:effectLst/>
                <a:latin typeface="inter-regular"/>
              </a:rPr>
              <a:t>()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System.arraycopy</a:t>
            </a:r>
            <a:r>
              <a:rPr lang="en-IN" b="0" i="0" dirty="0">
                <a:solidFill>
                  <a:srgbClr val="000000"/>
                </a:solidFill>
                <a:effectLst/>
                <a:latin typeface="inter-regular"/>
              </a:rPr>
              <a:t>(</a:t>
            </a:r>
            <a:r>
              <a:rPr lang="en-IN" b="0" i="0" dirty="0" err="1">
                <a:solidFill>
                  <a:srgbClr val="000000"/>
                </a:solidFill>
                <a:effectLst/>
                <a:latin typeface="inter-regular"/>
              </a:rPr>
              <a:t>copyFrom</a:t>
            </a:r>
            <a:r>
              <a:rPr lang="en-IN" b="0" i="0" dirty="0">
                <a:solidFill>
                  <a:srgbClr val="000000"/>
                </a:solidFill>
                <a:effectLst/>
                <a:latin typeface="inter-regular"/>
              </a:rPr>
              <a:t>, </a:t>
            </a:r>
            <a:r>
              <a:rPr lang="en-IN" b="0" i="0" dirty="0">
                <a:solidFill>
                  <a:srgbClr val="C00000"/>
                </a:solidFill>
                <a:effectLst/>
                <a:latin typeface="inter-regular"/>
              </a:rPr>
              <a:t>2</a:t>
            </a:r>
            <a:r>
              <a:rPr lang="en-IN" b="0" i="0" dirty="0">
                <a:solidFill>
                  <a:srgbClr val="000000"/>
                </a:solidFill>
                <a:effectLst/>
                <a:latin typeface="inter-regular"/>
              </a:rPr>
              <a:t>, </a:t>
            </a:r>
            <a:r>
              <a:rPr lang="en-IN" b="0" i="0" dirty="0" err="1">
                <a:solidFill>
                  <a:srgbClr val="000000"/>
                </a:solidFill>
                <a:effectLst/>
                <a:latin typeface="inter-regular"/>
              </a:rPr>
              <a:t>copyTo</a:t>
            </a:r>
            <a:r>
              <a:rPr lang="en-IN" b="0" i="0" dirty="0">
                <a:solidFill>
                  <a:srgbClr val="000000"/>
                </a:solidFill>
                <a:effectLst/>
                <a:latin typeface="inter-regular"/>
              </a:rPr>
              <a:t>, </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a:solidFill>
                  <a:srgbClr val="C00000"/>
                </a:solidFill>
                <a:effectLst/>
                <a:latin typeface="inter-regular"/>
              </a:rPr>
              <a:t>7</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//printing the destination array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String.valueOf</a:t>
            </a:r>
            <a:r>
              <a:rPr lang="en-IN" b="0" i="0" dirty="0">
                <a:solidFill>
                  <a:srgbClr val="000000"/>
                </a:solidFill>
                <a:effectLst/>
                <a:latin typeface="inter-regular"/>
              </a:rPr>
              <a:t>(</a:t>
            </a:r>
            <a:r>
              <a:rPr lang="en-IN" b="0" i="0" dirty="0" err="1">
                <a:solidFill>
                  <a:srgbClr val="000000"/>
                </a:solidFill>
                <a:effectLst/>
                <a:latin typeface="inter-regular"/>
              </a:rPr>
              <a:t>copyTo</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745184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B47D2-226B-ADBD-D1B5-CB09C3FDEE06}"/>
              </a:ext>
            </a:extLst>
          </p:cNvPr>
          <p:cNvSpPr txBox="1"/>
          <p:nvPr/>
        </p:nvSpPr>
        <p:spPr>
          <a:xfrm>
            <a:off x="1114425" y="769739"/>
            <a:ext cx="6137910" cy="369332"/>
          </a:xfrm>
          <a:prstGeom prst="rect">
            <a:avLst/>
          </a:prstGeom>
          <a:noFill/>
        </p:spPr>
        <p:txBody>
          <a:bodyPr wrap="square">
            <a:spAutoFit/>
          </a:bodyPr>
          <a:lstStyle/>
          <a:p>
            <a:pPr algn="just"/>
            <a:r>
              <a:rPr lang="en-US" b="0" i="0" dirty="0">
                <a:solidFill>
                  <a:srgbClr val="610B38"/>
                </a:solidFill>
                <a:effectLst/>
                <a:latin typeface="erdana"/>
              </a:rPr>
              <a:t>Cloning an Array in Java</a:t>
            </a:r>
          </a:p>
        </p:txBody>
      </p:sp>
      <p:sp>
        <p:nvSpPr>
          <p:cNvPr id="5" name="TextBox 4">
            <a:extLst>
              <a:ext uri="{FF2B5EF4-FFF2-40B4-BE49-F238E27FC236}">
                <a16:creationId xmlns:a16="http://schemas.microsoft.com/office/drawing/2014/main" id="{BAD9358E-6E78-D5D7-A3B2-0DF47FBB811C}"/>
              </a:ext>
            </a:extLst>
          </p:cNvPr>
          <p:cNvSpPr txBox="1"/>
          <p:nvPr/>
        </p:nvSpPr>
        <p:spPr>
          <a:xfrm>
            <a:off x="1114424" y="1243102"/>
            <a:ext cx="10681335"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inter-regular"/>
              </a:rPr>
              <a:t>Since, Java array implements the Cloneable interface, we can create the clone of the Java array. If we create the clone of a </a:t>
            </a:r>
            <a:r>
              <a:rPr lang="en-US" b="1" i="0" dirty="0">
                <a:solidFill>
                  <a:srgbClr val="333333"/>
                </a:solidFill>
                <a:effectLst/>
                <a:latin typeface="inter-regular"/>
              </a:rPr>
              <a:t>single-dimensional array, it creates the deep copy of the Java array</a:t>
            </a:r>
            <a:r>
              <a:rPr lang="en-US" b="0" i="0" dirty="0">
                <a:solidFill>
                  <a:srgbClr val="333333"/>
                </a:solidFill>
                <a:effectLst/>
                <a:latin typeface="inter-regular"/>
              </a:rPr>
              <a:t>. It means, it will copy the actual value. But</a:t>
            </a:r>
            <a:r>
              <a:rPr lang="en-US" i="0" dirty="0">
                <a:solidFill>
                  <a:srgbClr val="333333"/>
                </a:solidFill>
                <a:effectLst/>
                <a:latin typeface="inter-regular"/>
              </a:rPr>
              <a:t>, if we create the clone of a </a:t>
            </a:r>
            <a:r>
              <a:rPr lang="en-US" b="1" i="0" dirty="0">
                <a:solidFill>
                  <a:srgbClr val="333333"/>
                </a:solidFill>
                <a:effectLst/>
                <a:latin typeface="inter-regular"/>
              </a:rPr>
              <a:t>multidimensional array, it creates the shallow copy </a:t>
            </a:r>
            <a:r>
              <a:rPr lang="en-US" b="0" i="0" dirty="0">
                <a:solidFill>
                  <a:srgbClr val="333333"/>
                </a:solidFill>
                <a:effectLst/>
                <a:latin typeface="inter-regular"/>
              </a:rPr>
              <a:t>of the Java array which means it copies the references.</a:t>
            </a:r>
            <a:endParaRPr lang="en-IN" dirty="0"/>
          </a:p>
        </p:txBody>
      </p:sp>
      <p:sp>
        <p:nvSpPr>
          <p:cNvPr id="7" name="TextBox 6">
            <a:extLst>
              <a:ext uri="{FF2B5EF4-FFF2-40B4-BE49-F238E27FC236}">
                <a16:creationId xmlns:a16="http://schemas.microsoft.com/office/drawing/2014/main" id="{9922E2F8-8BCD-8EBA-D8C5-4C84A492D09B}"/>
              </a:ext>
            </a:extLst>
          </p:cNvPr>
          <p:cNvSpPr txBox="1"/>
          <p:nvPr/>
        </p:nvSpPr>
        <p:spPr>
          <a:xfrm>
            <a:off x="1434465" y="2602023"/>
            <a:ext cx="6137910" cy="4031873"/>
          </a:xfrm>
          <a:prstGeom prst="rect">
            <a:avLst/>
          </a:prstGeom>
          <a:noFill/>
        </p:spPr>
        <p:txBody>
          <a:bodyPr wrap="square">
            <a:spAutoFit/>
          </a:bodyPr>
          <a:lstStyle/>
          <a:p>
            <a:pPr algn="just"/>
            <a:r>
              <a:rPr lang="en-IN" sz="1600" b="1" i="0" dirty="0">
                <a:solidFill>
                  <a:srgbClr val="006699"/>
                </a:solidFill>
                <a:effectLst/>
                <a:latin typeface="inter-regular"/>
              </a:rPr>
              <a:t>class</a:t>
            </a:r>
            <a:r>
              <a:rPr lang="en-IN" sz="1600" b="0" i="0" dirty="0">
                <a:solidFill>
                  <a:srgbClr val="000000"/>
                </a:solidFill>
                <a:effectLst/>
                <a:latin typeface="inter-regular"/>
              </a:rPr>
              <a:t> Testarray1{  </a:t>
            </a:r>
          </a:p>
          <a:p>
            <a:pPr algn="just"/>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arr</a:t>
            </a:r>
            <a:r>
              <a:rPr lang="en-IN" sz="1600" b="0" i="0" dirty="0">
                <a:solidFill>
                  <a:srgbClr val="000000"/>
                </a:solidFill>
                <a:effectLst/>
                <a:latin typeface="inter-regular"/>
              </a:rPr>
              <a:t>[]={</a:t>
            </a:r>
            <a:r>
              <a:rPr lang="en-IN" sz="1600" b="0" i="0" dirty="0">
                <a:solidFill>
                  <a:srgbClr val="C00000"/>
                </a:solidFill>
                <a:effectLst/>
                <a:latin typeface="inter-regular"/>
              </a:rPr>
              <a:t>33</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a:t>
            </a:r>
            <a:r>
              <a:rPr lang="en-IN" sz="1600" b="0" i="0" dirty="0">
                <a:solidFill>
                  <a:srgbClr val="C00000"/>
                </a:solidFill>
                <a:effectLst/>
                <a:latin typeface="inter-regular"/>
              </a:rPr>
              <a:t>4</a:t>
            </a:r>
            <a:r>
              <a:rPr lang="en-IN" sz="1600" b="0" i="0" dirty="0">
                <a:solidFill>
                  <a:srgbClr val="000000"/>
                </a:solidFill>
                <a:effectLst/>
                <a:latin typeface="inter-regular"/>
              </a:rPr>
              <a:t>,</a:t>
            </a:r>
            <a:r>
              <a:rPr lang="en-IN" sz="1600" b="0" i="0" dirty="0">
                <a:solidFill>
                  <a:srgbClr val="C00000"/>
                </a:solidFill>
                <a:effectLst/>
                <a:latin typeface="inter-regular"/>
              </a:rPr>
              <a:t>5</a:t>
            </a:r>
            <a:r>
              <a:rPr lang="en-IN" sz="1600" b="0" i="0" dirty="0">
                <a:solidFill>
                  <a:srgbClr val="000000"/>
                </a:solidFill>
                <a:effectLst/>
                <a:latin typeface="inter-regular"/>
              </a:rPr>
              <a:t>};  </a:t>
            </a:r>
          </a:p>
          <a:p>
            <a:pPr algn="just"/>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"Printing original array:"</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for</a:t>
            </a:r>
            <a:r>
              <a:rPr lang="en-IN" sz="1600" b="0" i="0" dirty="0">
                <a:solidFill>
                  <a:srgbClr val="000000"/>
                </a:solidFill>
                <a:effectLst/>
                <a:latin typeface="inter-regular"/>
              </a:rPr>
              <a:t>(</a:t>
            </a:r>
            <a:r>
              <a:rPr lang="en-IN" sz="1600" b="1" i="0" dirty="0">
                <a:solidFill>
                  <a:srgbClr val="006699"/>
                </a:solidFill>
                <a:effectLst/>
                <a:latin typeface="inter-regular"/>
              </a:rPr>
              <a:t>int</a:t>
            </a:r>
            <a:r>
              <a:rPr lang="en-IN" sz="1600" b="0" i="0" dirty="0">
                <a:solidFill>
                  <a:srgbClr val="000000"/>
                </a:solidFill>
                <a:effectLst/>
                <a:latin typeface="inter-regular"/>
              </a:rPr>
              <a:t> i:arr)  </a:t>
            </a:r>
          </a:p>
          <a:p>
            <a:pPr algn="just"/>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i</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"Printing clone of the array:"</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carr</a:t>
            </a:r>
            <a:r>
              <a:rPr lang="en-IN" sz="1600" b="0" i="0" dirty="0">
                <a:solidFill>
                  <a:srgbClr val="000000"/>
                </a:solidFill>
                <a:effectLst/>
                <a:latin typeface="inter-regular"/>
              </a:rPr>
              <a:t>[]=</a:t>
            </a:r>
            <a:r>
              <a:rPr lang="en-IN" sz="1600" b="0" i="0" dirty="0" err="1">
                <a:solidFill>
                  <a:srgbClr val="000000"/>
                </a:solidFill>
                <a:effectLst/>
                <a:latin typeface="inter-regular"/>
              </a:rPr>
              <a:t>arr.clone</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for</a:t>
            </a:r>
            <a:r>
              <a:rPr lang="en-IN" sz="1600" b="0" i="0" dirty="0">
                <a:solidFill>
                  <a:srgbClr val="000000"/>
                </a:solidFill>
                <a:effectLst/>
                <a:latin typeface="inter-regular"/>
              </a:rPr>
              <a:t>(</a:t>
            </a:r>
            <a:r>
              <a:rPr lang="en-IN" sz="1600" b="1" i="0" dirty="0">
                <a:solidFill>
                  <a:srgbClr val="006699"/>
                </a:solidFill>
                <a:effectLst/>
                <a:latin typeface="inter-regular"/>
              </a:rPr>
              <a:t>int</a:t>
            </a:r>
            <a:r>
              <a:rPr lang="en-IN" sz="1600" b="0" i="0" dirty="0">
                <a:solidFill>
                  <a:srgbClr val="000000"/>
                </a:solidFill>
                <a:effectLst/>
                <a:latin typeface="inter-regular"/>
              </a:rPr>
              <a:t> i:carr)  </a:t>
            </a:r>
          </a:p>
          <a:p>
            <a:pPr algn="just"/>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i</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"Are both equal?"</a:t>
            </a:r>
            <a:r>
              <a:rPr lang="en-IN" sz="1600" b="0" i="0" dirty="0">
                <a:solidFill>
                  <a:srgbClr val="000000"/>
                </a:solidFill>
                <a:effectLst/>
                <a:latin typeface="inter-regular"/>
              </a:rPr>
              <a:t>);  </a:t>
            </a:r>
          </a:p>
          <a:p>
            <a:pPr algn="just"/>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arr</a:t>
            </a:r>
            <a:r>
              <a:rPr lang="en-IN" sz="1600" b="0" i="0" dirty="0">
                <a:solidFill>
                  <a:srgbClr val="000000"/>
                </a:solidFill>
                <a:effectLst/>
                <a:latin typeface="inter-regular"/>
              </a:rPr>
              <a:t>==</a:t>
            </a:r>
            <a:r>
              <a:rPr lang="en-IN" sz="1600" b="0" i="0" dirty="0" err="1">
                <a:solidFill>
                  <a:srgbClr val="000000"/>
                </a:solidFill>
                <a:effectLst/>
                <a:latin typeface="inter-regular"/>
              </a:rPr>
              <a:t>carr</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p:txBody>
      </p:sp>
    </p:spTree>
    <p:extLst>
      <p:ext uri="{BB962C8B-B14F-4D97-AF65-F5344CB8AC3E}">
        <p14:creationId xmlns:p14="http://schemas.microsoft.com/office/powerpoint/2010/main" val="1606233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E44B6-8CAF-4959-A17C-6874316482A1}"/>
              </a:ext>
            </a:extLst>
          </p:cNvPr>
          <p:cNvSpPr txBox="1"/>
          <p:nvPr/>
        </p:nvSpPr>
        <p:spPr>
          <a:xfrm>
            <a:off x="1114425" y="815459"/>
            <a:ext cx="6137910" cy="369332"/>
          </a:xfrm>
          <a:prstGeom prst="rect">
            <a:avLst/>
          </a:prstGeom>
          <a:noFill/>
        </p:spPr>
        <p:txBody>
          <a:bodyPr wrap="square">
            <a:spAutoFit/>
          </a:bodyPr>
          <a:lstStyle/>
          <a:p>
            <a:pPr algn="just"/>
            <a:r>
              <a:rPr lang="en-US" b="0" i="0">
                <a:solidFill>
                  <a:srgbClr val="610B38"/>
                </a:solidFill>
                <a:effectLst/>
                <a:latin typeface="erdana"/>
              </a:rPr>
              <a:t>Addition of 2 Matrices in Java</a:t>
            </a:r>
            <a:endParaRPr lang="en-US" b="0" i="0" dirty="0">
              <a:solidFill>
                <a:srgbClr val="610B38"/>
              </a:solidFill>
              <a:effectLst/>
              <a:latin typeface="erdana"/>
            </a:endParaRPr>
          </a:p>
        </p:txBody>
      </p:sp>
      <p:sp>
        <p:nvSpPr>
          <p:cNvPr id="5" name="TextBox 4">
            <a:extLst>
              <a:ext uri="{FF2B5EF4-FFF2-40B4-BE49-F238E27FC236}">
                <a16:creationId xmlns:a16="http://schemas.microsoft.com/office/drawing/2014/main" id="{C30E3512-759D-1EC1-1601-CF461063D023}"/>
              </a:ext>
            </a:extLst>
          </p:cNvPr>
          <p:cNvSpPr txBox="1"/>
          <p:nvPr/>
        </p:nvSpPr>
        <p:spPr>
          <a:xfrm>
            <a:off x="1411605" y="1271409"/>
            <a:ext cx="6137910" cy="5355312"/>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Testarray5{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8200"/>
                </a:solidFill>
                <a:effectLst/>
                <a:latin typeface="inter-regular"/>
              </a:rPr>
              <a:t>//creating two matrices</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b[][]={{</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another matrix to store the sum of two matrices</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c[][]=</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//adding and printing addition of 2 matrices</a:t>
            </a:r>
            <a:r>
              <a:rPr lang="en-IN" b="0" i="0" dirty="0">
                <a:solidFill>
                  <a:srgbClr val="000000"/>
                </a:solidFill>
                <a:effectLst/>
                <a:latin typeface="inter-regular"/>
              </a:rPr>
              <a:t>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;i&lt;</a:t>
            </a:r>
            <a:r>
              <a:rPr lang="en-IN" b="0" i="0" dirty="0">
                <a:solidFill>
                  <a:srgbClr val="C00000"/>
                </a:solidFill>
                <a:effectLst/>
                <a:latin typeface="inter-regular"/>
              </a:rPr>
              <a:t>2</a:t>
            </a:r>
            <a:r>
              <a:rPr lang="en-IN" b="0" i="0" dirty="0">
                <a:solidFill>
                  <a:srgbClr val="000000"/>
                </a:solidFill>
                <a:effectLst/>
                <a:latin typeface="inter-regular"/>
              </a:rPr>
              <a:t>;i++){  </a:t>
            </a:r>
          </a:p>
          <a:p>
            <a:pPr algn="just"/>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0</a:t>
            </a:r>
            <a:r>
              <a:rPr lang="en-IN" b="0" i="0" dirty="0">
                <a:solidFill>
                  <a:srgbClr val="000000"/>
                </a:solidFill>
                <a:effectLst/>
                <a:latin typeface="inter-regular"/>
              </a:rPr>
              <a:t>;j&lt;</a:t>
            </a:r>
            <a:r>
              <a:rPr lang="en-IN" b="0" i="0" dirty="0">
                <a:solidFill>
                  <a:srgbClr val="C00000"/>
                </a:solidFill>
                <a:effectLst/>
                <a:latin typeface="inter-regular"/>
              </a:rPr>
              <a:t>3</a:t>
            </a:r>
            <a:r>
              <a:rPr lang="en-IN" b="0" i="0" dirty="0">
                <a:solidFill>
                  <a:srgbClr val="000000"/>
                </a:solidFill>
                <a:effectLst/>
                <a:latin typeface="inter-regular"/>
              </a:rPr>
              <a:t>;j++){  </a:t>
            </a:r>
          </a:p>
          <a:p>
            <a:pPr algn="just"/>
            <a:r>
              <a:rPr lang="en-IN" b="0" i="0" dirty="0">
                <a:solidFill>
                  <a:srgbClr val="000000"/>
                </a:solidFill>
                <a:effectLst/>
                <a:latin typeface="inter-regular"/>
              </a:rPr>
              <a:t>c[</a:t>
            </a:r>
            <a:r>
              <a:rPr lang="en-IN" b="0" i="0" dirty="0" err="1">
                <a:solidFill>
                  <a:srgbClr val="000000"/>
                </a:solidFill>
                <a:effectLst/>
                <a:latin typeface="inter-regular"/>
              </a:rPr>
              <a:t>i</a:t>
            </a:r>
            <a:r>
              <a:rPr lang="en-IN" b="0" i="0" dirty="0">
                <a:solidFill>
                  <a:srgbClr val="000000"/>
                </a:solidFill>
                <a:effectLst/>
                <a:latin typeface="inter-regular"/>
              </a:rPr>
              <a:t>][j]=a[</a:t>
            </a:r>
            <a:r>
              <a:rPr lang="en-IN" b="0" i="0" dirty="0" err="1">
                <a:solidFill>
                  <a:srgbClr val="000000"/>
                </a:solidFill>
                <a:effectLst/>
                <a:latin typeface="inter-regular"/>
              </a:rPr>
              <a:t>i</a:t>
            </a:r>
            <a:r>
              <a:rPr lang="en-IN" b="0" i="0" dirty="0">
                <a:solidFill>
                  <a:srgbClr val="000000"/>
                </a:solidFill>
                <a:effectLst/>
                <a:latin typeface="inter-regular"/>
              </a:rPr>
              <a:t>][j]+b[</a:t>
            </a:r>
            <a:r>
              <a:rPr lang="en-IN" b="0" i="0" dirty="0" err="1">
                <a:solidFill>
                  <a:srgbClr val="000000"/>
                </a:solidFill>
                <a:effectLst/>
                <a:latin typeface="inter-regular"/>
              </a:rPr>
              <a:t>i</a:t>
            </a:r>
            <a:r>
              <a:rPr lang="en-IN" b="0" i="0" dirty="0">
                <a:solidFill>
                  <a:srgbClr val="000000"/>
                </a:solidFill>
                <a:effectLst/>
                <a:latin typeface="inter-regular"/>
              </a:rPr>
              <a:t>][j];  </a:t>
            </a:r>
          </a:p>
          <a:p>
            <a:pPr algn="just"/>
            <a:r>
              <a:rPr lang="en-IN" b="0" i="0" dirty="0" err="1">
                <a:solidFill>
                  <a:srgbClr val="000000"/>
                </a:solidFill>
                <a:effectLst/>
                <a:latin typeface="inter-regular"/>
              </a:rPr>
              <a:t>System.out.print</a:t>
            </a:r>
            <a:r>
              <a:rPr lang="en-IN" b="0" i="0" dirty="0">
                <a:solidFill>
                  <a:srgbClr val="000000"/>
                </a:solidFill>
                <a:effectLst/>
                <a:latin typeface="inter-regular"/>
              </a:rPr>
              <a:t>(c[</a:t>
            </a:r>
            <a:r>
              <a:rPr lang="en-IN" b="0" i="0" dirty="0" err="1">
                <a:solidFill>
                  <a:srgbClr val="000000"/>
                </a:solidFill>
                <a:effectLst/>
                <a:latin typeface="inter-regular"/>
              </a:rPr>
              <a:t>i</a:t>
            </a:r>
            <a:r>
              <a:rPr lang="en-IN" b="0" i="0" dirty="0">
                <a:solidFill>
                  <a:srgbClr val="000000"/>
                </a:solidFill>
                <a:effectLst/>
                <a:latin typeface="inter-regular"/>
              </a:rPr>
              <a:t>][j]+</a:t>
            </a:r>
            <a:r>
              <a:rPr lang="en-IN" b="0" i="0" dirty="0">
                <a:solidFill>
                  <a:srgbClr val="0000FF"/>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8200"/>
                </a:solidFill>
                <a:effectLst/>
                <a:latin typeface="inter-regular"/>
              </a:rPr>
              <a:t>//new line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059726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16160-5A78-EDE8-6364-FD40A294D90B}"/>
              </a:ext>
            </a:extLst>
          </p:cNvPr>
          <p:cNvSpPr txBox="1"/>
          <p:nvPr/>
        </p:nvSpPr>
        <p:spPr>
          <a:xfrm>
            <a:off x="1240155" y="861179"/>
            <a:ext cx="6137910" cy="461665"/>
          </a:xfrm>
          <a:prstGeom prst="rect">
            <a:avLst/>
          </a:prstGeom>
          <a:noFill/>
        </p:spPr>
        <p:txBody>
          <a:bodyPr wrap="square">
            <a:spAutoFit/>
          </a:bodyPr>
          <a:lstStyle/>
          <a:p>
            <a:pPr algn="just"/>
            <a:r>
              <a:rPr lang="en-IN" sz="2400" b="0" i="0" dirty="0">
                <a:solidFill>
                  <a:srgbClr val="610B38"/>
                </a:solidFill>
                <a:effectLst/>
                <a:latin typeface="erdana"/>
              </a:rPr>
              <a:t>Object class in Java</a:t>
            </a:r>
          </a:p>
        </p:txBody>
      </p:sp>
      <p:sp>
        <p:nvSpPr>
          <p:cNvPr id="5" name="TextBox 4">
            <a:extLst>
              <a:ext uri="{FF2B5EF4-FFF2-40B4-BE49-F238E27FC236}">
                <a16:creationId xmlns:a16="http://schemas.microsoft.com/office/drawing/2014/main" id="{8687D9F1-37E1-6F3C-22CE-5866C9C8564C}"/>
              </a:ext>
            </a:extLst>
          </p:cNvPr>
          <p:cNvSpPr txBox="1"/>
          <p:nvPr/>
        </p:nvSpPr>
        <p:spPr>
          <a:xfrm>
            <a:off x="1240155" y="1322844"/>
            <a:ext cx="10509886" cy="397031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The </a:t>
            </a:r>
            <a:r>
              <a:rPr lang="en-US" b="1" i="0" dirty="0">
                <a:solidFill>
                  <a:srgbClr val="333333"/>
                </a:solidFill>
                <a:effectLst/>
                <a:latin typeface="inter-bold"/>
              </a:rPr>
              <a:t>Object class</a:t>
            </a:r>
            <a:r>
              <a:rPr lang="en-US" b="0" i="0" dirty="0">
                <a:solidFill>
                  <a:srgbClr val="333333"/>
                </a:solidFill>
                <a:effectLst/>
                <a:latin typeface="inter-regular"/>
              </a:rPr>
              <a:t> is the parent class of all the classes in java by default. In other words, it is the topmost class of java.</a:t>
            </a:r>
          </a:p>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The Object class is beneficial if you want to refer any object whose type you don't know. Notice that parent class reference variable can refer the child class object, know as </a:t>
            </a:r>
            <a:r>
              <a:rPr lang="en-US" b="1" i="0" dirty="0">
                <a:solidFill>
                  <a:srgbClr val="333333"/>
                </a:solidFill>
                <a:effectLst/>
                <a:latin typeface="inter-regular"/>
              </a:rPr>
              <a:t>upcasting</a:t>
            </a:r>
            <a:r>
              <a:rPr lang="en-US" b="0" i="0" dirty="0">
                <a:solidFill>
                  <a:srgbClr val="333333"/>
                </a:solidFill>
                <a:effectLst/>
                <a:latin typeface="inter-regular"/>
              </a:rPr>
              <a:t>.</a:t>
            </a:r>
          </a:p>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Let's take an example, there is </a:t>
            </a:r>
            <a:r>
              <a:rPr lang="en-US" b="0" i="0" dirty="0" err="1">
                <a:solidFill>
                  <a:srgbClr val="333333"/>
                </a:solidFill>
                <a:effectLst/>
                <a:latin typeface="inter-regular"/>
              </a:rPr>
              <a:t>getObject</a:t>
            </a:r>
            <a:r>
              <a:rPr lang="en-US" b="0" i="0" dirty="0">
                <a:solidFill>
                  <a:srgbClr val="333333"/>
                </a:solidFill>
                <a:effectLst/>
                <a:latin typeface="inter-regular"/>
              </a:rPr>
              <a:t>() method that returns an object but it can be of any type like </a:t>
            </a:r>
            <a:r>
              <a:rPr lang="en-US" b="0" i="0" dirty="0" err="1">
                <a:solidFill>
                  <a:srgbClr val="333333"/>
                </a:solidFill>
                <a:effectLst/>
                <a:latin typeface="inter-regular"/>
              </a:rPr>
              <a:t>Employee,Student</a:t>
            </a:r>
            <a:r>
              <a:rPr lang="en-US" b="0" i="0" dirty="0">
                <a:solidFill>
                  <a:srgbClr val="333333"/>
                </a:solidFill>
                <a:effectLst/>
                <a:latin typeface="inter-regular"/>
              </a:rPr>
              <a:t> </a:t>
            </a:r>
            <a:r>
              <a:rPr lang="en-US" b="0" i="0" dirty="0" err="1">
                <a:solidFill>
                  <a:srgbClr val="333333"/>
                </a:solidFill>
                <a:effectLst/>
                <a:latin typeface="inter-regular"/>
              </a:rPr>
              <a:t>etc</a:t>
            </a:r>
            <a:r>
              <a:rPr lang="en-US" b="0" i="0" dirty="0">
                <a:solidFill>
                  <a:srgbClr val="333333"/>
                </a:solidFill>
                <a:effectLst/>
                <a:latin typeface="inter-regular"/>
              </a:rPr>
              <a:t>, we can use Object class reference to refer that object. For example:</a:t>
            </a:r>
          </a:p>
          <a:p>
            <a:pPr marL="285750" indent="-285750" algn="just">
              <a:buFont typeface="Arial" panose="020B0604020202020204" pitchFamily="34" charset="0"/>
              <a:buChar char="•"/>
            </a:pPr>
            <a:endParaRPr lang="en-US" dirty="0">
              <a:solidFill>
                <a:srgbClr val="333333"/>
              </a:solidFill>
              <a:latin typeface="inter-regular"/>
            </a:endParaRPr>
          </a:p>
          <a:p>
            <a:pPr algn="just"/>
            <a:r>
              <a:rPr lang="en-US" b="0" i="0" dirty="0">
                <a:solidFill>
                  <a:srgbClr val="000000"/>
                </a:solidFill>
                <a:effectLst/>
                <a:latin typeface="inter-regular"/>
              </a:rPr>
              <a:t>		Object obj=</a:t>
            </a:r>
            <a:r>
              <a:rPr lang="en-US" b="0" i="0" dirty="0" err="1">
                <a:solidFill>
                  <a:srgbClr val="000000"/>
                </a:solidFill>
                <a:effectLst/>
                <a:latin typeface="inter-regular"/>
              </a:rPr>
              <a:t>getObject</a:t>
            </a:r>
            <a:r>
              <a:rPr lang="en-US" b="0" i="0" dirty="0">
                <a:solidFill>
                  <a:srgbClr val="000000"/>
                </a:solidFill>
                <a:effectLst/>
                <a:latin typeface="inter-regular"/>
              </a:rPr>
              <a:t>();</a:t>
            </a:r>
            <a:r>
              <a:rPr lang="en-US" b="0" i="0" dirty="0">
                <a:solidFill>
                  <a:srgbClr val="008200"/>
                </a:solidFill>
                <a:effectLst/>
                <a:latin typeface="inter-regular"/>
              </a:rPr>
              <a:t>//we don't know what object will be returned from this method</a:t>
            </a:r>
            <a:r>
              <a:rPr lang="en-US" b="0" i="0" dirty="0">
                <a:solidFill>
                  <a:srgbClr val="000000"/>
                </a:solidFill>
                <a:effectLst/>
                <a:latin typeface="inter-regular"/>
              </a:rPr>
              <a:t> </a:t>
            </a:r>
          </a:p>
          <a:p>
            <a:pPr algn="just"/>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The Object class provides some common behaviors to all the objects such as object can be compared, object can be cloned, object can be notified etc.</a:t>
            </a:r>
          </a:p>
        </p:txBody>
      </p:sp>
    </p:spTree>
    <p:extLst>
      <p:ext uri="{BB962C8B-B14F-4D97-AF65-F5344CB8AC3E}">
        <p14:creationId xmlns:p14="http://schemas.microsoft.com/office/powerpoint/2010/main" val="3194913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92AD0BBB-F0B7-8776-7723-B886B3F95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402" y="816980"/>
            <a:ext cx="9595129" cy="4922991"/>
          </a:xfrm>
          <a:prstGeom prst="roundRect">
            <a:avLst>
              <a:gd name="adj" fmla="val 5301"/>
            </a:avLst>
          </a:prstGeom>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01612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439163-F6F5-9CE5-3B59-CFA162B1EAFF}"/>
              </a:ext>
            </a:extLst>
          </p:cNvPr>
          <p:cNvSpPr/>
          <p:nvPr/>
        </p:nvSpPr>
        <p:spPr>
          <a:xfrm>
            <a:off x="1963939" y="2551837"/>
            <a:ext cx="8264122" cy="1754326"/>
          </a:xfrm>
          <a:prstGeom prst="rect">
            <a:avLst/>
          </a:prstGeom>
          <a:noFill/>
        </p:spPr>
        <p:txBody>
          <a:bodyPr wrap="none" lIns="91440" tIns="45720" rIns="91440" bIns="45720">
            <a:spAutoFit/>
          </a:bodyPr>
          <a:lstStyle/>
          <a:p>
            <a:pPr algn="ctr"/>
            <a:r>
              <a:rPr lang="en-US" sz="5400" b="0" i="0" cap="none" spc="0" dirty="0">
                <a:ln w="0"/>
                <a:solidFill>
                  <a:schemeClr val="tx1"/>
                </a:solidFill>
                <a:effectLst>
                  <a:outerShdw blurRad="38100" dist="19050" dir="2700000" algn="tl" rotWithShape="0">
                    <a:schemeClr val="dk1">
                      <a:alpha val="40000"/>
                    </a:schemeClr>
                  </a:outerShdw>
                </a:effectLst>
                <a:latin typeface="erdana"/>
              </a:rPr>
              <a:t>Can you have multiple</a:t>
            </a:r>
          </a:p>
          <a:p>
            <a:pPr algn="ctr"/>
            <a:r>
              <a:rPr lang="en-US" sz="5400" b="0" i="0" cap="none" spc="0" dirty="0">
                <a:ln w="0"/>
                <a:solidFill>
                  <a:schemeClr val="tx1"/>
                </a:solidFill>
                <a:effectLst>
                  <a:outerShdw blurRad="38100" dist="19050" dir="2700000" algn="tl" rotWithShape="0">
                    <a:schemeClr val="dk1">
                      <a:alpha val="40000"/>
                    </a:schemeClr>
                  </a:outerShdw>
                </a:effectLst>
                <a:latin typeface="erdana"/>
              </a:rPr>
              <a:t> classes in a java source file ?</a:t>
            </a: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3621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A0C1FB-C8BE-D41D-1B74-F1C973ED6E20}"/>
              </a:ext>
            </a:extLst>
          </p:cNvPr>
          <p:cNvSpPr txBox="1"/>
          <p:nvPr/>
        </p:nvSpPr>
        <p:spPr>
          <a:xfrm>
            <a:off x="1297305" y="986909"/>
            <a:ext cx="6137910" cy="461665"/>
          </a:xfrm>
          <a:prstGeom prst="rect">
            <a:avLst/>
          </a:prstGeom>
          <a:noFill/>
        </p:spPr>
        <p:txBody>
          <a:bodyPr wrap="square">
            <a:spAutoFit/>
          </a:bodyPr>
          <a:lstStyle/>
          <a:p>
            <a:pPr algn="just"/>
            <a:r>
              <a:rPr lang="en-IN" sz="2400" b="0" i="0" dirty="0">
                <a:solidFill>
                  <a:srgbClr val="610B38"/>
                </a:solidFill>
                <a:effectLst/>
                <a:latin typeface="erdana"/>
              </a:rPr>
              <a:t>Object Cloning in Java</a:t>
            </a:r>
          </a:p>
        </p:txBody>
      </p:sp>
      <p:pic>
        <p:nvPicPr>
          <p:cNvPr id="5" name="Picture 4" descr="A red and black robot&#10;&#10;Description automatically generated">
            <a:extLst>
              <a:ext uri="{FF2B5EF4-FFF2-40B4-BE49-F238E27FC236}">
                <a16:creationId xmlns:a16="http://schemas.microsoft.com/office/drawing/2014/main" id="{93522856-A93A-1E19-5A57-3D23FF0A2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540" y="813554"/>
            <a:ext cx="2533650" cy="1809750"/>
          </a:xfrm>
          <a:prstGeom prst="rect">
            <a:avLst/>
          </a:prstGeom>
        </p:spPr>
      </p:pic>
      <p:sp>
        <p:nvSpPr>
          <p:cNvPr id="7" name="TextBox 6">
            <a:extLst>
              <a:ext uri="{FF2B5EF4-FFF2-40B4-BE49-F238E27FC236}">
                <a16:creationId xmlns:a16="http://schemas.microsoft.com/office/drawing/2014/main" id="{A3CDAE35-8EA9-F948-E5FD-C2FD60F4E531}"/>
              </a:ext>
            </a:extLst>
          </p:cNvPr>
          <p:cNvSpPr txBox="1"/>
          <p:nvPr/>
        </p:nvSpPr>
        <p:spPr>
          <a:xfrm>
            <a:off x="1057274" y="3053783"/>
            <a:ext cx="9835515" cy="378719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33333"/>
                </a:solidFill>
                <a:effectLst/>
                <a:latin typeface="inter-regular"/>
              </a:rPr>
              <a:t>The </a:t>
            </a:r>
            <a:r>
              <a:rPr lang="en-US" b="1" i="0" dirty="0">
                <a:solidFill>
                  <a:srgbClr val="333333"/>
                </a:solidFill>
                <a:effectLst/>
                <a:latin typeface="inter-bold"/>
              </a:rPr>
              <a:t>object cloning</a:t>
            </a:r>
            <a:r>
              <a:rPr lang="en-US" b="0" i="0" dirty="0">
                <a:solidFill>
                  <a:srgbClr val="333333"/>
                </a:solidFill>
                <a:effectLst/>
                <a:latin typeface="inter-regular"/>
              </a:rPr>
              <a:t> is a way to create exact copy of an object. The clone() method of Object class is used to clone an object.</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The </a:t>
            </a:r>
            <a:r>
              <a:rPr lang="en-US" b="1" i="0" dirty="0" err="1">
                <a:solidFill>
                  <a:srgbClr val="333333"/>
                </a:solidFill>
                <a:effectLst/>
                <a:latin typeface="inter-bold"/>
              </a:rPr>
              <a:t>java.lang.Cloneable</a:t>
            </a:r>
            <a:r>
              <a:rPr lang="en-US" b="1" i="0" dirty="0">
                <a:solidFill>
                  <a:srgbClr val="333333"/>
                </a:solidFill>
                <a:effectLst/>
                <a:latin typeface="inter-bold"/>
              </a:rPr>
              <a:t> interface</a:t>
            </a:r>
            <a:r>
              <a:rPr lang="en-US" b="0" i="0" dirty="0">
                <a:solidFill>
                  <a:srgbClr val="333333"/>
                </a:solidFill>
                <a:effectLst/>
                <a:latin typeface="inter-regular"/>
              </a:rPr>
              <a:t> must be implemented by the class whose object clone we want to create. If we don't implement Cloneable interface, clone() method generates </a:t>
            </a:r>
            <a:r>
              <a:rPr lang="en-US" b="1" i="0" dirty="0" err="1">
                <a:solidFill>
                  <a:srgbClr val="333333"/>
                </a:solidFill>
                <a:effectLst/>
                <a:latin typeface="inter-bold"/>
              </a:rPr>
              <a:t>CloneNotSupportedException</a:t>
            </a:r>
            <a:r>
              <a:rPr lang="en-US" b="0" i="0" dirty="0">
                <a:solidFill>
                  <a:srgbClr val="333333"/>
                </a:solidFill>
                <a:effectLst/>
                <a:latin typeface="inter-regular"/>
              </a:rPr>
              <a:t>.</a:t>
            </a:r>
            <a:endParaRPr lang="en-US" dirty="0">
              <a:solidFill>
                <a:srgbClr val="333333"/>
              </a:solidFill>
              <a:latin typeface="inter-regular"/>
            </a:endParaRPr>
          </a:p>
          <a:p>
            <a:pPr marL="285750" indent="-285750">
              <a:lnSpc>
                <a:spcPct val="150000"/>
              </a:lnSpc>
              <a:buFont typeface="Arial" panose="020B0604020202020204" pitchFamily="34" charset="0"/>
              <a:buChar char="•"/>
            </a:pPr>
            <a:r>
              <a:rPr lang="en-US" b="0" i="0" dirty="0">
                <a:solidFill>
                  <a:srgbClr val="333333"/>
                </a:solidFill>
                <a:effectLst/>
                <a:latin typeface="inter-regular"/>
              </a:rPr>
              <a:t>The </a:t>
            </a:r>
            <a:r>
              <a:rPr lang="en-US" b="1" i="0" dirty="0">
                <a:solidFill>
                  <a:srgbClr val="333333"/>
                </a:solidFill>
                <a:effectLst/>
                <a:latin typeface="inter-bold"/>
              </a:rPr>
              <a:t>clone() method</a:t>
            </a:r>
            <a:r>
              <a:rPr lang="en-US" b="0" i="0" dirty="0">
                <a:solidFill>
                  <a:srgbClr val="333333"/>
                </a:solidFill>
                <a:effectLst/>
                <a:latin typeface="inter-regular"/>
              </a:rPr>
              <a:t> is defined in the Object class. Syntax of the clone() method is as follows:</a:t>
            </a:r>
          </a:p>
          <a:p>
            <a:pPr algn="just">
              <a:lnSpc>
                <a:spcPct val="150000"/>
              </a:lnSpc>
            </a:pPr>
            <a:r>
              <a:rPr lang="en-US" dirty="0">
                <a:solidFill>
                  <a:srgbClr val="333333"/>
                </a:solidFill>
                <a:latin typeface="inter-regular"/>
              </a:rPr>
              <a:t>		</a:t>
            </a:r>
            <a:r>
              <a:rPr lang="en-US" b="1" i="0" dirty="0">
                <a:solidFill>
                  <a:srgbClr val="006699"/>
                </a:solidFill>
                <a:effectLst/>
                <a:latin typeface="inter-regular"/>
              </a:rPr>
              <a:t>protected</a:t>
            </a:r>
            <a:r>
              <a:rPr lang="en-US" b="0" i="0" dirty="0">
                <a:solidFill>
                  <a:srgbClr val="000000"/>
                </a:solidFill>
                <a:effectLst/>
                <a:latin typeface="inter-regular"/>
              </a:rPr>
              <a:t> Object clone()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CloneNotSupportedException</a:t>
            </a:r>
            <a:r>
              <a:rPr lang="en-US" b="0" i="0" dirty="0">
                <a:solidFill>
                  <a:srgbClr val="000000"/>
                </a:solidFill>
                <a:effectLst/>
                <a:latin typeface="inter-regular"/>
              </a:rPr>
              <a:t>  </a:t>
            </a:r>
          </a:p>
          <a:p>
            <a:pPr>
              <a:lnSpc>
                <a:spcPct val="150000"/>
              </a:lnSpc>
            </a:pPr>
            <a:br>
              <a:rPr lang="en-US" dirty="0"/>
            </a:br>
            <a:endParaRPr lang="en-IN" dirty="0"/>
          </a:p>
        </p:txBody>
      </p:sp>
    </p:spTree>
    <p:extLst>
      <p:ext uri="{BB962C8B-B14F-4D97-AF65-F5344CB8AC3E}">
        <p14:creationId xmlns:p14="http://schemas.microsoft.com/office/powerpoint/2010/main" val="2862496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6BC11-AC51-8537-6543-5A626817D52C}"/>
              </a:ext>
            </a:extLst>
          </p:cNvPr>
          <p:cNvSpPr txBox="1"/>
          <p:nvPr/>
        </p:nvSpPr>
        <p:spPr>
          <a:xfrm>
            <a:off x="1217294" y="787241"/>
            <a:ext cx="10338435" cy="1200329"/>
          </a:xfrm>
          <a:prstGeom prst="rect">
            <a:avLst/>
          </a:prstGeom>
          <a:noFill/>
        </p:spPr>
        <p:txBody>
          <a:bodyPr wrap="square">
            <a:spAutoFit/>
          </a:bodyPr>
          <a:lstStyle/>
          <a:p>
            <a:pPr algn="just"/>
            <a:r>
              <a:rPr lang="en-US" b="0" i="0" dirty="0">
                <a:solidFill>
                  <a:srgbClr val="610B4B"/>
                </a:solidFill>
                <a:effectLst/>
                <a:latin typeface="erdana"/>
              </a:rPr>
              <a:t>Why use clone() method ?</a:t>
            </a:r>
          </a:p>
          <a:p>
            <a:pPr algn="just"/>
            <a:r>
              <a:rPr lang="en-US" b="0" i="0" dirty="0">
                <a:solidFill>
                  <a:srgbClr val="333333"/>
                </a:solidFill>
                <a:effectLst/>
                <a:latin typeface="inter-regular"/>
              </a:rPr>
              <a:t>The </a:t>
            </a:r>
            <a:r>
              <a:rPr lang="en-US" b="1" i="0" dirty="0">
                <a:solidFill>
                  <a:srgbClr val="333333"/>
                </a:solidFill>
                <a:effectLst/>
                <a:latin typeface="inter-bold"/>
              </a:rPr>
              <a:t>clone() method</a:t>
            </a:r>
            <a:r>
              <a:rPr lang="en-US" b="0" i="0" dirty="0">
                <a:solidFill>
                  <a:srgbClr val="333333"/>
                </a:solidFill>
                <a:effectLst/>
                <a:latin typeface="inter-regular"/>
              </a:rPr>
              <a:t> saves the extra processing task for creating the exact copy of an object. If we perform it by using the new keyword, it will take a lot of processing time to be performed that is why we use object cloning.</a:t>
            </a:r>
          </a:p>
        </p:txBody>
      </p:sp>
      <p:sp>
        <p:nvSpPr>
          <p:cNvPr id="12" name="TextBox 11">
            <a:extLst>
              <a:ext uri="{FF2B5EF4-FFF2-40B4-BE49-F238E27FC236}">
                <a16:creationId xmlns:a16="http://schemas.microsoft.com/office/drawing/2014/main" id="{DF1B8394-BBCB-A989-A960-8A473A4DADE8}"/>
              </a:ext>
            </a:extLst>
          </p:cNvPr>
          <p:cNvSpPr txBox="1"/>
          <p:nvPr/>
        </p:nvSpPr>
        <p:spPr>
          <a:xfrm>
            <a:off x="1311591" y="2264569"/>
            <a:ext cx="6137910" cy="3385542"/>
          </a:xfrm>
          <a:prstGeom prst="rect">
            <a:avLst/>
          </a:prstGeom>
          <a:noFill/>
        </p:spPr>
        <p:txBody>
          <a:bodyPr wrap="square">
            <a:spAutoFit/>
          </a:bodyPr>
          <a:lstStyle/>
          <a:p>
            <a:pPr algn="just"/>
            <a:r>
              <a:rPr lang="en-IN" sz="1600" b="1" i="0" dirty="0">
                <a:solidFill>
                  <a:srgbClr val="006699"/>
                </a:solidFill>
                <a:effectLst/>
                <a:latin typeface="inter-regular"/>
              </a:rPr>
              <a:t>class</a:t>
            </a:r>
            <a:r>
              <a:rPr lang="en-IN" sz="1600" b="0" i="0" dirty="0">
                <a:solidFill>
                  <a:srgbClr val="000000"/>
                </a:solidFill>
                <a:effectLst/>
                <a:latin typeface="inter-regular"/>
              </a:rPr>
              <a:t> Student18 </a:t>
            </a:r>
            <a:r>
              <a:rPr lang="en-IN" sz="1600" b="1" i="0" dirty="0">
                <a:solidFill>
                  <a:srgbClr val="006699"/>
                </a:solidFill>
                <a:effectLst/>
                <a:latin typeface="inter-regular"/>
              </a:rPr>
              <a:t>implements</a:t>
            </a:r>
            <a:r>
              <a:rPr lang="en-IN" sz="1600" b="0" i="0" dirty="0">
                <a:solidFill>
                  <a:srgbClr val="000000"/>
                </a:solidFill>
                <a:effectLst/>
                <a:latin typeface="inter-regular"/>
              </a:rPr>
              <a:t> Cloneable{  </a:t>
            </a:r>
          </a:p>
          <a:p>
            <a:pPr algn="just"/>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rollno</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String name;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Student18(</a:t>
            </a:r>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rollno,String</a:t>
            </a:r>
            <a:r>
              <a:rPr lang="en-IN" sz="1600" b="0" i="0" dirty="0">
                <a:solidFill>
                  <a:srgbClr val="000000"/>
                </a:solidFill>
                <a:effectLst/>
                <a:latin typeface="inter-regular"/>
              </a:rPr>
              <a:t> name){  </a:t>
            </a:r>
          </a:p>
          <a:p>
            <a:pPr algn="just"/>
            <a:r>
              <a:rPr lang="en-IN" sz="1600" b="1" i="0" dirty="0" err="1">
                <a:solidFill>
                  <a:srgbClr val="006699"/>
                </a:solidFill>
                <a:effectLst/>
                <a:latin typeface="inter-regular"/>
              </a:rPr>
              <a:t>this</a:t>
            </a:r>
            <a:r>
              <a:rPr lang="en-IN" sz="1600" b="0" i="0" dirty="0" err="1">
                <a:solidFill>
                  <a:srgbClr val="000000"/>
                </a:solidFill>
                <a:effectLst/>
                <a:latin typeface="inter-regular"/>
              </a:rPr>
              <a:t>.rollno</a:t>
            </a:r>
            <a:r>
              <a:rPr lang="en-IN" sz="1600" b="0" i="0" dirty="0">
                <a:solidFill>
                  <a:srgbClr val="000000"/>
                </a:solidFill>
                <a:effectLst/>
                <a:latin typeface="inter-regular"/>
              </a:rPr>
              <a:t>=</a:t>
            </a:r>
            <a:r>
              <a:rPr lang="en-IN" sz="1600" b="0" i="0" dirty="0" err="1">
                <a:solidFill>
                  <a:srgbClr val="000000"/>
                </a:solidFill>
                <a:effectLst/>
                <a:latin typeface="inter-regular"/>
              </a:rPr>
              <a:t>rollno</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this</a:t>
            </a:r>
            <a:r>
              <a:rPr lang="en-IN" sz="1600" b="0" i="0" dirty="0">
                <a:solidFill>
                  <a:srgbClr val="000000"/>
                </a:solidFill>
                <a:effectLst/>
                <a:latin typeface="inter-regular"/>
              </a:rPr>
              <a:t>.name=name;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public</a:t>
            </a:r>
            <a:r>
              <a:rPr lang="en-IN" sz="1600" b="0" i="0" dirty="0">
                <a:solidFill>
                  <a:srgbClr val="000000"/>
                </a:solidFill>
                <a:effectLst/>
                <a:latin typeface="inter-regular"/>
              </a:rPr>
              <a:t> Object clone()</a:t>
            </a:r>
            <a:r>
              <a:rPr lang="en-IN" sz="1600" b="1" i="0" dirty="0">
                <a:solidFill>
                  <a:srgbClr val="006699"/>
                </a:solidFill>
                <a:effectLst/>
                <a:latin typeface="inter-regular"/>
              </a:rPr>
              <a:t>throws</a:t>
            </a:r>
            <a:r>
              <a:rPr lang="en-IN" sz="1600" b="0" i="0" dirty="0">
                <a:solidFill>
                  <a:srgbClr val="000000"/>
                </a:solidFill>
                <a:effectLst/>
                <a:latin typeface="inter-regular"/>
              </a:rPr>
              <a:t> </a:t>
            </a:r>
            <a:r>
              <a:rPr lang="en-IN" sz="1600" b="0" i="0" dirty="0" err="1">
                <a:solidFill>
                  <a:srgbClr val="000000"/>
                </a:solidFill>
                <a:effectLst/>
                <a:latin typeface="inter-regular"/>
              </a:rPr>
              <a:t>CloneNotSupportedException</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return</a:t>
            </a:r>
            <a:r>
              <a:rPr lang="en-IN" sz="1600" b="0" i="0" dirty="0">
                <a:solidFill>
                  <a:srgbClr val="000000"/>
                </a:solidFill>
                <a:effectLst/>
                <a:latin typeface="inter-regular"/>
              </a:rPr>
              <a:t> </a:t>
            </a:r>
            <a:r>
              <a:rPr lang="en-IN" sz="1600" b="1" i="0" dirty="0" err="1">
                <a:solidFill>
                  <a:srgbClr val="006699"/>
                </a:solidFill>
                <a:effectLst/>
                <a:latin typeface="inter-regular"/>
              </a:rPr>
              <a:t>super</a:t>
            </a:r>
            <a:r>
              <a:rPr lang="en-IN" sz="1600" b="0" i="0" dirty="0" err="1">
                <a:solidFill>
                  <a:srgbClr val="000000"/>
                </a:solidFill>
                <a:effectLst/>
                <a:latin typeface="inter-regular"/>
              </a:rPr>
              <a:t>.clone</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p:txBody>
      </p:sp>
      <p:sp>
        <p:nvSpPr>
          <p:cNvPr id="14" name="TextBox 13">
            <a:extLst>
              <a:ext uri="{FF2B5EF4-FFF2-40B4-BE49-F238E27FC236}">
                <a16:creationId xmlns:a16="http://schemas.microsoft.com/office/drawing/2014/main" id="{0CA23375-9DCD-1FB0-B043-8426BF19F16A}"/>
              </a:ext>
            </a:extLst>
          </p:cNvPr>
          <p:cNvSpPr txBox="1"/>
          <p:nvPr/>
        </p:nvSpPr>
        <p:spPr>
          <a:xfrm>
            <a:off x="7449501" y="1987570"/>
            <a:ext cx="6137910" cy="3662541"/>
          </a:xfrm>
          <a:prstGeom prst="rect">
            <a:avLst/>
          </a:prstGeom>
          <a:noFill/>
        </p:spPr>
        <p:txBody>
          <a:bodyPr wrap="square">
            <a:spAutoFit/>
          </a:bodyPr>
          <a:lstStyle/>
          <a:p>
            <a:pPr algn="just"/>
            <a:endParaRPr lang="en-IN" sz="1600" b="0" i="0" dirty="0">
              <a:solidFill>
                <a:srgbClr val="000000"/>
              </a:solidFill>
              <a:effectLst/>
              <a:latin typeface="inter-regular"/>
            </a:endParaRPr>
          </a:p>
          <a:p>
            <a:pPr algn="just"/>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try</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Student18 s1=</a:t>
            </a:r>
            <a:r>
              <a:rPr lang="en-IN" sz="1600" b="1" i="0" dirty="0">
                <a:solidFill>
                  <a:srgbClr val="006699"/>
                </a:solidFill>
                <a:effectLst/>
                <a:latin typeface="inter-regular"/>
              </a:rPr>
              <a:t>new</a:t>
            </a:r>
            <a:r>
              <a:rPr lang="en-IN" sz="1600" b="0" i="0" dirty="0">
                <a:solidFill>
                  <a:srgbClr val="000000"/>
                </a:solidFill>
                <a:effectLst/>
                <a:latin typeface="inter-regular"/>
              </a:rPr>
              <a:t> Student18(</a:t>
            </a:r>
            <a:r>
              <a:rPr lang="en-IN" sz="1600" b="0" i="0" dirty="0">
                <a:solidFill>
                  <a:srgbClr val="C00000"/>
                </a:solidFill>
                <a:effectLst/>
                <a:latin typeface="inter-regular"/>
              </a:rPr>
              <a:t>101</a:t>
            </a:r>
            <a:r>
              <a:rPr lang="en-IN" sz="1600" b="0" i="0" dirty="0">
                <a:solidFill>
                  <a:srgbClr val="000000"/>
                </a:solidFill>
                <a:effectLst/>
                <a:latin typeface="inter-regular"/>
              </a:rPr>
              <a:t>,</a:t>
            </a:r>
            <a:r>
              <a:rPr lang="en-IN" sz="1600" b="0" i="0" dirty="0">
                <a:solidFill>
                  <a:srgbClr val="0000FF"/>
                </a:solidFill>
                <a:effectLst/>
                <a:latin typeface="inter-regular"/>
              </a:rPr>
              <a:t>"amit"</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Student18 s2=(Student18)s1.clone();  </a:t>
            </a:r>
          </a:p>
          <a:p>
            <a:pPr algn="just"/>
            <a:r>
              <a:rPr lang="en-IN" sz="1600" b="0" i="0" dirty="0">
                <a:solidFill>
                  <a:srgbClr val="000000"/>
                </a:solidFill>
                <a:effectLst/>
                <a:latin typeface="inter-regular"/>
              </a:rPr>
              <a:t>  </a:t>
            </a:r>
          </a:p>
          <a:p>
            <a:pPr algn="just"/>
            <a:r>
              <a:rPr lang="en-IN" sz="1600" b="0" i="0" dirty="0" err="1">
                <a:solidFill>
                  <a:srgbClr val="000000"/>
                </a:solidFill>
                <a:effectLst/>
                <a:latin typeface="inter-regular"/>
              </a:rPr>
              <a:t>System.out.println</a:t>
            </a:r>
            <a:r>
              <a:rPr lang="en-IN" sz="1600" b="0" i="0" dirty="0">
                <a:solidFill>
                  <a:srgbClr val="000000"/>
                </a:solidFill>
                <a:effectLst/>
                <a:latin typeface="inter-regular"/>
              </a:rPr>
              <a:t>(s1.rollno+</a:t>
            </a:r>
            <a:r>
              <a:rPr lang="en-IN" sz="1600" b="0" i="0" dirty="0">
                <a:solidFill>
                  <a:srgbClr val="0000FF"/>
                </a:solidFill>
                <a:effectLst/>
                <a:latin typeface="inter-regular"/>
              </a:rPr>
              <a:t>" "</a:t>
            </a:r>
            <a:r>
              <a:rPr lang="en-IN" sz="1600" b="0" i="0" dirty="0">
                <a:solidFill>
                  <a:srgbClr val="000000"/>
                </a:solidFill>
                <a:effectLst/>
                <a:latin typeface="inter-regular"/>
              </a:rPr>
              <a:t>+s1.name);  </a:t>
            </a:r>
          </a:p>
          <a:p>
            <a:pPr algn="just"/>
            <a:r>
              <a:rPr lang="en-IN" sz="1600" b="0" i="0" dirty="0" err="1">
                <a:solidFill>
                  <a:srgbClr val="000000"/>
                </a:solidFill>
                <a:effectLst/>
                <a:latin typeface="inter-regular"/>
              </a:rPr>
              <a:t>System.out.println</a:t>
            </a:r>
            <a:r>
              <a:rPr lang="en-IN" sz="1600" b="0" i="0" dirty="0">
                <a:solidFill>
                  <a:srgbClr val="000000"/>
                </a:solidFill>
                <a:effectLst/>
                <a:latin typeface="inter-regular"/>
              </a:rPr>
              <a:t>(s2.rollno+</a:t>
            </a:r>
            <a:r>
              <a:rPr lang="en-IN" sz="1600" b="0" i="0" dirty="0">
                <a:solidFill>
                  <a:srgbClr val="0000FF"/>
                </a:solidFill>
                <a:effectLst/>
                <a:latin typeface="inter-regular"/>
              </a:rPr>
              <a:t>" "</a:t>
            </a:r>
            <a:r>
              <a:rPr lang="en-IN" sz="1600" b="0" i="0" dirty="0">
                <a:solidFill>
                  <a:srgbClr val="000000"/>
                </a:solidFill>
                <a:effectLst/>
                <a:latin typeface="inter-regular"/>
              </a:rPr>
              <a:t>+s2.name);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a:t>
            </a:r>
            <a:r>
              <a:rPr lang="en-IN" sz="1600" b="1" i="0" dirty="0">
                <a:solidFill>
                  <a:srgbClr val="006699"/>
                </a:solidFill>
                <a:effectLst/>
                <a:latin typeface="inter-regular"/>
              </a:rPr>
              <a:t>catch</a:t>
            </a:r>
            <a:r>
              <a:rPr lang="en-IN" sz="1600" b="0" i="0" dirty="0">
                <a:solidFill>
                  <a:srgbClr val="000000"/>
                </a:solidFill>
                <a:effectLst/>
                <a:latin typeface="inter-regular"/>
              </a:rPr>
              <a:t>(</a:t>
            </a:r>
            <a:r>
              <a:rPr lang="en-IN" sz="1600" b="0" i="0" dirty="0" err="1">
                <a:solidFill>
                  <a:srgbClr val="000000"/>
                </a:solidFill>
                <a:effectLst/>
                <a:latin typeface="inter-regular"/>
              </a:rPr>
              <a:t>CloneNotSupportedException</a:t>
            </a:r>
            <a:r>
              <a:rPr lang="en-IN" sz="1600" b="0" i="0" dirty="0">
                <a:solidFill>
                  <a:srgbClr val="000000"/>
                </a:solidFill>
                <a:effectLst/>
                <a:latin typeface="inter-regular"/>
              </a:rPr>
              <a:t> c){}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endParaRPr lang="en-IN" sz="1600" dirty="0"/>
          </a:p>
        </p:txBody>
      </p:sp>
      <p:cxnSp>
        <p:nvCxnSpPr>
          <p:cNvPr id="16" name="Straight Connector 15">
            <a:extLst>
              <a:ext uri="{FF2B5EF4-FFF2-40B4-BE49-F238E27FC236}">
                <a16:creationId xmlns:a16="http://schemas.microsoft.com/office/drawing/2014/main" id="{FF328C8F-FBC7-DDFA-0521-4139A1F45878}"/>
              </a:ext>
            </a:extLst>
          </p:cNvPr>
          <p:cNvCxnSpPr/>
          <p:nvPr/>
        </p:nvCxnSpPr>
        <p:spPr>
          <a:xfrm>
            <a:off x="6928338" y="1987570"/>
            <a:ext cx="0" cy="39208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246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0D65D-3D0D-29B2-F3AC-E0D9EF71D31C}"/>
              </a:ext>
            </a:extLst>
          </p:cNvPr>
          <p:cNvSpPr txBox="1"/>
          <p:nvPr/>
        </p:nvSpPr>
        <p:spPr>
          <a:xfrm>
            <a:off x="1263161" y="1689201"/>
            <a:ext cx="6137030" cy="461665"/>
          </a:xfrm>
          <a:prstGeom prst="rect">
            <a:avLst/>
          </a:prstGeom>
          <a:noFill/>
        </p:spPr>
        <p:txBody>
          <a:bodyPr wrap="square">
            <a:spAutoFit/>
          </a:bodyPr>
          <a:lstStyle/>
          <a:p>
            <a:pPr algn="just"/>
            <a:r>
              <a:rPr lang="en-IN" sz="2400" b="0" i="0" dirty="0">
                <a:solidFill>
                  <a:srgbClr val="610B38"/>
                </a:solidFill>
                <a:effectLst/>
                <a:latin typeface="erdana"/>
              </a:rPr>
              <a:t>Wrapper classes in Java</a:t>
            </a:r>
          </a:p>
        </p:txBody>
      </p:sp>
      <p:sp>
        <p:nvSpPr>
          <p:cNvPr id="5" name="TextBox 4">
            <a:extLst>
              <a:ext uri="{FF2B5EF4-FFF2-40B4-BE49-F238E27FC236}">
                <a16:creationId xmlns:a16="http://schemas.microsoft.com/office/drawing/2014/main" id="{41847E53-0847-C4E9-2978-ED565B9225D0}"/>
              </a:ext>
            </a:extLst>
          </p:cNvPr>
          <p:cNvSpPr txBox="1"/>
          <p:nvPr/>
        </p:nvSpPr>
        <p:spPr>
          <a:xfrm>
            <a:off x="1263161" y="2126243"/>
            <a:ext cx="10565423" cy="1162113"/>
          </a:xfrm>
          <a:prstGeom prst="rect">
            <a:avLst/>
          </a:prstGeom>
          <a:noFill/>
        </p:spPr>
        <p:txBody>
          <a:bodyPr wrap="square">
            <a:spAutoFit/>
          </a:bodyPr>
          <a:lstStyle/>
          <a:p>
            <a:pPr algn="just">
              <a:lnSpc>
                <a:spcPct val="150000"/>
              </a:lnSpc>
            </a:pPr>
            <a:r>
              <a:rPr lang="en-US" sz="1600" b="0" i="0" dirty="0">
                <a:solidFill>
                  <a:srgbClr val="333333"/>
                </a:solidFill>
                <a:effectLst/>
                <a:latin typeface="inter-regular"/>
              </a:rPr>
              <a:t>The </a:t>
            </a:r>
            <a:r>
              <a:rPr lang="en-US" sz="1600" b="1" i="0" dirty="0">
                <a:solidFill>
                  <a:srgbClr val="333333"/>
                </a:solidFill>
                <a:effectLst/>
                <a:latin typeface="inter-bold"/>
              </a:rPr>
              <a:t>wrapper class in Java</a:t>
            </a:r>
            <a:r>
              <a:rPr lang="en-US" sz="1600" b="0" i="0" dirty="0">
                <a:solidFill>
                  <a:srgbClr val="333333"/>
                </a:solidFill>
                <a:effectLst/>
                <a:latin typeface="inter-regular"/>
              </a:rPr>
              <a:t> provides the mechanism </a:t>
            </a:r>
            <a:r>
              <a:rPr lang="en-US" sz="1600" b="0" i="1" dirty="0">
                <a:solidFill>
                  <a:srgbClr val="333333"/>
                </a:solidFill>
                <a:effectLst/>
                <a:latin typeface="inter-regular"/>
              </a:rPr>
              <a:t>to convert primitive into object and object into primitive</a:t>
            </a:r>
            <a:r>
              <a:rPr lang="en-US" sz="1600" b="0" i="0" dirty="0">
                <a:solidFill>
                  <a:srgbClr val="333333"/>
                </a:solidFill>
                <a:effectLst/>
                <a:latin typeface="inter-regular"/>
              </a:rPr>
              <a:t>.</a:t>
            </a:r>
          </a:p>
          <a:p>
            <a:pPr algn="just">
              <a:lnSpc>
                <a:spcPct val="150000"/>
              </a:lnSpc>
            </a:pPr>
            <a:r>
              <a:rPr lang="en-US" sz="1600" b="0" i="0" dirty="0">
                <a:solidFill>
                  <a:srgbClr val="333333"/>
                </a:solidFill>
                <a:effectLst/>
                <a:latin typeface="inter-regular"/>
              </a:rPr>
              <a:t>Since J2SE 5.0, </a:t>
            </a:r>
            <a:r>
              <a:rPr lang="en-US" sz="1600" b="1" i="0" dirty="0">
                <a:solidFill>
                  <a:srgbClr val="333333"/>
                </a:solidFill>
                <a:effectLst/>
                <a:latin typeface="inter-bold"/>
              </a:rPr>
              <a:t>autoboxing</a:t>
            </a:r>
            <a:r>
              <a:rPr lang="en-US" sz="1600" b="0" i="0" dirty="0">
                <a:solidFill>
                  <a:srgbClr val="333333"/>
                </a:solidFill>
                <a:effectLst/>
                <a:latin typeface="inter-regular"/>
              </a:rPr>
              <a:t> and </a:t>
            </a:r>
            <a:r>
              <a:rPr lang="en-US" sz="1600" b="1" i="0" dirty="0">
                <a:solidFill>
                  <a:srgbClr val="333333"/>
                </a:solidFill>
                <a:effectLst/>
                <a:latin typeface="inter-bold"/>
              </a:rPr>
              <a:t>unboxing</a:t>
            </a:r>
            <a:r>
              <a:rPr lang="en-US" sz="1600" b="0" i="0" dirty="0">
                <a:solidFill>
                  <a:srgbClr val="333333"/>
                </a:solidFill>
                <a:effectLst/>
                <a:latin typeface="inter-regular"/>
              </a:rPr>
              <a:t> feature convert primitives into objects and objects into primitives automatically. The automatic conversion of primitive into an object is known as autoboxing and vice-versa unboxing.</a:t>
            </a:r>
          </a:p>
        </p:txBody>
      </p:sp>
      <p:sp>
        <p:nvSpPr>
          <p:cNvPr id="7" name="TextBox 6">
            <a:extLst>
              <a:ext uri="{FF2B5EF4-FFF2-40B4-BE49-F238E27FC236}">
                <a16:creationId xmlns:a16="http://schemas.microsoft.com/office/drawing/2014/main" id="{8F2BCBF1-715A-969D-C312-E465E3809D43}"/>
              </a:ext>
            </a:extLst>
          </p:cNvPr>
          <p:cNvSpPr txBox="1"/>
          <p:nvPr/>
        </p:nvSpPr>
        <p:spPr>
          <a:xfrm>
            <a:off x="1263161" y="3725398"/>
            <a:ext cx="6137030" cy="400110"/>
          </a:xfrm>
          <a:prstGeom prst="rect">
            <a:avLst/>
          </a:prstGeom>
          <a:noFill/>
        </p:spPr>
        <p:txBody>
          <a:bodyPr wrap="square">
            <a:spAutoFit/>
          </a:bodyPr>
          <a:lstStyle/>
          <a:p>
            <a:pPr algn="just"/>
            <a:r>
              <a:rPr lang="en-US" sz="2000" b="0" i="0" dirty="0">
                <a:solidFill>
                  <a:srgbClr val="610B38"/>
                </a:solidFill>
                <a:effectLst/>
                <a:latin typeface="erdana"/>
              </a:rPr>
              <a:t>Use of Wrapper classes in Java</a:t>
            </a:r>
            <a:endParaRPr lang="en-IN" sz="2000" dirty="0"/>
          </a:p>
        </p:txBody>
      </p:sp>
      <p:sp>
        <p:nvSpPr>
          <p:cNvPr id="9" name="TextBox 8">
            <a:extLst>
              <a:ext uri="{FF2B5EF4-FFF2-40B4-BE49-F238E27FC236}">
                <a16:creationId xmlns:a16="http://schemas.microsoft.com/office/drawing/2014/main" id="{047934F9-6650-5828-0965-388F9E67C602}"/>
              </a:ext>
            </a:extLst>
          </p:cNvPr>
          <p:cNvSpPr txBox="1"/>
          <p:nvPr/>
        </p:nvSpPr>
        <p:spPr>
          <a:xfrm>
            <a:off x="1263161" y="4211308"/>
            <a:ext cx="6137030"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000000"/>
                </a:solidFill>
                <a:effectLst/>
                <a:latin typeface="inter-bold"/>
              </a:rPr>
              <a:t>Change the value in Method</a:t>
            </a:r>
          </a:p>
          <a:p>
            <a:pPr marL="285750" indent="-285750">
              <a:buFont typeface="Wingdings" panose="05000000000000000000" pitchFamily="2" charset="2"/>
              <a:buChar char="q"/>
            </a:pPr>
            <a:r>
              <a:rPr lang="en-IN" b="1" i="0" dirty="0">
                <a:solidFill>
                  <a:srgbClr val="000000"/>
                </a:solidFill>
                <a:effectLst/>
                <a:latin typeface="inter-bold"/>
              </a:rPr>
              <a:t>Serialization</a:t>
            </a:r>
            <a:endParaRPr lang="en-US" b="1" dirty="0">
              <a:solidFill>
                <a:srgbClr val="000000"/>
              </a:solidFill>
              <a:latin typeface="inter-bold"/>
            </a:endParaRPr>
          </a:p>
          <a:p>
            <a:pPr marL="285750" indent="-285750">
              <a:buFont typeface="Wingdings" panose="05000000000000000000" pitchFamily="2" charset="2"/>
              <a:buChar char="q"/>
            </a:pPr>
            <a:r>
              <a:rPr lang="en-IN" b="1" i="0" dirty="0">
                <a:solidFill>
                  <a:srgbClr val="000000"/>
                </a:solidFill>
                <a:effectLst/>
                <a:latin typeface="inter-bold"/>
              </a:rPr>
              <a:t>Synchronization</a:t>
            </a:r>
            <a:endParaRPr lang="en-US" b="1" i="0" dirty="0">
              <a:solidFill>
                <a:srgbClr val="000000"/>
              </a:solidFill>
              <a:effectLst/>
              <a:latin typeface="inter-bold"/>
            </a:endParaRPr>
          </a:p>
          <a:p>
            <a:pPr marL="285750" indent="-285750">
              <a:buFont typeface="Wingdings" panose="05000000000000000000" pitchFamily="2" charset="2"/>
              <a:buChar char="q"/>
            </a:pPr>
            <a:r>
              <a:rPr lang="en-IN" b="1" i="0" dirty="0">
                <a:solidFill>
                  <a:srgbClr val="000000"/>
                </a:solidFill>
                <a:effectLst/>
                <a:latin typeface="inter-bold"/>
              </a:rPr>
              <a:t>Collection Framework</a:t>
            </a:r>
            <a:endParaRPr lang="en-IN" dirty="0"/>
          </a:p>
        </p:txBody>
      </p:sp>
    </p:spTree>
    <p:extLst>
      <p:ext uri="{BB962C8B-B14F-4D97-AF65-F5344CB8AC3E}">
        <p14:creationId xmlns:p14="http://schemas.microsoft.com/office/powerpoint/2010/main" val="2893080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EBA480-2D3F-9952-8535-8949BEB9542B}"/>
              </a:ext>
            </a:extLst>
          </p:cNvPr>
          <p:cNvGraphicFramePr>
            <a:graphicFrameLocks noGrp="1"/>
          </p:cNvGraphicFramePr>
          <p:nvPr>
            <p:extLst>
              <p:ext uri="{D42A27DB-BD31-4B8C-83A1-F6EECF244321}">
                <p14:modId xmlns:p14="http://schemas.microsoft.com/office/powerpoint/2010/main" val="3346207517"/>
              </p:ext>
            </p:extLst>
          </p:nvPr>
        </p:nvGraphicFramePr>
        <p:xfrm>
          <a:off x="1559944" y="804333"/>
          <a:ext cx="9014046" cy="4948288"/>
        </p:xfrm>
        <a:graphic>
          <a:graphicData uri="http://schemas.openxmlformats.org/drawingml/2006/table">
            <a:tbl>
              <a:tblPr firstRow="1" bandRow="1"/>
              <a:tblGrid>
                <a:gridCol w="4589841">
                  <a:extLst>
                    <a:ext uri="{9D8B030D-6E8A-4147-A177-3AD203B41FA5}">
                      <a16:colId xmlns:a16="http://schemas.microsoft.com/office/drawing/2014/main" val="1819782823"/>
                    </a:ext>
                  </a:extLst>
                </a:gridCol>
                <a:gridCol w="4424205">
                  <a:extLst>
                    <a:ext uri="{9D8B030D-6E8A-4147-A177-3AD203B41FA5}">
                      <a16:colId xmlns:a16="http://schemas.microsoft.com/office/drawing/2014/main" val="1474925398"/>
                    </a:ext>
                  </a:extLst>
                </a:gridCol>
              </a:tblGrid>
              <a:tr h="627136">
                <a:tc>
                  <a:txBody>
                    <a:bodyPr/>
                    <a:lstStyle/>
                    <a:p>
                      <a:pPr algn="l" fontAlgn="t"/>
                      <a:r>
                        <a:rPr lang="en-IN" sz="2100">
                          <a:solidFill>
                            <a:srgbClr val="000000"/>
                          </a:solidFill>
                          <a:effectLst/>
                          <a:latin typeface="times new roman" panose="02020603050405020304" pitchFamily="18" charset="0"/>
                        </a:rPr>
                        <a:t>Primitive Type</a:t>
                      </a:r>
                    </a:p>
                  </a:txBody>
                  <a:tcPr marL="130486" marR="130486" marT="130486" marB="130486">
                    <a:lnL w="9525" cap="flat" cmpd="sng" algn="ctr">
                      <a:solidFill>
                        <a:srgbClr val="18F8B4"/>
                      </a:solidFill>
                      <a:prstDash val="solid"/>
                      <a:round/>
                      <a:headEnd type="none" w="med" len="med"/>
                      <a:tailEnd type="none" w="med" len="med"/>
                    </a:lnL>
                    <a:lnR w="9525" cap="flat" cmpd="sng" algn="ctr">
                      <a:solidFill>
                        <a:srgbClr val="18F8B4"/>
                      </a:solidFill>
                      <a:prstDash val="solid"/>
                      <a:round/>
                      <a:headEnd type="none" w="med" len="med"/>
                      <a:tailEnd type="none" w="med" len="med"/>
                    </a:lnR>
                    <a:lnT w="9525" cap="flat" cmpd="sng" algn="ctr">
                      <a:solidFill>
                        <a:srgbClr val="18F8B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100">
                          <a:solidFill>
                            <a:srgbClr val="000000"/>
                          </a:solidFill>
                          <a:effectLst/>
                          <a:latin typeface="times new roman" panose="02020603050405020304" pitchFamily="18" charset="0"/>
                        </a:rPr>
                        <a:t>Wrapper class</a:t>
                      </a:r>
                    </a:p>
                  </a:txBody>
                  <a:tcPr marL="130486" marR="130486" marT="130486" marB="130486">
                    <a:lnL w="9525" cap="flat" cmpd="sng" algn="ctr">
                      <a:solidFill>
                        <a:srgbClr val="18F8B4"/>
                      </a:solidFill>
                      <a:prstDash val="solid"/>
                      <a:round/>
                      <a:headEnd type="none" w="med" len="med"/>
                      <a:tailEnd type="none" w="med" len="med"/>
                    </a:lnL>
                    <a:lnR w="9525" cap="flat" cmpd="sng" algn="ctr">
                      <a:solidFill>
                        <a:srgbClr val="18F8B4"/>
                      </a:solidFill>
                      <a:prstDash val="solid"/>
                      <a:round/>
                      <a:headEnd type="none" w="med" len="med"/>
                      <a:tailEnd type="none" w="med" len="med"/>
                    </a:lnR>
                    <a:lnT w="9525" cap="flat" cmpd="sng" algn="ctr">
                      <a:solidFill>
                        <a:srgbClr val="18F8B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48250995"/>
                  </a:ext>
                </a:extLst>
              </a:tr>
              <a:tr h="540144">
                <a:tc>
                  <a:txBody>
                    <a:bodyPr/>
                    <a:lstStyle/>
                    <a:p>
                      <a:pPr algn="just" fontAlgn="t"/>
                      <a:r>
                        <a:rPr lang="en-IN" sz="2100">
                          <a:solidFill>
                            <a:srgbClr val="333333"/>
                          </a:solidFill>
                          <a:effectLst/>
                          <a:latin typeface="inter-regular"/>
                        </a:rPr>
                        <a:t>boolean</a:t>
                      </a: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100" u="none" strike="noStrike">
                          <a:solidFill>
                            <a:srgbClr val="008000"/>
                          </a:solidFill>
                          <a:effectLst/>
                          <a:latin typeface="inter-regular"/>
                          <a:hlinkClick r:id="rId2"/>
                        </a:rPr>
                        <a:t>Boolean</a:t>
                      </a:r>
                      <a:endParaRPr lang="en-IN" sz="2100">
                        <a:solidFill>
                          <a:srgbClr val="333333"/>
                        </a:solidFill>
                        <a:effectLst/>
                        <a:latin typeface="inter-regular"/>
                      </a:endParaRP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64717908"/>
                  </a:ext>
                </a:extLst>
              </a:tr>
              <a:tr h="540144">
                <a:tc>
                  <a:txBody>
                    <a:bodyPr/>
                    <a:lstStyle/>
                    <a:p>
                      <a:pPr algn="just" fontAlgn="t"/>
                      <a:r>
                        <a:rPr lang="en-IN" sz="2100">
                          <a:solidFill>
                            <a:srgbClr val="333333"/>
                          </a:solidFill>
                          <a:effectLst/>
                          <a:latin typeface="inter-regular"/>
                        </a:rPr>
                        <a:t>char</a:t>
                      </a: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100" u="none" strike="noStrike">
                          <a:solidFill>
                            <a:srgbClr val="008000"/>
                          </a:solidFill>
                          <a:effectLst/>
                          <a:latin typeface="inter-regular"/>
                          <a:hlinkClick r:id="rId3"/>
                        </a:rPr>
                        <a:t>Character</a:t>
                      </a:r>
                      <a:endParaRPr lang="en-IN" sz="2100">
                        <a:solidFill>
                          <a:srgbClr val="333333"/>
                        </a:solidFill>
                        <a:effectLst/>
                        <a:latin typeface="inter-regular"/>
                      </a:endParaRP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1914928"/>
                  </a:ext>
                </a:extLst>
              </a:tr>
              <a:tr h="540144">
                <a:tc>
                  <a:txBody>
                    <a:bodyPr/>
                    <a:lstStyle/>
                    <a:p>
                      <a:pPr algn="just" fontAlgn="t"/>
                      <a:r>
                        <a:rPr lang="en-IN" sz="2100">
                          <a:solidFill>
                            <a:srgbClr val="333333"/>
                          </a:solidFill>
                          <a:effectLst/>
                          <a:latin typeface="inter-regular"/>
                        </a:rPr>
                        <a:t>byte</a:t>
                      </a: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100" u="none" strike="noStrike">
                          <a:solidFill>
                            <a:srgbClr val="008000"/>
                          </a:solidFill>
                          <a:effectLst/>
                          <a:latin typeface="inter-regular"/>
                          <a:hlinkClick r:id="rId4"/>
                        </a:rPr>
                        <a:t>Byte</a:t>
                      </a:r>
                      <a:endParaRPr lang="en-IN" sz="2100">
                        <a:solidFill>
                          <a:srgbClr val="333333"/>
                        </a:solidFill>
                        <a:effectLst/>
                        <a:latin typeface="inter-regular"/>
                      </a:endParaRP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0038842"/>
                  </a:ext>
                </a:extLst>
              </a:tr>
              <a:tr h="540144">
                <a:tc>
                  <a:txBody>
                    <a:bodyPr/>
                    <a:lstStyle/>
                    <a:p>
                      <a:pPr algn="just" fontAlgn="t"/>
                      <a:r>
                        <a:rPr lang="en-IN" sz="2100">
                          <a:solidFill>
                            <a:srgbClr val="333333"/>
                          </a:solidFill>
                          <a:effectLst/>
                          <a:latin typeface="inter-regular"/>
                        </a:rPr>
                        <a:t>short</a:t>
                      </a: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100" u="none" strike="noStrike">
                          <a:solidFill>
                            <a:srgbClr val="008000"/>
                          </a:solidFill>
                          <a:effectLst/>
                          <a:latin typeface="inter-regular"/>
                          <a:hlinkClick r:id="rId5"/>
                        </a:rPr>
                        <a:t>Short</a:t>
                      </a:r>
                      <a:endParaRPr lang="en-IN" sz="2100">
                        <a:solidFill>
                          <a:srgbClr val="333333"/>
                        </a:solidFill>
                        <a:effectLst/>
                        <a:latin typeface="inter-regular"/>
                      </a:endParaRP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70743831"/>
                  </a:ext>
                </a:extLst>
              </a:tr>
              <a:tr h="540144">
                <a:tc>
                  <a:txBody>
                    <a:bodyPr/>
                    <a:lstStyle/>
                    <a:p>
                      <a:pPr algn="just" fontAlgn="t"/>
                      <a:r>
                        <a:rPr lang="en-IN" sz="2100">
                          <a:solidFill>
                            <a:srgbClr val="333333"/>
                          </a:solidFill>
                          <a:effectLst/>
                          <a:latin typeface="inter-regular"/>
                        </a:rPr>
                        <a:t>int</a:t>
                      </a: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100" u="none" strike="noStrike">
                          <a:solidFill>
                            <a:srgbClr val="008000"/>
                          </a:solidFill>
                          <a:effectLst/>
                          <a:latin typeface="inter-regular"/>
                          <a:hlinkClick r:id="rId6"/>
                        </a:rPr>
                        <a:t>Integer</a:t>
                      </a:r>
                      <a:endParaRPr lang="en-IN" sz="2100">
                        <a:solidFill>
                          <a:srgbClr val="333333"/>
                        </a:solidFill>
                        <a:effectLst/>
                        <a:latin typeface="inter-regular"/>
                      </a:endParaRP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2534513"/>
                  </a:ext>
                </a:extLst>
              </a:tr>
              <a:tr h="540144">
                <a:tc>
                  <a:txBody>
                    <a:bodyPr/>
                    <a:lstStyle/>
                    <a:p>
                      <a:pPr algn="just" fontAlgn="t"/>
                      <a:r>
                        <a:rPr lang="en-IN" sz="2100">
                          <a:solidFill>
                            <a:srgbClr val="333333"/>
                          </a:solidFill>
                          <a:effectLst/>
                          <a:latin typeface="inter-regular"/>
                        </a:rPr>
                        <a:t>long</a:t>
                      </a: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100" u="none" strike="noStrike">
                          <a:solidFill>
                            <a:srgbClr val="008000"/>
                          </a:solidFill>
                          <a:effectLst/>
                          <a:latin typeface="inter-regular"/>
                          <a:hlinkClick r:id="rId7"/>
                        </a:rPr>
                        <a:t>Long</a:t>
                      </a:r>
                      <a:endParaRPr lang="en-IN" sz="2100">
                        <a:solidFill>
                          <a:srgbClr val="333333"/>
                        </a:solidFill>
                        <a:effectLst/>
                        <a:latin typeface="inter-regular"/>
                      </a:endParaRP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69053531"/>
                  </a:ext>
                </a:extLst>
              </a:tr>
              <a:tr h="540144">
                <a:tc>
                  <a:txBody>
                    <a:bodyPr/>
                    <a:lstStyle/>
                    <a:p>
                      <a:pPr algn="just" fontAlgn="t"/>
                      <a:r>
                        <a:rPr lang="en-IN" sz="2100">
                          <a:solidFill>
                            <a:srgbClr val="333333"/>
                          </a:solidFill>
                          <a:effectLst/>
                          <a:latin typeface="inter-regular"/>
                        </a:rPr>
                        <a:t>float</a:t>
                      </a: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100" u="none" strike="noStrike">
                          <a:solidFill>
                            <a:srgbClr val="008000"/>
                          </a:solidFill>
                          <a:effectLst/>
                          <a:latin typeface="inter-regular"/>
                          <a:hlinkClick r:id="rId8"/>
                        </a:rPr>
                        <a:t>Float</a:t>
                      </a:r>
                      <a:endParaRPr lang="en-IN" sz="2100">
                        <a:solidFill>
                          <a:srgbClr val="333333"/>
                        </a:solidFill>
                        <a:effectLst/>
                        <a:latin typeface="inter-regular"/>
                      </a:endParaRP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34129273"/>
                  </a:ext>
                </a:extLst>
              </a:tr>
              <a:tr h="540144">
                <a:tc>
                  <a:txBody>
                    <a:bodyPr/>
                    <a:lstStyle/>
                    <a:p>
                      <a:pPr algn="just" fontAlgn="t"/>
                      <a:r>
                        <a:rPr lang="en-IN" sz="2100">
                          <a:solidFill>
                            <a:srgbClr val="333333"/>
                          </a:solidFill>
                          <a:effectLst/>
                          <a:latin typeface="inter-regular"/>
                        </a:rPr>
                        <a:t>double</a:t>
                      </a: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100" u="none" strike="noStrike">
                          <a:solidFill>
                            <a:srgbClr val="008000"/>
                          </a:solidFill>
                          <a:effectLst/>
                          <a:latin typeface="inter-regular"/>
                          <a:hlinkClick r:id="rId9"/>
                        </a:rPr>
                        <a:t>Double</a:t>
                      </a:r>
                      <a:endParaRPr lang="en-IN" sz="2100">
                        <a:solidFill>
                          <a:srgbClr val="333333"/>
                        </a:solidFill>
                        <a:effectLst/>
                        <a:latin typeface="inter-regular"/>
                      </a:endParaRPr>
                    </a:p>
                  </a:txBody>
                  <a:tcPr marL="86990" marR="86990" marT="86990" marB="86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93763978"/>
                  </a:ext>
                </a:extLst>
              </a:tr>
            </a:tbl>
          </a:graphicData>
        </a:graphic>
      </p:graphicFrame>
    </p:spTree>
    <p:extLst>
      <p:ext uri="{BB962C8B-B14F-4D97-AF65-F5344CB8AC3E}">
        <p14:creationId xmlns:p14="http://schemas.microsoft.com/office/powerpoint/2010/main" val="379385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ACF9F5-4848-B05C-28D0-50B9A2D98EE0}"/>
              </a:ext>
            </a:extLst>
          </p:cNvPr>
          <p:cNvSpPr txBox="1"/>
          <p:nvPr/>
        </p:nvSpPr>
        <p:spPr>
          <a:xfrm>
            <a:off x="1377315" y="1109960"/>
            <a:ext cx="6137910" cy="461665"/>
          </a:xfrm>
          <a:prstGeom prst="rect">
            <a:avLst/>
          </a:prstGeom>
          <a:noFill/>
        </p:spPr>
        <p:txBody>
          <a:bodyPr wrap="square">
            <a:spAutoFit/>
          </a:bodyPr>
          <a:lstStyle/>
          <a:p>
            <a:pPr algn="just"/>
            <a:r>
              <a:rPr lang="en-IN" sz="2400" b="0" i="0" dirty="0">
                <a:solidFill>
                  <a:srgbClr val="610B38"/>
                </a:solidFill>
                <a:effectLst/>
                <a:latin typeface="erdana"/>
              </a:rPr>
              <a:t>Autoboxing</a:t>
            </a:r>
            <a:endParaRPr lang="en-IN" sz="2400" dirty="0"/>
          </a:p>
        </p:txBody>
      </p:sp>
      <p:sp>
        <p:nvSpPr>
          <p:cNvPr id="5" name="TextBox 4">
            <a:extLst>
              <a:ext uri="{FF2B5EF4-FFF2-40B4-BE49-F238E27FC236}">
                <a16:creationId xmlns:a16="http://schemas.microsoft.com/office/drawing/2014/main" id="{848FF24E-EFA4-1E2F-6B91-FAA86EC50AD7}"/>
              </a:ext>
            </a:extLst>
          </p:cNvPr>
          <p:cNvSpPr txBox="1"/>
          <p:nvPr/>
        </p:nvSpPr>
        <p:spPr>
          <a:xfrm>
            <a:off x="1377314" y="1571625"/>
            <a:ext cx="9984105" cy="1161793"/>
          </a:xfrm>
          <a:prstGeom prst="rect">
            <a:avLst/>
          </a:prstGeom>
          <a:noFill/>
        </p:spPr>
        <p:txBody>
          <a:bodyPr wrap="square">
            <a:spAutoFit/>
          </a:bodyPr>
          <a:lstStyle/>
          <a:p>
            <a:pPr>
              <a:lnSpc>
                <a:spcPct val="150000"/>
              </a:lnSpc>
            </a:pPr>
            <a:r>
              <a:rPr lang="en-US" sz="1600" b="0" i="0" dirty="0">
                <a:solidFill>
                  <a:srgbClr val="333333"/>
                </a:solidFill>
                <a:effectLst/>
                <a:latin typeface="inter-regular"/>
              </a:rPr>
              <a:t>The automatic conversion of primitive data type into its corresponding wrapper class is known as autoboxing, for example, byte to Byte, char to Character, int to Integer, long to Long, float to Float, </a:t>
            </a:r>
            <a:r>
              <a:rPr lang="en-US" sz="1600" b="0" i="0" dirty="0" err="1">
                <a:solidFill>
                  <a:srgbClr val="333333"/>
                </a:solidFill>
                <a:effectLst/>
                <a:latin typeface="inter-regular"/>
              </a:rPr>
              <a:t>boolean</a:t>
            </a:r>
            <a:r>
              <a:rPr lang="en-US" sz="1600" b="0" i="0" dirty="0">
                <a:solidFill>
                  <a:srgbClr val="333333"/>
                </a:solidFill>
                <a:effectLst/>
                <a:latin typeface="inter-regular"/>
              </a:rPr>
              <a:t> to Boolean, double to Double, and short to Short.</a:t>
            </a:r>
            <a:endParaRPr lang="en-IN" sz="1600" dirty="0"/>
          </a:p>
        </p:txBody>
      </p:sp>
      <p:sp>
        <p:nvSpPr>
          <p:cNvPr id="7" name="TextBox 6">
            <a:extLst>
              <a:ext uri="{FF2B5EF4-FFF2-40B4-BE49-F238E27FC236}">
                <a16:creationId xmlns:a16="http://schemas.microsoft.com/office/drawing/2014/main" id="{A3BB73C5-A489-B9C9-82AA-E9C6B81B378B}"/>
              </a:ext>
            </a:extLst>
          </p:cNvPr>
          <p:cNvSpPr txBox="1"/>
          <p:nvPr/>
        </p:nvSpPr>
        <p:spPr>
          <a:xfrm>
            <a:off x="1377315" y="2848035"/>
            <a:ext cx="6137910" cy="3139321"/>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WrapperExample1{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8200"/>
                </a:solidFill>
                <a:effectLst/>
                <a:latin typeface="inter-regular"/>
              </a:rPr>
              <a:t>//Converting int into Integer</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20</a:t>
            </a:r>
            <a:r>
              <a:rPr lang="en-IN" b="0" i="0" dirty="0">
                <a:solidFill>
                  <a:srgbClr val="000000"/>
                </a:solidFill>
                <a:effectLst/>
                <a:latin typeface="inter-regular"/>
              </a:rPr>
              <a:t>;  </a:t>
            </a:r>
          </a:p>
          <a:p>
            <a:pPr algn="just"/>
            <a:r>
              <a:rPr lang="en-IN" b="0" i="0" dirty="0">
                <a:solidFill>
                  <a:srgbClr val="000000"/>
                </a:solidFill>
                <a:effectLst/>
                <a:latin typeface="inter-regular"/>
              </a:rPr>
              <a:t>Integer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Integer.valueOf</a:t>
            </a:r>
            <a:r>
              <a:rPr lang="en-IN" b="0" i="0" dirty="0">
                <a:solidFill>
                  <a:srgbClr val="000000"/>
                </a:solidFill>
                <a:effectLst/>
                <a:latin typeface="inter-regular"/>
              </a:rPr>
              <a:t>(a);</a:t>
            </a:r>
            <a:r>
              <a:rPr lang="en-IN" b="0" i="0" dirty="0">
                <a:solidFill>
                  <a:srgbClr val="008200"/>
                </a:solidFill>
                <a:effectLst/>
                <a:latin typeface="inter-regular"/>
              </a:rPr>
              <a:t>//converting int into Integer explicitly</a:t>
            </a:r>
            <a:r>
              <a:rPr lang="en-IN" b="0" i="0" dirty="0">
                <a:solidFill>
                  <a:srgbClr val="000000"/>
                </a:solidFill>
                <a:effectLst/>
                <a:latin typeface="inter-regular"/>
              </a:rPr>
              <a:t>  </a:t>
            </a:r>
          </a:p>
          <a:p>
            <a:pPr algn="just"/>
            <a:r>
              <a:rPr lang="en-IN" b="0" i="0" dirty="0">
                <a:solidFill>
                  <a:srgbClr val="000000"/>
                </a:solidFill>
                <a:effectLst/>
                <a:latin typeface="inter-regular"/>
              </a:rPr>
              <a:t>Integer j=a;</a:t>
            </a:r>
            <a:r>
              <a:rPr lang="en-IN" b="0" i="0" dirty="0">
                <a:solidFill>
                  <a:srgbClr val="008200"/>
                </a:solidFill>
                <a:effectLst/>
                <a:latin typeface="inter-regular"/>
              </a:rPr>
              <a:t>//autoboxing, now compiler will write </a:t>
            </a:r>
            <a:r>
              <a:rPr lang="en-IN" b="0" i="0" dirty="0" err="1">
                <a:solidFill>
                  <a:srgbClr val="008200"/>
                </a:solidFill>
                <a:effectLst/>
                <a:latin typeface="inter-regular"/>
              </a:rPr>
              <a:t>Integer.valueOf</a:t>
            </a:r>
            <a:r>
              <a:rPr lang="en-IN" b="0" i="0" dirty="0">
                <a:solidFill>
                  <a:srgbClr val="008200"/>
                </a:solidFill>
                <a:effectLst/>
                <a:latin typeface="inter-regular"/>
              </a:rPr>
              <a:t>(a) internally</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566721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B52F5-8905-D412-6CD6-26E0C4D4E576}"/>
              </a:ext>
            </a:extLst>
          </p:cNvPr>
          <p:cNvSpPr txBox="1"/>
          <p:nvPr/>
        </p:nvSpPr>
        <p:spPr>
          <a:xfrm>
            <a:off x="1388745" y="872609"/>
            <a:ext cx="6137910" cy="461665"/>
          </a:xfrm>
          <a:prstGeom prst="rect">
            <a:avLst/>
          </a:prstGeom>
          <a:noFill/>
        </p:spPr>
        <p:txBody>
          <a:bodyPr wrap="square">
            <a:spAutoFit/>
          </a:bodyPr>
          <a:lstStyle/>
          <a:p>
            <a:pPr algn="just"/>
            <a:r>
              <a:rPr lang="en-IN" sz="2400" b="0" i="0" dirty="0">
                <a:solidFill>
                  <a:srgbClr val="610B38"/>
                </a:solidFill>
                <a:effectLst/>
                <a:latin typeface="erdana"/>
              </a:rPr>
              <a:t>Unboxing</a:t>
            </a:r>
          </a:p>
        </p:txBody>
      </p:sp>
      <p:sp>
        <p:nvSpPr>
          <p:cNvPr id="5" name="TextBox 4">
            <a:extLst>
              <a:ext uri="{FF2B5EF4-FFF2-40B4-BE49-F238E27FC236}">
                <a16:creationId xmlns:a16="http://schemas.microsoft.com/office/drawing/2014/main" id="{29753C0A-844D-2F96-AADB-193B512B0BAB}"/>
              </a:ext>
            </a:extLst>
          </p:cNvPr>
          <p:cNvSpPr txBox="1"/>
          <p:nvPr/>
        </p:nvSpPr>
        <p:spPr>
          <a:xfrm>
            <a:off x="1388745" y="1334274"/>
            <a:ext cx="9414510" cy="792461"/>
          </a:xfrm>
          <a:prstGeom prst="rect">
            <a:avLst/>
          </a:prstGeom>
          <a:noFill/>
        </p:spPr>
        <p:txBody>
          <a:bodyPr wrap="square">
            <a:spAutoFit/>
          </a:bodyPr>
          <a:lstStyle/>
          <a:p>
            <a:pPr>
              <a:lnSpc>
                <a:spcPct val="150000"/>
              </a:lnSpc>
            </a:pPr>
            <a:r>
              <a:rPr lang="en-US" sz="1600" b="0" i="0" dirty="0">
                <a:solidFill>
                  <a:srgbClr val="333333"/>
                </a:solidFill>
                <a:effectLst/>
                <a:latin typeface="inter-regular"/>
              </a:rPr>
              <a:t>The automatic conversion of wrapper type into its corresponding primitive type is known as unboxing. It is the reverse process of autoboxing.</a:t>
            </a:r>
            <a:endParaRPr lang="en-IN" sz="1600" dirty="0"/>
          </a:p>
        </p:txBody>
      </p:sp>
      <p:sp>
        <p:nvSpPr>
          <p:cNvPr id="7" name="TextBox 6">
            <a:extLst>
              <a:ext uri="{FF2B5EF4-FFF2-40B4-BE49-F238E27FC236}">
                <a16:creationId xmlns:a16="http://schemas.microsoft.com/office/drawing/2014/main" id="{A9E18AA7-54C4-61B3-07A9-80579D7520FA}"/>
              </a:ext>
            </a:extLst>
          </p:cNvPr>
          <p:cNvSpPr txBox="1"/>
          <p:nvPr/>
        </p:nvSpPr>
        <p:spPr>
          <a:xfrm>
            <a:off x="1388745" y="2415034"/>
            <a:ext cx="6137910" cy="2862322"/>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WrapperExample2{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8200"/>
                </a:solidFill>
                <a:effectLst/>
                <a:latin typeface="inter-regular"/>
              </a:rPr>
              <a:t>//Converting Integer to int  </a:t>
            </a:r>
            <a:r>
              <a:rPr lang="en-IN" b="0" i="0" dirty="0">
                <a:solidFill>
                  <a:srgbClr val="000000"/>
                </a:solidFill>
                <a:effectLst/>
                <a:latin typeface="inter-regular"/>
              </a:rPr>
              <a:t>  </a:t>
            </a:r>
          </a:p>
          <a:p>
            <a:pPr algn="just"/>
            <a:r>
              <a:rPr lang="en-IN" b="0" i="0" dirty="0">
                <a:solidFill>
                  <a:srgbClr val="000000"/>
                </a:solidFill>
                <a:effectLst/>
                <a:latin typeface="inter-regular"/>
              </a:rPr>
              <a:t>Integer a=</a:t>
            </a:r>
            <a:r>
              <a:rPr lang="en-IN" b="1" i="0" dirty="0">
                <a:solidFill>
                  <a:srgbClr val="006699"/>
                </a:solidFill>
                <a:effectLst/>
                <a:latin typeface="inter-regular"/>
              </a:rPr>
              <a:t>new</a:t>
            </a:r>
            <a:r>
              <a:rPr lang="en-IN" b="0" i="0" dirty="0">
                <a:solidFill>
                  <a:srgbClr val="000000"/>
                </a:solidFill>
                <a:effectLst/>
                <a:latin typeface="inter-regular"/>
              </a:rPr>
              <a:t> Integer(</a:t>
            </a:r>
            <a:r>
              <a:rPr lang="en-IN" b="0" i="0" dirty="0">
                <a:solidFill>
                  <a:srgbClr val="C00000"/>
                </a:solidFill>
                <a:effectLst/>
                <a:latin typeface="inter-regular"/>
              </a:rPr>
              <a:t>3</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a.intValue</a:t>
            </a:r>
            <a:r>
              <a:rPr lang="en-IN" b="0" i="0" dirty="0">
                <a:solidFill>
                  <a:srgbClr val="000000"/>
                </a:solidFill>
                <a:effectLst/>
                <a:latin typeface="inter-regular"/>
              </a:rPr>
              <a:t>();</a:t>
            </a:r>
            <a:r>
              <a:rPr lang="en-IN" b="0" i="0" dirty="0">
                <a:solidFill>
                  <a:srgbClr val="008200"/>
                </a:solidFill>
                <a:effectLst/>
                <a:latin typeface="inter-regular"/>
              </a:rPr>
              <a:t>//converting Integer to int explicitly</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j=a;</a:t>
            </a:r>
            <a:r>
              <a:rPr lang="en-IN" b="0" i="0" dirty="0">
                <a:solidFill>
                  <a:srgbClr val="008200"/>
                </a:solidFill>
                <a:effectLst/>
                <a:latin typeface="inter-regular"/>
              </a:rPr>
              <a:t>//unboxing, now compiler will write </a:t>
            </a:r>
            <a:r>
              <a:rPr lang="en-IN" b="0" i="0" dirty="0" err="1">
                <a:solidFill>
                  <a:srgbClr val="008200"/>
                </a:solidFill>
                <a:effectLst/>
                <a:latin typeface="inter-regular"/>
              </a:rPr>
              <a:t>a.intValue</a:t>
            </a:r>
            <a:r>
              <a:rPr lang="en-IN" b="0" i="0" dirty="0">
                <a:solidFill>
                  <a:srgbClr val="008200"/>
                </a:solidFill>
                <a:effectLst/>
                <a:latin typeface="inter-regular"/>
              </a:rPr>
              <a:t>() internally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996732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8FFC361-4757-CCE3-40ED-762C574AAEE1}"/>
              </a:ext>
            </a:extLst>
          </p:cNvPr>
          <p:cNvSpPr txBox="1"/>
          <p:nvPr/>
        </p:nvSpPr>
        <p:spPr>
          <a:xfrm>
            <a:off x="1125855" y="712589"/>
            <a:ext cx="6137910" cy="369332"/>
          </a:xfrm>
          <a:prstGeom prst="rect">
            <a:avLst/>
          </a:prstGeom>
          <a:noFill/>
        </p:spPr>
        <p:txBody>
          <a:bodyPr wrap="square">
            <a:spAutoFit/>
          </a:bodyPr>
          <a:lstStyle/>
          <a:p>
            <a:pPr algn="just"/>
            <a:r>
              <a:rPr lang="en-IN" b="0" i="0" dirty="0">
                <a:solidFill>
                  <a:srgbClr val="610B38"/>
                </a:solidFill>
                <a:effectLst/>
                <a:latin typeface="erdana"/>
              </a:rPr>
              <a:t>Java Wrapper classes Example</a:t>
            </a:r>
          </a:p>
        </p:txBody>
      </p:sp>
      <p:sp>
        <p:nvSpPr>
          <p:cNvPr id="15" name="TextBox 14">
            <a:extLst>
              <a:ext uri="{FF2B5EF4-FFF2-40B4-BE49-F238E27FC236}">
                <a16:creationId xmlns:a16="http://schemas.microsoft.com/office/drawing/2014/main" id="{CBBDE3B5-1A0F-E798-9C07-55B4A605ABB0}"/>
              </a:ext>
            </a:extLst>
          </p:cNvPr>
          <p:cNvSpPr txBox="1"/>
          <p:nvPr/>
        </p:nvSpPr>
        <p:spPr>
          <a:xfrm>
            <a:off x="1125855" y="1182231"/>
            <a:ext cx="3137535" cy="4832092"/>
          </a:xfrm>
          <a:prstGeom prst="rect">
            <a:avLst/>
          </a:prstGeom>
          <a:noFill/>
        </p:spPr>
        <p:txBody>
          <a:bodyPr wrap="square">
            <a:spAutoFit/>
          </a:bodyPr>
          <a:lstStyle/>
          <a:p>
            <a:pPr algn="just"/>
            <a:r>
              <a:rPr lang="en-IN" sz="1400" b="1" i="0" dirty="0">
                <a:solidFill>
                  <a:srgbClr val="006699"/>
                </a:solidFill>
                <a:effectLst/>
                <a:latin typeface="inter-regular"/>
              </a:rPr>
              <a:t>public</a:t>
            </a:r>
            <a:r>
              <a:rPr lang="en-IN" sz="1400" b="0" i="0" dirty="0">
                <a:solidFill>
                  <a:srgbClr val="000000"/>
                </a:solidFill>
                <a:effectLst/>
                <a:latin typeface="inter-regular"/>
              </a:rPr>
              <a:t> </a:t>
            </a:r>
            <a:r>
              <a:rPr lang="en-IN" sz="1400" b="1" i="0" dirty="0">
                <a:solidFill>
                  <a:srgbClr val="006699"/>
                </a:solidFill>
                <a:effectLst/>
                <a:latin typeface="inter-regular"/>
              </a:rPr>
              <a:t>class</a:t>
            </a:r>
            <a:r>
              <a:rPr lang="en-IN" sz="1400" b="0" i="0" dirty="0">
                <a:solidFill>
                  <a:srgbClr val="000000"/>
                </a:solidFill>
                <a:effectLst/>
                <a:latin typeface="inter-regular"/>
              </a:rPr>
              <a:t> WrapperExample3{  </a:t>
            </a:r>
          </a:p>
          <a:p>
            <a:pPr algn="just"/>
            <a:r>
              <a:rPr lang="en-IN" sz="1400" b="1" i="0" dirty="0">
                <a:solidFill>
                  <a:srgbClr val="006699"/>
                </a:solidFill>
                <a:effectLst/>
                <a:latin typeface="inter-regular"/>
              </a:rPr>
              <a:t>public</a:t>
            </a:r>
            <a:r>
              <a:rPr lang="en-IN" sz="1400" b="0" i="0" dirty="0">
                <a:solidFill>
                  <a:srgbClr val="000000"/>
                </a:solidFill>
                <a:effectLst/>
                <a:latin typeface="inter-regular"/>
              </a:rPr>
              <a:t> </a:t>
            </a:r>
            <a:r>
              <a:rPr lang="en-IN" sz="1400" b="1" i="0" dirty="0">
                <a:solidFill>
                  <a:srgbClr val="006699"/>
                </a:solidFill>
                <a:effectLst/>
                <a:latin typeface="inter-regular"/>
              </a:rPr>
              <a:t>static</a:t>
            </a:r>
            <a:r>
              <a:rPr lang="en-IN" sz="1400" b="0" i="0" dirty="0">
                <a:solidFill>
                  <a:srgbClr val="000000"/>
                </a:solidFill>
                <a:effectLst/>
                <a:latin typeface="inter-regular"/>
              </a:rPr>
              <a:t> </a:t>
            </a:r>
            <a:r>
              <a:rPr lang="en-IN" sz="1400" b="1" i="0" dirty="0">
                <a:solidFill>
                  <a:srgbClr val="006699"/>
                </a:solidFill>
                <a:effectLst/>
                <a:latin typeface="inter-regular"/>
              </a:rPr>
              <a:t>void</a:t>
            </a:r>
            <a:r>
              <a:rPr lang="en-IN" sz="1400" b="0" i="0" dirty="0">
                <a:solidFill>
                  <a:srgbClr val="000000"/>
                </a:solidFill>
                <a:effectLst/>
                <a:latin typeface="inter-regular"/>
              </a:rPr>
              <a:t> main(String </a:t>
            </a:r>
            <a:r>
              <a:rPr lang="en-IN" sz="1400" b="0" i="0" dirty="0" err="1">
                <a:solidFill>
                  <a:srgbClr val="000000"/>
                </a:solidFill>
                <a:effectLst/>
                <a:latin typeface="inter-regular"/>
              </a:rPr>
              <a:t>args</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byte</a:t>
            </a:r>
            <a:r>
              <a:rPr lang="en-IN" sz="1400" b="0" i="0" dirty="0">
                <a:solidFill>
                  <a:srgbClr val="000000"/>
                </a:solidFill>
                <a:effectLst/>
                <a:latin typeface="inter-regular"/>
              </a:rPr>
              <a:t> b=</a:t>
            </a:r>
            <a:r>
              <a:rPr lang="en-IN" sz="1400" b="0" i="0" dirty="0">
                <a:solidFill>
                  <a:srgbClr val="C00000"/>
                </a:solidFill>
                <a:effectLst/>
                <a:latin typeface="inter-regular"/>
              </a:rPr>
              <a:t>10</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short</a:t>
            </a:r>
            <a:r>
              <a:rPr lang="en-IN" sz="1400" b="0" i="0" dirty="0">
                <a:solidFill>
                  <a:srgbClr val="000000"/>
                </a:solidFill>
                <a:effectLst/>
                <a:latin typeface="inter-regular"/>
              </a:rPr>
              <a:t> s=</a:t>
            </a:r>
            <a:r>
              <a:rPr lang="en-IN" sz="1400" b="0" i="0" dirty="0">
                <a:solidFill>
                  <a:srgbClr val="C00000"/>
                </a:solidFill>
                <a:effectLst/>
                <a:latin typeface="inter-regular"/>
              </a:rPr>
              <a:t>20</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int</a:t>
            </a:r>
            <a:r>
              <a:rPr lang="en-IN" sz="1400" b="0" i="0" dirty="0">
                <a:solidFill>
                  <a:srgbClr val="000000"/>
                </a:solidFill>
                <a:effectLst/>
                <a:latin typeface="inter-regular"/>
              </a:rPr>
              <a:t> </a:t>
            </a:r>
            <a:r>
              <a:rPr lang="en-IN" sz="1400" b="0" i="0" dirty="0" err="1">
                <a:solidFill>
                  <a:srgbClr val="000000"/>
                </a:solidFill>
                <a:effectLst/>
                <a:latin typeface="inter-regular"/>
              </a:rPr>
              <a:t>i</a:t>
            </a:r>
            <a:r>
              <a:rPr lang="en-IN" sz="1400" b="0" i="0" dirty="0">
                <a:solidFill>
                  <a:srgbClr val="000000"/>
                </a:solidFill>
                <a:effectLst/>
                <a:latin typeface="inter-regular"/>
              </a:rPr>
              <a:t>=</a:t>
            </a:r>
            <a:r>
              <a:rPr lang="en-IN" sz="1400" b="0" i="0" dirty="0">
                <a:solidFill>
                  <a:srgbClr val="C00000"/>
                </a:solidFill>
                <a:effectLst/>
                <a:latin typeface="inter-regular"/>
              </a:rPr>
              <a:t>30</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long</a:t>
            </a:r>
            <a:r>
              <a:rPr lang="en-IN" sz="1400" b="0" i="0" dirty="0">
                <a:solidFill>
                  <a:srgbClr val="000000"/>
                </a:solidFill>
                <a:effectLst/>
                <a:latin typeface="inter-regular"/>
              </a:rPr>
              <a:t> l=</a:t>
            </a:r>
            <a:r>
              <a:rPr lang="en-IN" sz="1400" b="0" i="0" dirty="0">
                <a:solidFill>
                  <a:srgbClr val="C00000"/>
                </a:solidFill>
                <a:effectLst/>
                <a:latin typeface="inter-regular"/>
              </a:rPr>
              <a:t>40</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float</a:t>
            </a:r>
            <a:r>
              <a:rPr lang="en-IN" sz="1400" b="0" i="0" dirty="0">
                <a:solidFill>
                  <a:srgbClr val="000000"/>
                </a:solidFill>
                <a:effectLst/>
                <a:latin typeface="inter-regular"/>
              </a:rPr>
              <a:t> f=</a:t>
            </a:r>
            <a:r>
              <a:rPr lang="en-IN" sz="1400" b="0" i="0" dirty="0">
                <a:solidFill>
                  <a:srgbClr val="C00000"/>
                </a:solidFill>
                <a:effectLst/>
                <a:latin typeface="inter-regular"/>
              </a:rPr>
              <a:t>50</a:t>
            </a:r>
            <a:r>
              <a:rPr lang="en-IN" sz="1400" b="0" i="0" dirty="0">
                <a:solidFill>
                  <a:srgbClr val="000000"/>
                </a:solidFill>
                <a:effectLst/>
                <a:latin typeface="inter-regular"/>
              </a:rPr>
              <a:t>.0F;  </a:t>
            </a:r>
          </a:p>
          <a:p>
            <a:pPr algn="just"/>
            <a:r>
              <a:rPr lang="en-IN" sz="1400" b="1" i="0" dirty="0">
                <a:solidFill>
                  <a:srgbClr val="006699"/>
                </a:solidFill>
                <a:effectLst/>
                <a:latin typeface="inter-regular"/>
              </a:rPr>
              <a:t>double</a:t>
            </a:r>
            <a:r>
              <a:rPr lang="en-IN" sz="1400" b="0" i="0" dirty="0">
                <a:solidFill>
                  <a:srgbClr val="000000"/>
                </a:solidFill>
                <a:effectLst/>
                <a:latin typeface="inter-regular"/>
              </a:rPr>
              <a:t> d=</a:t>
            </a:r>
            <a:r>
              <a:rPr lang="en-IN" sz="1400" b="0" i="0" dirty="0">
                <a:solidFill>
                  <a:srgbClr val="C00000"/>
                </a:solidFill>
                <a:effectLst/>
                <a:latin typeface="inter-regular"/>
              </a:rPr>
              <a:t>60</a:t>
            </a:r>
            <a:r>
              <a:rPr lang="en-IN" sz="1400" b="0" i="0" dirty="0">
                <a:solidFill>
                  <a:srgbClr val="000000"/>
                </a:solidFill>
                <a:effectLst/>
                <a:latin typeface="inter-regular"/>
              </a:rPr>
              <a:t>.0D;  </a:t>
            </a:r>
          </a:p>
          <a:p>
            <a:pPr algn="just"/>
            <a:r>
              <a:rPr lang="en-IN" sz="1400" b="1" i="0" dirty="0">
                <a:solidFill>
                  <a:srgbClr val="006699"/>
                </a:solidFill>
                <a:effectLst/>
                <a:latin typeface="inter-regular"/>
              </a:rPr>
              <a:t>char</a:t>
            </a:r>
            <a:r>
              <a:rPr lang="en-IN" sz="1400" b="0" i="0" dirty="0">
                <a:solidFill>
                  <a:srgbClr val="000000"/>
                </a:solidFill>
                <a:effectLst/>
                <a:latin typeface="inter-regular"/>
              </a:rPr>
              <a:t> c=</a:t>
            </a:r>
            <a:r>
              <a:rPr lang="en-IN" sz="1400" b="0" i="0" dirty="0">
                <a:solidFill>
                  <a:srgbClr val="0000FF"/>
                </a:solidFill>
                <a:effectLst/>
                <a:latin typeface="inter-regular"/>
              </a:rPr>
              <a:t>'a'</a:t>
            </a:r>
            <a:r>
              <a:rPr lang="en-IN" sz="1400" b="0" i="0" dirty="0">
                <a:solidFill>
                  <a:srgbClr val="000000"/>
                </a:solidFill>
                <a:effectLst/>
                <a:latin typeface="inter-regular"/>
              </a:rPr>
              <a:t>;  </a:t>
            </a:r>
          </a:p>
          <a:p>
            <a:pPr algn="just"/>
            <a:r>
              <a:rPr lang="en-IN" sz="1400" b="1" i="0" dirty="0" err="1">
                <a:solidFill>
                  <a:srgbClr val="006699"/>
                </a:solidFill>
                <a:effectLst/>
                <a:latin typeface="inter-regular"/>
              </a:rPr>
              <a:t>boolean</a:t>
            </a:r>
            <a:r>
              <a:rPr lang="en-IN" sz="1400" b="0" i="0" dirty="0">
                <a:solidFill>
                  <a:srgbClr val="000000"/>
                </a:solidFill>
                <a:effectLst/>
                <a:latin typeface="inter-regular"/>
              </a:rPr>
              <a:t> b2=</a:t>
            </a:r>
            <a:r>
              <a:rPr lang="en-IN" sz="1400" b="1" i="0" dirty="0">
                <a:solidFill>
                  <a:srgbClr val="006699"/>
                </a:solidFill>
                <a:effectLst/>
                <a:latin typeface="inter-regular"/>
              </a:rPr>
              <a:t>true</a:t>
            </a:r>
            <a:r>
              <a:rPr lang="en-IN" sz="1400" b="0" i="0" dirty="0">
                <a:solidFill>
                  <a:srgbClr val="000000"/>
                </a:solidFill>
                <a:effectLst/>
                <a:latin typeface="inter-regular"/>
              </a:rPr>
              <a:t>;  </a:t>
            </a:r>
          </a:p>
          <a:p>
            <a:pPr algn="just"/>
            <a:endParaRPr lang="en-IN" sz="1400" dirty="0">
              <a:solidFill>
                <a:srgbClr val="000000"/>
              </a:solidFill>
              <a:latin typeface="inter-regular"/>
            </a:endParaRPr>
          </a:p>
          <a:p>
            <a:pPr algn="just"/>
            <a:r>
              <a:rPr lang="en-IN" sz="1400" b="0" i="0" dirty="0">
                <a:solidFill>
                  <a:srgbClr val="008200"/>
                </a:solidFill>
                <a:effectLst/>
                <a:latin typeface="inter-regular"/>
              </a:rPr>
              <a:t>//Autoboxing: Converting primitives into objects</a:t>
            </a:r>
            <a:r>
              <a:rPr lang="en-IN" sz="1400" b="0" i="0" dirty="0">
                <a:solidFill>
                  <a:srgbClr val="000000"/>
                </a:solidFill>
                <a:effectLst/>
                <a:latin typeface="inter-regular"/>
              </a:rPr>
              <a:t>  </a:t>
            </a:r>
          </a:p>
          <a:p>
            <a:pPr algn="just"/>
            <a:r>
              <a:rPr lang="en-IN" sz="1400" b="0" i="0" dirty="0">
                <a:solidFill>
                  <a:srgbClr val="000000"/>
                </a:solidFill>
                <a:effectLst/>
                <a:latin typeface="inter-regular"/>
              </a:rPr>
              <a:t>Byte </a:t>
            </a:r>
            <a:r>
              <a:rPr lang="en-IN" sz="1400" b="0" i="0" dirty="0" err="1">
                <a:solidFill>
                  <a:srgbClr val="000000"/>
                </a:solidFill>
                <a:effectLst/>
                <a:latin typeface="inter-regular"/>
              </a:rPr>
              <a:t>byteobj</a:t>
            </a:r>
            <a:r>
              <a:rPr lang="en-IN" sz="1400" b="0" i="0" dirty="0">
                <a:solidFill>
                  <a:srgbClr val="000000"/>
                </a:solidFill>
                <a:effectLst/>
                <a:latin typeface="inter-regular"/>
              </a:rPr>
              <a:t>=b;  </a:t>
            </a:r>
          </a:p>
          <a:p>
            <a:pPr algn="just"/>
            <a:r>
              <a:rPr lang="en-IN" sz="1400" b="0" i="0" dirty="0">
                <a:solidFill>
                  <a:srgbClr val="000000"/>
                </a:solidFill>
                <a:effectLst/>
                <a:latin typeface="inter-regular"/>
              </a:rPr>
              <a:t>Short </a:t>
            </a:r>
            <a:r>
              <a:rPr lang="en-IN" sz="1400" b="0" i="0" dirty="0" err="1">
                <a:solidFill>
                  <a:srgbClr val="000000"/>
                </a:solidFill>
                <a:effectLst/>
                <a:latin typeface="inter-regular"/>
              </a:rPr>
              <a:t>shortobj</a:t>
            </a:r>
            <a:r>
              <a:rPr lang="en-IN" sz="1400" b="0" i="0" dirty="0">
                <a:solidFill>
                  <a:srgbClr val="000000"/>
                </a:solidFill>
                <a:effectLst/>
                <a:latin typeface="inter-regular"/>
              </a:rPr>
              <a:t>=s;  </a:t>
            </a:r>
          </a:p>
          <a:p>
            <a:pPr algn="just"/>
            <a:r>
              <a:rPr lang="en-IN" sz="1400" b="0" i="0" dirty="0">
                <a:solidFill>
                  <a:srgbClr val="000000"/>
                </a:solidFill>
                <a:effectLst/>
                <a:latin typeface="inter-regular"/>
              </a:rPr>
              <a:t>Integer </a:t>
            </a:r>
            <a:r>
              <a:rPr lang="en-IN" sz="1400" b="0" i="0" dirty="0" err="1">
                <a:solidFill>
                  <a:srgbClr val="000000"/>
                </a:solidFill>
                <a:effectLst/>
                <a:latin typeface="inter-regular"/>
              </a:rPr>
              <a:t>intobj</a:t>
            </a:r>
            <a:r>
              <a:rPr lang="en-IN" sz="1400" b="0" i="0" dirty="0">
                <a:solidFill>
                  <a:srgbClr val="000000"/>
                </a:solidFill>
                <a:effectLst/>
                <a:latin typeface="inter-regular"/>
              </a:rPr>
              <a:t>=</a:t>
            </a:r>
            <a:r>
              <a:rPr lang="en-IN" sz="1400" b="0" i="0" dirty="0" err="1">
                <a:solidFill>
                  <a:srgbClr val="000000"/>
                </a:solidFill>
                <a:effectLst/>
                <a:latin typeface="inter-regular"/>
              </a:rPr>
              <a:t>i</a:t>
            </a:r>
            <a:r>
              <a:rPr lang="en-IN" sz="1400" b="0" i="0" dirty="0">
                <a:solidFill>
                  <a:srgbClr val="000000"/>
                </a:solidFill>
                <a:effectLst/>
                <a:latin typeface="inter-regular"/>
              </a:rPr>
              <a:t>;  </a:t>
            </a:r>
          </a:p>
          <a:p>
            <a:pPr algn="just"/>
            <a:r>
              <a:rPr lang="en-IN" sz="1400" b="0" i="0" dirty="0">
                <a:solidFill>
                  <a:srgbClr val="000000"/>
                </a:solidFill>
                <a:effectLst/>
                <a:latin typeface="inter-regular"/>
              </a:rPr>
              <a:t>Long </a:t>
            </a:r>
            <a:r>
              <a:rPr lang="en-IN" sz="1400" b="0" i="0" dirty="0" err="1">
                <a:solidFill>
                  <a:srgbClr val="000000"/>
                </a:solidFill>
                <a:effectLst/>
                <a:latin typeface="inter-regular"/>
              </a:rPr>
              <a:t>longobj</a:t>
            </a:r>
            <a:r>
              <a:rPr lang="en-IN" sz="1400" b="0" i="0" dirty="0">
                <a:solidFill>
                  <a:srgbClr val="000000"/>
                </a:solidFill>
                <a:effectLst/>
                <a:latin typeface="inter-regular"/>
              </a:rPr>
              <a:t>=l;  </a:t>
            </a:r>
          </a:p>
          <a:p>
            <a:pPr algn="just"/>
            <a:r>
              <a:rPr lang="en-IN" sz="1400" b="0" i="0" dirty="0">
                <a:solidFill>
                  <a:srgbClr val="000000"/>
                </a:solidFill>
                <a:effectLst/>
                <a:latin typeface="inter-regular"/>
              </a:rPr>
              <a:t>Float </a:t>
            </a:r>
            <a:r>
              <a:rPr lang="en-IN" sz="1400" b="0" i="0" dirty="0" err="1">
                <a:solidFill>
                  <a:srgbClr val="000000"/>
                </a:solidFill>
                <a:effectLst/>
                <a:latin typeface="inter-regular"/>
              </a:rPr>
              <a:t>floatobj</a:t>
            </a:r>
            <a:r>
              <a:rPr lang="en-IN" sz="1400" b="0" i="0" dirty="0">
                <a:solidFill>
                  <a:srgbClr val="000000"/>
                </a:solidFill>
                <a:effectLst/>
                <a:latin typeface="inter-regular"/>
              </a:rPr>
              <a:t>=f;  </a:t>
            </a:r>
          </a:p>
          <a:p>
            <a:pPr algn="just"/>
            <a:r>
              <a:rPr lang="en-IN" sz="1400" b="0" i="0" dirty="0">
                <a:solidFill>
                  <a:srgbClr val="000000"/>
                </a:solidFill>
                <a:effectLst/>
                <a:latin typeface="inter-regular"/>
              </a:rPr>
              <a:t>Double </a:t>
            </a:r>
            <a:r>
              <a:rPr lang="en-IN" sz="1400" b="0" i="0" dirty="0" err="1">
                <a:solidFill>
                  <a:srgbClr val="000000"/>
                </a:solidFill>
                <a:effectLst/>
                <a:latin typeface="inter-regular"/>
              </a:rPr>
              <a:t>doubleobj</a:t>
            </a:r>
            <a:r>
              <a:rPr lang="en-IN" sz="1400" b="0" i="0" dirty="0">
                <a:solidFill>
                  <a:srgbClr val="000000"/>
                </a:solidFill>
                <a:effectLst/>
                <a:latin typeface="inter-regular"/>
              </a:rPr>
              <a:t>=d;  </a:t>
            </a:r>
          </a:p>
          <a:p>
            <a:pPr algn="just"/>
            <a:r>
              <a:rPr lang="en-IN" sz="1400" b="0" i="0" dirty="0">
                <a:solidFill>
                  <a:srgbClr val="000000"/>
                </a:solidFill>
                <a:effectLst/>
                <a:latin typeface="inter-regular"/>
              </a:rPr>
              <a:t>Character </a:t>
            </a:r>
            <a:r>
              <a:rPr lang="en-IN" sz="1400" b="0" i="0" dirty="0" err="1">
                <a:solidFill>
                  <a:srgbClr val="000000"/>
                </a:solidFill>
                <a:effectLst/>
                <a:latin typeface="inter-regular"/>
              </a:rPr>
              <a:t>charobj</a:t>
            </a:r>
            <a:r>
              <a:rPr lang="en-IN" sz="1400" b="0" i="0" dirty="0">
                <a:solidFill>
                  <a:srgbClr val="000000"/>
                </a:solidFill>
                <a:effectLst/>
                <a:latin typeface="inter-regular"/>
              </a:rPr>
              <a:t>=c;  </a:t>
            </a:r>
          </a:p>
          <a:p>
            <a:pPr algn="just"/>
            <a:r>
              <a:rPr lang="en-IN" sz="1400" b="0" i="0" dirty="0">
                <a:solidFill>
                  <a:srgbClr val="000000"/>
                </a:solidFill>
                <a:effectLst/>
                <a:latin typeface="inter-regular"/>
              </a:rPr>
              <a:t>Boolean </a:t>
            </a:r>
            <a:r>
              <a:rPr lang="en-IN" sz="1400" b="0" i="0" dirty="0" err="1">
                <a:solidFill>
                  <a:srgbClr val="000000"/>
                </a:solidFill>
                <a:effectLst/>
                <a:latin typeface="inter-regular"/>
              </a:rPr>
              <a:t>boolobj</a:t>
            </a:r>
            <a:r>
              <a:rPr lang="en-IN" sz="1400" b="0" i="0" dirty="0">
                <a:solidFill>
                  <a:srgbClr val="000000"/>
                </a:solidFill>
                <a:effectLst/>
                <a:latin typeface="inter-regular"/>
              </a:rPr>
              <a:t>=b2;  </a:t>
            </a:r>
          </a:p>
          <a:p>
            <a:pPr algn="just"/>
            <a:endParaRPr lang="en-IN" sz="1400" b="0" i="0" dirty="0">
              <a:solidFill>
                <a:srgbClr val="000000"/>
              </a:solidFill>
              <a:effectLst/>
              <a:latin typeface="inter-regular"/>
            </a:endParaRPr>
          </a:p>
        </p:txBody>
      </p:sp>
      <p:sp>
        <p:nvSpPr>
          <p:cNvPr id="17" name="TextBox 16">
            <a:extLst>
              <a:ext uri="{FF2B5EF4-FFF2-40B4-BE49-F238E27FC236}">
                <a16:creationId xmlns:a16="http://schemas.microsoft.com/office/drawing/2014/main" id="{9F3B64FF-5A17-DD68-5F4D-463FC274B35D}"/>
              </a:ext>
            </a:extLst>
          </p:cNvPr>
          <p:cNvSpPr txBox="1"/>
          <p:nvPr/>
        </p:nvSpPr>
        <p:spPr>
          <a:xfrm>
            <a:off x="5503545" y="1182231"/>
            <a:ext cx="6137910" cy="2031325"/>
          </a:xfrm>
          <a:prstGeom prst="rect">
            <a:avLst/>
          </a:prstGeom>
          <a:noFill/>
        </p:spPr>
        <p:txBody>
          <a:bodyPr wrap="square">
            <a:spAutoFit/>
          </a:bodyPr>
          <a:lstStyle/>
          <a:p>
            <a:pPr algn="just"/>
            <a:r>
              <a:rPr lang="en-IN" sz="1400" b="0" i="0" dirty="0">
                <a:solidFill>
                  <a:srgbClr val="008200"/>
                </a:solidFill>
                <a:effectLst/>
                <a:latin typeface="inter-regular"/>
              </a:rPr>
              <a:t>//Unboxing: Converting Objects to Primitives</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byte</a:t>
            </a:r>
            <a:r>
              <a:rPr lang="en-IN" sz="1400" b="0" i="0" dirty="0">
                <a:solidFill>
                  <a:srgbClr val="000000"/>
                </a:solidFill>
                <a:effectLst/>
                <a:latin typeface="inter-regular"/>
              </a:rPr>
              <a:t> </a:t>
            </a:r>
            <a:r>
              <a:rPr lang="en-IN" sz="1400" b="0" i="0" dirty="0" err="1">
                <a:solidFill>
                  <a:srgbClr val="000000"/>
                </a:solidFill>
                <a:effectLst/>
                <a:latin typeface="inter-regular"/>
              </a:rPr>
              <a:t>bytevalue</a:t>
            </a:r>
            <a:r>
              <a:rPr lang="en-IN" sz="1400" b="0" i="0" dirty="0">
                <a:solidFill>
                  <a:srgbClr val="000000"/>
                </a:solidFill>
                <a:effectLst/>
                <a:latin typeface="inter-regular"/>
              </a:rPr>
              <a:t>=</a:t>
            </a:r>
            <a:r>
              <a:rPr lang="en-IN" sz="1400" b="0" i="0" dirty="0" err="1">
                <a:solidFill>
                  <a:srgbClr val="000000"/>
                </a:solidFill>
                <a:effectLst/>
                <a:latin typeface="inter-regular"/>
              </a:rPr>
              <a:t>byteobj</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short</a:t>
            </a:r>
            <a:r>
              <a:rPr lang="en-IN" sz="1400" b="0" i="0" dirty="0">
                <a:solidFill>
                  <a:srgbClr val="000000"/>
                </a:solidFill>
                <a:effectLst/>
                <a:latin typeface="inter-regular"/>
              </a:rPr>
              <a:t> </a:t>
            </a:r>
            <a:r>
              <a:rPr lang="en-IN" sz="1400" b="0" i="0" dirty="0" err="1">
                <a:solidFill>
                  <a:srgbClr val="000000"/>
                </a:solidFill>
                <a:effectLst/>
                <a:latin typeface="inter-regular"/>
              </a:rPr>
              <a:t>shortvalue</a:t>
            </a:r>
            <a:r>
              <a:rPr lang="en-IN" sz="1400" b="0" i="0" dirty="0">
                <a:solidFill>
                  <a:srgbClr val="000000"/>
                </a:solidFill>
                <a:effectLst/>
                <a:latin typeface="inter-regular"/>
              </a:rPr>
              <a:t>=</a:t>
            </a:r>
            <a:r>
              <a:rPr lang="en-IN" sz="1400" b="0" i="0" dirty="0" err="1">
                <a:solidFill>
                  <a:srgbClr val="000000"/>
                </a:solidFill>
                <a:effectLst/>
                <a:latin typeface="inter-regular"/>
              </a:rPr>
              <a:t>shortobj</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int</a:t>
            </a:r>
            <a:r>
              <a:rPr lang="en-IN" sz="1400" b="0" i="0" dirty="0">
                <a:solidFill>
                  <a:srgbClr val="000000"/>
                </a:solidFill>
                <a:effectLst/>
                <a:latin typeface="inter-regular"/>
              </a:rPr>
              <a:t> </a:t>
            </a:r>
            <a:r>
              <a:rPr lang="en-IN" sz="1400" b="0" i="0" dirty="0" err="1">
                <a:solidFill>
                  <a:srgbClr val="000000"/>
                </a:solidFill>
                <a:effectLst/>
                <a:latin typeface="inter-regular"/>
              </a:rPr>
              <a:t>intvalue</a:t>
            </a:r>
            <a:r>
              <a:rPr lang="en-IN" sz="1400" b="0" i="0" dirty="0">
                <a:solidFill>
                  <a:srgbClr val="000000"/>
                </a:solidFill>
                <a:effectLst/>
                <a:latin typeface="inter-regular"/>
              </a:rPr>
              <a:t>=</a:t>
            </a:r>
            <a:r>
              <a:rPr lang="en-IN" sz="1400" b="0" i="0" dirty="0" err="1">
                <a:solidFill>
                  <a:srgbClr val="000000"/>
                </a:solidFill>
                <a:effectLst/>
                <a:latin typeface="inter-regular"/>
              </a:rPr>
              <a:t>intobj</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long</a:t>
            </a:r>
            <a:r>
              <a:rPr lang="en-IN" sz="1400" b="0" i="0" dirty="0">
                <a:solidFill>
                  <a:srgbClr val="000000"/>
                </a:solidFill>
                <a:effectLst/>
                <a:latin typeface="inter-regular"/>
              </a:rPr>
              <a:t> </a:t>
            </a:r>
            <a:r>
              <a:rPr lang="en-IN" sz="1400" b="0" i="0" dirty="0" err="1">
                <a:solidFill>
                  <a:srgbClr val="000000"/>
                </a:solidFill>
                <a:effectLst/>
                <a:latin typeface="inter-regular"/>
              </a:rPr>
              <a:t>longvalue</a:t>
            </a:r>
            <a:r>
              <a:rPr lang="en-IN" sz="1400" b="0" i="0" dirty="0">
                <a:solidFill>
                  <a:srgbClr val="000000"/>
                </a:solidFill>
                <a:effectLst/>
                <a:latin typeface="inter-regular"/>
              </a:rPr>
              <a:t>=</a:t>
            </a:r>
            <a:r>
              <a:rPr lang="en-IN" sz="1400" b="0" i="0" dirty="0" err="1">
                <a:solidFill>
                  <a:srgbClr val="000000"/>
                </a:solidFill>
                <a:effectLst/>
                <a:latin typeface="inter-regular"/>
              </a:rPr>
              <a:t>longobj</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float</a:t>
            </a:r>
            <a:r>
              <a:rPr lang="en-IN" sz="1400" b="0" i="0" dirty="0">
                <a:solidFill>
                  <a:srgbClr val="000000"/>
                </a:solidFill>
                <a:effectLst/>
                <a:latin typeface="inter-regular"/>
              </a:rPr>
              <a:t> </a:t>
            </a:r>
            <a:r>
              <a:rPr lang="en-IN" sz="1400" b="0" i="0" dirty="0" err="1">
                <a:solidFill>
                  <a:srgbClr val="000000"/>
                </a:solidFill>
                <a:effectLst/>
                <a:latin typeface="inter-regular"/>
              </a:rPr>
              <a:t>floatvalue</a:t>
            </a:r>
            <a:r>
              <a:rPr lang="en-IN" sz="1400" b="0" i="0" dirty="0">
                <a:solidFill>
                  <a:srgbClr val="000000"/>
                </a:solidFill>
                <a:effectLst/>
                <a:latin typeface="inter-regular"/>
              </a:rPr>
              <a:t>=</a:t>
            </a:r>
            <a:r>
              <a:rPr lang="en-IN" sz="1400" b="0" i="0" dirty="0" err="1">
                <a:solidFill>
                  <a:srgbClr val="000000"/>
                </a:solidFill>
                <a:effectLst/>
                <a:latin typeface="inter-regular"/>
              </a:rPr>
              <a:t>floatobj</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double</a:t>
            </a:r>
            <a:r>
              <a:rPr lang="en-IN" sz="1400" b="0" i="0" dirty="0">
                <a:solidFill>
                  <a:srgbClr val="000000"/>
                </a:solidFill>
                <a:effectLst/>
                <a:latin typeface="inter-regular"/>
              </a:rPr>
              <a:t> </a:t>
            </a:r>
            <a:r>
              <a:rPr lang="en-IN" sz="1400" b="0" i="0" dirty="0" err="1">
                <a:solidFill>
                  <a:srgbClr val="000000"/>
                </a:solidFill>
                <a:effectLst/>
                <a:latin typeface="inter-regular"/>
              </a:rPr>
              <a:t>doublevalue</a:t>
            </a:r>
            <a:r>
              <a:rPr lang="en-IN" sz="1400" b="0" i="0" dirty="0">
                <a:solidFill>
                  <a:srgbClr val="000000"/>
                </a:solidFill>
                <a:effectLst/>
                <a:latin typeface="inter-regular"/>
              </a:rPr>
              <a:t>=</a:t>
            </a:r>
            <a:r>
              <a:rPr lang="en-IN" sz="1400" b="0" i="0" dirty="0" err="1">
                <a:solidFill>
                  <a:srgbClr val="000000"/>
                </a:solidFill>
                <a:effectLst/>
                <a:latin typeface="inter-regular"/>
              </a:rPr>
              <a:t>doubleobj</a:t>
            </a:r>
            <a:r>
              <a:rPr lang="en-IN" sz="1400" b="0" i="0" dirty="0">
                <a:solidFill>
                  <a:srgbClr val="000000"/>
                </a:solidFill>
                <a:effectLst/>
                <a:latin typeface="inter-regular"/>
              </a:rPr>
              <a:t>;  </a:t>
            </a:r>
          </a:p>
          <a:p>
            <a:pPr algn="just"/>
            <a:r>
              <a:rPr lang="en-IN" sz="1400" b="1" i="0" dirty="0">
                <a:solidFill>
                  <a:srgbClr val="006699"/>
                </a:solidFill>
                <a:effectLst/>
                <a:latin typeface="inter-regular"/>
              </a:rPr>
              <a:t>char</a:t>
            </a:r>
            <a:r>
              <a:rPr lang="en-IN" sz="1400" b="0" i="0" dirty="0">
                <a:solidFill>
                  <a:srgbClr val="000000"/>
                </a:solidFill>
                <a:effectLst/>
                <a:latin typeface="inter-regular"/>
              </a:rPr>
              <a:t> </a:t>
            </a:r>
            <a:r>
              <a:rPr lang="en-IN" sz="1400" b="0" i="0" dirty="0" err="1">
                <a:solidFill>
                  <a:srgbClr val="000000"/>
                </a:solidFill>
                <a:effectLst/>
                <a:latin typeface="inter-regular"/>
              </a:rPr>
              <a:t>charvalue</a:t>
            </a:r>
            <a:r>
              <a:rPr lang="en-IN" sz="1400" b="0" i="0" dirty="0">
                <a:solidFill>
                  <a:srgbClr val="000000"/>
                </a:solidFill>
                <a:effectLst/>
                <a:latin typeface="inter-regular"/>
              </a:rPr>
              <a:t>=</a:t>
            </a:r>
            <a:r>
              <a:rPr lang="en-IN" sz="1400" b="0" i="0" dirty="0" err="1">
                <a:solidFill>
                  <a:srgbClr val="000000"/>
                </a:solidFill>
                <a:effectLst/>
                <a:latin typeface="inter-regular"/>
              </a:rPr>
              <a:t>charobj</a:t>
            </a:r>
            <a:r>
              <a:rPr lang="en-IN" sz="1400" b="0" i="0" dirty="0">
                <a:solidFill>
                  <a:srgbClr val="000000"/>
                </a:solidFill>
                <a:effectLst/>
                <a:latin typeface="inter-regular"/>
              </a:rPr>
              <a:t>;  </a:t>
            </a:r>
          </a:p>
          <a:p>
            <a:pPr algn="just"/>
            <a:r>
              <a:rPr lang="en-IN" sz="1400" b="1" i="0" dirty="0" err="1">
                <a:solidFill>
                  <a:srgbClr val="006699"/>
                </a:solidFill>
                <a:effectLst/>
                <a:latin typeface="inter-regular"/>
              </a:rPr>
              <a:t>boolean</a:t>
            </a:r>
            <a:r>
              <a:rPr lang="en-IN" sz="1400" b="0" i="0" dirty="0">
                <a:solidFill>
                  <a:srgbClr val="000000"/>
                </a:solidFill>
                <a:effectLst/>
                <a:latin typeface="inter-regular"/>
              </a:rPr>
              <a:t> </a:t>
            </a:r>
            <a:r>
              <a:rPr lang="en-IN" sz="1400" b="0" i="0" dirty="0" err="1">
                <a:solidFill>
                  <a:srgbClr val="000000"/>
                </a:solidFill>
                <a:effectLst/>
                <a:latin typeface="inter-regular"/>
              </a:rPr>
              <a:t>boolvalue</a:t>
            </a:r>
            <a:r>
              <a:rPr lang="en-IN" sz="1400" b="0" i="0" dirty="0">
                <a:solidFill>
                  <a:srgbClr val="000000"/>
                </a:solidFill>
                <a:effectLst/>
                <a:latin typeface="inter-regular"/>
              </a:rPr>
              <a:t>=</a:t>
            </a:r>
            <a:r>
              <a:rPr lang="en-IN" sz="1400" b="0" i="0" dirty="0" err="1">
                <a:solidFill>
                  <a:srgbClr val="000000"/>
                </a:solidFill>
                <a:effectLst/>
                <a:latin typeface="inter-regular"/>
              </a:rPr>
              <a:t>boolobj</a:t>
            </a:r>
            <a:r>
              <a:rPr lang="en-IN" sz="1400" b="0" i="0" dirty="0">
                <a:solidFill>
                  <a:srgbClr val="000000"/>
                </a:solidFill>
                <a:effectLst/>
                <a:latin typeface="inter-regular"/>
              </a:rPr>
              <a:t>; </a:t>
            </a:r>
          </a:p>
        </p:txBody>
      </p:sp>
    </p:spTree>
    <p:extLst>
      <p:ext uri="{BB962C8B-B14F-4D97-AF65-F5344CB8AC3E}">
        <p14:creationId xmlns:p14="http://schemas.microsoft.com/office/powerpoint/2010/main" val="2252974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028EB87C-C787-7609-B0EE-A2AC3E3EB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402" y="930270"/>
            <a:ext cx="9595129" cy="4696411"/>
          </a:xfrm>
          <a:prstGeom prst="roundRect">
            <a:avLst>
              <a:gd name="adj" fmla="val 5301"/>
            </a:avLst>
          </a:prstGeom>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84540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A light bulb with text below&#10;&#10;Description automatically generated">
            <a:extLst>
              <a:ext uri="{FF2B5EF4-FFF2-40B4-BE49-F238E27FC236}">
                <a16:creationId xmlns:a16="http://schemas.microsoft.com/office/drawing/2014/main" id="{EB43579E-29F4-85D9-D246-59C7D4D73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89" y="158598"/>
            <a:ext cx="6386512" cy="6467355"/>
          </a:xfrm>
          <a:prstGeom prst="roundRect">
            <a:avLst>
              <a:gd name="adj" fmla="val 5301"/>
            </a:avLst>
          </a:prstGeom>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01952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14B459-E4C0-D8C0-DCA6-BA2E2841B9F7}"/>
              </a:ext>
            </a:extLst>
          </p:cNvPr>
          <p:cNvSpPr/>
          <p:nvPr/>
        </p:nvSpPr>
        <p:spPr>
          <a:xfrm>
            <a:off x="1170459" y="652760"/>
            <a:ext cx="5450531" cy="923330"/>
          </a:xfrm>
          <a:prstGeom prst="rect">
            <a:avLst/>
          </a:prstGeom>
          <a:noFill/>
        </p:spPr>
        <p:txBody>
          <a:bodyPr wrap="none" lIns="91440" tIns="45720" rIns="91440" bIns="45720">
            <a:spAutoFit/>
          </a:bodyPr>
          <a:lstStyle/>
          <a:p>
            <a:pPr algn="ctr"/>
            <a:r>
              <a:rPr lang="en-IN" sz="5400" b="1" i="0" cap="none" spc="50">
                <a:ln w="0"/>
                <a:solidFill>
                  <a:schemeClr val="bg2"/>
                </a:solidFill>
                <a:effectLst>
                  <a:innerShdw blurRad="63500" dist="50800" dir="13500000">
                    <a:srgbClr val="000000">
                      <a:alpha val="50000"/>
                    </a:srgbClr>
                  </a:innerShdw>
                </a:effectLst>
                <a:latin typeface="erdana"/>
              </a:rPr>
              <a:t>JDK, JRE, and JVM</a:t>
            </a:r>
            <a:endParaRPr lang="en-IN" sz="5400" b="1" cap="none" spc="50" dirty="0">
              <a:ln w="0"/>
              <a:solidFill>
                <a:schemeClr val="bg2"/>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2467F92E-62E6-FBCE-B5E3-00D836E2BC5B}"/>
              </a:ext>
            </a:extLst>
          </p:cNvPr>
          <p:cNvSpPr txBox="1"/>
          <p:nvPr/>
        </p:nvSpPr>
        <p:spPr>
          <a:xfrm>
            <a:off x="1170459" y="1857375"/>
            <a:ext cx="9187979" cy="4619854"/>
          </a:xfrm>
          <a:prstGeom prst="rect">
            <a:avLst/>
          </a:prstGeom>
          <a:noFill/>
        </p:spPr>
        <p:txBody>
          <a:bodyPr wrap="square" rtlCol="0">
            <a:spAutoFit/>
          </a:bodyPr>
          <a:lstStyle/>
          <a:p>
            <a:pPr marL="0" marR="0" rtl="0">
              <a:lnSpc>
                <a:spcPct val="150000"/>
              </a:lnSpc>
              <a:spcBef>
                <a:spcPts val="0"/>
              </a:spcBef>
              <a:spcAft>
                <a:spcPts val="0"/>
              </a:spcAft>
            </a:pPr>
            <a:r>
              <a:rPr lang="en-IN" sz="1800" b="1" dirty="0">
                <a:solidFill>
                  <a:srgbClr val="333333"/>
                </a:solidFill>
                <a:effectLst/>
                <a:latin typeface="inter-regular"/>
              </a:rPr>
              <a:t>JDK (Java Development Kit): </a:t>
            </a:r>
            <a:r>
              <a:rPr lang="en-IN" sz="1800" dirty="0">
                <a:solidFill>
                  <a:srgbClr val="333333"/>
                </a:solidFill>
                <a:effectLst/>
                <a:latin typeface="inter-regular"/>
              </a:rPr>
              <a:t>A software package that provides tools for developing, compiling,</a:t>
            </a:r>
          </a:p>
          <a:p>
            <a:pPr marL="0" marR="0" rtl="0">
              <a:lnSpc>
                <a:spcPct val="150000"/>
              </a:lnSpc>
              <a:spcBef>
                <a:spcPts val="0"/>
              </a:spcBef>
              <a:spcAft>
                <a:spcPts val="0"/>
              </a:spcAft>
            </a:pPr>
            <a:r>
              <a:rPr lang="en-IN" sz="1800" dirty="0">
                <a:solidFill>
                  <a:srgbClr val="333333"/>
                </a:solidFill>
                <a:effectLst/>
                <a:latin typeface="inter-regular"/>
              </a:rPr>
              <a:t>and running Java applications. It includes the Java compiler, debugger, and other development </a:t>
            </a:r>
          </a:p>
          <a:p>
            <a:pPr marL="0" marR="0" rtl="0">
              <a:lnSpc>
                <a:spcPct val="150000"/>
              </a:lnSpc>
              <a:spcBef>
                <a:spcPts val="0"/>
              </a:spcBef>
              <a:spcAft>
                <a:spcPts val="0"/>
              </a:spcAft>
            </a:pPr>
            <a:r>
              <a:rPr lang="en-IN" sz="1800" dirty="0">
                <a:solidFill>
                  <a:srgbClr val="333333"/>
                </a:solidFill>
                <a:effectLst/>
                <a:latin typeface="inter-regular"/>
              </a:rPr>
              <a:t>utilities.</a:t>
            </a:r>
          </a:p>
          <a:p>
            <a:pPr marL="0" marR="0" rtl="0">
              <a:lnSpc>
                <a:spcPct val="150000"/>
              </a:lnSpc>
              <a:spcBef>
                <a:spcPts val="0"/>
              </a:spcBef>
              <a:spcAft>
                <a:spcPts val="0"/>
              </a:spcAft>
            </a:pPr>
            <a:endParaRPr lang="en-IN" sz="1800" dirty="0">
              <a:solidFill>
                <a:srgbClr val="333333"/>
              </a:solidFill>
              <a:effectLst/>
              <a:latin typeface="inter-regular"/>
            </a:endParaRPr>
          </a:p>
          <a:p>
            <a:pPr marL="0" marR="0" rtl="0">
              <a:lnSpc>
                <a:spcPct val="150000"/>
              </a:lnSpc>
              <a:spcBef>
                <a:spcPts val="0"/>
              </a:spcBef>
              <a:spcAft>
                <a:spcPts val="0"/>
              </a:spcAft>
            </a:pPr>
            <a:r>
              <a:rPr lang="en-IN" sz="1800" b="1" dirty="0">
                <a:solidFill>
                  <a:srgbClr val="333333"/>
                </a:solidFill>
                <a:effectLst/>
                <a:latin typeface="inter-regular"/>
              </a:rPr>
              <a:t>JVM (Java Virtual Machine): </a:t>
            </a:r>
            <a:r>
              <a:rPr lang="en-IN" sz="1800" dirty="0">
                <a:solidFill>
                  <a:srgbClr val="333333"/>
                </a:solidFill>
                <a:effectLst/>
                <a:latin typeface="inter-regular"/>
              </a:rPr>
              <a:t>A virtual machine that executes Java bytecode, allowing Java</a:t>
            </a:r>
          </a:p>
          <a:p>
            <a:pPr marL="0" marR="0" rtl="0">
              <a:lnSpc>
                <a:spcPct val="150000"/>
              </a:lnSpc>
              <a:spcBef>
                <a:spcPts val="0"/>
              </a:spcBef>
              <a:spcAft>
                <a:spcPts val="0"/>
              </a:spcAft>
            </a:pPr>
            <a:r>
              <a:rPr lang="en-IN" sz="1800" dirty="0">
                <a:solidFill>
                  <a:srgbClr val="333333"/>
                </a:solidFill>
                <a:effectLst/>
                <a:latin typeface="inter-regular"/>
              </a:rPr>
              <a:t>applications to run on different platforms without modification. It provides runtime environment for Java applications.</a:t>
            </a:r>
          </a:p>
          <a:p>
            <a:pPr marL="0" marR="0" rtl="0">
              <a:lnSpc>
                <a:spcPct val="150000"/>
              </a:lnSpc>
              <a:spcBef>
                <a:spcPts val="0"/>
              </a:spcBef>
              <a:spcAft>
                <a:spcPts val="0"/>
              </a:spcAft>
            </a:pPr>
            <a:endParaRPr lang="en-IN" sz="1800" dirty="0">
              <a:solidFill>
                <a:srgbClr val="333333"/>
              </a:solidFill>
              <a:effectLst/>
              <a:latin typeface="inter-regular"/>
            </a:endParaRPr>
          </a:p>
          <a:p>
            <a:pPr marL="0" marR="0" rtl="0">
              <a:lnSpc>
                <a:spcPct val="150000"/>
              </a:lnSpc>
              <a:spcBef>
                <a:spcPts val="0"/>
              </a:spcBef>
              <a:spcAft>
                <a:spcPts val="0"/>
              </a:spcAft>
            </a:pPr>
            <a:r>
              <a:rPr lang="en-IN" sz="1800" b="1" dirty="0">
                <a:solidFill>
                  <a:srgbClr val="333333"/>
                </a:solidFill>
                <a:effectLst/>
                <a:latin typeface="inter-regular"/>
              </a:rPr>
              <a:t>JRE (Java Runtime Environment): </a:t>
            </a:r>
            <a:r>
              <a:rPr lang="en-IN" sz="1800" dirty="0">
                <a:solidFill>
                  <a:srgbClr val="333333"/>
                </a:solidFill>
                <a:effectLst/>
                <a:latin typeface="inter-regular"/>
              </a:rPr>
              <a:t>A subset of the JDK, the JRE includes the JVM and essential </a:t>
            </a:r>
          </a:p>
          <a:p>
            <a:pPr marL="0" marR="0" rtl="0">
              <a:lnSpc>
                <a:spcPct val="150000"/>
              </a:lnSpc>
              <a:spcBef>
                <a:spcPts val="0"/>
              </a:spcBef>
              <a:spcAft>
                <a:spcPts val="0"/>
              </a:spcAft>
            </a:pPr>
            <a:r>
              <a:rPr lang="en-IN" sz="1800" dirty="0">
                <a:solidFill>
                  <a:srgbClr val="333333"/>
                </a:solidFill>
                <a:effectLst/>
                <a:latin typeface="inter-regular"/>
              </a:rPr>
              <a:t>libraries required to run Java applications. It's used for executing Java programs without the </a:t>
            </a:r>
          </a:p>
          <a:p>
            <a:pPr marL="0" marR="0" rtl="0">
              <a:lnSpc>
                <a:spcPct val="150000"/>
              </a:lnSpc>
              <a:spcBef>
                <a:spcPts val="0"/>
              </a:spcBef>
              <a:spcAft>
                <a:spcPts val="0"/>
              </a:spcAft>
            </a:pPr>
            <a:r>
              <a:rPr lang="en-IN" sz="1800" dirty="0">
                <a:solidFill>
                  <a:srgbClr val="333333"/>
                </a:solidFill>
                <a:effectLst/>
                <a:latin typeface="inter-regular"/>
              </a:rPr>
              <a:t>need for development tools.</a:t>
            </a:r>
          </a:p>
        </p:txBody>
      </p:sp>
    </p:spTree>
    <p:extLst>
      <p:ext uri="{BB962C8B-B14F-4D97-AF65-F5344CB8AC3E}">
        <p14:creationId xmlns:p14="http://schemas.microsoft.com/office/powerpoint/2010/main" val="2031833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10B46F8-3C89-ABA1-08C4-FCF0D0404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268" y="766497"/>
            <a:ext cx="9105463" cy="5325005"/>
          </a:xfrm>
          <a:prstGeom prst="roundRect">
            <a:avLst>
              <a:gd name="adj" fmla="val 5301"/>
            </a:avLst>
          </a:prstGeom>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98675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3" name="Rectangle 16">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white rectangular object with a yellow square on a black background&#10;&#10;Description automatically generated">
            <a:extLst>
              <a:ext uri="{FF2B5EF4-FFF2-40B4-BE49-F238E27FC236}">
                <a16:creationId xmlns:a16="http://schemas.microsoft.com/office/drawing/2014/main" id="{A6B56CA3-8205-71B1-3C70-5F10DB187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90" y="1333731"/>
            <a:ext cx="6909479" cy="4190535"/>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4" name="Picture 18">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AEFC369-1BAE-A849-0E33-E191D6F8058D}"/>
              </a:ext>
            </a:extLst>
          </p:cNvPr>
          <p:cNvSpPr/>
          <p:nvPr/>
        </p:nvSpPr>
        <p:spPr>
          <a:xfrm>
            <a:off x="8196408" y="640831"/>
            <a:ext cx="3352128" cy="15738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i="0" u="sng" cap="all" spc="50">
                <a:ln w="0"/>
                <a:latin typeface="+mj-lt"/>
                <a:ea typeface="+mj-ea"/>
                <a:cs typeface="+mj-cs"/>
              </a:rPr>
              <a:t>Java Variables :</a:t>
            </a:r>
            <a:endParaRPr lang="en-US" sz="3600" b="1" u="sng" cap="all" spc="50">
              <a:ln w="0"/>
              <a:latin typeface="+mj-lt"/>
              <a:ea typeface="+mj-ea"/>
              <a:cs typeface="+mj-cs"/>
            </a:endParaRPr>
          </a:p>
        </p:txBody>
      </p:sp>
      <p:sp>
        <p:nvSpPr>
          <p:cNvPr id="6" name="TextBox 5">
            <a:extLst>
              <a:ext uri="{FF2B5EF4-FFF2-40B4-BE49-F238E27FC236}">
                <a16:creationId xmlns:a16="http://schemas.microsoft.com/office/drawing/2014/main" id="{38BE033B-1744-63A5-D94C-B29E4BF3F717}"/>
              </a:ext>
            </a:extLst>
          </p:cNvPr>
          <p:cNvSpPr txBox="1"/>
          <p:nvPr/>
        </p:nvSpPr>
        <p:spPr>
          <a:xfrm>
            <a:off x="8196408" y="2367092"/>
            <a:ext cx="3352128" cy="3881309"/>
          </a:xfrm>
          <a:prstGeom prst="rect">
            <a:avLst/>
          </a:prstGeom>
        </p:spPr>
        <p:txBody>
          <a:bodyPr vert="horz" lIns="91440" tIns="45720" rIns="91440" bIns="45720" rtlCol="0">
            <a:normAutofit/>
          </a:bodyPr>
          <a:lstStyle/>
          <a:p>
            <a:pPr marL="285750" indent="-285750" defTabSz="914400">
              <a:lnSpc>
                <a:spcPct val="120000"/>
              </a:lnSpc>
              <a:spcAft>
                <a:spcPts val="600"/>
              </a:spcAft>
              <a:buClr>
                <a:schemeClr val="tx1"/>
              </a:buClr>
              <a:buFont typeface="Wingdings" panose="05000000000000000000" pitchFamily="2" charset="2"/>
              <a:buChar char="q"/>
            </a:pPr>
            <a:r>
              <a:rPr lang="en-US" b="0" i="0" cap="all" dirty="0">
                <a:latin typeface="inter-regular"/>
              </a:rPr>
              <a:t>A variable is the name of a reserved area allocated in memory. In other words, it is a name of the memory location. It is a combination of "vary + able" which means its value can be changed.</a:t>
            </a:r>
            <a:endParaRPr lang="en-US" cap="all" dirty="0">
              <a:latin typeface="inter-regular"/>
            </a:endParaRPr>
          </a:p>
        </p:txBody>
      </p:sp>
    </p:spTree>
    <p:extLst>
      <p:ext uri="{BB962C8B-B14F-4D97-AF65-F5344CB8AC3E}">
        <p14:creationId xmlns:p14="http://schemas.microsoft.com/office/powerpoint/2010/main" val="3416731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2E79-C12F-C15C-3B37-D5B0AF1FD9BF}"/>
              </a:ext>
            </a:extLst>
          </p:cNvPr>
          <p:cNvSpPr txBox="1"/>
          <p:nvPr/>
        </p:nvSpPr>
        <p:spPr>
          <a:xfrm>
            <a:off x="1268016" y="994053"/>
            <a:ext cx="6136480" cy="400110"/>
          </a:xfrm>
          <a:prstGeom prst="rect">
            <a:avLst/>
          </a:prstGeom>
          <a:noFill/>
        </p:spPr>
        <p:txBody>
          <a:bodyPr wrap="square">
            <a:spAutoFit/>
          </a:bodyPr>
          <a:lstStyle/>
          <a:p>
            <a:pPr algn="just"/>
            <a:r>
              <a:rPr lang="en-US" sz="2000" b="1" i="0" dirty="0">
                <a:solidFill>
                  <a:srgbClr val="006699"/>
                </a:solidFill>
                <a:effectLst/>
                <a:latin typeface="inter-regular"/>
              </a:rPr>
              <a:t>int</a:t>
            </a:r>
            <a:r>
              <a:rPr lang="en-US" sz="2000" b="0" i="0" dirty="0">
                <a:solidFill>
                  <a:srgbClr val="000000"/>
                </a:solidFill>
                <a:effectLst/>
                <a:latin typeface="inter-regular"/>
              </a:rPr>
              <a:t> data = </a:t>
            </a:r>
            <a:r>
              <a:rPr lang="en-US" sz="2000" b="0" i="0" dirty="0">
                <a:solidFill>
                  <a:srgbClr val="C00000"/>
                </a:solidFill>
                <a:effectLst/>
                <a:latin typeface="inter-regular"/>
              </a:rPr>
              <a:t>50</a:t>
            </a:r>
            <a:r>
              <a:rPr lang="en-US" sz="2000" b="0" i="0" dirty="0">
                <a:solidFill>
                  <a:srgbClr val="000000"/>
                </a:solidFill>
                <a:effectLst/>
                <a:latin typeface="inter-regular"/>
              </a:rPr>
              <a:t>;   </a:t>
            </a:r>
            <a:r>
              <a:rPr lang="en-US" sz="2000" b="0" i="0" dirty="0">
                <a:solidFill>
                  <a:srgbClr val="008200"/>
                </a:solidFill>
                <a:effectLst/>
                <a:latin typeface="inter-regular"/>
              </a:rPr>
              <a:t>//Here data is variable</a:t>
            </a:r>
            <a:r>
              <a:rPr lang="en-US" sz="2000" b="0" i="0" dirty="0">
                <a:solidFill>
                  <a:srgbClr val="000000"/>
                </a:solidFill>
                <a:effectLst/>
                <a:latin typeface="inter-regular"/>
              </a:rPr>
              <a:t>  </a:t>
            </a:r>
          </a:p>
        </p:txBody>
      </p:sp>
      <p:pic>
        <p:nvPicPr>
          <p:cNvPr id="5" name="Picture 4" descr="A group of light bulbs with text&#10;&#10;Description automatically generated">
            <a:extLst>
              <a:ext uri="{FF2B5EF4-FFF2-40B4-BE49-F238E27FC236}">
                <a16:creationId xmlns:a16="http://schemas.microsoft.com/office/drawing/2014/main" id="{05AEA721-D268-3215-801D-2CA59666A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969" y="1543050"/>
            <a:ext cx="4358667" cy="4552949"/>
          </a:xfrm>
          <a:prstGeom prst="rect">
            <a:avLst/>
          </a:prstGeom>
        </p:spPr>
      </p:pic>
    </p:spTree>
    <p:extLst>
      <p:ext uri="{BB962C8B-B14F-4D97-AF65-F5344CB8AC3E}">
        <p14:creationId xmlns:p14="http://schemas.microsoft.com/office/powerpoint/2010/main" val="2372597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9F4B0E-D153-92A2-B94A-A5240BE65836}"/>
              </a:ext>
            </a:extLst>
          </p:cNvPr>
          <p:cNvSpPr txBox="1"/>
          <p:nvPr/>
        </p:nvSpPr>
        <p:spPr>
          <a:xfrm>
            <a:off x="1225152" y="814477"/>
            <a:ext cx="9761936" cy="4708981"/>
          </a:xfrm>
          <a:prstGeom prst="rect">
            <a:avLst/>
          </a:prstGeom>
          <a:noFill/>
        </p:spPr>
        <p:txBody>
          <a:bodyPr wrap="square">
            <a:spAutoFit/>
          </a:bodyPr>
          <a:lstStyle/>
          <a:p>
            <a:pPr marL="342900" indent="-342900">
              <a:buFont typeface="Wingdings" panose="05000000000000000000" pitchFamily="2" charset="2"/>
              <a:buChar char="Ø"/>
            </a:pPr>
            <a:r>
              <a:rPr lang="en-US" sz="2000" b="1" dirty="0">
                <a:latin typeface="inter-regular"/>
              </a:rPr>
              <a:t>Local Variable: </a:t>
            </a:r>
            <a:r>
              <a:rPr lang="en-US" sz="2000" dirty="0">
                <a:latin typeface="inter-regular"/>
              </a:rPr>
              <a:t>A local variable is declared within a method, constructor, or a block of code. It exists only within the scope of that method, meaning it can be accessed and used only within that method. Once the method execution is complete, the local variable's memory is reclaimed. Local variables must be initialized before they are used.</a:t>
            </a:r>
          </a:p>
          <a:p>
            <a:pPr marL="342900" indent="-342900">
              <a:buFont typeface="Wingdings" panose="05000000000000000000" pitchFamily="2" charset="2"/>
              <a:buChar char="Ø"/>
            </a:pPr>
            <a:endParaRPr lang="en-US" sz="2000" dirty="0">
              <a:latin typeface="inter-regular"/>
            </a:endParaRPr>
          </a:p>
          <a:p>
            <a:pPr marL="342900" indent="-342900">
              <a:buFont typeface="Wingdings" panose="05000000000000000000" pitchFamily="2" charset="2"/>
              <a:buChar char="Ø"/>
            </a:pPr>
            <a:r>
              <a:rPr lang="en-US" sz="2000" b="1" dirty="0">
                <a:latin typeface="inter-regular"/>
              </a:rPr>
              <a:t>Instance Variable: </a:t>
            </a:r>
            <a:r>
              <a:rPr lang="en-US" sz="2000" dirty="0">
                <a:latin typeface="inter-regular"/>
              </a:rPr>
              <a:t>Also known as non-static or member variables, instance variables are declared within a class but outside any method. They hold data that is unique to each instance (object) of the class. These variables have a separate memory location for each object created from the class. Instance variables are accessible through object references and can have different values for different objects.</a:t>
            </a:r>
          </a:p>
          <a:p>
            <a:pPr marL="342900" indent="-342900">
              <a:buFont typeface="Wingdings" panose="05000000000000000000" pitchFamily="2" charset="2"/>
              <a:buChar char="Ø"/>
            </a:pPr>
            <a:endParaRPr lang="en-US" sz="2000" dirty="0">
              <a:latin typeface="inter-regular"/>
            </a:endParaRPr>
          </a:p>
          <a:p>
            <a:pPr marL="342900" indent="-342900">
              <a:buFont typeface="Wingdings" panose="05000000000000000000" pitchFamily="2" charset="2"/>
              <a:buChar char="Ø"/>
            </a:pPr>
            <a:r>
              <a:rPr lang="en-US" sz="2000" b="1" dirty="0">
                <a:latin typeface="inter-regular"/>
              </a:rPr>
              <a:t>Static Variable:</a:t>
            </a:r>
            <a:r>
              <a:rPr lang="en-US" sz="2000" dirty="0">
                <a:latin typeface="inter-regular"/>
              </a:rPr>
              <a:t> Also called a class variable, a static variable is associated with the class rather than with any particular instance of the class. It is declared using the static keyword. Static variables are shared among all instances of the class. They are stored in a single memory location throughout the program's execution. </a:t>
            </a:r>
            <a:endParaRPr lang="en-IN" sz="2000" dirty="0">
              <a:latin typeface="inter-regular"/>
            </a:endParaRPr>
          </a:p>
        </p:txBody>
      </p:sp>
    </p:spTree>
    <p:extLst>
      <p:ext uri="{BB962C8B-B14F-4D97-AF65-F5344CB8AC3E}">
        <p14:creationId xmlns:p14="http://schemas.microsoft.com/office/powerpoint/2010/main" val="2744859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DDF5F-D77C-58DB-2DB3-C63E322849C2}"/>
              </a:ext>
            </a:extLst>
          </p:cNvPr>
          <p:cNvSpPr txBox="1"/>
          <p:nvPr/>
        </p:nvSpPr>
        <p:spPr>
          <a:xfrm>
            <a:off x="1239440" y="1613684"/>
            <a:ext cx="7961709" cy="3785652"/>
          </a:xfrm>
          <a:prstGeom prst="rect">
            <a:avLst/>
          </a:prstGeom>
          <a:noFill/>
        </p:spPr>
        <p:txBody>
          <a:bodyPr wrap="square">
            <a:spAutoFit/>
          </a:bodyPr>
          <a:lstStyle/>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A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int</a:t>
            </a:r>
            <a:r>
              <a:rPr lang="en-IN" sz="2000" b="0" i="0" dirty="0">
                <a:solidFill>
                  <a:srgbClr val="000000"/>
                </a:solidFill>
                <a:effectLst/>
                <a:latin typeface="inter-regular"/>
              </a:rPr>
              <a:t> m=</a:t>
            </a:r>
            <a:r>
              <a:rPr lang="en-IN" sz="2000" b="0" i="0" dirty="0">
                <a:solidFill>
                  <a:srgbClr val="C00000"/>
                </a:solidFill>
                <a:effectLst/>
                <a:latin typeface="inter-regular"/>
              </a:rPr>
              <a:t>100</a:t>
            </a:r>
            <a:r>
              <a:rPr lang="en-IN" sz="2000" b="0" i="0" dirty="0">
                <a:solidFill>
                  <a:srgbClr val="000000"/>
                </a:solidFill>
                <a:effectLst/>
                <a:latin typeface="inter-regular"/>
              </a:rPr>
              <a:t>;	 </a:t>
            </a:r>
            <a:r>
              <a:rPr lang="en-IN" sz="2000" b="0" i="0" dirty="0">
                <a:solidFill>
                  <a:srgbClr val="008200"/>
                </a:solidFill>
                <a:effectLst/>
                <a:latin typeface="inter-regular"/>
              </a:rPr>
              <a:t>//static variable</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method()  </a:t>
            </a:r>
          </a:p>
          <a:p>
            <a:pPr algn="just">
              <a:buFont typeface="+mj-lt"/>
              <a:buAutoNum type="arabicPeriod"/>
            </a:pPr>
            <a:r>
              <a:rPr lang="en-IN" sz="2000" b="0" i="0" dirty="0">
                <a:solidFill>
                  <a:srgbClr val="000000"/>
                </a:solidFill>
                <a:effectLst/>
                <a:latin typeface="inter-regular"/>
              </a:rPr>
              <a:t>    {    </a:t>
            </a:r>
          </a:p>
          <a:p>
            <a:pPr algn="just">
              <a:buFont typeface="+mj-lt"/>
              <a:buAutoNum type="arabicPeriod"/>
            </a:pPr>
            <a:r>
              <a:rPr lang="en-IN" sz="2000" b="0" i="0" dirty="0">
                <a:solidFill>
                  <a:srgbClr val="000000"/>
                </a:solidFill>
                <a:effectLst/>
                <a:latin typeface="inter-regular"/>
              </a:rPr>
              <a:t>        </a:t>
            </a:r>
            <a:r>
              <a:rPr lang="en-IN" sz="2000" b="1" i="0" dirty="0">
                <a:solidFill>
                  <a:srgbClr val="006699"/>
                </a:solidFill>
                <a:effectLst/>
                <a:latin typeface="inter-regular"/>
              </a:rPr>
              <a:t>int</a:t>
            </a:r>
            <a:r>
              <a:rPr lang="en-IN" sz="2000" b="0" i="0" dirty="0">
                <a:solidFill>
                  <a:srgbClr val="000000"/>
                </a:solidFill>
                <a:effectLst/>
                <a:latin typeface="inter-regular"/>
              </a:rPr>
              <a:t> n=</a:t>
            </a:r>
            <a:r>
              <a:rPr lang="en-IN" sz="2000" b="0" i="0" dirty="0">
                <a:solidFill>
                  <a:srgbClr val="C00000"/>
                </a:solidFill>
                <a:effectLst/>
                <a:latin typeface="inter-regular"/>
              </a:rPr>
              <a:t>90</a:t>
            </a:r>
            <a:r>
              <a:rPr lang="en-IN" sz="2000" b="0" i="0" dirty="0">
                <a:solidFill>
                  <a:srgbClr val="000000"/>
                </a:solidFill>
                <a:effectLst/>
                <a:latin typeface="inter-regular"/>
              </a:rPr>
              <a:t>;	</a:t>
            </a:r>
            <a:r>
              <a:rPr lang="en-IN" sz="2000" b="0" i="0" dirty="0">
                <a:solidFill>
                  <a:srgbClr val="008200"/>
                </a:solidFill>
                <a:effectLst/>
                <a:latin typeface="inter-regular"/>
              </a:rPr>
              <a:t>//local variable  </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  </a:t>
            </a:r>
          </a:p>
          <a:p>
            <a:pPr algn="just">
              <a:buFont typeface="+mj-lt"/>
              <a:buAutoNum type="arabicPeriod"/>
            </a:pPr>
            <a:r>
              <a:rPr lang="en-IN" sz="2000" b="0" i="0" dirty="0">
                <a:solidFill>
                  <a:srgbClr val="000000"/>
                </a:solidFill>
                <a:effectLst/>
                <a:latin typeface="inter-regular"/>
              </a:rPr>
              <a:t>    </a:t>
            </a: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args[])  </a:t>
            </a:r>
          </a:p>
          <a:p>
            <a:pPr algn="just">
              <a:buFont typeface="+mj-lt"/>
              <a:buAutoNum type="arabicPeriod"/>
            </a:pPr>
            <a:r>
              <a:rPr lang="en-IN" sz="2000" b="0" i="0" dirty="0">
                <a:solidFill>
                  <a:srgbClr val="000000"/>
                </a:solidFill>
                <a:effectLst/>
                <a:latin typeface="inter-regular"/>
              </a:rPr>
              <a:t>    {  </a:t>
            </a:r>
          </a:p>
          <a:p>
            <a:pPr algn="just">
              <a:buFont typeface="+mj-lt"/>
              <a:buAutoNum type="arabicPeriod"/>
            </a:pPr>
            <a:r>
              <a:rPr lang="en-IN" sz="2000" b="0" i="0" dirty="0">
                <a:solidFill>
                  <a:srgbClr val="000000"/>
                </a:solidFill>
                <a:effectLst/>
                <a:latin typeface="inter-regular"/>
              </a:rPr>
              <a:t>        </a:t>
            </a:r>
            <a:r>
              <a:rPr lang="en-IN" sz="2000" b="1" i="0" dirty="0">
                <a:solidFill>
                  <a:srgbClr val="006699"/>
                </a:solidFill>
                <a:effectLst/>
                <a:latin typeface="inter-regular"/>
              </a:rPr>
              <a:t>int</a:t>
            </a:r>
            <a:r>
              <a:rPr lang="en-IN" sz="2000" b="0" i="0" dirty="0">
                <a:solidFill>
                  <a:srgbClr val="000000"/>
                </a:solidFill>
                <a:effectLst/>
                <a:latin typeface="inter-regular"/>
              </a:rPr>
              <a:t> data=</a:t>
            </a:r>
            <a:r>
              <a:rPr lang="en-IN" sz="2000" b="0" i="0" dirty="0">
                <a:solidFill>
                  <a:srgbClr val="C00000"/>
                </a:solidFill>
                <a:effectLst/>
                <a:latin typeface="inter-regular"/>
              </a:rPr>
              <a:t>50</a:t>
            </a:r>
            <a:r>
              <a:rPr lang="en-IN" sz="2000" b="0" i="0" dirty="0">
                <a:solidFill>
                  <a:srgbClr val="000000"/>
                </a:solidFill>
                <a:effectLst/>
                <a:latin typeface="inter-regular"/>
              </a:rPr>
              <a:t>; 	 </a:t>
            </a:r>
            <a:r>
              <a:rPr lang="en-IN" sz="2000" b="0" i="0" dirty="0">
                <a:solidFill>
                  <a:srgbClr val="008200"/>
                </a:solidFill>
                <a:effectLst/>
                <a:latin typeface="inter-regular"/>
              </a:rPr>
              <a:t>//instance variable  </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  </a:t>
            </a:r>
          </a:p>
          <a:p>
            <a:pPr algn="just">
              <a:buFont typeface="+mj-lt"/>
              <a:buAutoNum type="arabicPeriod"/>
            </a:pPr>
            <a:r>
              <a:rPr lang="en-IN" sz="2000" b="0" i="0" dirty="0">
                <a:solidFill>
                  <a:srgbClr val="000000"/>
                </a:solidFill>
                <a:effectLst/>
                <a:latin typeface="inter-regular"/>
              </a:rPr>
              <a:t>}  	</a:t>
            </a:r>
            <a:r>
              <a:rPr lang="en-IN" sz="2000" b="0" i="0" dirty="0">
                <a:solidFill>
                  <a:srgbClr val="008200"/>
                </a:solidFill>
                <a:effectLst/>
                <a:latin typeface="inter-regular"/>
              </a:rPr>
              <a:t>//end of class </a:t>
            </a:r>
            <a:r>
              <a:rPr lang="en-IN" sz="2000" b="0" i="0" dirty="0">
                <a:solidFill>
                  <a:srgbClr val="000000"/>
                </a:solidFill>
                <a:effectLst/>
                <a:latin typeface="inter-regular"/>
              </a:rPr>
              <a:t>  </a:t>
            </a:r>
          </a:p>
        </p:txBody>
      </p:sp>
      <p:sp>
        <p:nvSpPr>
          <p:cNvPr id="5" name="TextBox 4">
            <a:extLst>
              <a:ext uri="{FF2B5EF4-FFF2-40B4-BE49-F238E27FC236}">
                <a16:creationId xmlns:a16="http://schemas.microsoft.com/office/drawing/2014/main" id="{9BE96DCF-371A-CC5E-756B-BCBBE5085A9A}"/>
              </a:ext>
            </a:extLst>
          </p:cNvPr>
          <p:cNvSpPr txBox="1"/>
          <p:nvPr/>
        </p:nvSpPr>
        <p:spPr>
          <a:xfrm>
            <a:off x="1239440" y="1051203"/>
            <a:ext cx="6136480" cy="400110"/>
          </a:xfrm>
          <a:prstGeom prst="rect">
            <a:avLst/>
          </a:prstGeom>
          <a:noFill/>
        </p:spPr>
        <p:txBody>
          <a:bodyPr wrap="square">
            <a:spAutoFit/>
          </a:bodyPr>
          <a:lstStyle/>
          <a:p>
            <a:pPr algn="just"/>
            <a:r>
              <a:rPr lang="en-US" sz="2000" b="1" dirty="0">
                <a:solidFill>
                  <a:srgbClr val="610B4B"/>
                </a:solidFill>
                <a:latin typeface="tahoma" panose="020B0604030504040204" pitchFamily="34" charset="0"/>
              </a:rPr>
              <a:t>U</a:t>
            </a:r>
            <a:r>
              <a:rPr lang="en-US" sz="2000" b="1" dirty="0">
                <a:solidFill>
                  <a:srgbClr val="610B4B"/>
                </a:solidFill>
                <a:effectLst/>
                <a:latin typeface="tahoma" panose="020B0604030504040204" pitchFamily="34" charset="0"/>
              </a:rPr>
              <a:t>nderstand the types of variables in java</a:t>
            </a:r>
          </a:p>
        </p:txBody>
      </p:sp>
    </p:spTree>
    <p:extLst>
      <p:ext uri="{BB962C8B-B14F-4D97-AF65-F5344CB8AC3E}">
        <p14:creationId xmlns:p14="http://schemas.microsoft.com/office/powerpoint/2010/main" val="3934220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F3939-1E37-3498-B462-1B4076BCE7D9}"/>
              </a:ext>
            </a:extLst>
          </p:cNvPr>
          <p:cNvSpPr txBox="1"/>
          <p:nvPr/>
        </p:nvSpPr>
        <p:spPr>
          <a:xfrm>
            <a:off x="1096566" y="2067669"/>
            <a:ext cx="6136480" cy="3046988"/>
          </a:xfrm>
          <a:prstGeom prst="rect">
            <a:avLst/>
          </a:prstGeom>
          <a:noFill/>
        </p:spPr>
        <p:txBody>
          <a:bodyPr wrap="square">
            <a:spAutoFit/>
          </a:bodyPr>
          <a:lstStyle/>
          <a:p>
            <a:pPr algn="just">
              <a:buFont typeface="+mj-lt"/>
              <a:buAutoNum type="arabicPeriod"/>
            </a:pPr>
            <a:r>
              <a:rPr lang="en-IN" sz="2400" b="1" i="0" dirty="0">
                <a:solidFill>
                  <a:srgbClr val="006699"/>
                </a:solidFill>
                <a:effectLst/>
                <a:latin typeface="inter-regular"/>
              </a:rPr>
              <a:t>public</a:t>
            </a:r>
            <a:r>
              <a:rPr lang="en-IN" sz="2400" b="0" i="0" dirty="0">
                <a:solidFill>
                  <a:srgbClr val="000000"/>
                </a:solidFill>
                <a:effectLst/>
                <a:latin typeface="inter-regular"/>
              </a:rPr>
              <a:t> </a:t>
            </a:r>
            <a:r>
              <a:rPr lang="en-IN" sz="2400" b="1" i="0" dirty="0">
                <a:solidFill>
                  <a:srgbClr val="006699"/>
                </a:solidFill>
                <a:effectLst/>
                <a:latin typeface="inter-regular"/>
              </a:rPr>
              <a:t>class</a:t>
            </a:r>
            <a:r>
              <a:rPr lang="en-IN" sz="2400" b="0" i="0" dirty="0">
                <a:solidFill>
                  <a:srgbClr val="000000"/>
                </a:solidFill>
                <a:effectLst/>
                <a:latin typeface="inter-regular"/>
              </a:rPr>
              <a:t> Simple{    </a:t>
            </a:r>
          </a:p>
          <a:p>
            <a:pPr algn="just">
              <a:buFont typeface="+mj-lt"/>
              <a:buAutoNum type="arabicPeriod"/>
            </a:pPr>
            <a:r>
              <a:rPr lang="en-IN" sz="2400" b="1" i="0" dirty="0">
                <a:solidFill>
                  <a:srgbClr val="006699"/>
                </a:solidFill>
                <a:effectLst/>
                <a:latin typeface="inter-regular"/>
              </a:rPr>
              <a:t>public</a:t>
            </a:r>
            <a:r>
              <a:rPr lang="en-IN" sz="2400" b="0" i="0" dirty="0">
                <a:solidFill>
                  <a:srgbClr val="000000"/>
                </a:solidFill>
                <a:effectLst/>
                <a:latin typeface="inter-regular"/>
              </a:rPr>
              <a:t> </a:t>
            </a:r>
            <a:r>
              <a:rPr lang="en-IN" sz="2400" b="1" i="0" dirty="0">
                <a:solidFill>
                  <a:srgbClr val="006699"/>
                </a:solidFill>
                <a:effectLst/>
                <a:latin typeface="inter-regular"/>
              </a:rPr>
              <a:t>static</a:t>
            </a:r>
            <a:r>
              <a:rPr lang="en-IN" sz="2400" b="0" i="0" dirty="0">
                <a:solidFill>
                  <a:srgbClr val="000000"/>
                </a:solidFill>
                <a:effectLst/>
                <a:latin typeface="inter-regular"/>
              </a:rPr>
              <a:t> </a:t>
            </a:r>
            <a:r>
              <a:rPr lang="en-IN" sz="2400" b="1" i="0" dirty="0">
                <a:solidFill>
                  <a:srgbClr val="006699"/>
                </a:solidFill>
                <a:effectLst/>
                <a:latin typeface="inter-regular"/>
              </a:rPr>
              <a:t>void</a:t>
            </a:r>
            <a:r>
              <a:rPr lang="en-IN" sz="2400" b="0" i="0" dirty="0">
                <a:solidFill>
                  <a:srgbClr val="000000"/>
                </a:solidFill>
                <a:effectLst/>
                <a:latin typeface="inter-regular"/>
              </a:rPr>
              <a:t> main(String[] args){    </a:t>
            </a:r>
          </a:p>
          <a:p>
            <a:pPr algn="just">
              <a:buFont typeface="+mj-lt"/>
              <a:buAutoNum type="arabicPeriod"/>
            </a:pPr>
            <a:r>
              <a:rPr lang="en-IN" sz="2400" b="1" i="0" dirty="0">
                <a:solidFill>
                  <a:srgbClr val="006699"/>
                </a:solidFill>
                <a:effectLst/>
                <a:latin typeface="inter-regular"/>
              </a:rPr>
              <a:t>int</a:t>
            </a:r>
            <a:r>
              <a:rPr lang="en-IN" sz="2400" b="0" i="0" dirty="0">
                <a:solidFill>
                  <a:srgbClr val="000000"/>
                </a:solidFill>
                <a:effectLst/>
                <a:latin typeface="inter-regular"/>
              </a:rPr>
              <a:t> a=</a:t>
            </a:r>
            <a:r>
              <a:rPr lang="en-IN" sz="2400" b="0" i="0" dirty="0">
                <a:solidFill>
                  <a:srgbClr val="C00000"/>
                </a:solidFill>
                <a:effectLst/>
                <a:latin typeface="inter-regular"/>
              </a:rPr>
              <a:t>10</a:t>
            </a:r>
            <a:r>
              <a:rPr lang="en-IN" sz="2400" b="0" i="0" dirty="0">
                <a:solidFill>
                  <a:srgbClr val="000000"/>
                </a:solidFill>
                <a:effectLst/>
                <a:latin typeface="inter-regular"/>
              </a:rPr>
              <a:t>;    </a:t>
            </a:r>
          </a:p>
          <a:p>
            <a:pPr algn="just">
              <a:buFont typeface="+mj-lt"/>
              <a:buAutoNum type="arabicPeriod"/>
            </a:pPr>
            <a:r>
              <a:rPr lang="en-IN" sz="2400" b="1" i="0" dirty="0">
                <a:solidFill>
                  <a:srgbClr val="006699"/>
                </a:solidFill>
                <a:effectLst/>
                <a:latin typeface="inter-regular"/>
              </a:rPr>
              <a:t>int</a:t>
            </a:r>
            <a:r>
              <a:rPr lang="en-IN" sz="2400" b="0" i="0" dirty="0">
                <a:solidFill>
                  <a:srgbClr val="000000"/>
                </a:solidFill>
                <a:effectLst/>
                <a:latin typeface="inter-regular"/>
              </a:rPr>
              <a:t> b=</a:t>
            </a:r>
            <a:r>
              <a:rPr lang="en-IN" sz="2400" b="0" i="0" dirty="0">
                <a:solidFill>
                  <a:srgbClr val="C00000"/>
                </a:solidFill>
                <a:effectLst/>
                <a:latin typeface="inter-regular"/>
              </a:rPr>
              <a:t>10</a:t>
            </a:r>
            <a:r>
              <a:rPr lang="en-IN" sz="2400" b="0" i="0" dirty="0">
                <a:solidFill>
                  <a:srgbClr val="000000"/>
                </a:solidFill>
                <a:effectLst/>
                <a:latin typeface="inter-regular"/>
              </a:rPr>
              <a:t>;    </a:t>
            </a:r>
          </a:p>
          <a:p>
            <a:pPr algn="just">
              <a:buFont typeface="+mj-lt"/>
              <a:buAutoNum type="arabicPeriod"/>
            </a:pPr>
            <a:r>
              <a:rPr lang="en-IN" sz="2400" b="1" i="0" dirty="0">
                <a:solidFill>
                  <a:srgbClr val="006699"/>
                </a:solidFill>
                <a:effectLst/>
                <a:latin typeface="inter-regular"/>
              </a:rPr>
              <a:t>int</a:t>
            </a:r>
            <a:r>
              <a:rPr lang="en-IN" sz="2400" b="0" i="0" dirty="0">
                <a:solidFill>
                  <a:srgbClr val="000000"/>
                </a:solidFill>
                <a:effectLst/>
                <a:latin typeface="inter-regular"/>
              </a:rPr>
              <a:t> c = </a:t>
            </a:r>
            <a:r>
              <a:rPr lang="en-IN" sz="2400" b="0" i="0" dirty="0" err="1">
                <a:solidFill>
                  <a:srgbClr val="000000"/>
                </a:solidFill>
                <a:effectLst/>
                <a:latin typeface="inter-regular"/>
              </a:rPr>
              <a:t>a+b</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System.out.println(c);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p:txBody>
      </p:sp>
      <p:sp>
        <p:nvSpPr>
          <p:cNvPr id="5" name="TextBox 4">
            <a:extLst>
              <a:ext uri="{FF2B5EF4-FFF2-40B4-BE49-F238E27FC236}">
                <a16:creationId xmlns:a16="http://schemas.microsoft.com/office/drawing/2014/main" id="{21CBF06C-3081-69A7-0CCA-D4E8427F6975}"/>
              </a:ext>
            </a:extLst>
          </p:cNvPr>
          <p:cNvSpPr txBox="1"/>
          <p:nvPr/>
        </p:nvSpPr>
        <p:spPr>
          <a:xfrm>
            <a:off x="1096566" y="1336953"/>
            <a:ext cx="6136480" cy="400110"/>
          </a:xfrm>
          <a:prstGeom prst="rect">
            <a:avLst/>
          </a:prstGeom>
          <a:noFill/>
        </p:spPr>
        <p:txBody>
          <a:bodyPr wrap="square">
            <a:spAutoFit/>
          </a:bodyPr>
          <a:lstStyle/>
          <a:p>
            <a:pPr algn="just"/>
            <a:r>
              <a:rPr lang="en-IN" sz="2000" b="1" i="0" dirty="0">
                <a:solidFill>
                  <a:srgbClr val="610B38"/>
                </a:solidFill>
                <a:effectLst/>
                <a:latin typeface="erdana"/>
              </a:rPr>
              <a:t>Add Two Numbers : </a:t>
            </a:r>
          </a:p>
        </p:txBody>
      </p:sp>
    </p:spTree>
    <p:extLst>
      <p:ext uri="{BB962C8B-B14F-4D97-AF65-F5344CB8AC3E}">
        <p14:creationId xmlns:p14="http://schemas.microsoft.com/office/powerpoint/2010/main" val="3737659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2907C9-A30D-AC0E-735B-CCC4C3A57BD2}"/>
              </a:ext>
            </a:extLst>
          </p:cNvPr>
          <p:cNvSpPr/>
          <p:nvPr/>
        </p:nvSpPr>
        <p:spPr>
          <a:xfrm>
            <a:off x="839081" y="1481435"/>
            <a:ext cx="5884688"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Data Types in Java :</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56473874-B5AC-6F2D-6669-A32200E12572}"/>
              </a:ext>
            </a:extLst>
          </p:cNvPr>
          <p:cNvSpPr txBox="1"/>
          <p:nvPr/>
        </p:nvSpPr>
        <p:spPr>
          <a:xfrm>
            <a:off x="696516" y="2733377"/>
            <a:ext cx="10290572" cy="3477875"/>
          </a:xfrm>
          <a:prstGeom prst="rect">
            <a:avLst/>
          </a:prstGeom>
          <a:noFill/>
        </p:spPr>
        <p:txBody>
          <a:bodyPr wrap="square">
            <a:spAutoFit/>
          </a:bodyPr>
          <a:lstStyle/>
          <a:p>
            <a:pPr marL="285750" indent="-285750">
              <a:buFont typeface="Wingdings" panose="05000000000000000000" pitchFamily="2" charset="2"/>
              <a:buChar char="§"/>
            </a:pPr>
            <a:r>
              <a:rPr lang="en-US" sz="2000" b="0" i="0" dirty="0">
                <a:solidFill>
                  <a:srgbClr val="333333"/>
                </a:solidFill>
                <a:effectLst/>
                <a:latin typeface="inter-regular"/>
              </a:rPr>
              <a:t>Java is a statically-typed programming language. It means, all </a:t>
            </a:r>
            <a:r>
              <a:rPr lang="en-US" sz="2000" b="0" i="0" u="none" strike="noStrike" dirty="0">
                <a:solidFill>
                  <a:srgbClr val="008000"/>
                </a:solidFill>
                <a:effectLst/>
                <a:latin typeface="inter-regular"/>
              </a:rPr>
              <a:t>variables</a:t>
            </a:r>
            <a:r>
              <a:rPr lang="en-US" sz="2000" b="0" i="0" dirty="0">
                <a:solidFill>
                  <a:srgbClr val="333333"/>
                </a:solidFill>
                <a:effectLst/>
                <a:latin typeface="inter-regular"/>
              </a:rPr>
              <a:t> must be declared before its use. That is why we need to declare variable's type and name.</a:t>
            </a:r>
          </a:p>
          <a:p>
            <a:pPr algn="just"/>
            <a:endParaRPr lang="en-US" sz="2000" dirty="0">
              <a:solidFill>
                <a:srgbClr val="333333"/>
              </a:solidFill>
              <a:latin typeface="inter-regular"/>
            </a:endParaRPr>
          </a:p>
          <a:p>
            <a:pPr algn="just"/>
            <a:r>
              <a:rPr lang="en-US" sz="2000" b="1" i="0" dirty="0">
                <a:solidFill>
                  <a:srgbClr val="333333"/>
                </a:solidFill>
                <a:effectLst/>
                <a:latin typeface="inter-regular"/>
              </a:rPr>
              <a:t>Data types specify the different sizes and values that can be stored in the variable. There are two types of data types in Java:</a:t>
            </a:r>
          </a:p>
          <a:p>
            <a:pPr algn="just"/>
            <a:endParaRPr lang="en-US" sz="2000" dirty="0">
              <a:solidFill>
                <a:srgbClr val="333333"/>
              </a:solidFill>
              <a:latin typeface="inter-regular"/>
            </a:endParaRPr>
          </a:p>
          <a:p>
            <a:pPr marL="285750" indent="-285750" algn="just">
              <a:buFont typeface="Arial" panose="020B0604020202020204" pitchFamily="34" charset="0"/>
              <a:buChar char="•"/>
            </a:pPr>
            <a:r>
              <a:rPr lang="en-US" sz="2000" b="1" i="0" dirty="0">
                <a:solidFill>
                  <a:srgbClr val="000000"/>
                </a:solidFill>
                <a:effectLst/>
                <a:latin typeface="inter-regular"/>
              </a:rPr>
              <a:t>Primitive data types:</a:t>
            </a:r>
            <a:r>
              <a:rPr lang="en-US" sz="2000" b="0" i="0" dirty="0">
                <a:solidFill>
                  <a:srgbClr val="000000"/>
                </a:solidFill>
                <a:effectLst/>
                <a:latin typeface="inter-regular"/>
              </a:rPr>
              <a:t> The primitive data types include boolean, char, byte, short, int, long, float and double.</a:t>
            </a:r>
          </a:p>
          <a:p>
            <a:pPr algn="just"/>
            <a:endParaRPr lang="en-US" sz="2000" b="0" i="0" dirty="0">
              <a:solidFill>
                <a:srgbClr val="000000"/>
              </a:solidFill>
              <a:effectLst/>
              <a:latin typeface="inter-regular"/>
            </a:endParaRPr>
          </a:p>
          <a:p>
            <a:pPr marL="285750" indent="-285750" algn="just">
              <a:buFont typeface="Arial" panose="020B0604020202020204" pitchFamily="34" charset="0"/>
              <a:buChar char="•"/>
            </a:pPr>
            <a:r>
              <a:rPr lang="en-US" sz="2000" b="1" i="0" dirty="0">
                <a:solidFill>
                  <a:srgbClr val="000000"/>
                </a:solidFill>
                <a:effectLst/>
                <a:latin typeface="inter-regular"/>
              </a:rPr>
              <a:t>Non-primitive data types:</a:t>
            </a:r>
            <a:r>
              <a:rPr lang="en-US" sz="2000" b="0" i="0" dirty="0">
                <a:solidFill>
                  <a:srgbClr val="000000"/>
                </a:solidFill>
                <a:effectLst/>
                <a:latin typeface="inter-regular"/>
              </a:rPr>
              <a:t> The non-primitive data types include </a:t>
            </a:r>
            <a:r>
              <a:rPr lang="en-US" sz="2000" b="0" i="0" u="none" strike="noStrike" dirty="0">
                <a:solidFill>
                  <a:srgbClr val="008000"/>
                </a:solidFill>
                <a:effectLst/>
                <a:latin typeface="inter-regular"/>
              </a:rPr>
              <a:t>Classes</a:t>
            </a:r>
            <a:r>
              <a:rPr lang="en-US" sz="2000" b="0" i="0" dirty="0">
                <a:solidFill>
                  <a:srgbClr val="000000"/>
                </a:solidFill>
                <a:effectLst/>
                <a:latin typeface="inter-regular"/>
              </a:rPr>
              <a:t>, </a:t>
            </a:r>
            <a:r>
              <a:rPr lang="en-US" sz="2000" b="0" i="0" u="none" strike="noStrike" dirty="0">
                <a:solidFill>
                  <a:srgbClr val="008000"/>
                </a:solidFill>
                <a:effectLst/>
                <a:latin typeface="inter-regular"/>
              </a:rPr>
              <a:t>Interfaces</a:t>
            </a:r>
            <a:r>
              <a:rPr lang="en-US" sz="2000" b="0" i="0" dirty="0">
                <a:solidFill>
                  <a:srgbClr val="000000"/>
                </a:solidFill>
                <a:effectLst/>
                <a:latin typeface="inter-regular"/>
              </a:rPr>
              <a:t>, and </a:t>
            </a:r>
            <a:r>
              <a:rPr lang="en-US" sz="2000" b="0" i="0" u="none" strike="noStrike" dirty="0">
                <a:solidFill>
                  <a:srgbClr val="008000"/>
                </a:solidFill>
                <a:effectLst/>
                <a:latin typeface="inter-regular"/>
              </a:rPr>
              <a:t>Arrays</a:t>
            </a:r>
            <a:r>
              <a:rPr lang="en-US" sz="2000" b="0" i="0" dirty="0">
                <a:solidFill>
                  <a:srgbClr val="000000"/>
                </a:solidFill>
                <a:effectLst/>
                <a:latin typeface="inter-regular"/>
              </a:rPr>
              <a:t>.</a:t>
            </a:r>
          </a:p>
          <a:p>
            <a:pPr marL="285750" indent="-285750">
              <a:buFont typeface="Wingdings" panose="05000000000000000000" pitchFamily="2" charset="2"/>
              <a:buChar char="§"/>
            </a:pPr>
            <a:endParaRPr lang="en-IN" sz="2000" dirty="0">
              <a:latin typeface="inter-regular"/>
            </a:endParaRPr>
          </a:p>
        </p:txBody>
      </p:sp>
    </p:spTree>
    <p:extLst>
      <p:ext uri="{BB962C8B-B14F-4D97-AF65-F5344CB8AC3E}">
        <p14:creationId xmlns:p14="http://schemas.microsoft.com/office/powerpoint/2010/main" val="586510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EC499088-BE8D-14FB-0EB6-64FDEE9E7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75" y="951071"/>
            <a:ext cx="9010650" cy="4955858"/>
          </a:xfrm>
          <a:prstGeom prst="rect">
            <a:avLst/>
          </a:prstGeom>
        </p:spPr>
      </p:pic>
    </p:spTree>
    <p:extLst>
      <p:ext uri="{BB962C8B-B14F-4D97-AF65-F5344CB8AC3E}">
        <p14:creationId xmlns:p14="http://schemas.microsoft.com/office/powerpoint/2010/main" val="1452691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7AAEA2-FD02-5A13-D7BB-09BDD4AC13CE}"/>
              </a:ext>
            </a:extLst>
          </p:cNvPr>
          <p:cNvGraphicFramePr>
            <a:graphicFrameLocks noGrp="1"/>
          </p:cNvGraphicFramePr>
          <p:nvPr>
            <p:extLst>
              <p:ext uri="{D42A27DB-BD31-4B8C-83A1-F6EECF244321}">
                <p14:modId xmlns:p14="http://schemas.microsoft.com/office/powerpoint/2010/main" val="3593156291"/>
              </p:ext>
            </p:extLst>
          </p:nvPr>
        </p:nvGraphicFramePr>
        <p:xfrm>
          <a:off x="2343375" y="2043113"/>
          <a:ext cx="7505250" cy="4351918"/>
        </p:xfrm>
        <a:graphic>
          <a:graphicData uri="http://schemas.openxmlformats.org/drawingml/2006/table">
            <a:tbl>
              <a:tblPr/>
              <a:tblGrid>
                <a:gridCol w="2501750">
                  <a:extLst>
                    <a:ext uri="{9D8B030D-6E8A-4147-A177-3AD203B41FA5}">
                      <a16:colId xmlns:a16="http://schemas.microsoft.com/office/drawing/2014/main" val="989288275"/>
                    </a:ext>
                  </a:extLst>
                </a:gridCol>
                <a:gridCol w="2501750">
                  <a:extLst>
                    <a:ext uri="{9D8B030D-6E8A-4147-A177-3AD203B41FA5}">
                      <a16:colId xmlns:a16="http://schemas.microsoft.com/office/drawing/2014/main" val="3394786493"/>
                    </a:ext>
                  </a:extLst>
                </a:gridCol>
                <a:gridCol w="2501750">
                  <a:extLst>
                    <a:ext uri="{9D8B030D-6E8A-4147-A177-3AD203B41FA5}">
                      <a16:colId xmlns:a16="http://schemas.microsoft.com/office/drawing/2014/main" val="659745654"/>
                    </a:ext>
                  </a:extLst>
                </a:gridCol>
              </a:tblGrid>
              <a:tr h="558022">
                <a:tc>
                  <a:txBody>
                    <a:bodyPr/>
                    <a:lstStyle/>
                    <a:p>
                      <a:pPr algn="l" fontAlgn="t"/>
                      <a:r>
                        <a:rPr lang="en-IN" sz="1600" b="1" dirty="0">
                          <a:solidFill>
                            <a:srgbClr val="000000"/>
                          </a:solidFill>
                          <a:effectLst/>
                          <a:latin typeface="inter-bold"/>
                        </a:rPr>
                        <a:t>Data Type</a:t>
                      </a:r>
                      <a:endParaRPr lang="en-IN" sz="1600" dirty="0">
                        <a:solidFill>
                          <a:srgbClr val="000000"/>
                        </a:solidFill>
                        <a:effectLst/>
                        <a:latin typeface="times new roman" panose="02020603050405020304" pitchFamily="18" charset="0"/>
                      </a:endParaRPr>
                    </a:p>
                  </a:txBody>
                  <a:tcPr marL="99929" marR="99929" marT="99929" marB="99929">
                    <a:lnL w="9525" cap="flat" cmpd="sng" algn="ctr">
                      <a:solidFill>
                        <a:srgbClr val="10F6D4"/>
                      </a:solidFill>
                      <a:prstDash val="solid"/>
                      <a:round/>
                      <a:headEnd type="none" w="med" len="med"/>
                      <a:tailEnd type="none" w="med" len="med"/>
                    </a:lnL>
                    <a:lnR w="9525" cap="flat" cmpd="sng" algn="ctr">
                      <a:solidFill>
                        <a:srgbClr val="10F6D4"/>
                      </a:solidFill>
                      <a:prstDash val="solid"/>
                      <a:round/>
                      <a:headEnd type="none" w="med" len="med"/>
                      <a:tailEnd type="none" w="med" len="med"/>
                    </a:lnR>
                    <a:lnT w="9525" cap="flat" cmpd="sng" algn="ctr">
                      <a:solidFill>
                        <a:srgbClr val="10F6D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b="1">
                          <a:solidFill>
                            <a:srgbClr val="000000"/>
                          </a:solidFill>
                          <a:effectLst/>
                          <a:latin typeface="inter-bold"/>
                        </a:rPr>
                        <a:t>Default Value</a:t>
                      </a:r>
                      <a:endParaRPr lang="en-IN" sz="1600">
                        <a:solidFill>
                          <a:srgbClr val="000000"/>
                        </a:solidFill>
                        <a:effectLst/>
                        <a:latin typeface="times new roman" panose="02020603050405020304" pitchFamily="18" charset="0"/>
                      </a:endParaRPr>
                    </a:p>
                  </a:txBody>
                  <a:tcPr marL="99929" marR="99929" marT="99929" marB="99929">
                    <a:lnL w="9525" cap="flat" cmpd="sng" algn="ctr">
                      <a:solidFill>
                        <a:srgbClr val="10F6D4"/>
                      </a:solidFill>
                      <a:prstDash val="solid"/>
                      <a:round/>
                      <a:headEnd type="none" w="med" len="med"/>
                      <a:tailEnd type="none" w="med" len="med"/>
                    </a:lnL>
                    <a:lnR w="9525" cap="flat" cmpd="sng" algn="ctr">
                      <a:solidFill>
                        <a:srgbClr val="10F6D4"/>
                      </a:solidFill>
                      <a:prstDash val="solid"/>
                      <a:round/>
                      <a:headEnd type="none" w="med" len="med"/>
                      <a:tailEnd type="none" w="med" len="med"/>
                    </a:lnR>
                    <a:lnT w="9525" cap="flat" cmpd="sng" algn="ctr">
                      <a:solidFill>
                        <a:srgbClr val="10F6D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b="1">
                          <a:solidFill>
                            <a:srgbClr val="000000"/>
                          </a:solidFill>
                          <a:effectLst/>
                          <a:latin typeface="inter-bold"/>
                        </a:rPr>
                        <a:t>Default size</a:t>
                      </a:r>
                      <a:endParaRPr lang="en-IN" sz="1600">
                        <a:solidFill>
                          <a:srgbClr val="000000"/>
                        </a:solidFill>
                        <a:effectLst/>
                        <a:latin typeface="times new roman" panose="02020603050405020304" pitchFamily="18" charset="0"/>
                      </a:endParaRPr>
                    </a:p>
                  </a:txBody>
                  <a:tcPr marL="99929" marR="99929" marT="99929" marB="99929">
                    <a:lnL w="9525" cap="flat" cmpd="sng" algn="ctr">
                      <a:solidFill>
                        <a:srgbClr val="10F6D4"/>
                      </a:solidFill>
                      <a:prstDash val="solid"/>
                      <a:round/>
                      <a:headEnd type="none" w="med" len="med"/>
                      <a:tailEnd type="none" w="med" len="med"/>
                    </a:lnL>
                    <a:lnR w="9525" cap="flat" cmpd="sng" algn="ctr">
                      <a:solidFill>
                        <a:srgbClr val="10F6D4"/>
                      </a:solidFill>
                      <a:prstDash val="solid"/>
                      <a:round/>
                      <a:headEnd type="none" w="med" len="med"/>
                      <a:tailEnd type="none" w="med" len="med"/>
                    </a:lnR>
                    <a:lnT w="9525" cap="flat" cmpd="sng" algn="ctr">
                      <a:solidFill>
                        <a:srgbClr val="10F6D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90679108"/>
                  </a:ext>
                </a:extLst>
              </a:tr>
              <a:tr h="474237">
                <a:tc>
                  <a:txBody>
                    <a:bodyPr/>
                    <a:lstStyle/>
                    <a:p>
                      <a:pPr algn="just" fontAlgn="t"/>
                      <a:r>
                        <a:rPr lang="en-IN" sz="1600">
                          <a:solidFill>
                            <a:srgbClr val="333333"/>
                          </a:solidFill>
                          <a:effectLst/>
                          <a:latin typeface="inter-regular"/>
                        </a:rPr>
                        <a:t>boolean</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false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1 bit</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97237956"/>
                  </a:ext>
                </a:extLst>
              </a:tr>
              <a:tr h="474237">
                <a:tc>
                  <a:txBody>
                    <a:bodyPr/>
                    <a:lstStyle/>
                    <a:p>
                      <a:pPr algn="just" fontAlgn="t"/>
                      <a:r>
                        <a:rPr lang="en-IN" sz="1600">
                          <a:solidFill>
                            <a:srgbClr val="333333"/>
                          </a:solidFill>
                          <a:effectLst/>
                          <a:latin typeface="inter-regular"/>
                        </a:rPr>
                        <a:t>char</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'\u0000'</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2 byte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4862967"/>
                  </a:ext>
                </a:extLst>
              </a:tr>
              <a:tr h="474237">
                <a:tc>
                  <a:txBody>
                    <a:bodyPr/>
                    <a:lstStyle/>
                    <a:p>
                      <a:pPr algn="just" fontAlgn="t"/>
                      <a:r>
                        <a:rPr lang="en-IN" sz="1600">
                          <a:solidFill>
                            <a:srgbClr val="333333"/>
                          </a:solidFill>
                          <a:effectLst/>
                          <a:latin typeface="inter-regular"/>
                        </a:rPr>
                        <a:t>byte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0</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1 byte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69289721"/>
                  </a:ext>
                </a:extLst>
              </a:tr>
              <a:tr h="474237">
                <a:tc>
                  <a:txBody>
                    <a:bodyPr/>
                    <a:lstStyle/>
                    <a:p>
                      <a:pPr algn="just" fontAlgn="t"/>
                      <a:r>
                        <a:rPr lang="en-IN" sz="1600">
                          <a:solidFill>
                            <a:srgbClr val="333333"/>
                          </a:solidFill>
                          <a:effectLst/>
                          <a:latin typeface="inter-regular"/>
                        </a:rPr>
                        <a:t>short</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0</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2 byte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32825617"/>
                  </a:ext>
                </a:extLst>
              </a:tr>
              <a:tr h="474237">
                <a:tc>
                  <a:txBody>
                    <a:bodyPr/>
                    <a:lstStyle/>
                    <a:p>
                      <a:pPr algn="just" fontAlgn="t"/>
                      <a:r>
                        <a:rPr lang="en-IN" sz="1600">
                          <a:solidFill>
                            <a:srgbClr val="333333"/>
                          </a:solidFill>
                          <a:effectLst/>
                          <a:latin typeface="inter-regular"/>
                        </a:rPr>
                        <a:t>int</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0</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4 byte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9922736"/>
                  </a:ext>
                </a:extLst>
              </a:tr>
              <a:tr h="474237">
                <a:tc>
                  <a:txBody>
                    <a:bodyPr/>
                    <a:lstStyle/>
                    <a:p>
                      <a:pPr algn="just" fontAlgn="t"/>
                      <a:r>
                        <a:rPr lang="en-IN" sz="1600">
                          <a:solidFill>
                            <a:srgbClr val="333333"/>
                          </a:solidFill>
                          <a:effectLst/>
                          <a:latin typeface="inter-regular"/>
                        </a:rPr>
                        <a:t>long</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0L</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8 byte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3586228"/>
                  </a:ext>
                </a:extLst>
              </a:tr>
              <a:tr h="474237">
                <a:tc>
                  <a:txBody>
                    <a:bodyPr/>
                    <a:lstStyle/>
                    <a:p>
                      <a:pPr algn="just" fontAlgn="t"/>
                      <a:r>
                        <a:rPr lang="en-IN" sz="1600">
                          <a:solidFill>
                            <a:srgbClr val="333333"/>
                          </a:solidFill>
                          <a:effectLst/>
                          <a:latin typeface="inter-regular"/>
                        </a:rPr>
                        <a:t>float</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0.0f</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4 byte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01975122"/>
                  </a:ext>
                </a:extLst>
              </a:tr>
              <a:tr h="474237">
                <a:tc>
                  <a:txBody>
                    <a:bodyPr/>
                    <a:lstStyle/>
                    <a:p>
                      <a:pPr algn="just" fontAlgn="t"/>
                      <a:r>
                        <a:rPr lang="en-IN" sz="1600">
                          <a:solidFill>
                            <a:srgbClr val="333333"/>
                          </a:solidFill>
                          <a:effectLst/>
                          <a:latin typeface="inter-regular"/>
                        </a:rPr>
                        <a:t>double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0.0d</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8 byte</a:t>
                      </a:r>
                    </a:p>
                  </a:txBody>
                  <a:tcPr marL="66619" marR="66619" marT="66619" marB="666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6607598"/>
                  </a:ext>
                </a:extLst>
              </a:tr>
            </a:tbl>
          </a:graphicData>
        </a:graphic>
      </p:graphicFrame>
      <p:sp>
        <p:nvSpPr>
          <p:cNvPr id="3" name="Rectangle 2">
            <a:extLst>
              <a:ext uri="{FF2B5EF4-FFF2-40B4-BE49-F238E27FC236}">
                <a16:creationId xmlns:a16="http://schemas.microsoft.com/office/drawing/2014/main" id="{56C69038-F6C2-4CBF-626A-BC27CCB6A379}"/>
              </a:ext>
            </a:extLst>
          </p:cNvPr>
          <p:cNvSpPr/>
          <p:nvPr/>
        </p:nvSpPr>
        <p:spPr>
          <a:xfrm>
            <a:off x="1107151" y="724198"/>
            <a:ext cx="7263079"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Default Value and Size :</a:t>
            </a:r>
          </a:p>
        </p:txBody>
      </p:sp>
    </p:spTree>
    <p:extLst>
      <p:ext uri="{BB962C8B-B14F-4D97-AF65-F5344CB8AC3E}">
        <p14:creationId xmlns:p14="http://schemas.microsoft.com/office/powerpoint/2010/main" val="3400435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AD2358-6E9D-71AF-158D-8373EBAC54F5}"/>
              </a:ext>
            </a:extLst>
          </p:cNvPr>
          <p:cNvSpPr/>
          <p:nvPr/>
        </p:nvSpPr>
        <p:spPr>
          <a:xfrm>
            <a:off x="1020486" y="1856992"/>
            <a:ext cx="4909101" cy="923330"/>
          </a:xfrm>
          <a:prstGeom prst="rect">
            <a:avLst/>
          </a:prstGeom>
          <a:noFill/>
        </p:spPr>
        <p:txBody>
          <a:bodyPr wrap="none" lIns="91440" tIns="45720" rIns="91440" bIns="45720">
            <a:spAutoFit/>
          </a:bodyPr>
          <a:lstStyle/>
          <a:p>
            <a:pPr algn="just"/>
            <a:r>
              <a:rPr lang="en-IN" sz="5400" b="1" i="0" u="sng" spc="50" dirty="0">
                <a:ln w="0"/>
                <a:solidFill>
                  <a:schemeClr val="bg2"/>
                </a:solidFill>
                <a:effectLst>
                  <a:innerShdw blurRad="63500" dist="50800" dir="13500000">
                    <a:srgbClr val="000000">
                      <a:alpha val="50000"/>
                    </a:srgbClr>
                  </a:innerShdw>
                </a:effectLst>
                <a:latin typeface="erdana"/>
              </a:rPr>
              <a:t>Editions of Java:</a:t>
            </a:r>
          </a:p>
        </p:txBody>
      </p:sp>
      <p:sp>
        <p:nvSpPr>
          <p:cNvPr id="3" name="TextBox 2">
            <a:extLst>
              <a:ext uri="{FF2B5EF4-FFF2-40B4-BE49-F238E27FC236}">
                <a16:creationId xmlns:a16="http://schemas.microsoft.com/office/drawing/2014/main" id="{6BBA409A-0FC8-A15D-F53E-7394C12DDA6E}"/>
              </a:ext>
            </a:extLst>
          </p:cNvPr>
          <p:cNvSpPr txBox="1"/>
          <p:nvPr/>
        </p:nvSpPr>
        <p:spPr>
          <a:xfrm>
            <a:off x="581024" y="3037115"/>
            <a:ext cx="9786938" cy="23529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solidFill>
                  <a:srgbClr val="333333"/>
                </a:solidFill>
                <a:latin typeface="inter-regular"/>
              </a:rPr>
              <a:t>Java Standard Editions (JSE): </a:t>
            </a:r>
            <a:r>
              <a:rPr lang="en-US" sz="2000" dirty="0">
                <a:solidFill>
                  <a:srgbClr val="333333"/>
                </a:solidFill>
                <a:latin typeface="inter-regular"/>
              </a:rPr>
              <a:t>It is used to create programs for a desktop computer.</a:t>
            </a:r>
          </a:p>
          <a:p>
            <a:pPr marL="342900" indent="-342900" algn="just">
              <a:lnSpc>
                <a:spcPct val="150000"/>
              </a:lnSpc>
              <a:buFont typeface="Wingdings" panose="05000000000000000000" pitchFamily="2" charset="2"/>
              <a:buChar char="Ø"/>
            </a:pPr>
            <a:r>
              <a:rPr lang="en-US" sz="2000" b="1" dirty="0">
                <a:solidFill>
                  <a:srgbClr val="333333"/>
                </a:solidFill>
                <a:latin typeface="inter-regular"/>
              </a:rPr>
              <a:t>Java Enterprise Edition (JEE): </a:t>
            </a:r>
            <a:r>
              <a:rPr lang="en-US" sz="2000" dirty="0">
                <a:solidFill>
                  <a:srgbClr val="333333"/>
                </a:solidFill>
                <a:latin typeface="inter-regular"/>
              </a:rPr>
              <a:t>It is used to create large programs that run on the server and manages heavy traffic and complex transactions.</a:t>
            </a:r>
          </a:p>
          <a:p>
            <a:pPr marL="342900" indent="-342900" algn="just">
              <a:lnSpc>
                <a:spcPct val="150000"/>
              </a:lnSpc>
              <a:buFont typeface="Wingdings" panose="05000000000000000000" pitchFamily="2" charset="2"/>
              <a:buChar char="Ø"/>
            </a:pPr>
            <a:r>
              <a:rPr lang="en-US" sz="2000" b="1" dirty="0">
                <a:solidFill>
                  <a:srgbClr val="333333"/>
                </a:solidFill>
                <a:latin typeface="inter-regular"/>
              </a:rPr>
              <a:t>Java Micro Edition (JME): </a:t>
            </a:r>
            <a:r>
              <a:rPr lang="en-US" sz="2000" dirty="0">
                <a:solidFill>
                  <a:srgbClr val="333333"/>
                </a:solidFill>
                <a:latin typeface="inter-regular"/>
              </a:rPr>
              <a:t>It is used to develop applications for small devices such as set-top boxes, phone, and appliances</a:t>
            </a:r>
            <a:r>
              <a:rPr lang="en-US" sz="2000" b="0" i="0" dirty="0">
                <a:solidFill>
                  <a:srgbClr val="000000"/>
                </a:solidFill>
                <a:effectLst/>
                <a:latin typeface="inter-regular"/>
              </a:rPr>
              <a:t>.</a:t>
            </a:r>
          </a:p>
        </p:txBody>
      </p:sp>
    </p:spTree>
    <p:extLst>
      <p:ext uri="{BB962C8B-B14F-4D97-AF65-F5344CB8AC3E}">
        <p14:creationId xmlns:p14="http://schemas.microsoft.com/office/powerpoint/2010/main" val="412160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D9758A-C614-8327-72FB-833D38197862}"/>
              </a:ext>
            </a:extLst>
          </p:cNvPr>
          <p:cNvSpPr txBox="1"/>
          <p:nvPr/>
        </p:nvSpPr>
        <p:spPr>
          <a:xfrm>
            <a:off x="1186457" y="886896"/>
            <a:ext cx="9819085" cy="6463308"/>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 Boolean one = </a:t>
            </a:r>
            <a:r>
              <a:rPr lang="en-IN" b="1" i="0" dirty="0">
                <a:solidFill>
                  <a:srgbClr val="006699"/>
                </a:solidFill>
                <a:effectLst/>
                <a:latin typeface="inter-regular"/>
              </a:rPr>
              <a:t>false</a:t>
            </a:r>
            <a:r>
              <a:rPr lang="en-IN" b="0" i="0" dirty="0">
                <a:solidFill>
                  <a:srgbClr val="000000"/>
                </a:solidFill>
                <a:effectLst/>
                <a:latin typeface="inter-regular"/>
              </a:rPr>
              <a:t>  //</a:t>
            </a:r>
            <a:r>
              <a:rPr lang="en-US" b="0" i="0" dirty="0">
                <a:solidFill>
                  <a:srgbClr val="333333"/>
                </a:solidFill>
                <a:effectLst/>
                <a:latin typeface="inter-regular"/>
              </a:rPr>
              <a:t>The Boolean data type is used to store only two possible values: true and 						 false. This data type is used for simple flags that track true/false conditions.</a:t>
            </a:r>
          </a:p>
          <a:p>
            <a:pPr algn="just"/>
            <a:endParaRPr lang="en-IN" dirty="0">
              <a:solidFill>
                <a:srgbClr val="000000"/>
              </a:solidFill>
              <a:latin typeface="inter-regular"/>
            </a:endParaRPr>
          </a:p>
          <a:p>
            <a:pPr marL="342900" indent="-342900" algn="just">
              <a:buAutoNum type="arabicPeriod" startAt="2"/>
            </a:pPr>
            <a:r>
              <a:rPr lang="en-IN" b="1" i="0" dirty="0">
                <a:solidFill>
                  <a:srgbClr val="006699"/>
                </a:solidFill>
                <a:effectLst/>
                <a:latin typeface="inter-regular"/>
              </a:rPr>
              <a:t>byte</a:t>
            </a:r>
            <a:r>
              <a:rPr lang="en-IN" b="0" i="0" dirty="0">
                <a:solidFill>
                  <a:srgbClr val="000000"/>
                </a:solidFill>
                <a:effectLst/>
                <a:latin typeface="inter-regular"/>
              </a:rPr>
              <a:t> a = </a:t>
            </a:r>
            <a:r>
              <a:rPr lang="en-IN" b="0" i="0" dirty="0">
                <a:solidFill>
                  <a:srgbClr val="C00000"/>
                </a:solidFill>
                <a:effectLst/>
                <a:latin typeface="inter-regular"/>
              </a:rPr>
              <a:t>10</a:t>
            </a:r>
            <a:r>
              <a:rPr lang="en-IN" b="0" i="0" dirty="0">
                <a:solidFill>
                  <a:srgbClr val="000000"/>
                </a:solidFill>
                <a:effectLst/>
                <a:latin typeface="inter-regular"/>
              </a:rPr>
              <a:t>, </a:t>
            </a:r>
            <a:r>
              <a:rPr lang="en-IN" b="1" i="0" dirty="0">
                <a:solidFill>
                  <a:srgbClr val="006699"/>
                </a:solidFill>
                <a:effectLst/>
                <a:latin typeface="inter-regular"/>
              </a:rPr>
              <a:t>byte</a:t>
            </a:r>
            <a:r>
              <a:rPr lang="en-IN" b="0" i="0" dirty="0">
                <a:solidFill>
                  <a:srgbClr val="000000"/>
                </a:solidFill>
                <a:effectLst/>
                <a:latin typeface="inter-regular"/>
              </a:rPr>
              <a:t> b = -</a:t>
            </a:r>
            <a:r>
              <a:rPr lang="en-IN" b="0" i="0" dirty="0">
                <a:solidFill>
                  <a:srgbClr val="C00000"/>
                </a:solidFill>
                <a:effectLst/>
                <a:latin typeface="inter-regular"/>
              </a:rPr>
              <a:t>20</a:t>
            </a:r>
            <a:r>
              <a:rPr lang="en-IN" b="0" i="0" dirty="0">
                <a:solidFill>
                  <a:srgbClr val="000000"/>
                </a:solidFill>
                <a:effectLst/>
                <a:latin typeface="inter-regular"/>
              </a:rPr>
              <a:t>  		 //</a:t>
            </a:r>
            <a:r>
              <a:rPr lang="en-US" b="0" i="0" dirty="0">
                <a:solidFill>
                  <a:srgbClr val="333333"/>
                </a:solidFill>
                <a:effectLst/>
                <a:latin typeface="inter-regular"/>
              </a:rPr>
              <a:t>4 times smaller than an integer	</a:t>
            </a:r>
          </a:p>
          <a:p>
            <a:pPr algn="just"/>
            <a:endParaRPr lang="en-IN" dirty="0">
              <a:solidFill>
                <a:srgbClr val="000000"/>
              </a:solidFill>
              <a:latin typeface="inter-regular"/>
            </a:endParaRPr>
          </a:p>
          <a:p>
            <a:pPr algn="just"/>
            <a:r>
              <a:rPr lang="en-IN" b="1" i="0" dirty="0">
                <a:solidFill>
                  <a:srgbClr val="000000"/>
                </a:solidFill>
                <a:effectLst/>
                <a:latin typeface="inter-regular"/>
              </a:rPr>
              <a:t>3.   </a:t>
            </a:r>
            <a:r>
              <a:rPr lang="en-US" b="1" i="0" dirty="0">
                <a:solidFill>
                  <a:srgbClr val="006699"/>
                </a:solidFill>
                <a:effectLst/>
                <a:latin typeface="inter-regular"/>
              </a:rPr>
              <a:t>short</a:t>
            </a:r>
            <a:r>
              <a:rPr lang="en-US" b="0" i="0" dirty="0">
                <a:solidFill>
                  <a:srgbClr val="000000"/>
                </a:solidFill>
                <a:effectLst/>
                <a:latin typeface="inter-regular"/>
              </a:rPr>
              <a:t> s = </a:t>
            </a:r>
            <a:r>
              <a:rPr lang="en-US" b="0" i="0" dirty="0">
                <a:solidFill>
                  <a:srgbClr val="C00000"/>
                </a:solidFill>
                <a:effectLst/>
                <a:latin typeface="inter-regular"/>
              </a:rPr>
              <a:t>10000</a:t>
            </a:r>
            <a:r>
              <a:rPr lang="en-US" b="0" i="0" dirty="0">
                <a:solidFill>
                  <a:srgbClr val="000000"/>
                </a:solidFill>
                <a:effectLst/>
                <a:latin typeface="inter-regular"/>
              </a:rPr>
              <a:t>, </a:t>
            </a:r>
            <a:r>
              <a:rPr lang="en-US" b="1" i="0" dirty="0">
                <a:solidFill>
                  <a:srgbClr val="006699"/>
                </a:solidFill>
                <a:effectLst/>
                <a:latin typeface="inter-regular"/>
              </a:rPr>
              <a:t>short</a:t>
            </a:r>
            <a:r>
              <a:rPr lang="en-US" b="0" i="0" dirty="0">
                <a:solidFill>
                  <a:srgbClr val="000000"/>
                </a:solidFill>
                <a:effectLst/>
                <a:latin typeface="inter-regular"/>
              </a:rPr>
              <a:t> r = -</a:t>
            </a:r>
            <a:r>
              <a:rPr lang="en-US" b="0" i="0" dirty="0">
                <a:solidFill>
                  <a:srgbClr val="C00000"/>
                </a:solidFill>
                <a:effectLst/>
                <a:latin typeface="inter-regular"/>
              </a:rPr>
              <a:t>5000</a:t>
            </a:r>
            <a:r>
              <a:rPr lang="en-US" b="0" i="0" dirty="0">
                <a:solidFill>
                  <a:srgbClr val="000000"/>
                </a:solidFill>
                <a:effectLst/>
                <a:latin typeface="inter-regular"/>
              </a:rPr>
              <a:t>  	//</a:t>
            </a:r>
            <a:r>
              <a:rPr lang="en-US" b="0" i="0" dirty="0">
                <a:solidFill>
                  <a:srgbClr val="333333"/>
                </a:solidFill>
                <a:effectLst/>
                <a:latin typeface="inter-regular"/>
              </a:rPr>
              <a:t>2 times smaller than an integer.</a:t>
            </a:r>
          </a:p>
          <a:p>
            <a:pPr algn="just"/>
            <a:endParaRPr lang="en-US" b="0" i="0" dirty="0">
              <a:solidFill>
                <a:srgbClr val="000000"/>
              </a:solidFill>
              <a:effectLst/>
              <a:latin typeface="inter-regular"/>
            </a:endParaRPr>
          </a:p>
          <a:p>
            <a:pPr marL="342900" indent="-342900" algn="just">
              <a:buAutoNum type="arabicPeriod" startAt="4"/>
            </a:pPr>
            <a:r>
              <a:rPr lang="en-IN" b="1" i="0" dirty="0">
                <a:solidFill>
                  <a:srgbClr val="006699"/>
                </a:solidFill>
                <a:effectLst/>
                <a:latin typeface="inter-regular"/>
              </a:rPr>
              <a:t>int</a:t>
            </a:r>
            <a:r>
              <a:rPr lang="en-IN" b="0" i="0" dirty="0">
                <a:solidFill>
                  <a:srgbClr val="000000"/>
                </a:solidFill>
                <a:effectLst/>
                <a:latin typeface="inter-regular"/>
              </a:rPr>
              <a:t> a = </a:t>
            </a:r>
            <a:r>
              <a:rPr lang="en-IN" b="0" i="0" dirty="0">
                <a:solidFill>
                  <a:srgbClr val="C00000"/>
                </a:solidFill>
                <a:effectLst/>
                <a:latin typeface="inter-regular"/>
              </a:rPr>
              <a:t>100000</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b = -</a:t>
            </a:r>
            <a:r>
              <a:rPr lang="en-IN" b="0" i="0" dirty="0">
                <a:solidFill>
                  <a:srgbClr val="C00000"/>
                </a:solidFill>
                <a:effectLst/>
                <a:latin typeface="inter-regular"/>
              </a:rPr>
              <a:t>200000</a:t>
            </a:r>
            <a:r>
              <a:rPr lang="en-IN" b="0" i="0" dirty="0">
                <a:solidFill>
                  <a:srgbClr val="000000"/>
                </a:solidFill>
                <a:effectLst/>
                <a:latin typeface="inter-regular"/>
              </a:rPr>
              <a:t>  	//</a:t>
            </a:r>
            <a:r>
              <a:rPr lang="en-US" b="0" i="0" dirty="0">
                <a:solidFill>
                  <a:srgbClr val="333333"/>
                </a:solidFill>
                <a:effectLst/>
                <a:latin typeface="inter-regular"/>
              </a:rPr>
              <a:t>The int data type is generally used as a default data type for 									    integral values unless if there is no problem about memory.</a:t>
            </a:r>
            <a:endParaRPr lang="en-IN" b="0" i="0" dirty="0">
              <a:solidFill>
                <a:srgbClr val="000000"/>
              </a:solidFill>
              <a:effectLst/>
              <a:latin typeface="inter-regular"/>
            </a:endParaRPr>
          </a:p>
          <a:p>
            <a:pPr marL="342900" indent="-342900" algn="just">
              <a:buAutoNum type="arabicPeriod" startAt="4"/>
            </a:pPr>
            <a:endParaRPr lang="en-IN" dirty="0">
              <a:solidFill>
                <a:srgbClr val="000000"/>
              </a:solidFill>
              <a:latin typeface="inter-regular"/>
            </a:endParaRPr>
          </a:p>
          <a:p>
            <a:pPr marL="342900" indent="-342900" algn="just">
              <a:buFontTx/>
              <a:buAutoNum type="arabicPeriod" startAt="4"/>
            </a:pPr>
            <a:r>
              <a:rPr lang="en-US" b="1" i="0" dirty="0">
                <a:solidFill>
                  <a:srgbClr val="006699"/>
                </a:solidFill>
                <a:effectLst/>
                <a:latin typeface="inter-regular"/>
              </a:rPr>
              <a:t>long</a:t>
            </a:r>
            <a:r>
              <a:rPr lang="en-US" b="0" i="0" dirty="0">
                <a:solidFill>
                  <a:srgbClr val="000000"/>
                </a:solidFill>
                <a:effectLst/>
                <a:latin typeface="inter-regular"/>
              </a:rPr>
              <a:t> a = 100000L, </a:t>
            </a:r>
            <a:r>
              <a:rPr lang="en-US" b="1" i="0" dirty="0">
                <a:solidFill>
                  <a:srgbClr val="006699"/>
                </a:solidFill>
                <a:effectLst/>
                <a:latin typeface="inter-regular"/>
              </a:rPr>
              <a:t>long</a:t>
            </a:r>
            <a:r>
              <a:rPr lang="en-US" b="0" i="0" dirty="0">
                <a:solidFill>
                  <a:srgbClr val="000000"/>
                </a:solidFill>
                <a:effectLst/>
                <a:latin typeface="inter-regular"/>
              </a:rPr>
              <a:t> b = -200000L  	//</a:t>
            </a:r>
            <a:r>
              <a:rPr lang="en-US" b="0" i="0" dirty="0">
                <a:solidFill>
                  <a:srgbClr val="333333"/>
                </a:solidFill>
                <a:effectLst/>
                <a:latin typeface="inter-regular"/>
              </a:rPr>
              <a:t>The long data type is used when you need a range of 										   values more than those provided by int.</a:t>
            </a:r>
            <a:endParaRPr lang="en-US" b="0" i="0" dirty="0">
              <a:solidFill>
                <a:srgbClr val="000000"/>
              </a:solidFill>
              <a:effectLst/>
              <a:latin typeface="inter-regular"/>
            </a:endParaRPr>
          </a:p>
          <a:p>
            <a:pPr marL="342900" indent="-342900" algn="just">
              <a:buAutoNum type="arabicPeriod" startAt="4"/>
            </a:pPr>
            <a:endParaRPr lang="en-IN" b="0" i="0" dirty="0">
              <a:solidFill>
                <a:srgbClr val="000000"/>
              </a:solidFill>
              <a:effectLst/>
              <a:latin typeface="inter-regular"/>
            </a:endParaRPr>
          </a:p>
          <a:p>
            <a:pPr marL="342900" indent="-342900" algn="just">
              <a:buAutoNum type="arabicPeriod" startAt="4"/>
            </a:pPr>
            <a:r>
              <a:rPr lang="en-IN" b="1" i="0" dirty="0">
                <a:solidFill>
                  <a:srgbClr val="006699"/>
                </a:solidFill>
                <a:effectLst/>
                <a:latin typeface="inter-regular"/>
              </a:rPr>
              <a:t>float</a:t>
            </a:r>
            <a:r>
              <a:rPr lang="en-IN" b="0" i="0" dirty="0">
                <a:solidFill>
                  <a:srgbClr val="000000"/>
                </a:solidFill>
                <a:effectLst/>
                <a:latin typeface="inter-regular"/>
              </a:rPr>
              <a:t> f1 = </a:t>
            </a:r>
            <a:r>
              <a:rPr lang="en-IN" b="0" i="0" dirty="0">
                <a:solidFill>
                  <a:srgbClr val="C00000"/>
                </a:solidFill>
                <a:effectLst/>
                <a:latin typeface="inter-regular"/>
              </a:rPr>
              <a:t>234</a:t>
            </a:r>
            <a:r>
              <a:rPr lang="en-IN" b="0" i="0" dirty="0">
                <a:solidFill>
                  <a:srgbClr val="000000"/>
                </a:solidFill>
                <a:effectLst/>
                <a:latin typeface="inter-regular"/>
              </a:rPr>
              <a:t>.5f  	//</a:t>
            </a:r>
            <a:r>
              <a:rPr lang="en-US" b="0" i="0" dirty="0">
                <a:solidFill>
                  <a:srgbClr val="333333"/>
                </a:solidFill>
                <a:effectLst/>
                <a:latin typeface="inter-regular"/>
              </a:rPr>
              <a:t>The float data type is a single-precision 32-bit floating point. The 								float data type should never be used for precise values, such as currency. Its 						default value is 0.0F.</a:t>
            </a:r>
          </a:p>
          <a:p>
            <a:pPr marL="342900" indent="-342900" algn="just">
              <a:buFontTx/>
              <a:buAutoNum type="arabicPeriod" startAt="4"/>
            </a:pPr>
            <a:r>
              <a:rPr lang="en-IN" b="1" i="0" dirty="0">
                <a:solidFill>
                  <a:srgbClr val="006699"/>
                </a:solidFill>
                <a:effectLst/>
                <a:latin typeface="inter-regular"/>
              </a:rPr>
              <a:t>double</a:t>
            </a:r>
            <a:r>
              <a:rPr lang="en-IN" b="0" i="0" dirty="0">
                <a:solidFill>
                  <a:srgbClr val="000000"/>
                </a:solidFill>
                <a:effectLst/>
                <a:latin typeface="inter-regular"/>
              </a:rPr>
              <a:t> d1 = </a:t>
            </a:r>
            <a:r>
              <a:rPr lang="en-IN" b="0" i="0" dirty="0">
                <a:solidFill>
                  <a:srgbClr val="C00000"/>
                </a:solidFill>
                <a:effectLst/>
                <a:latin typeface="inter-regular"/>
              </a:rPr>
              <a:t>12.3</a:t>
            </a:r>
            <a:r>
              <a:rPr lang="en-IN" b="0" i="0" dirty="0">
                <a:solidFill>
                  <a:srgbClr val="000000"/>
                </a:solidFill>
                <a:effectLst/>
                <a:latin typeface="inter-regular"/>
              </a:rPr>
              <a:t>  	//</a:t>
            </a:r>
            <a:r>
              <a:rPr lang="en-US" b="0" i="0" dirty="0">
                <a:solidFill>
                  <a:srgbClr val="333333"/>
                </a:solidFill>
                <a:effectLst/>
                <a:latin typeface="inter-regular"/>
              </a:rPr>
              <a:t>The double data type is a double-precision 64-bit floating point.</a:t>
            </a:r>
          </a:p>
          <a:p>
            <a:pPr marL="342900" indent="-342900" algn="just">
              <a:buFontTx/>
              <a:buAutoNum type="arabicPeriod" startAt="4"/>
            </a:pPr>
            <a:r>
              <a:rPr lang="en-IN" b="1" i="0" dirty="0">
                <a:solidFill>
                  <a:srgbClr val="006699"/>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letterA</a:t>
            </a:r>
            <a:r>
              <a:rPr lang="en-IN" b="0" i="0" dirty="0">
                <a:solidFill>
                  <a:srgbClr val="000000"/>
                </a:solidFill>
                <a:effectLst/>
                <a:latin typeface="inter-regular"/>
              </a:rPr>
              <a:t> = </a:t>
            </a:r>
            <a:r>
              <a:rPr lang="en-IN" b="0" i="0" dirty="0">
                <a:solidFill>
                  <a:srgbClr val="0000FF"/>
                </a:solidFill>
                <a:effectLst/>
                <a:latin typeface="inter-regular"/>
              </a:rPr>
              <a:t>'A’</a:t>
            </a:r>
            <a:r>
              <a:rPr lang="en-IN" b="0" i="0" dirty="0">
                <a:solidFill>
                  <a:srgbClr val="000000"/>
                </a:solidFill>
                <a:effectLst/>
                <a:latin typeface="inter-regular"/>
              </a:rPr>
              <a:t>  	//</a:t>
            </a:r>
            <a:r>
              <a:rPr lang="en-US" b="0" i="0" dirty="0">
                <a:solidFill>
                  <a:srgbClr val="333333"/>
                </a:solidFill>
                <a:effectLst/>
                <a:latin typeface="inter-regular"/>
              </a:rPr>
              <a:t>The char data type is a single 16-bit Unicode character.</a:t>
            </a:r>
            <a:endParaRPr lang="en-IN" b="0" i="0" dirty="0">
              <a:solidFill>
                <a:srgbClr val="000000"/>
              </a:solidFill>
              <a:effectLst/>
              <a:latin typeface="inter-regular"/>
            </a:endParaRPr>
          </a:p>
          <a:p>
            <a:pPr marL="342900" indent="-342900" algn="just">
              <a:buFontTx/>
              <a:buAutoNum type="arabicPeriod" startAt="4"/>
            </a:pPr>
            <a:endParaRPr lang="en-IN" b="0" i="0" dirty="0">
              <a:solidFill>
                <a:srgbClr val="000000"/>
              </a:solidFill>
              <a:effectLst/>
              <a:latin typeface="inter-regular"/>
            </a:endParaRPr>
          </a:p>
          <a:p>
            <a:pPr marL="342900" indent="-342900" algn="just">
              <a:buAutoNum type="arabicPeriod" startAt="4"/>
            </a:pPr>
            <a:endParaRPr lang="en-US" b="0" i="0" dirty="0">
              <a:solidFill>
                <a:srgbClr val="333333"/>
              </a:solidFill>
              <a:effectLst/>
              <a:latin typeface="inter-regular"/>
            </a:endParaRPr>
          </a:p>
          <a:p>
            <a:pPr marL="342900" indent="-342900" algn="just">
              <a:buAutoNum type="arabicPeriod" startAt="4"/>
            </a:pPr>
            <a:endParaRPr lang="en-US" dirty="0">
              <a:solidFill>
                <a:srgbClr val="333333"/>
              </a:solidFill>
              <a:latin typeface="inter-regular"/>
            </a:endParaRPr>
          </a:p>
          <a:p>
            <a:pPr marL="342900" indent="-342900" algn="just">
              <a:buAutoNum type="arabicPeriod" startAt="4"/>
            </a:pPr>
            <a:endParaRPr lang="en-IN" b="0" i="0" dirty="0">
              <a:solidFill>
                <a:srgbClr val="000000"/>
              </a:solidFill>
              <a:effectLst/>
              <a:latin typeface="inter-regular"/>
            </a:endParaRPr>
          </a:p>
          <a:p>
            <a:pPr lvl="5"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428566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F7BE825-D09E-E6B9-E474-A53E45DF6ED7}"/>
              </a:ext>
            </a:extLst>
          </p:cNvPr>
          <p:cNvGraphicFramePr>
            <a:graphicFrameLocks noGrp="1"/>
          </p:cNvGraphicFramePr>
          <p:nvPr>
            <p:extLst>
              <p:ext uri="{D42A27DB-BD31-4B8C-83A1-F6EECF244321}">
                <p14:modId xmlns:p14="http://schemas.microsoft.com/office/powerpoint/2010/main" val="1030850825"/>
              </p:ext>
            </p:extLst>
          </p:nvPr>
        </p:nvGraphicFramePr>
        <p:xfrm>
          <a:off x="857250" y="457200"/>
          <a:ext cx="11044239" cy="6203087"/>
        </p:xfrm>
        <a:graphic>
          <a:graphicData uri="http://schemas.openxmlformats.org/drawingml/2006/table">
            <a:tbl>
              <a:tblPr/>
              <a:tblGrid>
                <a:gridCol w="3681413">
                  <a:extLst>
                    <a:ext uri="{9D8B030D-6E8A-4147-A177-3AD203B41FA5}">
                      <a16:colId xmlns:a16="http://schemas.microsoft.com/office/drawing/2014/main" val="3639308038"/>
                    </a:ext>
                  </a:extLst>
                </a:gridCol>
                <a:gridCol w="3681413">
                  <a:extLst>
                    <a:ext uri="{9D8B030D-6E8A-4147-A177-3AD203B41FA5}">
                      <a16:colId xmlns:a16="http://schemas.microsoft.com/office/drawing/2014/main" val="3656541407"/>
                    </a:ext>
                  </a:extLst>
                </a:gridCol>
                <a:gridCol w="3681413">
                  <a:extLst>
                    <a:ext uri="{9D8B030D-6E8A-4147-A177-3AD203B41FA5}">
                      <a16:colId xmlns:a16="http://schemas.microsoft.com/office/drawing/2014/main" val="3391651220"/>
                    </a:ext>
                  </a:extLst>
                </a:gridCol>
              </a:tblGrid>
              <a:tr h="442538">
                <a:tc>
                  <a:txBody>
                    <a:bodyPr/>
                    <a:lstStyle/>
                    <a:p>
                      <a:pPr algn="l" fontAlgn="t"/>
                      <a:r>
                        <a:rPr lang="en-IN" sz="1800">
                          <a:solidFill>
                            <a:srgbClr val="000000"/>
                          </a:solidFill>
                          <a:effectLst/>
                          <a:latin typeface="times new roman" panose="02020603050405020304" pitchFamily="18" charset="0"/>
                        </a:rPr>
                        <a:t>Operator Type</a:t>
                      </a:r>
                    </a:p>
                  </a:txBody>
                  <a:tcPr marL="55709" marR="55709" marT="55709" marB="55709">
                    <a:lnL w="9525" cap="flat" cmpd="sng" algn="ctr">
                      <a:solidFill>
                        <a:srgbClr val="88E211"/>
                      </a:solidFill>
                      <a:prstDash val="solid"/>
                      <a:round/>
                      <a:headEnd type="none" w="med" len="med"/>
                      <a:tailEnd type="none" w="med" len="med"/>
                    </a:lnL>
                    <a:lnR w="9525" cap="flat" cmpd="sng" algn="ctr">
                      <a:solidFill>
                        <a:srgbClr val="88E211"/>
                      </a:solidFill>
                      <a:prstDash val="solid"/>
                      <a:round/>
                      <a:headEnd type="none" w="med" len="med"/>
                      <a:tailEnd type="none" w="med" len="med"/>
                    </a:lnR>
                    <a:lnT w="9525" cap="flat" cmpd="sng" algn="ctr">
                      <a:solidFill>
                        <a:srgbClr val="88E21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Category</a:t>
                      </a:r>
                    </a:p>
                  </a:txBody>
                  <a:tcPr marL="55709" marR="55709" marT="55709" marB="55709">
                    <a:lnL w="9525" cap="flat" cmpd="sng" algn="ctr">
                      <a:solidFill>
                        <a:srgbClr val="88E211"/>
                      </a:solidFill>
                      <a:prstDash val="solid"/>
                      <a:round/>
                      <a:headEnd type="none" w="med" len="med"/>
                      <a:tailEnd type="none" w="med" len="med"/>
                    </a:lnL>
                    <a:lnR w="9525" cap="flat" cmpd="sng" algn="ctr">
                      <a:solidFill>
                        <a:srgbClr val="88E211"/>
                      </a:solidFill>
                      <a:prstDash val="solid"/>
                      <a:round/>
                      <a:headEnd type="none" w="med" len="med"/>
                      <a:tailEnd type="none" w="med" len="med"/>
                    </a:lnR>
                    <a:lnT w="9525" cap="flat" cmpd="sng" algn="ctr">
                      <a:solidFill>
                        <a:srgbClr val="88E21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Precedence</a:t>
                      </a:r>
                    </a:p>
                  </a:txBody>
                  <a:tcPr marL="55709" marR="55709" marT="55709" marB="55709">
                    <a:lnL w="9525" cap="flat" cmpd="sng" algn="ctr">
                      <a:solidFill>
                        <a:srgbClr val="88E211"/>
                      </a:solidFill>
                      <a:prstDash val="solid"/>
                      <a:round/>
                      <a:headEnd type="none" w="med" len="med"/>
                      <a:tailEnd type="none" w="med" len="med"/>
                    </a:lnL>
                    <a:lnR w="9525" cap="flat" cmpd="sng" algn="ctr">
                      <a:solidFill>
                        <a:srgbClr val="88E211"/>
                      </a:solidFill>
                      <a:prstDash val="solid"/>
                      <a:round/>
                      <a:headEnd type="none" w="med" len="med"/>
                      <a:tailEnd type="none" w="med" len="med"/>
                    </a:lnR>
                    <a:lnT w="9525" cap="flat" cmpd="sng" algn="ctr">
                      <a:solidFill>
                        <a:srgbClr val="88E21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14181522"/>
                  </a:ext>
                </a:extLst>
              </a:tr>
              <a:tr h="376419">
                <a:tc rowSpan="2">
                  <a:txBody>
                    <a:bodyPr/>
                    <a:lstStyle/>
                    <a:p>
                      <a:pPr algn="just" fontAlgn="t"/>
                      <a:r>
                        <a:rPr lang="en-IN" sz="1800" dirty="0">
                          <a:solidFill>
                            <a:srgbClr val="333333"/>
                          </a:solidFill>
                          <a:effectLst/>
                          <a:latin typeface="inter-regular"/>
                        </a:rPr>
                        <a:t>Unary</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postfix</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i="1">
                          <a:solidFill>
                            <a:srgbClr val="333333"/>
                          </a:solidFill>
                          <a:effectLst/>
                          <a:latin typeface="inter-regular"/>
                        </a:rPr>
                        <a:t>expr</a:t>
                      </a:r>
                      <a:r>
                        <a:rPr lang="en-IN" sz="1800">
                          <a:solidFill>
                            <a:srgbClr val="333333"/>
                          </a:solidFill>
                          <a:effectLst/>
                          <a:latin typeface="inter-regular"/>
                        </a:rPr>
                        <a:t>++ </a:t>
                      </a:r>
                      <a:r>
                        <a:rPr lang="en-IN" sz="1800" i="1">
                          <a:solidFill>
                            <a:srgbClr val="333333"/>
                          </a:solidFill>
                          <a:effectLst/>
                          <a:latin typeface="inter-regular"/>
                        </a:rPr>
                        <a:t>expr</a:t>
                      </a:r>
                      <a:r>
                        <a:rPr lang="en-IN" sz="1800">
                          <a:solidFill>
                            <a:srgbClr val="333333"/>
                          </a:solidFill>
                          <a:effectLst/>
                          <a:latin typeface="inter-regular"/>
                        </a:rPr>
                        <a: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97619639"/>
                  </a:ext>
                </a:extLst>
              </a:tr>
              <a:tr h="620603">
                <a:tc vMerge="1">
                  <a:txBody>
                    <a:bodyPr/>
                    <a:lstStyle/>
                    <a:p>
                      <a:endParaRPr lang="en-IN"/>
                    </a:p>
                  </a:txBody>
                  <a:tcPr/>
                </a:tc>
                <a:tc>
                  <a:txBody>
                    <a:bodyPr/>
                    <a:lstStyle/>
                    <a:p>
                      <a:pPr algn="just" fontAlgn="t"/>
                      <a:r>
                        <a:rPr lang="en-IN" sz="1800">
                          <a:solidFill>
                            <a:srgbClr val="333333"/>
                          </a:solidFill>
                          <a:effectLst/>
                          <a:latin typeface="inter-regular"/>
                        </a:rPr>
                        <a:t>prefix</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t>
                      </a:r>
                      <a:r>
                        <a:rPr lang="en-IN" sz="1800" i="1">
                          <a:solidFill>
                            <a:srgbClr val="333333"/>
                          </a:solidFill>
                          <a:effectLst/>
                          <a:latin typeface="inter-regular"/>
                        </a:rPr>
                        <a:t>expr</a:t>
                      </a:r>
                      <a:r>
                        <a:rPr lang="en-IN" sz="1800">
                          <a:solidFill>
                            <a:srgbClr val="333333"/>
                          </a:solidFill>
                          <a:effectLst/>
                          <a:latin typeface="inter-regular"/>
                        </a:rPr>
                        <a:t> --</a:t>
                      </a:r>
                      <a:r>
                        <a:rPr lang="en-IN" sz="1800" i="1">
                          <a:solidFill>
                            <a:srgbClr val="333333"/>
                          </a:solidFill>
                          <a:effectLst/>
                          <a:latin typeface="inter-regular"/>
                        </a:rPr>
                        <a:t>expr</a:t>
                      </a:r>
                      <a:r>
                        <a:rPr lang="en-IN" sz="1800">
                          <a:solidFill>
                            <a:srgbClr val="333333"/>
                          </a:solidFill>
                          <a:effectLst/>
                          <a:latin typeface="inter-regular"/>
                        </a:rPr>
                        <a:t> +</a:t>
                      </a:r>
                      <a:r>
                        <a:rPr lang="en-IN" sz="1800" i="1">
                          <a:solidFill>
                            <a:srgbClr val="333333"/>
                          </a:solidFill>
                          <a:effectLst/>
                          <a:latin typeface="inter-regular"/>
                        </a:rPr>
                        <a:t>expr</a:t>
                      </a:r>
                      <a:r>
                        <a:rPr lang="en-IN" sz="1800">
                          <a:solidFill>
                            <a:srgbClr val="333333"/>
                          </a:solidFill>
                          <a:effectLst/>
                          <a:latin typeface="inter-regular"/>
                        </a:rPr>
                        <a:t> -</a:t>
                      </a:r>
                      <a:r>
                        <a:rPr lang="en-IN" sz="1800" i="1">
                          <a:solidFill>
                            <a:srgbClr val="333333"/>
                          </a:solidFill>
                          <a:effectLst/>
                          <a:latin typeface="inter-regular"/>
                        </a:rPr>
                        <a:t>expr</a:t>
                      </a:r>
                      <a:r>
                        <a:rPr lang="en-IN" sz="1800">
                          <a:solidFill>
                            <a:srgbClr val="333333"/>
                          </a:solidFill>
                          <a:effectLst/>
                          <a:latin typeface="inter-regular"/>
                        </a:rPr>
                        <a:t> ~ !</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23560683"/>
                  </a:ext>
                </a:extLst>
              </a:tr>
              <a:tr h="376419">
                <a:tc rowSpan="2">
                  <a:txBody>
                    <a:bodyPr/>
                    <a:lstStyle/>
                    <a:p>
                      <a:pPr algn="just" fontAlgn="t"/>
                      <a:r>
                        <a:rPr lang="en-IN" sz="1800">
                          <a:solidFill>
                            <a:srgbClr val="333333"/>
                          </a:solidFill>
                          <a:effectLst/>
                          <a:latin typeface="inter-regular"/>
                        </a:rPr>
                        <a:t>Arithmetic</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multiplicative</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 / %</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7468181"/>
                  </a:ext>
                </a:extLst>
              </a:tr>
              <a:tr h="376419">
                <a:tc vMerge="1">
                  <a:txBody>
                    <a:bodyPr/>
                    <a:lstStyle/>
                    <a:p>
                      <a:endParaRPr lang="en-IN"/>
                    </a:p>
                  </a:txBody>
                  <a:tcPr/>
                </a:tc>
                <a:tc>
                  <a:txBody>
                    <a:bodyPr/>
                    <a:lstStyle/>
                    <a:p>
                      <a:pPr algn="just" fontAlgn="t"/>
                      <a:r>
                        <a:rPr lang="en-IN" sz="1800">
                          <a:solidFill>
                            <a:srgbClr val="333333"/>
                          </a:solidFill>
                          <a:effectLst/>
                          <a:latin typeface="inter-regular"/>
                        </a:rPr>
                        <a:t>additive</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 -</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73389576"/>
                  </a:ext>
                </a:extLst>
              </a:tr>
              <a:tr h="376419">
                <a:tc>
                  <a:txBody>
                    <a:bodyPr/>
                    <a:lstStyle/>
                    <a:p>
                      <a:pPr algn="just" fontAlgn="t"/>
                      <a:r>
                        <a:rPr lang="en-IN" sz="1800">
                          <a:solidFill>
                            <a:srgbClr val="333333"/>
                          </a:solidFill>
                          <a:effectLst/>
                          <a:latin typeface="inter-regular"/>
                        </a:rPr>
                        <a:t>Shift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shift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&lt;&lt; &gt;&gt; &gt;&gt;&gt;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97185850"/>
                  </a:ext>
                </a:extLst>
              </a:tr>
              <a:tr h="376419">
                <a:tc rowSpan="2">
                  <a:txBody>
                    <a:bodyPr/>
                    <a:lstStyle/>
                    <a:p>
                      <a:pPr algn="just" fontAlgn="t"/>
                      <a:r>
                        <a:rPr lang="en-IN" sz="1800">
                          <a:solidFill>
                            <a:srgbClr val="333333"/>
                          </a:solidFill>
                          <a:effectLst/>
                          <a:latin typeface="inter-regular"/>
                        </a:rPr>
                        <a:t>Relational</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comparison</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&lt; &gt; &lt;= &gt;= instanceof</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37007949"/>
                  </a:ext>
                </a:extLst>
              </a:tr>
              <a:tr h="376419">
                <a:tc vMerge="1">
                  <a:txBody>
                    <a:bodyPr/>
                    <a:lstStyle/>
                    <a:p>
                      <a:endParaRPr lang="en-IN"/>
                    </a:p>
                  </a:txBody>
                  <a:tcPr/>
                </a:tc>
                <a:tc>
                  <a:txBody>
                    <a:bodyPr/>
                    <a:lstStyle/>
                    <a:p>
                      <a:pPr algn="just" fontAlgn="t"/>
                      <a:r>
                        <a:rPr lang="en-IN" sz="1800">
                          <a:solidFill>
                            <a:srgbClr val="333333"/>
                          </a:solidFill>
                          <a:effectLst/>
                          <a:latin typeface="inter-regular"/>
                        </a:rPr>
                        <a:t>equality</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 !=</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8396581"/>
                  </a:ext>
                </a:extLst>
              </a:tr>
              <a:tr h="376419">
                <a:tc rowSpan="3">
                  <a:txBody>
                    <a:bodyPr/>
                    <a:lstStyle/>
                    <a:p>
                      <a:pPr algn="just" fontAlgn="t"/>
                      <a:r>
                        <a:rPr lang="en-IN" sz="1800">
                          <a:solidFill>
                            <a:srgbClr val="333333"/>
                          </a:solidFill>
                          <a:effectLst/>
                          <a:latin typeface="inter-regular"/>
                        </a:rPr>
                        <a:t>Bitwise</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bitwise AND</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&amp;</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41755450"/>
                  </a:ext>
                </a:extLst>
              </a:tr>
              <a:tr h="376419">
                <a:tc vMerge="1">
                  <a:txBody>
                    <a:bodyPr/>
                    <a:lstStyle/>
                    <a:p>
                      <a:endParaRPr lang="en-IN"/>
                    </a:p>
                  </a:txBody>
                  <a:tcPr/>
                </a:tc>
                <a:tc>
                  <a:txBody>
                    <a:bodyPr/>
                    <a:lstStyle/>
                    <a:p>
                      <a:pPr algn="just" fontAlgn="t"/>
                      <a:r>
                        <a:rPr lang="en-IN" sz="1800">
                          <a:solidFill>
                            <a:srgbClr val="333333"/>
                          </a:solidFill>
                          <a:effectLst/>
                          <a:latin typeface="inter-regular"/>
                        </a:rPr>
                        <a:t>bitwise exclusive OR</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11623892"/>
                  </a:ext>
                </a:extLst>
              </a:tr>
              <a:tr h="376419">
                <a:tc vMerge="1">
                  <a:txBody>
                    <a:bodyPr/>
                    <a:lstStyle/>
                    <a:p>
                      <a:endParaRPr lang="en-IN"/>
                    </a:p>
                  </a:txBody>
                  <a:tcPr/>
                </a:tc>
                <a:tc>
                  <a:txBody>
                    <a:bodyPr/>
                    <a:lstStyle/>
                    <a:p>
                      <a:pPr algn="just" fontAlgn="t"/>
                      <a:r>
                        <a:rPr lang="en-IN" sz="1800">
                          <a:solidFill>
                            <a:srgbClr val="333333"/>
                          </a:solidFill>
                          <a:effectLst/>
                          <a:latin typeface="inter-regular"/>
                        </a:rPr>
                        <a:t>bitwise inclusive OR</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17231065"/>
                  </a:ext>
                </a:extLst>
              </a:tr>
              <a:tr h="376419">
                <a:tc rowSpan="2">
                  <a:txBody>
                    <a:bodyPr/>
                    <a:lstStyle/>
                    <a:p>
                      <a:pPr algn="just" fontAlgn="t"/>
                      <a:r>
                        <a:rPr lang="en-IN" sz="1800">
                          <a:solidFill>
                            <a:srgbClr val="333333"/>
                          </a:solidFill>
                          <a:effectLst/>
                          <a:latin typeface="inter-regular"/>
                        </a:rPr>
                        <a:t>Logical</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logical AND</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&amp;&amp;</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09364513"/>
                  </a:ext>
                </a:extLst>
              </a:tr>
              <a:tr h="376419">
                <a:tc vMerge="1">
                  <a:txBody>
                    <a:bodyPr/>
                    <a:lstStyle/>
                    <a:p>
                      <a:endParaRPr lang="en-IN"/>
                    </a:p>
                  </a:txBody>
                  <a:tcPr/>
                </a:tc>
                <a:tc>
                  <a:txBody>
                    <a:bodyPr/>
                    <a:lstStyle/>
                    <a:p>
                      <a:pPr algn="just" fontAlgn="t"/>
                      <a:r>
                        <a:rPr lang="en-IN" sz="1800">
                          <a:solidFill>
                            <a:srgbClr val="333333"/>
                          </a:solidFill>
                          <a:effectLst/>
                          <a:latin typeface="inter-regular"/>
                        </a:rPr>
                        <a:t>logical OR</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12348487"/>
                  </a:ext>
                </a:extLst>
              </a:tr>
              <a:tr h="376419">
                <a:tc>
                  <a:txBody>
                    <a:bodyPr/>
                    <a:lstStyle/>
                    <a:p>
                      <a:pPr algn="just" fontAlgn="t"/>
                      <a:r>
                        <a:rPr lang="en-IN" sz="1800">
                          <a:solidFill>
                            <a:srgbClr val="333333"/>
                          </a:solidFill>
                          <a:effectLst/>
                          <a:latin typeface="inter-regular"/>
                        </a:rPr>
                        <a:t>Ternary</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ternary</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 :</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8552737"/>
                  </a:ext>
                </a:extLst>
              </a:tr>
              <a:tr h="620603">
                <a:tc>
                  <a:txBody>
                    <a:bodyPr/>
                    <a:lstStyle/>
                    <a:p>
                      <a:pPr algn="just" fontAlgn="t"/>
                      <a:r>
                        <a:rPr lang="en-IN" sz="1800">
                          <a:solidFill>
                            <a:srgbClr val="333333"/>
                          </a:solidFill>
                          <a:effectLst/>
                          <a:latin typeface="inter-regular"/>
                        </a:rPr>
                        <a:t>Assignment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assignment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333333"/>
                          </a:solidFill>
                          <a:effectLst/>
                          <a:latin typeface="inter-regular"/>
                        </a:rPr>
                        <a:t>= += -= *= /= %= &amp;= ^= |= &lt;&lt;= &gt;&gt;= &gt;&gt;&gt;=</a:t>
                      </a:r>
                    </a:p>
                  </a:txBody>
                  <a:tcPr marL="37139" marR="37139" marT="37139" marB="371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5967478"/>
                  </a:ext>
                </a:extLst>
              </a:tr>
            </a:tbl>
          </a:graphicData>
        </a:graphic>
      </p:graphicFrame>
    </p:spTree>
    <p:extLst>
      <p:ext uri="{BB962C8B-B14F-4D97-AF65-F5344CB8AC3E}">
        <p14:creationId xmlns:p14="http://schemas.microsoft.com/office/powerpoint/2010/main" val="3355776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729522-9D3C-E0FB-AA0C-1660EB7840DE}"/>
              </a:ext>
            </a:extLst>
          </p:cNvPr>
          <p:cNvSpPr txBox="1"/>
          <p:nvPr/>
        </p:nvSpPr>
        <p:spPr>
          <a:xfrm>
            <a:off x="1239441" y="2691944"/>
            <a:ext cx="6136480" cy="2246769"/>
          </a:xfrm>
          <a:prstGeom prst="rect">
            <a:avLst/>
          </a:prstGeom>
          <a:noFill/>
        </p:spPr>
        <p:txBody>
          <a:bodyPr wrap="square">
            <a:spAutoFit/>
          </a:bodyPr>
          <a:lstStyle/>
          <a:p>
            <a:r>
              <a:rPr lang="en-US" sz="2000" b="1" i="0" dirty="0">
                <a:solidFill>
                  <a:srgbClr val="000000"/>
                </a:solidFill>
                <a:effectLst/>
                <a:latin typeface="inter-regular"/>
              </a:rPr>
              <a:t>logical operators work on </a:t>
            </a:r>
            <a:r>
              <a:rPr lang="en-US" sz="2000" b="1" i="1" dirty="0">
                <a:solidFill>
                  <a:srgbClr val="000000"/>
                </a:solidFill>
                <a:effectLst/>
                <a:latin typeface="inter-regular"/>
              </a:rPr>
              <a:t>boolean</a:t>
            </a:r>
            <a:r>
              <a:rPr lang="en-US" sz="2000" b="1" i="0" dirty="0">
                <a:solidFill>
                  <a:srgbClr val="000000"/>
                </a:solidFill>
                <a:effectLst/>
                <a:latin typeface="inter-regular"/>
              </a:rPr>
              <a:t> expressions</a:t>
            </a:r>
            <a:r>
              <a:rPr lang="en-US" sz="2000" b="0" i="0" dirty="0">
                <a:solidFill>
                  <a:srgbClr val="000000"/>
                </a:solidFill>
                <a:effectLst/>
                <a:latin typeface="inter-regular"/>
              </a:rPr>
              <a:t> and return </a:t>
            </a:r>
            <a:r>
              <a:rPr lang="en-US" sz="2000" b="0" i="1" dirty="0">
                <a:solidFill>
                  <a:srgbClr val="000000"/>
                </a:solidFill>
                <a:effectLst/>
                <a:latin typeface="inter-regular"/>
              </a:rPr>
              <a:t>boolean</a:t>
            </a:r>
            <a:r>
              <a:rPr lang="en-US" sz="2000" b="0" i="0" dirty="0">
                <a:solidFill>
                  <a:srgbClr val="000000"/>
                </a:solidFill>
                <a:effectLst/>
                <a:latin typeface="inter-regular"/>
              </a:rPr>
              <a:t> values (either </a:t>
            </a:r>
            <a:r>
              <a:rPr lang="en-US" sz="2000" b="0" i="1" dirty="0">
                <a:solidFill>
                  <a:srgbClr val="000000"/>
                </a:solidFill>
                <a:effectLst/>
                <a:latin typeface="inter-regular"/>
              </a:rPr>
              <a:t>true</a:t>
            </a:r>
            <a:r>
              <a:rPr lang="en-US" sz="2000" b="0" i="0" dirty="0">
                <a:solidFill>
                  <a:srgbClr val="000000"/>
                </a:solidFill>
                <a:effectLst/>
                <a:latin typeface="inter-regular"/>
              </a:rPr>
              <a:t> or </a:t>
            </a:r>
            <a:r>
              <a:rPr lang="en-US" sz="2000" b="0" i="1" dirty="0">
                <a:solidFill>
                  <a:srgbClr val="000000"/>
                </a:solidFill>
                <a:effectLst/>
                <a:latin typeface="inter-regular"/>
              </a:rPr>
              <a:t>false),</a:t>
            </a:r>
            <a:r>
              <a:rPr lang="en-US" sz="2000" b="0" i="0" dirty="0">
                <a:solidFill>
                  <a:srgbClr val="000000"/>
                </a:solidFill>
                <a:effectLst/>
                <a:latin typeface="inter-regular"/>
              </a:rPr>
              <a:t> whereas </a:t>
            </a:r>
            <a:r>
              <a:rPr lang="en-US" sz="2000" b="1" i="0" dirty="0">
                <a:solidFill>
                  <a:srgbClr val="000000"/>
                </a:solidFill>
                <a:effectLst/>
                <a:latin typeface="inter-regular"/>
              </a:rPr>
              <a:t>bitwise operators work on binary digits</a:t>
            </a:r>
            <a:r>
              <a:rPr lang="en-US" sz="2000" b="0" i="0" dirty="0">
                <a:solidFill>
                  <a:srgbClr val="000000"/>
                </a:solidFill>
                <a:effectLst/>
                <a:latin typeface="inter-regular"/>
              </a:rPr>
              <a:t> of integer values (</a:t>
            </a:r>
            <a:r>
              <a:rPr lang="en-US" sz="2000" b="0" i="1" dirty="0">
                <a:solidFill>
                  <a:srgbClr val="000000"/>
                </a:solidFill>
                <a:effectLst/>
                <a:latin typeface="inter-regular"/>
              </a:rPr>
              <a:t>long, int, short, char,</a:t>
            </a:r>
            <a:r>
              <a:rPr lang="en-US" sz="2000" b="0" i="0" dirty="0">
                <a:solidFill>
                  <a:srgbClr val="000000"/>
                </a:solidFill>
                <a:effectLst/>
                <a:latin typeface="inter-regular"/>
              </a:rPr>
              <a:t> and </a:t>
            </a:r>
            <a:r>
              <a:rPr lang="en-US" sz="2000" b="0" i="1" dirty="0">
                <a:solidFill>
                  <a:srgbClr val="000000"/>
                </a:solidFill>
                <a:effectLst/>
                <a:latin typeface="inter-regular"/>
              </a:rPr>
              <a:t>byte</a:t>
            </a:r>
            <a:r>
              <a:rPr lang="en-US" sz="2000" b="0" i="0" dirty="0">
                <a:solidFill>
                  <a:srgbClr val="000000"/>
                </a:solidFill>
                <a:effectLst/>
                <a:latin typeface="inter-regular"/>
              </a:rPr>
              <a:t>) and return an integer.</a:t>
            </a:r>
          </a:p>
          <a:p>
            <a:br>
              <a:rPr lang="en-US" sz="2000" b="0" i="0" dirty="0">
                <a:solidFill>
                  <a:srgbClr val="000000"/>
                </a:solidFill>
                <a:effectLst/>
                <a:latin typeface="inter-regular"/>
              </a:rPr>
            </a:br>
            <a:endParaRPr lang="en-IN" sz="2000" dirty="0">
              <a:latin typeface="inter-regular"/>
            </a:endParaRPr>
          </a:p>
        </p:txBody>
      </p:sp>
      <p:sp>
        <p:nvSpPr>
          <p:cNvPr id="6" name="Rectangle 5">
            <a:extLst>
              <a:ext uri="{FF2B5EF4-FFF2-40B4-BE49-F238E27FC236}">
                <a16:creationId xmlns:a16="http://schemas.microsoft.com/office/drawing/2014/main" id="{1C70919F-5458-0789-116B-0C7DB8CC819F}"/>
              </a:ext>
            </a:extLst>
          </p:cNvPr>
          <p:cNvSpPr/>
          <p:nvPr/>
        </p:nvSpPr>
        <p:spPr>
          <a:xfrm>
            <a:off x="1110391" y="1424289"/>
            <a:ext cx="9199698"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Bitwis</a:t>
            </a:r>
            <a:r>
              <a:rPr lang="en-US" sz="5400" b="1" u="sng" spc="50" dirty="0">
                <a:ln w="0"/>
                <a:solidFill>
                  <a:schemeClr val="bg2"/>
                </a:solidFill>
                <a:effectLst>
                  <a:innerShdw blurRad="63500" dist="50800" dir="13500000">
                    <a:srgbClr val="000000">
                      <a:alpha val="50000"/>
                    </a:srgbClr>
                  </a:innerShdw>
                </a:effectLst>
              </a:rPr>
              <a:t>e v/s Logical Operators :</a:t>
            </a:r>
            <a:endParaRPr lang="en-US" sz="5400" b="1" u="sng"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11368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1FC075-EAB0-BED4-9337-27C473E9838E}"/>
              </a:ext>
            </a:extLst>
          </p:cNvPr>
          <p:cNvSpPr txBox="1"/>
          <p:nvPr/>
        </p:nvSpPr>
        <p:spPr>
          <a:xfrm>
            <a:off x="1096566" y="2274838"/>
            <a:ext cx="4575572" cy="2554545"/>
          </a:xfrm>
          <a:prstGeom prst="rect">
            <a:avLst/>
          </a:prstGeom>
          <a:noFill/>
        </p:spPr>
        <p:txBody>
          <a:bodyPr wrap="square">
            <a:spAutoFit/>
          </a:bodyPr>
          <a:lstStyle/>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OperatorExample{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args[]){  </a:t>
            </a:r>
          </a:p>
          <a:p>
            <a:pPr algn="just">
              <a:buFont typeface="+mj-lt"/>
              <a:buAutoNum type="arabicPeriod"/>
            </a:pPr>
            <a:r>
              <a:rPr lang="en-IN" sz="2000" b="1" i="0" dirty="0">
                <a:solidFill>
                  <a:srgbClr val="006699"/>
                </a:solidFill>
                <a:effectLst/>
                <a:latin typeface="inter-regular"/>
              </a:rPr>
              <a:t>int</a:t>
            </a:r>
            <a:r>
              <a:rPr lang="en-IN" sz="2000" b="0" i="0" dirty="0">
                <a:solidFill>
                  <a:srgbClr val="000000"/>
                </a:solidFill>
                <a:effectLst/>
                <a:latin typeface="inter-regular"/>
              </a:rPr>
              <a:t> x=</a:t>
            </a:r>
            <a:r>
              <a:rPr lang="en-IN" sz="2000" b="0" i="0" dirty="0">
                <a:solidFill>
                  <a:srgbClr val="C00000"/>
                </a:solidFill>
                <a:effectLst/>
                <a:latin typeface="inter-regular"/>
              </a:rPr>
              <a:t>10</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System.out.println(x++);</a:t>
            </a:r>
            <a:r>
              <a:rPr lang="en-IN" sz="2000" b="0" i="0" dirty="0">
                <a:solidFill>
                  <a:srgbClr val="008200"/>
                </a:solidFill>
                <a:effectLst/>
                <a:latin typeface="inter-regular"/>
              </a:rPr>
              <a:t>//10 (11)</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System.out.println(++x);</a:t>
            </a:r>
            <a:r>
              <a:rPr lang="en-IN" sz="2000" b="0" i="0" dirty="0">
                <a:solidFill>
                  <a:srgbClr val="008200"/>
                </a:solidFill>
                <a:effectLst/>
                <a:latin typeface="inter-regular"/>
              </a:rPr>
              <a:t>//12</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System.out.println(x--);</a:t>
            </a:r>
            <a:r>
              <a:rPr lang="en-IN" sz="2000" b="0" i="0" dirty="0">
                <a:solidFill>
                  <a:srgbClr val="008200"/>
                </a:solidFill>
                <a:effectLst/>
                <a:latin typeface="inter-regular"/>
              </a:rPr>
              <a:t>//12 (11)</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System.out.println(--x);</a:t>
            </a:r>
            <a:r>
              <a:rPr lang="en-IN" sz="2000" b="0" i="0" dirty="0">
                <a:solidFill>
                  <a:srgbClr val="008200"/>
                </a:solidFill>
                <a:effectLst/>
                <a:latin typeface="inter-regular"/>
              </a:rPr>
              <a:t>//10</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p:txBody>
      </p:sp>
      <p:sp>
        <p:nvSpPr>
          <p:cNvPr id="5" name="TextBox 4">
            <a:extLst>
              <a:ext uri="{FF2B5EF4-FFF2-40B4-BE49-F238E27FC236}">
                <a16:creationId xmlns:a16="http://schemas.microsoft.com/office/drawing/2014/main" id="{8D354B4C-7CB9-2B2A-C9AD-C2955EF7E199}"/>
              </a:ext>
            </a:extLst>
          </p:cNvPr>
          <p:cNvSpPr txBox="1"/>
          <p:nvPr/>
        </p:nvSpPr>
        <p:spPr>
          <a:xfrm>
            <a:off x="6740129" y="2277963"/>
            <a:ext cx="6136480" cy="2554545"/>
          </a:xfrm>
          <a:prstGeom prst="rect">
            <a:avLst/>
          </a:prstGeom>
          <a:noFill/>
        </p:spPr>
        <p:txBody>
          <a:bodyPr wrap="square">
            <a:spAutoFit/>
          </a:bodyPr>
          <a:lstStyle/>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OperatorExample{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args[]){  </a:t>
            </a:r>
          </a:p>
          <a:p>
            <a:pPr algn="just">
              <a:buFont typeface="+mj-lt"/>
              <a:buAutoNum type="arabicPeriod"/>
            </a:pPr>
            <a:r>
              <a:rPr lang="en-IN" sz="2000" b="1" i="0" dirty="0">
                <a:solidFill>
                  <a:srgbClr val="006699"/>
                </a:solidFill>
                <a:effectLst/>
                <a:latin typeface="inter-regular"/>
              </a:rPr>
              <a:t>int</a:t>
            </a:r>
            <a:r>
              <a:rPr lang="en-IN" sz="2000" b="0" i="0" dirty="0">
                <a:solidFill>
                  <a:srgbClr val="000000"/>
                </a:solidFill>
                <a:effectLst/>
                <a:latin typeface="inter-regular"/>
              </a:rPr>
              <a:t> a=</a:t>
            </a:r>
            <a:r>
              <a:rPr lang="en-IN" sz="2000" b="0" i="0" dirty="0">
                <a:solidFill>
                  <a:srgbClr val="C00000"/>
                </a:solidFill>
                <a:effectLst/>
                <a:latin typeface="inter-regular"/>
              </a:rPr>
              <a:t>10</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int</a:t>
            </a:r>
            <a:r>
              <a:rPr lang="en-IN" sz="2000" b="0" i="0" dirty="0">
                <a:solidFill>
                  <a:srgbClr val="000000"/>
                </a:solidFill>
                <a:effectLst/>
                <a:latin typeface="inter-regular"/>
              </a:rPr>
              <a:t> b=</a:t>
            </a:r>
            <a:r>
              <a:rPr lang="en-IN" sz="2000" b="0" i="0" dirty="0">
                <a:solidFill>
                  <a:srgbClr val="C00000"/>
                </a:solidFill>
                <a:effectLst/>
                <a:latin typeface="inter-regular"/>
              </a:rPr>
              <a:t>10</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System.out.println(a++ + ++a);</a:t>
            </a:r>
            <a:r>
              <a:rPr lang="en-IN" sz="2000" b="0" i="0" dirty="0">
                <a:solidFill>
                  <a:srgbClr val="008200"/>
                </a:solidFill>
                <a:effectLst/>
                <a:latin typeface="inter-regular"/>
              </a:rPr>
              <a:t>//10+12=22</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System.out.println(b++ + b++);</a:t>
            </a:r>
            <a:r>
              <a:rPr lang="en-IN" sz="2000" b="0" i="0" dirty="0">
                <a:solidFill>
                  <a:srgbClr val="008200"/>
                </a:solidFill>
                <a:effectLst/>
                <a:latin typeface="inter-regular"/>
              </a:rPr>
              <a:t>//10+11=21</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p:txBody>
      </p:sp>
      <p:sp>
        <p:nvSpPr>
          <p:cNvPr id="6" name="Rectangle 5">
            <a:extLst>
              <a:ext uri="{FF2B5EF4-FFF2-40B4-BE49-F238E27FC236}">
                <a16:creationId xmlns:a16="http://schemas.microsoft.com/office/drawing/2014/main" id="{CD50C0BA-92A6-F2B9-F5B2-C29A83799025}"/>
              </a:ext>
            </a:extLst>
          </p:cNvPr>
          <p:cNvSpPr/>
          <p:nvPr/>
        </p:nvSpPr>
        <p:spPr>
          <a:xfrm>
            <a:off x="1096566" y="838498"/>
            <a:ext cx="8210069"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Unary Operator Examples :</a:t>
            </a:r>
          </a:p>
        </p:txBody>
      </p:sp>
    </p:spTree>
    <p:extLst>
      <p:ext uri="{BB962C8B-B14F-4D97-AF65-F5344CB8AC3E}">
        <p14:creationId xmlns:p14="http://schemas.microsoft.com/office/powerpoint/2010/main" val="3119267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D44AE-4C5B-95F2-64CE-559962FDC703}"/>
              </a:ext>
            </a:extLst>
          </p:cNvPr>
          <p:cNvSpPr txBox="1"/>
          <p:nvPr/>
        </p:nvSpPr>
        <p:spPr>
          <a:xfrm>
            <a:off x="939403" y="1876395"/>
            <a:ext cx="4689872" cy="2862322"/>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OperatorExample{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b=</a:t>
            </a:r>
            <a:r>
              <a:rPr lang="en-IN" b="0" i="0" dirty="0">
                <a:solidFill>
                  <a:srgbClr val="C00000"/>
                </a:solidFill>
                <a:effectLst/>
                <a:latin typeface="inter-regular"/>
              </a:rPr>
              <a:t>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t>
            </a:r>
            <a:r>
              <a:rPr lang="en-IN" b="0" i="0" dirty="0" err="1">
                <a:solidFill>
                  <a:srgbClr val="000000"/>
                </a:solidFill>
                <a:effectLst/>
                <a:latin typeface="inter-regular"/>
              </a:rPr>
              <a:t>a+b</a:t>
            </a:r>
            <a:r>
              <a:rPr lang="en-IN" b="0" i="0" dirty="0">
                <a:solidFill>
                  <a:srgbClr val="000000"/>
                </a:solidFill>
                <a:effectLst/>
                <a:latin typeface="inter-regular"/>
              </a:rPr>
              <a:t>);</a:t>
            </a:r>
            <a:r>
              <a:rPr lang="en-IN" b="0" i="0" dirty="0">
                <a:solidFill>
                  <a:srgbClr val="008200"/>
                </a:solidFill>
                <a:effectLst/>
                <a:latin typeface="inter-regular"/>
              </a:rPr>
              <a:t>//15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System.out.println(a-b);</a:t>
            </a:r>
            <a:r>
              <a:rPr lang="en-IN" b="0" i="0" dirty="0">
                <a:solidFill>
                  <a:srgbClr val="008200"/>
                </a:solidFill>
                <a:effectLst/>
                <a:latin typeface="inter-regular"/>
              </a:rPr>
              <a:t>//5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System.out.println(a*b);</a:t>
            </a:r>
            <a:r>
              <a:rPr lang="en-IN" b="0" i="0" dirty="0">
                <a:solidFill>
                  <a:srgbClr val="008200"/>
                </a:solidFill>
                <a:effectLst/>
                <a:latin typeface="inter-regular"/>
              </a:rPr>
              <a:t>//50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System.out.println(a/b);</a:t>
            </a:r>
            <a:r>
              <a:rPr lang="en-IN" b="0" i="0" dirty="0">
                <a:solidFill>
                  <a:srgbClr val="008200"/>
                </a:solidFill>
                <a:effectLst/>
                <a:latin typeface="inter-regular"/>
              </a:rPr>
              <a:t>//2</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t>
            </a:r>
            <a:r>
              <a:rPr lang="en-IN" b="0" i="0" dirty="0" err="1">
                <a:solidFill>
                  <a:srgbClr val="000000"/>
                </a:solidFill>
                <a:effectLst/>
                <a:latin typeface="inter-regular"/>
              </a:rPr>
              <a:t>a%b</a:t>
            </a:r>
            <a:r>
              <a:rPr lang="en-IN" b="0" i="0" dirty="0">
                <a:solidFill>
                  <a:srgbClr val="000000"/>
                </a:solidFill>
                <a:effectLst/>
                <a:latin typeface="inter-regular"/>
              </a:rPr>
              <a:t>);</a:t>
            </a:r>
            <a:r>
              <a:rPr lang="en-IN" b="0" i="0" dirty="0">
                <a:solidFill>
                  <a:srgbClr val="008200"/>
                </a:solidFill>
                <a:effectLst/>
                <a:latin typeface="inter-regular"/>
              </a:rPr>
              <a:t>//0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A5400BDA-4A42-88F6-E378-6876023086E2}"/>
              </a:ext>
            </a:extLst>
          </p:cNvPr>
          <p:cNvSpPr txBox="1"/>
          <p:nvPr/>
        </p:nvSpPr>
        <p:spPr>
          <a:xfrm>
            <a:off x="6382941" y="1876395"/>
            <a:ext cx="6136480" cy="1200329"/>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OperatorExample{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a:t>
            </a:r>
          </a:p>
          <a:p>
            <a:pPr algn="just">
              <a:buFont typeface="+mj-lt"/>
              <a:buAutoNum type="arabicPeriod"/>
            </a:pPr>
            <a:r>
              <a:rPr lang="en-IN" b="0" i="0" dirty="0">
                <a:solidFill>
                  <a:srgbClr val="000000"/>
                </a:solidFill>
                <a:effectLst/>
                <a:latin typeface="inter-regular"/>
              </a:rPr>
              <a:t>System.out.println(</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6" name="Rectangle 5">
            <a:extLst>
              <a:ext uri="{FF2B5EF4-FFF2-40B4-BE49-F238E27FC236}">
                <a16:creationId xmlns:a16="http://schemas.microsoft.com/office/drawing/2014/main" id="{CF34FA54-D6F3-AB65-1E69-269B4AE90304}"/>
              </a:ext>
            </a:extLst>
          </p:cNvPr>
          <p:cNvSpPr/>
          <p:nvPr/>
        </p:nvSpPr>
        <p:spPr>
          <a:xfrm>
            <a:off x="939403" y="738485"/>
            <a:ext cx="7067127"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Arithmetic Operations :</a:t>
            </a:r>
          </a:p>
        </p:txBody>
      </p:sp>
    </p:spTree>
    <p:extLst>
      <p:ext uri="{BB962C8B-B14F-4D97-AF65-F5344CB8AC3E}">
        <p14:creationId xmlns:p14="http://schemas.microsoft.com/office/powerpoint/2010/main" val="3480897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89E9C2-95E7-6A02-E0C3-391EF9F247BB}"/>
              </a:ext>
            </a:extLst>
          </p:cNvPr>
          <p:cNvSpPr/>
          <p:nvPr/>
        </p:nvSpPr>
        <p:spPr>
          <a:xfrm>
            <a:off x="1269362" y="738485"/>
            <a:ext cx="7453002"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Logical &amp;&amp; vs Bitwise &amp; :</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716DADD4-077E-8F69-7533-CA09D9A86A7A}"/>
              </a:ext>
            </a:extLst>
          </p:cNvPr>
          <p:cNvSpPr txBox="1"/>
          <p:nvPr/>
        </p:nvSpPr>
        <p:spPr>
          <a:xfrm>
            <a:off x="1269362" y="1942296"/>
            <a:ext cx="6136480" cy="3416320"/>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OperatorExample{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b=</a:t>
            </a:r>
            <a:r>
              <a:rPr lang="en-IN" b="0" i="0" dirty="0">
                <a:solidFill>
                  <a:srgbClr val="C00000"/>
                </a:solidFill>
                <a:effectLst/>
                <a:latin typeface="inter-regular"/>
              </a:rPr>
              <a:t>5</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c=</a:t>
            </a:r>
            <a:r>
              <a:rPr lang="en-IN" b="0" i="0" dirty="0">
                <a:solidFill>
                  <a:srgbClr val="C00000"/>
                </a:solidFill>
                <a:effectLst/>
                <a:latin typeface="inter-regular"/>
              </a:rPr>
              <a:t>20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System.out.println(a&lt;b&amp;&amp;a++&lt;c);</a:t>
            </a:r>
            <a:r>
              <a:rPr lang="en-IN" b="0" i="0" dirty="0">
                <a:solidFill>
                  <a:srgbClr val="008200"/>
                </a:solidFill>
                <a:effectLst/>
                <a:latin typeface="inter-regular"/>
              </a:rPr>
              <a:t>//false &amp;&amp; true = false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a:t>
            </a:r>
            <a:r>
              <a:rPr lang="en-IN" b="0" i="0" dirty="0">
                <a:solidFill>
                  <a:srgbClr val="008200"/>
                </a:solidFill>
                <a:effectLst/>
                <a:latin typeface="inter-regular"/>
              </a:rPr>
              <a:t>//10 because second condition is not checked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System.out.println(a&lt;</a:t>
            </a:r>
            <a:r>
              <a:rPr lang="en-IN" b="0" i="0" dirty="0" err="1">
                <a:solidFill>
                  <a:srgbClr val="000000"/>
                </a:solidFill>
                <a:effectLst/>
                <a:latin typeface="inter-regular"/>
              </a:rPr>
              <a:t>b&amp;a</a:t>
            </a:r>
            <a:r>
              <a:rPr lang="en-IN" b="0" i="0" dirty="0">
                <a:solidFill>
                  <a:srgbClr val="000000"/>
                </a:solidFill>
                <a:effectLst/>
                <a:latin typeface="inter-regular"/>
              </a:rPr>
              <a:t>++&lt;c);</a:t>
            </a:r>
            <a:r>
              <a:rPr lang="en-IN" b="0" i="0" dirty="0">
                <a:solidFill>
                  <a:srgbClr val="008200"/>
                </a:solidFill>
                <a:effectLst/>
                <a:latin typeface="inter-regular"/>
              </a:rPr>
              <a:t>//false &amp;&amp; true = false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a:t>
            </a:r>
            <a:r>
              <a:rPr lang="en-IN" b="0" i="0" dirty="0">
                <a:solidFill>
                  <a:srgbClr val="008200"/>
                </a:solidFill>
                <a:effectLst/>
                <a:latin typeface="inter-regular"/>
              </a:rPr>
              <a:t>//11 because second condition is checked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1572132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AE5B20-AD01-13E2-C340-AF410FA267D3}"/>
              </a:ext>
            </a:extLst>
          </p:cNvPr>
          <p:cNvSpPr/>
          <p:nvPr/>
        </p:nvSpPr>
        <p:spPr>
          <a:xfrm>
            <a:off x="1345564" y="595610"/>
            <a:ext cx="5614679"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Ternary Operator :</a:t>
            </a:r>
          </a:p>
        </p:txBody>
      </p:sp>
      <p:sp>
        <p:nvSpPr>
          <p:cNvPr id="4" name="TextBox 3">
            <a:extLst>
              <a:ext uri="{FF2B5EF4-FFF2-40B4-BE49-F238E27FC236}">
                <a16:creationId xmlns:a16="http://schemas.microsoft.com/office/drawing/2014/main" id="{6F140481-CB0D-C26F-8639-9B2EA33D4909}"/>
              </a:ext>
            </a:extLst>
          </p:cNvPr>
          <p:cNvSpPr txBox="1"/>
          <p:nvPr/>
        </p:nvSpPr>
        <p:spPr>
          <a:xfrm>
            <a:off x="1345564" y="1991857"/>
            <a:ext cx="6136480" cy="2246769"/>
          </a:xfrm>
          <a:prstGeom prst="rect">
            <a:avLst/>
          </a:prstGeom>
          <a:noFill/>
        </p:spPr>
        <p:txBody>
          <a:bodyPr wrap="square">
            <a:spAutoFit/>
          </a:bodyPr>
          <a:lstStyle/>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OperatorExample{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args[]){  </a:t>
            </a:r>
          </a:p>
          <a:p>
            <a:pPr algn="just">
              <a:buFont typeface="+mj-lt"/>
              <a:buAutoNum type="arabicPeriod"/>
            </a:pPr>
            <a:r>
              <a:rPr lang="en-IN" sz="2000" b="1" i="0" dirty="0">
                <a:solidFill>
                  <a:srgbClr val="006699"/>
                </a:solidFill>
                <a:effectLst/>
                <a:latin typeface="inter-regular"/>
              </a:rPr>
              <a:t>int</a:t>
            </a:r>
            <a:r>
              <a:rPr lang="en-IN" sz="2000" b="0" i="0" dirty="0">
                <a:solidFill>
                  <a:srgbClr val="000000"/>
                </a:solidFill>
                <a:effectLst/>
                <a:latin typeface="inter-regular"/>
              </a:rPr>
              <a:t> a=</a:t>
            </a:r>
            <a:r>
              <a:rPr lang="en-IN" sz="2000" b="0" i="0" dirty="0">
                <a:solidFill>
                  <a:srgbClr val="C00000"/>
                </a:solidFill>
                <a:effectLst/>
                <a:latin typeface="inter-regular"/>
              </a:rPr>
              <a:t>2</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int</a:t>
            </a:r>
            <a:r>
              <a:rPr lang="en-IN" sz="2000" b="0" i="0" dirty="0">
                <a:solidFill>
                  <a:srgbClr val="000000"/>
                </a:solidFill>
                <a:effectLst/>
                <a:latin typeface="inter-regular"/>
              </a:rPr>
              <a:t> b=</a:t>
            </a:r>
            <a:r>
              <a:rPr lang="en-IN" sz="2000" b="0" i="0" dirty="0">
                <a:solidFill>
                  <a:srgbClr val="C00000"/>
                </a:solidFill>
                <a:effectLst/>
                <a:latin typeface="inter-regular"/>
              </a:rPr>
              <a:t>5</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int</a:t>
            </a:r>
            <a:r>
              <a:rPr lang="en-IN" sz="2000" b="0" i="0" dirty="0">
                <a:solidFill>
                  <a:srgbClr val="000000"/>
                </a:solidFill>
                <a:effectLst/>
                <a:latin typeface="inter-regular"/>
              </a:rPr>
              <a:t> min=(a&lt;b)?</a:t>
            </a:r>
            <a:r>
              <a:rPr lang="en-IN" sz="2000" b="0" i="0" dirty="0" err="1">
                <a:solidFill>
                  <a:srgbClr val="000000"/>
                </a:solidFill>
                <a:effectLst/>
                <a:latin typeface="inter-regular"/>
              </a:rPr>
              <a:t>a:b</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System.out.println(min);  </a:t>
            </a:r>
          </a:p>
          <a:p>
            <a:pPr algn="just">
              <a:buFont typeface="+mj-lt"/>
              <a:buAutoNum type="arabicPeriod"/>
            </a:pPr>
            <a:r>
              <a:rPr lang="en-IN" sz="2000" b="0" i="0" dirty="0">
                <a:solidFill>
                  <a:srgbClr val="000000"/>
                </a:solidFill>
                <a:effectLst/>
                <a:latin typeface="inter-regular"/>
              </a:rPr>
              <a:t>}}  </a:t>
            </a:r>
          </a:p>
        </p:txBody>
      </p:sp>
    </p:spTree>
    <p:extLst>
      <p:ext uri="{BB962C8B-B14F-4D97-AF65-F5344CB8AC3E}">
        <p14:creationId xmlns:p14="http://schemas.microsoft.com/office/powerpoint/2010/main" val="1548084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210A-4B71-C94F-402D-C524102C78E0}"/>
              </a:ext>
            </a:extLst>
          </p:cNvPr>
          <p:cNvSpPr txBox="1"/>
          <p:nvPr/>
        </p:nvSpPr>
        <p:spPr>
          <a:xfrm>
            <a:off x="1242405" y="2199471"/>
            <a:ext cx="6136480" cy="3416320"/>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OperatorExample{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008200"/>
                </a:solidFill>
                <a:effectLst/>
                <a:latin typeface="inter-regular"/>
              </a:rPr>
              <a:t>//10+3</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  </a:t>
            </a:r>
          </a:p>
          <a:p>
            <a:pPr algn="just">
              <a:buFont typeface="+mj-lt"/>
              <a:buAutoNum type="arabicPeriod"/>
            </a:pPr>
            <a:r>
              <a:rPr lang="en-IN" b="0" i="0" dirty="0">
                <a:solidFill>
                  <a:srgbClr val="000000"/>
                </a:solidFill>
                <a:effectLst/>
                <a:latin typeface="inter-regular"/>
              </a:rPr>
              <a:t>a-=</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008200"/>
                </a:solidFill>
                <a:effectLst/>
                <a:latin typeface="inter-regular"/>
              </a:rPr>
              <a:t>//13-4</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  </a:t>
            </a:r>
          </a:p>
          <a:p>
            <a:pPr algn="just">
              <a:buFont typeface="+mj-lt"/>
              <a:buAutoNum type="arabicPeriod"/>
            </a:pPr>
            <a:r>
              <a:rPr lang="en-IN" b="0" i="0" dirty="0">
                <a:solidFill>
                  <a:srgbClr val="000000"/>
                </a:solidFill>
                <a:effectLst/>
                <a:latin typeface="inter-regular"/>
              </a:rPr>
              <a:t>a*=</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008200"/>
                </a:solidFill>
                <a:effectLst/>
                <a:latin typeface="inter-regular"/>
              </a:rPr>
              <a:t>//9*2</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  </a:t>
            </a:r>
          </a:p>
          <a:p>
            <a:pPr algn="just">
              <a:buFont typeface="+mj-lt"/>
              <a:buAutoNum type="arabicPeriod"/>
            </a:pPr>
            <a:r>
              <a:rPr lang="en-IN" b="0" i="0" dirty="0">
                <a:solidFill>
                  <a:srgbClr val="000000"/>
                </a:solidFill>
                <a:effectLst/>
                <a:latin typeface="inter-regular"/>
              </a:rPr>
              <a:t>a/=</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008200"/>
                </a:solidFill>
                <a:effectLst/>
                <a:latin typeface="inter-regular"/>
              </a:rPr>
              <a:t>//18/2</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System.out.println(a);  </a:t>
            </a:r>
          </a:p>
          <a:p>
            <a:pPr algn="just">
              <a:buFont typeface="+mj-lt"/>
              <a:buAutoNum type="arabicPeriod"/>
            </a:pPr>
            <a:r>
              <a:rPr lang="en-IN" b="0" i="0" dirty="0">
                <a:solidFill>
                  <a:srgbClr val="000000"/>
                </a:solidFill>
                <a:effectLst/>
                <a:latin typeface="inter-regular"/>
              </a:rPr>
              <a:t>}}  </a:t>
            </a:r>
          </a:p>
        </p:txBody>
      </p:sp>
      <p:sp>
        <p:nvSpPr>
          <p:cNvPr id="4" name="Rectangle 3">
            <a:extLst>
              <a:ext uri="{FF2B5EF4-FFF2-40B4-BE49-F238E27FC236}">
                <a16:creationId xmlns:a16="http://schemas.microsoft.com/office/drawing/2014/main" id="{07D7A3E2-0922-A822-ACCC-C86BC99C22D7}"/>
              </a:ext>
            </a:extLst>
          </p:cNvPr>
          <p:cNvSpPr/>
          <p:nvPr/>
        </p:nvSpPr>
        <p:spPr>
          <a:xfrm>
            <a:off x="1242405" y="938510"/>
            <a:ext cx="6849696"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Assignment Operator :</a:t>
            </a:r>
          </a:p>
        </p:txBody>
      </p:sp>
    </p:spTree>
    <p:extLst>
      <p:ext uri="{BB962C8B-B14F-4D97-AF65-F5344CB8AC3E}">
        <p14:creationId xmlns:p14="http://schemas.microsoft.com/office/powerpoint/2010/main" val="3593289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939AF9-C23A-DD73-A76A-5408D044CE6D}"/>
              </a:ext>
            </a:extLst>
          </p:cNvPr>
          <p:cNvSpPr txBox="1"/>
          <p:nvPr/>
        </p:nvSpPr>
        <p:spPr>
          <a:xfrm>
            <a:off x="1125141" y="2274838"/>
            <a:ext cx="6136480" cy="2031325"/>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OperatorExample{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args[]){  </a:t>
            </a:r>
          </a:p>
          <a:p>
            <a:pPr algn="just">
              <a:buFont typeface="+mj-lt"/>
              <a:buAutoNum type="arabicPeriod"/>
            </a:pPr>
            <a:r>
              <a:rPr lang="en-US" b="1" i="0" dirty="0">
                <a:solidFill>
                  <a:srgbClr val="006699"/>
                </a:solidFill>
                <a:effectLst/>
                <a:latin typeface="inter-regular"/>
              </a:rPr>
              <a:t>short</a:t>
            </a:r>
            <a:r>
              <a:rPr lang="en-US" b="0" i="0" dirty="0">
                <a:solidFill>
                  <a:srgbClr val="000000"/>
                </a:solidFill>
                <a:effectLst/>
                <a:latin typeface="inter-regular"/>
              </a:rPr>
              <a:t> a=</a:t>
            </a:r>
            <a:r>
              <a:rPr lang="en-US" b="0" i="0" dirty="0">
                <a:solidFill>
                  <a:srgbClr val="C00000"/>
                </a:solidFill>
                <a:effectLst/>
                <a:latin typeface="inter-regular"/>
              </a:rPr>
              <a:t>10</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short</a:t>
            </a:r>
            <a:r>
              <a:rPr lang="en-US" b="0" i="0" dirty="0">
                <a:solidFill>
                  <a:srgbClr val="000000"/>
                </a:solidFill>
                <a:effectLst/>
                <a:latin typeface="inter-regular"/>
              </a:rPr>
              <a:t> b=</a:t>
            </a:r>
            <a:r>
              <a:rPr lang="en-US" b="0" i="0" dirty="0">
                <a:solidFill>
                  <a:srgbClr val="C00000"/>
                </a:solidFill>
                <a:effectLst/>
                <a:latin typeface="inter-regular"/>
              </a:rPr>
              <a:t>10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a=a+b;</a:t>
            </a:r>
          </a:p>
          <a:p>
            <a:pPr algn="just">
              <a:buFont typeface="+mj-lt"/>
              <a:buAutoNum type="arabicPeriod"/>
            </a:pPr>
            <a:r>
              <a:rPr lang="en-US" b="0" i="0" dirty="0">
                <a:solidFill>
                  <a:srgbClr val="000000"/>
                </a:solidFill>
                <a:effectLst/>
                <a:latin typeface="inter-regular"/>
              </a:rPr>
              <a:t>System.out.println(a);  </a:t>
            </a:r>
          </a:p>
          <a:p>
            <a:pPr algn="just">
              <a:buFont typeface="+mj-lt"/>
              <a:buAutoNum type="arabicPeriod"/>
            </a:pPr>
            <a:r>
              <a:rPr lang="en-US" b="0" i="0" dirty="0">
                <a:solidFill>
                  <a:srgbClr val="000000"/>
                </a:solidFill>
                <a:effectLst/>
                <a:latin typeface="inter-regular"/>
              </a:rPr>
              <a:t>}}  </a:t>
            </a:r>
          </a:p>
        </p:txBody>
      </p:sp>
      <p:sp>
        <p:nvSpPr>
          <p:cNvPr id="4" name="Rectangle 3">
            <a:extLst>
              <a:ext uri="{FF2B5EF4-FFF2-40B4-BE49-F238E27FC236}">
                <a16:creationId xmlns:a16="http://schemas.microsoft.com/office/drawing/2014/main" id="{88729168-5578-347E-1A43-D8159544A183}"/>
              </a:ext>
            </a:extLst>
          </p:cNvPr>
          <p:cNvSpPr/>
          <p:nvPr/>
        </p:nvSpPr>
        <p:spPr>
          <a:xfrm>
            <a:off x="1125141" y="1167110"/>
            <a:ext cx="4439870"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Adding Short :</a:t>
            </a:r>
          </a:p>
        </p:txBody>
      </p:sp>
    </p:spTree>
    <p:extLst>
      <p:ext uri="{BB962C8B-B14F-4D97-AF65-F5344CB8AC3E}">
        <p14:creationId xmlns:p14="http://schemas.microsoft.com/office/powerpoint/2010/main" val="2360783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24B9A-397F-CDAA-D8C5-0E4A5D4637AA}"/>
              </a:ext>
            </a:extLst>
          </p:cNvPr>
          <p:cNvSpPr txBox="1"/>
          <p:nvPr/>
        </p:nvSpPr>
        <p:spPr>
          <a:xfrm>
            <a:off x="1596628" y="936010"/>
            <a:ext cx="9276160" cy="923330"/>
          </a:xfrm>
          <a:prstGeom prst="rect">
            <a:avLst/>
          </a:prstGeom>
          <a:noFill/>
        </p:spPr>
        <p:txBody>
          <a:bodyPr wrap="square">
            <a:spAutoFit/>
          </a:bodyPr>
          <a:lstStyle/>
          <a:p>
            <a:r>
              <a:rPr lang="en-US" b="1" dirty="0"/>
              <a:t>Previous code has a compilation error because when you add two short values (a and b), the result is promoted to an int by default. To fix this, we can explicitly cast the result back to a short like this: a = (short)(a + b);.</a:t>
            </a:r>
            <a:endParaRPr lang="en-IN" b="1" dirty="0"/>
          </a:p>
        </p:txBody>
      </p:sp>
      <p:sp>
        <p:nvSpPr>
          <p:cNvPr id="5" name="TextBox 4">
            <a:extLst>
              <a:ext uri="{FF2B5EF4-FFF2-40B4-BE49-F238E27FC236}">
                <a16:creationId xmlns:a16="http://schemas.microsoft.com/office/drawing/2014/main" id="{574AF5F5-A782-B096-BD83-98EF64E86BCC}"/>
              </a:ext>
            </a:extLst>
          </p:cNvPr>
          <p:cNvSpPr txBox="1"/>
          <p:nvPr/>
        </p:nvSpPr>
        <p:spPr>
          <a:xfrm>
            <a:off x="1439466" y="3429000"/>
            <a:ext cx="6136480" cy="2308324"/>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OperatorExample{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args[]){  </a:t>
            </a:r>
          </a:p>
          <a:p>
            <a:pPr algn="just">
              <a:buFont typeface="+mj-lt"/>
              <a:buAutoNum type="arabicPeriod"/>
            </a:pPr>
            <a:r>
              <a:rPr lang="en-US" b="1" i="0" dirty="0">
                <a:solidFill>
                  <a:srgbClr val="006699"/>
                </a:solidFill>
                <a:effectLst/>
                <a:latin typeface="inter-regular"/>
              </a:rPr>
              <a:t>short</a:t>
            </a:r>
            <a:r>
              <a:rPr lang="en-US" b="0" i="0" dirty="0">
                <a:solidFill>
                  <a:srgbClr val="000000"/>
                </a:solidFill>
                <a:effectLst/>
                <a:latin typeface="inter-regular"/>
              </a:rPr>
              <a:t> a=</a:t>
            </a:r>
            <a:r>
              <a:rPr lang="en-US" b="0" i="0" dirty="0">
                <a:solidFill>
                  <a:srgbClr val="C00000"/>
                </a:solidFill>
                <a:effectLst/>
                <a:latin typeface="inter-regular"/>
              </a:rPr>
              <a:t>10</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short</a:t>
            </a:r>
            <a:r>
              <a:rPr lang="en-US" b="0" i="0" dirty="0">
                <a:solidFill>
                  <a:srgbClr val="000000"/>
                </a:solidFill>
                <a:effectLst/>
                <a:latin typeface="inter-regular"/>
              </a:rPr>
              <a:t> b=</a:t>
            </a:r>
            <a:r>
              <a:rPr lang="en-US" b="0" i="0" dirty="0">
                <a:solidFill>
                  <a:srgbClr val="C00000"/>
                </a:solidFill>
                <a:effectLst/>
                <a:latin typeface="inter-regular"/>
              </a:rPr>
              <a:t>10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a=(</a:t>
            </a:r>
            <a:r>
              <a:rPr lang="en-US" b="1" i="0" dirty="0">
                <a:solidFill>
                  <a:srgbClr val="006699"/>
                </a:solidFill>
                <a:effectLst/>
                <a:latin typeface="inter-regular"/>
              </a:rPr>
              <a:t>short</a:t>
            </a:r>
            <a:r>
              <a:rPr lang="en-US" b="0" i="0" dirty="0">
                <a:solidFill>
                  <a:srgbClr val="000000"/>
                </a:solidFill>
                <a:effectLst/>
                <a:latin typeface="inter-regular"/>
              </a:rPr>
              <a:t>)(a+b);</a:t>
            </a:r>
            <a:r>
              <a:rPr lang="en-US" b="0" i="0" dirty="0">
                <a:solidFill>
                  <a:srgbClr val="008200"/>
                </a:solidFill>
                <a:effectLst/>
                <a:latin typeface="inter-regular"/>
              </a:rPr>
              <a:t>//20 which is int now converted to short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System.out.println(a);  </a:t>
            </a:r>
          </a:p>
          <a:p>
            <a:pPr algn="just">
              <a:buFont typeface="+mj-lt"/>
              <a:buAutoNum type="arabicPeriod"/>
            </a:pPr>
            <a:r>
              <a:rPr lang="en-US" b="0" i="0" dirty="0">
                <a:solidFill>
                  <a:srgbClr val="000000"/>
                </a:solidFill>
                <a:effectLst/>
                <a:latin typeface="inter-regular"/>
              </a:rPr>
              <a:t>System.out.println(((Object) (a+b)).getClass().getName());</a:t>
            </a:r>
          </a:p>
          <a:p>
            <a:pPr algn="just">
              <a:buFont typeface="+mj-lt"/>
              <a:buAutoNum type="arabicPeriod"/>
            </a:pPr>
            <a:r>
              <a:rPr lang="en-US" b="0" i="0" dirty="0">
                <a:solidFill>
                  <a:srgbClr val="000000"/>
                </a:solidFill>
                <a:effectLst/>
                <a:latin typeface="inter-regular"/>
              </a:rPr>
              <a:t>}}  </a:t>
            </a:r>
          </a:p>
        </p:txBody>
      </p:sp>
      <p:sp>
        <p:nvSpPr>
          <p:cNvPr id="6" name="Rectangle 5">
            <a:extLst>
              <a:ext uri="{FF2B5EF4-FFF2-40B4-BE49-F238E27FC236}">
                <a16:creationId xmlns:a16="http://schemas.microsoft.com/office/drawing/2014/main" id="{7A0573DA-A8C6-2F7C-47CF-FE60F8EE78B1}"/>
              </a:ext>
            </a:extLst>
          </p:cNvPr>
          <p:cNvSpPr/>
          <p:nvPr/>
        </p:nvSpPr>
        <p:spPr>
          <a:xfrm>
            <a:off x="1439466" y="2367260"/>
            <a:ext cx="5487517" cy="923330"/>
          </a:xfrm>
          <a:prstGeom prst="rect">
            <a:avLst/>
          </a:prstGeom>
          <a:noFill/>
        </p:spPr>
        <p:txBody>
          <a:bodyPr wrap="square" lIns="91440" tIns="45720" rIns="91440" bIns="45720">
            <a:spAutoFit/>
          </a:bodyPr>
          <a:lstStyle/>
          <a:p>
            <a:pPr algn="just"/>
            <a:r>
              <a:rPr lang="en-IN" sz="5400" b="0" i="0" u="sng" dirty="0">
                <a:solidFill>
                  <a:srgbClr val="333333"/>
                </a:solidFill>
                <a:effectLst/>
                <a:latin typeface="inter-regular"/>
              </a:rPr>
              <a:t>After type cast:</a:t>
            </a:r>
            <a:endParaRPr lang="en-US" sz="5400" b="1" u="sng"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77696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879BE-1012-C7FE-AA4C-D9CF7F0C128C}"/>
              </a:ext>
            </a:extLst>
          </p:cNvPr>
          <p:cNvSpPr/>
          <p:nvPr/>
        </p:nvSpPr>
        <p:spPr>
          <a:xfrm>
            <a:off x="1060167" y="1093632"/>
            <a:ext cx="8030596" cy="923330"/>
          </a:xfrm>
          <a:prstGeom prst="rect">
            <a:avLst/>
          </a:prstGeom>
          <a:noFill/>
        </p:spPr>
        <p:txBody>
          <a:bodyPr wrap="none" lIns="91440" tIns="45720" rIns="91440" bIns="45720">
            <a:spAutoFit/>
          </a:bodyPr>
          <a:lstStyle/>
          <a:p>
            <a:pPr algn="just"/>
            <a:r>
              <a:rPr lang="en-IN" sz="5400" b="1" i="0" u="sng" spc="50" dirty="0">
                <a:ln w="0"/>
                <a:solidFill>
                  <a:schemeClr val="bg2"/>
                </a:solidFill>
                <a:effectLst>
                  <a:innerShdw blurRad="63500" dist="50800" dir="13500000">
                    <a:srgbClr val="000000">
                      <a:alpha val="50000"/>
                    </a:srgbClr>
                  </a:innerShdw>
                </a:effectLst>
                <a:latin typeface="erdana"/>
              </a:rPr>
              <a:t>Types of Java Applications:</a:t>
            </a:r>
          </a:p>
        </p:txBody>
      </p:sp>
      <p:sp>
        <p:nvSpPr>
          <p:cNvPr id="3" name="TextBox 2">
            <a:extLst>
              <a:ext uri="{FF2B5EF4-FFF2-40B4-BE49-F238E27FC236}">
                <a16:creationId xmlns:a16="http://schemas.microsoft.com/office/drawing/2014/main" id="{20C97C66-99B3-A909-9E42-7626E4157ABE}"/>
              </a:ext>
            </a:extLst>
          </p:cNvPr>
          <p:cNvSpPr txBox="1"/>
          <p:nvPr/>
        </p:nvSpPr>
        <p:spPr>
          <a:xfrm>
            <a:off x="758144" y="2231274"/>
            <a:ext cx="9886950" cy="41996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b="1" i="0" dirty="0">
                <a:solidFill>
                  <a:srgbClr val="000000"/>
                </a:solidFill>
                <a:effectLst/>
                <a:latin typeface="inter-regular"/>
              </a:rPr>
              <a:t>Standalone Applications:</a:t>
            </a:r>
            <a:r>
              <a:rPr lang="en-US" sz="2000" b="0" i="0" dirty="0">
                <a:solidFill>
                  <a:srgbClr val="000000"/>
                </a:solidFill>
                <a:effectLst/>
                <a:latin typeface="inter-regular"/>
              </a:rPr>
              <a:t> Java standalone applications uses GUI components such as AWT, Swing, and JavaFX. These components contain buttons, list, menu, scroll panel, etc. It is also known as desktop alienations.</a:t>
            </a:r>
          </a:p>
          <a:p>
            <a:pPr marL="342900" indent="-342900" algn="just">
              <a:lnSpc>
                <a:spcPct val="150000"/>
              </a:lnSpc>
              <a:buFont typeface="Wingdings" panose="05000000000000000000" pitchFamily="2" charset="2"/>
              <a:buChar char="q"/>
            </a:pPr>
            <a:r>
              <a:rPr lang="en-US" sz="2000" b="1" i="0" dirty="0">
                <a:solidFill>
                  <a:srgbClr val="000000"/>
                </a:solidFill>
                <a:effectLst/>
                <a:latin typeface="inter-regular"/>
              </a:rPr>
              <a:t>Enterprise Applications:</a:t>
            </a:r>
            <a:r>
              <a:rPr lang="en-US" sz="2000" b="0" i="0" dirty="0">
                <a:solidFill>
                  <a:srgbClr val="000000"/>
                </a:solidFill>
                <a:effectLst/>
                <a:latin typeface="inter-regular"/>
              </a:rPr>
              <a:t> An application which is distributed in nature is called enterprise applications.</a:t>
            </a:r>
          </a:p>
          <a:p>
            <a:pPr marL="342900" indent="-342900" algn="just">
              <a:lnSpc>
                <a:spcPct val="150000"/>
              </a:lnSpc>
              <a:buFont typeface="Wingdings" panose="05000000000000000000" pitchFamily="2" charset="2"/>
              <a:buChar char="q"/>
            </a:pPr>
            <a:r>
              <a:rPr lang="en-US" sz="2000" b="1" i="0" dirty="0">
                <a:solidFill>
                  <a:srgbClr val="000000"/>
                </a:solidFill>
                <a:effectLst/>
                <a:latin typeface="inter-regular"/>
              </a:rPr>
              <a:t>Web Applications:</a:t>
            </a:r>
            <a:r>
              <a:rPr lang="en-US" sz="2000" b="0" i="0" dirty="0">
                <a:solidFill>
                  <a:srgbClr val="000000"/>
                </a:solidFill>
                <a:effectLst/>
                <a:latin typeface="inter-regular"/>
              </a:rPr>
              <a:t> An applications that run on the server is called web applications. We use JSP, Servlet, Spring, and Hibernate technologies for creating web applications.</a:t>
            </a:r>
          </a:p>
          <a:p>
            <a:pPr marL="342900" indent="-342900" algn="just">
              <a:lnSpc>
                <a:spcPct val="150000"/>
              </a:lnSpc>
              <a:buFont typeface="Wingdings" panose="05000000000000000000" pitchFamily="2" charset="2"/>
              <a:buChar char="q"/>
            </a:pPr>
            <a:r>
              <a:rPr lang="en-US" sz="2000" b="1" i="0" dirty="0">
                <a:solidFill>
                  <a:srgbClr val="000000"/>
                </a:solidFill>
                <a:effectLst/>
                <a:latin typeface="inter-regular"/>
              </a:rPr>
              <a:t>Mobile Applications:</a:t>
            </a:r>
            <a:r>
              <a:rPr lang="en-US" sz="2000" b="0" i="0" dirty="0">
                <a:solidFill>
                  <a:srgbClr val="000000"/>
                </a:solidFill>
                <a:effectLst/>
                <a:latin typeface="inter-regular"/>
              </a:rPr>
              <a:t> Java ME is a cross-platform to develop mobile applications which run across smartphones. Java is a platform for App Development in Android.</a:t>
            </a:r>
          </a:p>
        </p:txBody>
      </p:sp>
    </p:spTree>
    <p:extLst>
      <p:ext uri="{BB962C8B-B14F-4D97-AF65-F5344CB8AC3E}">
        <p14:creationId xmlns:p14="http://schemas.microsoft.com/office/powerpoint/2010/main" val="2212173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BDD41B-7F12-E198-59F7-F8FCFB6BCAA3}"/>
              </a:ext>
            </a:extLst>
          </p:cNvPr>
          <p:cNvSpPr/>
          <p:nvPr/>
        </p:nvSpPr>
        <p:spPr>
          <a:xfrm>
            <a:off x="1270731" y="795635"/>
            <a:ext cx="5850063" cy="923330"/>
          </a:xfrm>
          <a:prstGeom prst="rect">
            <a:avLst/>
          </a:prstGeom>
          <a:noFill/>
        </p:spPr>
        <p:txBody>
          <a:bodyPr wrap="none" lIns="91440" tIns="45720" rIns="91440" bIns="45720">
            <a:spAutoFit/>
          </a:bodyPr>
          <a:lstStyle/>
          <a:p>
            <a:pPr algn="ctr"/>
            <a:r>
              <a:rPr lang="en-IN" sz="5400" b="1" i="0" cap="none" spc="50" dirty="0">
                <a:ln w="0"/>
                <a:solidFill>
                  <a:schemeClr val="bg2"/>
                </a:solidFill>
                <a:effectLst>
                  <a:innerShdw blurRad="63500" dist="50800" dir="13500000">
                    <a:srgbClr val="000000">
                      <a:alpha val="50000"/>
                    </a:srgbClr>
                  </a:innerShdw>
                </a:effectLst>
                <a:latin typeface="erdana"/>
              </a:rPr>
              <a:t>Control Statements</a:t>
            </a:r>
            <a:endParaRPr lang="en-IN" sz="5400" b="1" cap="none" spc="50" dirty="0">
              <a:ln w="0"/>
              <a:solidFill>
                <a:schemeClr val="bg2"/>
              </a:solidFill>
              <a:effectLst>
                <a:innerShdw blurRad="63500" dist="50800" dir="13500000">
                  <a:srgbClr val="000000">
                    <a:alpha val="50000"/>
                  </a:srgbClr>
                </a:innerShdw>
              </a:effectLst>
            </a:endParaRPr>
          </a:p>
        </p:txBody>
      </p:sp>
      <p:sp>
        <p:nvSpPr>
          <p:cNvPr id="8" name="TextBox 7">
            <a:extLst>
              <a:ext uri="{FF2B5EF4-FFF2-40B4-BE49-F238E27FC236}">
                <a16:creationId xmlns:a16="http://schemas.microsoft.com/office/drawing/2014/main" id="{A02944B0-E820-45FD-903E-59EECD69698B}"/>
              </a:ext>
            </a:extLst>
          </p:cNvPr>
          <p:cNvSpPr txBox="1"/>
          <p:nvPr/>
        </p:nvSpPr>
        <p:spPr>
          <a:xfrm>
            <a:off x="1270731" y="1718965"/>
            <a:ext cx="6136480" cy="4708981"/>
          </a:xfrm>
          <a:prstGeom prst="rect">
            <a:avLst/>
          </a:prstGeom>
          <a:noFill/>
        </p:spPr>
        <p:txBody>
          <a:bodyPr wrap="square">
            <a:spAutoFit/>
          </a:bodyPr>
          <a:lstStyle/>
          <a:p>
            <a:pPr algn="just"/>
            <a:r>
              <a:rPr lang="en-US" sz="2000" b="0" i="0" dirty="0">
                <a:solidFill>
                  <a:srgbClr val="333333"/>
                </a:solidFill>
                <a:effectLst/>
                <a:latin typeface="inter-regular"/>
              </a:rPr>
              <a:t>Java provides three types of control flow statements.</a:t>
            </a:r>
          </a:p>
          <a:p>
            <a:pPr algn="just"/>
            <a:endParaRPr lang="en-US" sz="2000" b="0" i="0" dirty="0">
              <a:solidFill>
                <a:srgbClr val="333333"/>
              </a:solidFill>
              <a:effectLst/>
              <a:latin typeface="inter-regular"/>
            </a:endParaRPr>
          </a:p>
          <a:p>
            <a:pPr algn="just">
              <a:buFont typeface="+mj-lt"/>
              <a:buAutoNum type="arabicPeriod"/>
            </a:pPr>
            <a:r>
              <a:rPr lang="en-US" sz="2000" b="1" i="0" dirty="0">
                <a:solidFill>
                  <a:srgbClr val="000000"/>
                </a:solidFill>
                <a:effectLst/>
                <a:latin typeface="inter-regular"/>
              </a:rPr>
              <a:t>Decision Making statements</a:t>
            </a:r>
          </a:p>
          <a:p>
            <a:pPr marL="742950" lvl="1" indent="-285750" algn="just">
              <a:buFont typeface="+mj-lt"/>
              <a:buAutoNum type="arabicPeriod"/>
            </a:pPr>
            <a:r>
              <a:rPr lang="en-US" sz="2000" b="0" i="0" dirty="0">
                <a:solidFill>
                  <a:srgbClr val="000000"/>
                </a:solidFill>
                <a:effectLst/>
                <a:latin typeface="inter-regular"/>
              </a:rPr>
              <a:t>if statements</a:t>
            </a:r>
          </a:p>
          <a:p>
            <a:pPr marL="742950" lvl="1" indent="-285750" algn="just">
              <a:buFont typeface="+mj-lt"/>
              <a:buAutoNum type="arabicPeriod"/>
            </a:pPr>
            <a:r>
              <a:rPr lang="en-US" sz="2000" b="0" i="0" dirty="0">
                <a:solidFill>
                  <a:srgbClr val="000000"/>
                </a:solidFill>
                <a:effectLst/>
                <a:latin typeface="inter-regular"/>
              </a:rPr>
              <a:t>switch statement</a:t>
            </a:r>
          </a:p>
          <a:p>
            <a:pPr lvl="1" algn="just"/>
            <a:endParaRPr lang="en-US" sz="2000" b="0" i="0" dirty="0">
              <a:solidFill>
                <a:srgbClr val="000000"/>
              </a:solidFill>
              <a:effectLst/>
              <a:latin typeface="inter-regular"/>
            </a:endParaRPr>
          </a:p>
          <a:p>
            <a:pPr algn="just">
              <a:buFont typeface="+mj-lt"/>
              <a:buAutoNum type="arabicPeriod"/>
            </a:pPr>
            <a:r>
              <a:rPr lang="en-US" sz="2000" b="1" i="0" dirty="0">
                <a:solidFill>
                  <a:srgbClr val="000000"/>
                </a:solidFill>
                <a:effectLst/>
                <a:latin typeface="inter-regular"/>
              </a:rPr>
              <a:t>Loop statements</a:t>
            </a:r>
          </a:p>
          <a:p>
            <a:pPr marL="742950" lvl="1" indent="-285750" algn="just">
              <a:buFont typeface="+mj-lt"/>
              <a:buAutoNum type="arabicPeriod"/>
            </a:pPr>
            <a:r>
              <a:rPr lang="en-US" sz="2000" b="0" i="0" dirty="0">
                <a:solidFill>
                  <a:srgbClr val="000000"/>
                </a:solidFill>
                <a:effectLst/>
                <a:latin typeface="inter-regular"/>
              </a:rPr>
              <a:t>do while loop</a:t>
            </a:r>
          </a:p>
          <a:p>
            <a:pPr marL="742950" lvl="1" indent="-285750" algn="just">
              <a:buFont typeface="+mj-lt"/>
              <a:buAutoNum type="arabicPeriod"/>
            </a:pPr>
            <a:r>
              <a:rPr lang="en-US" sz="2000" b="0" i="0" dirty="0">
                <a:solidFill>
                  <a:srgbClr val="000000"/>
                </a:solidFill>
                <a:effectLst/>
                <a:latin typeface="inter-regular"/>
              </a:rPr>
              <a:t>while loop</a:t>
            </a:r>
          </a:p>
          <a:p>
            <a:pPr marL="742950" lvl="1" indent="-285750" algn="just">
              <a:buFont typeface="+mj-lt"/>
              <a:buAutoNum type="arabicPeriod"/>
            </a:pPr>
            <a:r>
              <a:rPr lang="en-US" sz="2000" b="0" i="0" dirty="0">
                <a:solidFill>
                  <a:srgbClr val="000000"/>
                </a:solidFill>
                <a:effectLst/>
                <a:latin typeface="inter-regular"/>
              </a:rPr>
              <a:t>for loop</a:t>
            </a:r>
          </a:p>
          <a:p>
            <a:pPr marL="742950" lvl="1" indent="-285750" algn="just">
              <a:buFont typeface="+mj-lt"/>
              <a:buAutoNum type="arabicPeriod"/>
            </a:pPr>
            <a:r>
              <a:rPr lang="en-US" sz="2000" b="0" i="0" dirty="0">
                <a:solidFill>
                  <a:srgbClr val="000000"/>
                </a:solidFill>
                <a:effectLst/>
                <a:latin typeface="inter-regular"/>
              </a:rPr>
              <a:t>for-each loop</a:t>
            </a:r>
          </a:p>
          <a:p>
            <a:pPr lvl="1" algn="just"/>
            <a:endParaRPr lang="en-US" sz="2000" b="0" i="0" dirty="0">
              <a:solidFill>
                <a:srgbClr val="000000"/>
              </a:solidFill>
              <a:effectLst/>
              <a:latin typeface="inter-regular"/>
            </a:endParaRPr>
          </a:p>
          <a:p>
            <a:pPr algn="just">
              <a:buFont typeface="+mj-lt"/>
              <a:buAutoNum type="arabicPeriod"/>
            </a:pPr>
            <a:r>
              <a:rPr lang="en-US" sz="2000" b="1" i="0" dirty="0">
                <a:solidFill>
                  <a:srgbClr val="000000"/>
                </a:solidFill>
                <a:effectLst/>
                <a:latin typeface="inter-regular"/>
              </a:rPr>
              <a:t>Jump statements</a:t>
            </a:r>
          </a:p>
          <a:p>
            <a:pPr marL="742950" lvl="1" indent="-285750" algn="just">
              <a:buFont typeface="+mj-lt"/>
              <a:buAutoNum type="arabicPeriod"/>
            </a:pPr>
            <a:r>
              <a:rPr lang="en-US" sz="2000" b="0" i="0" dirty="0">
                <a:solidFill>
                  <a:srgbClr val="000000"/>
                </a:solidFill>
                <a:effectLst/>
                <a:latin typeface="inter-regular"/>
              </a:rPr>
              <a:t>break statement</a:t>
            </a:r>
          </a:p>
          <a:p>
            <a:pPr marL="742950" lvl="1" indent="-285750" algn="just">
              <a:buFont typeface="+mj-lt"/>
              <a:buAutoNum type="arabicPeriod"/>
            </a:pPr>
            <a:r>
              <a:rPr lang="en-US" sz="2000" b="0" i="0" dirty="0">
                <a:solidFill>
                  <a:srgbClr val="000000"/>
                </a:solidFill>
                <a:effectLst/>
                <a:latin typeface="inter-regular"/>
              </a:rPr>
              <a:t>continue statement</a:t>
            </a:r>
          </a:p>
        </p:txBody>
      </p:sp>
    </p:spTree>
    <p:extLst>
      <p:ext uri="{BB962C8B-B14F-4D97-AF65-F5344CB8AC3E}">
        <p14:creationId xmlns:p14="http://schemas.microsoft.com/office/powerpoint/2010/main" val="2384039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E1A5-5267-D35F-95A5-8CC8103325A6}"/>
              </a:ext>
            </a:extLst>
          </p:cNvPr>
          <p:cNvSpPr txBox="1"/>
          <p:nvPr/>
        </p:nvSpPr>
        <p:spPr>
          <a:xfrm>
            <a:off x="1372195" y="1729502"/>
            <a:ext cx="9447609" cy="2554545"/>
          </a:xfrm>
          <a:prstGeom prst="rect">
            <a:avLst/>
          </a:prstGeom>
          <a:noFill/>
        </p:spPr>
        <p:txBody>
          <a:bodyPr wrap="square">
            <a:spAutoFit/>
          </a:bodyPr>
          <a:lstStyle/>
          <a:p>
            <a:pPr algn="just"/>
            <a:r>
              <a:rPr lang="en-US" sz="2000" b="0" i="0" dirty="0">
                <a:solidFill>
                  <a:srgbClr val="333333"/>
                </a:solidFill>
                <a:effectLst/>
                <a:latin typeface="inter-regular"/>
              </a:rPr>
              <a:t>The control of the program is diverted depending upon the specific condition. The condition of the If statement gives a Boolean value, either true or false. In Java, there are four types of if-statements given below.</a:t>
            </a:r>
          </a:p>
          <a:p>
            <a:pPr algn="just"/>
            <a:endParaRPr lang="en-US" sz="2000" b="0" i="0" dirty="0">
              <a:solidFill>
                <a:srgbClr val="333333"/>
              </a:solidFill>
              <a:effectLst/>
              <a:latin typeface="inter-regular"/>
            </a:endParaRPr>
          </a:p>
          <a:p>
            <a:pPr algn="just">
              <a:buFont typeface="+mj-lt"/>
              <a:buAutoNum type="arabicPeriod"/>
            </a:pPr>
            <a:r>
              <a:rPr lang="en-US" sz="2000" b="1" i="0" dirty="0">
                <a:solidFill>
                  <a:srgbClr val="000000"/>
                </a:solidFill>
                <a:effectLst/>
                <a:latin typeface="inter-regular"/>
              </a:rPr>
              <a:t>Simple if statement</a:t>
            </a:r>
          </a:p>
          <a:p>
            <a:pPr algn="just">
              <a:buFont typeface="+mj-lt"/>
              <a:buAutoNum type="arabicPeriod"/>
            </a:pPr>
            <a:r>
              <a:rPr lang="en-US" sz="2000" b="1" i="0" dirty="0">
                <a:solidFill>
                  <a:srgbClr val="000000"/>
                </a:solidFill>
                <a:effectLst/>
                <a:latin typeface="inter-regular"/>
              </a:rPr>
              <a:t>if-else statement</a:t>
            </a:r>
          </a:p>
          <a:p>
            <a:pPr algn="just">
              <a:buFont typeface="+mj-lt"/>
              <a:buAutoNum type="arabicPeriod"/>
            </a:pPr>
            <a:r>
              <a:rPr lang="en-US" sz="2000" b="1" i="0" dirty="0">
                <a:solidFill>
                  <a:srgbClr val="000000"/>
                </a:solidFill>
                <a:effectLst/>
                <a:latin typeface="inter-regular"/>
              </a:rPr>
              <a:t>if-else-if ladder</a:t>
            </a:r>
          </a:p>
          <a:p>
            <a:pPr algn="just">
              <a:buFont typeface="+mj-lt"/>
              <a:buAutoNum type="arabicPeriod"/>
            </a:pPr>
            <a:r>
              <a:rPr lang="en-US" sz="2000" b="1" i="0" dirty="0">
                <a:solidFill>
                  <a:srgbClr val="000000"/>
                </a:solidFill>
                <a:effectLst/>
                <a:latin typeface="inter-regular"/>
              </a:rPr>
              <a:t>Nested if-statement</a:t>
            </a:r>
          </a:p>
        </p:txBody>
      </p:sp>
      <p:sp>
        <p:nvSpPr>
          <p:cNvPr id="6" name="Rectangle 5">
            <a:extLst>
              <a:ext uri="{FF2B5EF4-FFF2-40B4-BE49-F238E27FC236}">
                <a16:creationId xmlns:a16="http://schemas.microsoft.com/office/drawing/2014/main" id="{43714B9D-7325-03CC-6D34-C216A4FE9961}"/>
              </a:ext>
            </a:extLst>
          </p:cNvPr>
          <p:cNvSpPr/>
          <p:nvPr/>
        </p:nvSpPr>
        <p:spPr>
          <a:xfrm>
            <a:off x="1372195" y="696337"/>
            <a:ext cx="4023345" cy="923330"/>
          </a:xfrm>
          <a:prstGeom prst="rect">
            <a:avLst/>
          </a:prstGeom>
          <a:noFill/>
        </p:spPr>
        <p:txBody>
          <a:bodyPr wrap="none" lIns="91440" tIns="45720" rIns="91440" bIns="45720">
            <a:spAutoFit/>
          </a:bodyPr>
          <a:lstStyle/>
          <a:p>
            <a:pPr algn="ctr"/>
            <a:r>
              <a:rPr lang="en-US" sz="5400" b="1" i="0" cap="none" spc="50" dirty="0">
                <a:ln w="0"/>
                <a:solidFill>
                  <a:schemeClr val="bg2"/>
                </a:solidFill>
                <a:effectLst>
                  <a:innerShdw blurRad="63500" dist="50800" dir="13500000">
                    <a:srgbClr val="000000">
                      <a:alpha val="50000"/>
                    </a:srgbClr>
                  </a:innerShdw>
                </a:effectLst>
                <a:latin typeface="inter-regular"/>
              </a:rPr>
              <a:t>if statements</a:t>
            </a:r>
            <a:endParaRPr lang="en-IN"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192571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D28519-86D7-095C-4534-F48DBB27F25D}"/>
              </a:ext>
            </a:extLst>
          </p:cNvPr>
          <p:cNvSpPr txBox="1"/>
          <p:nvPr/>
        </p:nvSpPr>
        <p:spPr>
          <a:xfrm>
            <a:off x="882253" y="1859339"/>
            <a:ext cx="6136480" cy="3139321"/>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x = </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y = </a:t>
            </a:r>
            <a:r>
              <a:rPr lang="en-IN" b="0" i="0" dirty="0">
                <a:solidFill>
                  <a:srgbClr val="C00000"/>
                </a:solidFill>
                <a:effectLst/>
                <a:latin typeface="inter-regular"/>
              </a:rPr>
              <a:t>12</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x+y</a:t>
            </a:r>
            <a:r>
              <a:rPr lang="en-IN" b="0" i="0" dirty="0">
                <a:solidFill>
                  <a:srgbClr val="000000"/>
                </a:solidFill>
                <a:effectLst/>
                <a:latin typeface="inter-regular"/>
              </a:rPr>
              <a:t> &lt; </a:t>
            </a:r>
            <a:r>
              <a:rPr lang="en-IN" b="0" i="0" dirty="0">
                <a:solidFill>
                  <a:srgbClr val="C00000"/>
                </a:solidFill>
                <a:effectLst/>
                <a:latin typeface="inter-regular"/>
              </a:rPr>
              <a:t>10</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a:solidFill>
                  <a:srgbClr val="0000FF"/>
                </a:solidFill>
                <a:effectLst/>
                <a:latin typeface="inter-regular"/>
              </a:rPr>
              <a:t>"x + y is less than      10"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else</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a:solidFill>
                  <a:srgbClr val="0000FF"/>
                </a:solidFill>
                <a:effectLst/>
                <a:latin typeface="inter-regular"/>
              </a:rPr>
              <a:t>"x + y is greater than 20"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D3E9F25D-1226-9D4C-2CC3-14A6F7881C6C}"/>
              </a:ext>
            </a:extLst>
          </p:cNvPr>
          <p:cNvSpPr txBox="1"/>
          <p:nvPr/>
        </p:nvSpPr>
        <p:spPr>
          <a:xfrm>
            <a:off x="882253" y="1265516"/>
            <a:ext cx="6136480" cy="461665"/>
          </a:xfrm>
          <a:prstGeom prst="rect">
            <a:avLst/>
          </a:prstGeom>
          <a:noFill/>
        </p:spPr>
        <p:txBody>
          <a:bodyPr wrap="square">
            <a:spAutoFit/>
          </a:bodyPr>
          <a:lstStyle/>
          <a:p>
            <a:pPr algn="just"/>
            <a:r>
              <a:rPr lang="en-US" sz="2400" b="1" i="0" dirty="0">
                <a:solidFill>
                  <a:srgbClr val="000000"/>
                </a:solidFill>
                <a:effectLst/>
                <a:latin typeface="inter-regular"/>
              </a:rPr>
              <a:t>if-else statement</a:t>
            </a:r>
          </a:p>
        </p:txBody>
      </p:sp>
    </p:spTree>
    <p:extLst>
      <p:ext uri="{BB962C8B-B14F-4D97-AF65-F5344CB8AC3E}">
        <p14:creationId xmlns:p14="http://schemas.microsoft.com/office/powerpoint/2010/main" val="1886204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BA9118-BFA6-9258-9105-383D27D4D606}"/>
              </a:ext>
            </a:extLst>
          </p:cNvPr>
          <p:cNvSpPr txBox="1"/>
          <p:nvPr/>
        </p:nvSpPr>
        <p:spPr>
          <a:xfrm>
            <a:off x="1339454" y="1443841"/>
            <a:ext cx="6136480" cy="3970318"/>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  </a:t>
            </a:r>
          </a:p>
          <a:p>
            <a:pPr algn="just">
              <a:buFont typeface="+mj-lt"/>
              <a:buAutoNum type="arabicPeriod"/>
            </a:pPr>
            <a:r>
              <a:rPr lang="en-IN" b="0" i="0" dirty="0">
                <a:solidFill>
                  <a:srgbClr val="000000"/>
                </a:solidFill>
                <a:effectLst/>
                <a:latin typeface="inter-regular"/>
              </a:rPr>
              <a:t>String city = </a:t>
            </a:r>
            <a:r>
              <a:rPr lang="en-IN" b="0" i="0" dirty="0">
                <a:solidFill>
                  <a:srgbClr val="0000FF"/>
                </a:solidFill>
                <a:effectLst/>
                <a:latin typeface="inter-regular"/>
              </a:rPr>
              <a:t>"Delhi"</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if</a:t>
            </a:r>
            <a:r>
              <a:rPr lang="en-IN" b="0" i="0" dirty="0">
                <a:solidFill>
                  <a:srgbClr val="000000"/>
                </a:solidFill>
                <a:effectLst/>
                <a:latin typeface="inter-regular"/>
              </a:rPr>
              <a:t>(city == </a:t>
            </a:r>
            <a:r>
              <a:rPr lang="en-IN" b="0" i="0" dirty="0">
                <a:solidFill>
                  <a:srgbClr val="0000FF"/>
                </a:solidFill>
                <a:effectLst/>
                <a:latin typeface="inter-regular"/>
              </a:rPr>
              <a:t>"Meerut"</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a:solidFill>
                  <a:srgbClr val="0000FF"/>
                </a:solidFill>
                <a:effectLst/>
                <a:latin typeface="inter-regular"/>
              </a:rPr>
              <a:t>"city is </a:t>
            </a:r>
            <a:r>
              <a:rPr lang="en-IN" b="0" i="0" dirty="0" err="1">
                <a:solidFill>
                  <a:srgbClr val="0000FF"/>
                </a:solidFill>
                <a:effectLst/>
                <a:latin typeface="inter-regular"/>
              </a:rPr>
              <a:t>meerut</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else</a:t>
            </a: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(city == </a:t>
            </a:r>
            <a:r>
              <a:rPr lang="en-IN" b="0" i="0" dirty="0">
                <a:solidFill>
                  <a:srgbClr val="0000FF"/>
                </a:solidFill>
                <a:effectLst/>
                <a:latin typeface="inter-regular"/>
              </a:rPr>
              <a:t>"Noida"</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a:solidFill>
                  <a:srgbClr val="0000FF"/>
                </a:solidFill>
                <a:effectLst/>
                <a:latin typeface="inter-regular"/>
              </a:rPr>
              <a:t>"city is </a:t>
            </a:r>
            <a:r>
              <a:rPr lang="en-IN" b="0" i="0" dirty="0" err="1">
                <a:solidFill>
                  <a:srgbClr val="0000FF"/>
                </a:solidFill>
                <a:effectLst/>
                <a:latin typeface="inter-regular"/>
              </a:rPr>
              <a:t>noida</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else</a:t>
            </a: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(city == </a:t>
            </a:r>
            <a:r>
              <a:rPr lang="en-IN" b="0" i="0" dirty="0">
                <a:solidFill>
                  <a:srgbClr val="0000FF"/>
                </a:solidFill>
                <a:effectLst/>
                <a:latin typeface="inter-regular"/>
              </a:rPr>
              <a:t>"Agra"</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a:solidFill>
                  <a:srgbClr val="0000FF"/>
                </a:solidFill>
                <a:effectLst/>
                <a:latin typeface="inter-regular"/>
              </a:rPr>
              <a:t>"city is </a:t>
            </a:r>
            <a:r>
              <a:rPr lang="en-IN" b="0" i="0" dirty="0" err="1">
                <a:solidFill>
                  <a:srgbClr val="0000FF"/>
                </a:solidFill>
                <a:effectLst/>
                <a:latin typeface="inter-regular"/>
              </a:rPr>
              <a:t>agra</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else</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System.out.println(city);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359DA15B-5932-CA0C-F01F-978F12516CAA}"/>
              </a:ext>
            </a:extLst>
          </p:cNvPr>
          <p:cNvSpPr txBox="1"/>
          <p:nvPr/>
        </p:nvSpPr>
        <p:spPr>
          <a:xfrm>
            <a:off x="1339454" y="736878"/>
            <a:ext cx="6136480" cy="461665"/>
          </a:xfrm>
          <a:prstGeom prst="rect">
            <a:avLst/>
          </a:prstGeom>
          <a:noFill/>
        </p:spPr>
        <p:txBody>
          <a:bodyPr wrap="square">
            <a:spAutoFit/>
          </a:bodyPr>
          <a:lstStyle/>
          <a:p>
            <a:pPr algn="just"/>
            <a:r>
              <a:rPr lang="en-US" sz="2400" b="1" i="0" dirty="0">
                <a:solidFill>
                  <a:srgbClr val="000000"/>
                </a:solidFill>
                <a:effectLst/>
                <a:latin typeface="inter-regular"/>
              </a:rPr>
              <a:t>if-else-if ladder</a:t>
            </a:r>
          </a:p>
        </p:txBody>
      </p:sp>
    </p:spTree>
    <p:extLst>
      <p:ext uri="{BB962C8B-B14F-4D97-AF65-F5344CB8AC3E}">
        <p14:creationId xmlns:p14="http://schemas.microsoft.com/office/powerpoint/2010/main" val="3147035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F25E7C-BDF4-D3BA-2BDF-A6CAB5B6479A}"/>
              </a:ext>
            </a:extLst>
          </p:cNvPr>
          <p:cNvSpPr txBox="1"/>
          <p:nvPr/>
        </p:nvSpPr>
        <p:spPr>
          <a:xfrm>
            <a:off x="1382316" y="922616"/>
            <a:ext cx="6136480" cy="461665"/>
          </a:xfrm>
          <a:prstGeom prst="rect">
            <a:avLst/>
          </a:prstGeom>
          <a:noFill/>
        </p:spPr>
        <p:txBody>
          <a:bodyPr wrap="square">
            <a:spAutoFit/>
          </a:bodyPr>
          <a:lstStyle/>
          <a:p>
            <a:pPr algn="just"/>
            <a:r>
              <a:rPr lang="en-US" sz="2400" b="1" i="0" dirty="0">
                <a:solidFill>
                  <a:srgbClr val="000000"/>
                </a:solidFill>
                <a:effectLst/>
                <a:latin typeface="inter-regular"/>
              </a:rPr>
              <a:t>Nested if-statement</a:t>
            </a:r>
          </a:p>
        </p:txBody>
      </p:sp>
      <p:sp>
        <p:nvSpPr>
          <p:cNvPr id="11" name="TextBox 10">
            <a:extLst>
              <a:ext uri="{FF2B5EF4-FFF2-40B4-BE49-F238E27FC236}">
                <a16:creationId xmlns:a16="http://schemas.microsoft.com/office/drawing/2014/main" id="{B6299469-561A-0EE5-3FC7-0B3636BA48EC}"/>
              </a:ext>
            </a:extLst>
          </p:cNvPr>
          <p:cNvSpPr txBox="1"/>
          <p:nvPr/>
        </p:nvSpPr>
        <p:spPr>
          <a:xfrm>
            <a:off x="1382316" y="1692712"/>
            <a:ext cx="6136480" cy="4801314"/>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args) {    </a:t>
            </a:r>
          </a:p>
          <a:p>
            <a:pPr algn="just">
              <a:buFont typeface="+mj-lt"/>
              <a:buAutoNum type="arabicPeriod"/>
            </a:pPr>
            <a:r>
              <a:rPr lang="en-IN" b="0" i="0" dirty="0">
                <a:solidFill>
                  <a:srgbClr val="000000"/>
                </a:solidFill>
                <a:effectLst/>
                <a:latin typeface="inter-regular"/>
              </a:rPr>
              <a:t>String address = </a:t>
            </a:r>
            <a:r>
              <a:rPr lang="en-IN" b="0" i="0" dirty="0">
                <a:solidFill>
                  <a:srgbClr val="0000FF"/>
                </a:solidFill>
                <a:effectLst/>
                <a:latin typeface="inter-regular"/>
              </a:rPr>
              <a:t>"Delhi, India"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address.endsWith</a:t>
            </a:r>
            <a:r>
              <a:rPr lang="en-IN" b="0" i="0" dirty="0">
                <a:solidFill>
                  <a:srgbClr val="000000"/>
                </a:solidFill>
                <a:effectLst/>
                <a:latin typeface="inter-regular"/>
              </a:rPr>
              <a:t>(</a:t>
            </a:r>
            <a:r>
              <a:rPr lang="en-IN" b="0" i="0" dirty="0">
                <a:solidFill>
                  <a:srgbClr val="0000FF"/>
                </a:solidFill>
                <a:effectLst/>
                <a:latin typeface="inter-regular"/>
              </a:rPr>
              <a:t>"India"</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address.contains</a:t>
            </a:r>
            <a:r>
              <a:rPr lang="en-IN" b="0" i="0" dirty="0">
                <a:solidFill>
                  <a:srgbClr val="000000"/>
                </a:solidFill>
                <a:effectLst/>
                <a:latin typeface="inter-regular"/>
              </a:rPr>
              <a:t>(</a:t>
            </a:r>
            <a:r>
              <a:rPr lang="en-IN" b="0" i="0" dirty="0">
                <a:solidFill>
                  <a:srgbClr val="0000FF"/>
                </a:solidFill>
                <a:effectLst/>
                <a:latin typeface="inter-regular"/>
              </a:rPr>
              <a:t>"Meerut"</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a:solidFill>
                  <a:srgbClr val="0000FF"/>
                </a:solidFill>
                <a:effectLst/>
                <a:latin typeface="inter-regular"/>
              </a:rPr>
              <a:t>"Your city is Meerut"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else</a:t>
            </a: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address.contains</a:t>
            </a:r>
            <a:r>
              <a:rPr lang="en-IN" b="0" i="0" dirty="0">
                <a:solidFill>
                  <a:srgbClr val="000000"/>
                </a:solidFill>
                <a:effectLst/>
                <a:latin typeface="inter-regular"/>
              </a:rPr>
              <a:t>(</a:t>
            </a:r>
            <a:r>
              <a:rPr lang="en-IN" b="0" i="0" dirty="0">
                <a:solidFill>
                  <a:srgbClr val="0000FF"/>
                </a:solidFill>
                <a:effectLst/>
                <a:latin typeface="inter-regular"/>
              </a:rPr>
              <a:t>"Noida"</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a:solidFill>
                  <a:srgbClr val="0000FF"/>
                </a:solidFill>
                <a:effectLst/>
                <a:latin typeface="inter-regular"/>
              </a:rPr>
              <a:t>"Your city is Noida"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else</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err="1">
                <a:solidFill>
                  <a:srgbClr val="000000"/>
                </a:solidFill>
                <a:effectLst/>
                <a:latin typeface="inter-regular"/>
              </a:rPr>
              <a:t>address.split</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else</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System.out.println(</a:t>
            </a:r>
            <a:r>
              <a:rPr lang="en-IN" b="0" i="0" dirty="0">
                <a:solidFill>
                  <a:srgbClr val="0000FF"/>
                </a:solidFill>
                <a:effectLst/>
                <a:latin typeface="inter-regular"/>
              </a:rPr>
              <a:t>"You are not living in India"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13" name="TextBox 12">
            <a:extLst>
              <a:ext uri="{FF2B5EF4-FFF2-40B4-BE49-F238E27FC236}">
                <a16:creationId xmlns:a16="http://schemas.microsoft.com/office/drawing/2014/main" id="{22CB587A-ACE3-94CD-43D8-0C60371649CB}"/>
              </a:ext>
            </a:extLst>
          </p:cNvPr>
          <p:cNvSpPr txBox="1"/>
          <p:nvPr/>
        </p:nvSpPr>
        <p:spPr>
          <a:xfrm>
            <a:off x="6411516" y="1384281"/>
            <a:ext cx="5430714" cy="4801314"/>
          </a:xfrm>
          <a:prstGeom prst="rect">
            <a:avLst/>
          </a:prstGeom>
          <a:noFill/>
        </p:spPr>
        <p:txBody>
          <a:bodyPr wrap="square">
            <a:spAutoFit/>
          </a:bodyPr>
          <a:lstStyle/>
          <a:p>
            <a:r>
              <a:rPr lang="en-IN" dirty="0"/>
              <a:t>public class </a:t>
            </a:r>
            <a:r>
              <a:rPr lang="en-IN" dirty="0" err="1"/>
              <a:t>NestedIfElseExample</a:t>
            </a:r>
            <a:r>
              <a:rPr lang="en-IN" dirty="0"/>
              <a:t> {</a:t>
            </a:r>
            <a:br>
              <a:rPr lang="en-IN" dirty="0"/>
            </a:br>
            <a:r>
              <a:rPr lang="en-IN" dirty="0"/>
              <a:t>public static void main(String[] args) {</a:t>
            </a:r>
            <a:br>
              <a:rPr lang="en-IN" dirty="0"/>
            </a:br>
            <a:r>
              <a:rPr lang="en-IN" dirty="0"/>
              <a:t>int </a:t>
            </a:r>
            <a:r>
              <a:rPr lang="en-IN" dirty="0" err="1"/>
              <a:t>num</a:t>
            </a:r>
            <a:r>
              <a:rPr lang="en-IN" dirty="0"/>
              <a:t> = 10;</a:t>
            </a:r>
            <a:br>
              <a:rPr lang="en-IN" dirty="0"/>
            </a:br>
            <a:br>
              <a:rPr lang="en-IN" dirty="0"/>
            </a:br>
            <a:r>
              <a:rPr lang="en-IN" dirty="0"/>
              <a:t>if (</a:t>
            </a:r>
            <a:r>
              <a:rPr lang="en-IN" dirty="0" err="1"/>
              <a:t>num</a:t>
            </a:r>
            <a:r>
              <a:rPr lang="en-IN" dirty="0"/>
              <a:t> &gt; 0) {</a:t>
            </a:r>
            <a:br>
              <a:rPr lang="en-IN" dirty="0"/>
            </a:br>
            <a:r>
              <a:rPr lang="en-IN" dirty="0"/>
              <a:t>if (</a:t>
            </a:r>
            <a:r>
              <a:rPr lang="en-IN" dirty="0" err="1"/>
              <a:t>num</a:t>
            </a:r>
            <a:r>
              <a:rPr lang="en-IN" dirty="0"/>
              <a:t> % 2 == 0) {</a:t>
            </a:r>
            <a:br>
              <a:rPr lang="en-IN" dirty="0"/>
            </a:br>
            <a:r>
              <a:rPr lang="en-IN" dirty="0"/>
              <a:t>System.out.println("The number is positive and even.");</a:t>
            </a:r>
            <a:br>
              <a:rPr lang="en-IN" dirty="0"/>
            </a:br>
            <a:r>
              <a:rPr lang="en-IN" dirty="0"/>
              <a:t>} else {</a:t>
            </a:r>
            <a:br>
              <a:rPr lang="en-IN" dirty="0"/>
            </a:br>
            <a:r>
              <a:rPr lang="en-IN" dirty="0"/>
              <a:t>System.out.println("The number is positive and odd.");</a:t>
            </a:r>
            <a:br>
              <a:rPr lang="en-IN" dirty="0"/>
            </a:br>
            <a:r>
              <a:rPr lang="en-IN" dirty="0"/>
              <a:t>}</a:t>
            </a:r>
            <a:br>
              <a:rPr lang="en-IN" dirty="0"/>
            </a:br>
            <a:r>
              <a:rPr lang="en-IN" dirty="0"/>
              <a:t>} else if (</a:t>
            </a:r>
            <a:r>
              <a:rPr lang="en-IN" dirty="0" err="1"/>
              <a:t>num</a:t>
            </a:r>
            <a:r>
              <a:rPr lang="en-IN" dirty="0"/>
              <a:t> &lt; 0) {</a:t>
            </a:r>
            <a:br>
              <a:rPr lang="en-IN" dirty="0"/>
            </a:br>
            <a:r>
              <a:rPr lang="en-IN" dirty="0"/>
              <a:t>System.out.println("The number is negative.");</a:t>
            </a:r>
            <a:br>
              <a:rPr lang="en-IN" dirty="0"/>
            </a:br>
            <a:r>
              <a:rPr lang="en-IN" dirty="0"/>
              <a:t>} else {</a:t>
            </a:r>
            <a:br>
              <a:rPr lang="en-IN" dirty="0"/>
            </a:br>
            <a:r>
              <a:rPr lang="en-IN" dirty="0"/>
              <a:t>System.out.println("The number is zero.");</a:t>
            </a:r>
            <a:br>
              <a:rPr lang="en-IN" dirty="0"/>
            </a:br>
            <a:r>
              <a:rPr lang="en-IN" dirty="0"/>
              <a:t>}</a:t>
            </a:r>
            <a:br>
              <a:rPr lang="en-IN" dirty="0"/>
            </a:br>
            <a:r>
              <a:rPr lang="en-IN" dirty="0"/>
              <a:t>}</a:t>
            </a:r>
            <a:br>
              <a:rPr lang="en-IN" dirty="0"/>
            </a:br>
            <a:r>
              <a:rPr lang="en-IN" dirty="0"/>
              <a:t>}</a:t>
            </a:r>
          </a:p>
        </p:txBody>
      </p:sp>
      <p:cxnSp>
        <p:nvCxnSpPr>
          <p:cNvPr id="15" name="Straight Connector 14">
            <a:extLst>
              <a:ext uri="{FF2B5EF4-FFF2-40B4-BE49-F238E27FC236}">
                <a16:creationId xmlns:a16="http://schemas.microsoft.com/office/drawing/2014/main" id="{E4F080A2-606A-18F1-4CFB-B4DFC100FF73}"/>
              </a:ext>
            </a:extLst>
          </p:cNvPr>
          <p:cNvCxnSpPr/>
          <p:nvPr/>
        </p:nvCxnSpPr>
        <p:spPr>
          <a:xfrm>
            <a:off x="6295869" y="1384281"/>
            <a:ext cx="0" cy="48013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669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F970-33FB-73F8-3B45-A84103EAB5D0}"/>
              </a:ext>
            </a:extLst>
          </p:cNvPr>
          <p:cNvSpPr txBox="1"/>
          <p:nvPr/>
        </p:nvSpPr>
        <p:spPr>
          <a:xfrm>
            <a:off x="1178113" y="1562728"/>
            <a:ext cx="9706131" cy="4801314"/>
          </a:xfrm>
          <a:prstGeom prst="rect">
            <a:avLst/>
          </a:prstGeom>
          <a:noFill/>
        </p:spPr>
        <p:txBody>
          <a:bodyPr wrap="square">
            <a:spAutoFit/>
          </a:bodyPr>
          <a:lstStyle/>
          <a:p>
            <a:pPr algn="just">
              <a:lnSpc>
                <a:spcPct val="150000"/>
              </a:lnSpc>
            </a:pPr>
            <a:r>
              <a:rPr lang="en-US" b="0" i="0" dirty="0">
                <a:solidFill>
                  <a:srgbClr val="333333"/>
                </a:solidFill>
                <a:effectLst/>
                <a:latin typeface="inter-regular"/>
              </a:rPr>
              <a:t>In Java, </a:t>
            </a:r>
            <a:r>
              <a:rPr lang="en-US" b="0" i="0" u="none" strike="noStrike" dirty="0">
                <a:solidFill>
                  <a:srgbClr val="008000"/>
                </a:solidFill>
                <a:effectLst/>
                <a:latin typeface="inter-regular"/>
              </a:rPr>
              <a:t>Switch statements</a:t>
            </a:r>
            <a:r>
              <a:rPr lang="en-US" b="0" i="0" dirty="0">
                <a:solidFill>
                  <a:srgbClr val="333333"/>
                </a:solidFill>
                <a:effectLst/>
                <a:latin typeface="inter-regular"/>
              </a:rPr>
              <a:t> are similar to if-else-if statements. The switch statement contains multiple blocks of code called cases and a single case is executed based on the variable which is being switched. The switch statement is easier to use instead of if-else-if statements. It also enhances the readability of the program.</a:t>
            </a:r>
          </a:p>
          <a:p>
            <a:pPr algn="just"/>
            <a:endParaRPr lang="en-US" b="0" i="0" dirty="0">
              <a:solidFill>
                <a:srgbClr val="333333"/>
              </a:solidFill>
              <a:effectLst/>
              <a:latin typeface="inter-regular"/>
            </a:endParaRPr>
          </a:p>
          <a:p>
            <a:pPr algn="just"/>
            <a:r>
              <a:rPr lang="en-US" b="1" i="0" dirty="0">
                <a:solidFill>
                  <a:srgbClr val="333333"/>
                </a:solidFill>
                <a:effectLst/>
                <a:latin typeface="inter-regular"/>
              </a:rPr>
              <a:t>Points to be noted about switch statement:</a:t>
            </a:r>
          </a:p>
          <a:p>
            <a:pPr marL="285750" indent="-285750" algn="just">
              <a:buFont typeface="Wingdings" panose="05000000000000000000" pitchFamily="2" charset="2"/>
              <a:buChar char="§"/>
            </a:pPr>
            <a:r>
              <a:rPr lang="en-US" b="0" i="0" dirty="0">
                <a:solidFill>
                  <a:srgbClr val="000000"/>
                </a:solidFill>
                <a:effectLst/>
                <a:latin typeface="inter-regular"/>
              </a:rPr>
              <a:t>The case variables can be int, short, byte, char, or enumeration. String type is also supported since version 7 of Java</a:t>
            </a:r>
          </a:p>
          <a:p>
            <a:pPr marL="285750" indent="-285750" algn="just">
              <a:buFont typeface="Wingdings" panose="05000000000000000000" pitchFamily="2" charset="2"/>
              <a:buChar char="§"/>
            </a:pPr>
            <a:r>
              <a:rPr lang="en-US" b="0" i="0" dirty="0">
                <a:solidFill>
                  <a:srgbClr val="000000"/>
                </a:solidFill>
                <a:effectLst/>
                <a:latin typeface="inter-regular"/>
              </a:rPr>
              <a:t>Cases cannot be duplicate</a:t>
            </a:r>
          </a:p>
          <a:p>
            <a:pPr marL="285750" indent="-285750" algn="just">
              <a:buFont typeface="Wingdings" panose="05000000000000000000" pitchFamily="2" charset="2"/>
              <a:buChar char="§"/>
            </a:pPr>
            <a:r>
              <a:rPr lang="en-US" b="0" i="0" dirty="0">
                <a:solidFill>
                  <a:srgbClr val="000000"/>
                </a:solidFill>
                <a:effectLst/>
                <a:latin typeface="inter-regular"/>
              </a:rPr>
              <a:t>Default statement is executed when any of the case doesn't match the value of expression. It is optional.</a:t>
            </a:r>
          </a:p>
          <a:p>
            <a:pPr marL="285750" indent="-285750" algn="just">
              <a:buFont typeface="Wingdings" panose="05000000000000000000" pitchFamily="2" charset="2"/>
              <a:buChar char="§"/>
            </a:pPr>
            <a:r>
              <a:rPr lang="en-US" b="0" i="0" dirty="0">
                <a:solidFill>
                  <a:srgbClr val="000000"/>
                </a:solidFill>
                <a:effectLst/>
                <a:latin typeface="inter-regular"/>
              </a:rPr>
              <a:t>Break statement terminates the switch block when the condition is satisfied.</a:t>
            </a:r>
            <a:br>
              <a:rPr lang="en-US" b="0" i="0" dirty="0">
                <a:solidFill>
                  <a:srgbClr val="000000"/>
                </a:solidFill>
                <a:effectLst/>
                <a:latin typeface="inter-regular"/>
              </a:rPr>
            </a:br>
            <a:r>
              <a:rPr lang="en-US" b="0" i="0" dirty="0">
                <a:solidFill>
                  <a:srgbClr val="000000"/>
                </a:solidFill>
                <a:effectLst/>
                <a:latin typeface="inter-regular"/>
              </a:rPr>
              <a:t>It is optional, if not used, next case is executed.</a:t>
            </a:r>
          </a:p>
          <a:p>
            <a:pPr marL="285750" indent="-285750" algn="just">
              <a:buFont typeface="Wingdings" panose="05000000000000000000" pitchFamily="2" charset="2"/>
              <a:buChar char="§"/>
            </a:pPr>
            <a:r>
              <a:rPr lang="en-US" b="0" i="0" dirty="0">
                <a:solidFill>
                  <a:srgbClr val="000000"/>
                </a:solidFill>
                <a:effectLst/>
                <a:latin typeface="inter-regular"/>
              </a:rPr>
              <a:t>While using switch statements, we must notice that the case expression will be of the same type as the variable. However, it will also be a constant value.</a:t>
            </a:r>
          </a:p>
        </p:txBody>
      </p:sp>
      <p:sp>
        <p:nvSpPr>
          <p:cNvPr id="6" name="Rectangle 5">
            <a:extLst>
              <a:ext uri="{FF2B5EF4-FFF2-40B4-BE49-F238E27FC236}">
                <a16:creationId xmlns:a16="http://schemas.microsoft.com/office/drawing/2014/main" id="{9988B5B1-51CC-73B6-9335-816589A2CB1E}"/>
              </a:ext>
            </a:extLst>
          </p:cNvPr>
          <p:cNvSpPr/>
          <p:nvPr/>
        </p:nvSpPr>
        <p:spPr>
          <a:xfrm>
            <a:off x="1178113" y="493958"/>
            <a:ext cx="5860643" cy="923330"/>
          </a:xfrm>
          <a:prstGeom prst="rect">
            <a:avLst/>
          </a:prstGeom>
          <a:noFill/>
        </p:spPr>
        <p:txBody>
          <a:bodyPr wrap="none" lIns="91440" tIns="45720" rIns="91440" bIns="45720">
            <a:spAutoFit/>
          </a:bodyPr>
          <a:lstStyle/>
          <a:p>
            <a:pPr algn="ctr"/>
            <a:r>
              <a:rPr lang="en-US" sz="5400" b="1" i="0" u="sng" cap="none" spc="50" dirty="0">
                <a:ln w="0"/>
                <a:solidFill>
                  <a:schemeClr val="bg2"/>
                </a:solidFill>
                <a:effectLst>
                  <a:innerShdw blurRad="63500" dist="50800" dir="13500000">
                    <a:srgbClr val="000000">
                      <a:alpha val="50000"/>
                    </a:srgbClr>
                  </a:innerShdw>
                </a:effectLst>
                <a:latin typeface="erdana"/>
              </a:rPr>
              <a:t>Switch Statement :</a:t>
            </a:r>
            <a:endParaRPr lang="en-IN" sz="5400" b="1" u="sng"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96856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82DDF49-7235-C12E-49CC-594E03D2B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262" y="474186"/>
            <a:ext cx="5705476" cy="5909627"/>
          </a:xfrm>
          <a:prstGeom prst="rect">
            <a:avLst/>
          </a:prstGeom>
        </p:spPr>
      </p:pic>
    </p:spTree>
    <p:extLst>
      <p:ext uri="{BB962C8B-B14F-4D97-AF65-F5344CB8AC3E}">
        <p14:creationId xmlns:p14="http://schemas.microsoft.com/office/powerpoint/2010/main" val="3150847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DA8F3-2EAD-0787-EE1A-56ABEAE8D8B3}"/>
              </a:ext>
            </a:extLst>
          </p:cNvPr>
          <p:cNvSpPr txBox="1"/>
          <p:nvPr/>
        </p:nvSpPr>
        <p:spPr>
          <a:xfrm>
            <a:off x="1281659" y="1151692"/>
            <a:ext cx="4999220" cy="5016758"/>
          </a:xfrm>
          <a:prstGeom prst="rect">
            <a:avLst/>
          </a:prstGeom>
          <a:noFill/>
        </p:spPr>
        <p:txBody>
          <a:bodyPr wrap="square">
            <a:spAutoFit/>
          </a:bodyPr>
          <a:lstStyle/>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Student </a:t>
            </a:r>
            <a:r>
              <a:rPr lang="en-IN" sz="2000" b="1" i="0" dirty="0">
                <a:solidFill>
                  <a:srgbClr val="006699"/>
                </a:solidFill>
                <a:effectLst/>
                <a:latin typeface="inter-regular"/>
              </a:rPr>
              <a:t>implements</a:t>
            </a:r>
            <a:r>
              <a:rPr lang="en-IN" sz="2000" b="0" i="0" dirty="0">
                <a:solidFill>
                  <a:srgbClr val="000000"/>
                </a:solidFill>
                <a:effectLst/>
                <a:latin typeface="inter-regular"/>
              </a:rPr>
              <a:t> Cloneable {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args) {  </a:t>
            </a:r>
          </a:p>
          <a:p>
            <a:pPr algn="just">
              <a:buFont typeface="+mj-lt"/>
              <a:buAutoNum type="arabicPeriod"/>
            </a:pPr>
            <a:r>
              <a:rPr lang="en-IN" sz="2000" b="1" i="0" dirty="0">
                <a:solidFill>
                  <a:srgbClr val="006699"/>
                </a:solidFill>
                <a:effectLst/>
                <a:latin typeface="inter-regular"/>
              </a:rPr>
              <a:t>int</a:t>
            </a:r>
            <a:r>
              <a:rPr lang="en-IN" sz="2000" b="0" i="0" dirty="0">
                <a:solidFill>
                  <a:srgbClr val="000000"/>
                </a:solidFill>
                <a:effectLst/>
                <a:latin typeface="inter-regular"/>
              </a:rPr>
              <a:t> </a:t>
            </a:r>
            <a:r>
              <a:rPr lang="en-IN" sz="2000" b="0" i="0" dirty="0" err="1">
                <a:solidFill>
                  <a:srgbClr val="000000"/>
                </a:solidFill>
                <a:effectLst/>
                <a:latin typeface="inter-regular"/>
              </a:rPr>
              <a:t>num</a:t>
            </a:r>
            <a:r>
              <a:rPr lang="en-IN" sz="2000" b="0" i="0" dirty="0">
                <a:solidFill>
                  <a:srgbClr val="000000"/>
                </a:solidFill>
                <a:effectLst/>
                <a:latin typeface="inter-regular"/>
              </a:rPr>
              <a:t> = </a:t>
            </a:r>
            <a:r>
              <a:rPr lang="en-IN" sz="2000" b="0" i="0" dirty="0">
                <a:solidFill>
                  <a:srgbClr val="C00000"/>
                </a:solidFill>
                <a:effectLst/>
                <a:latin typeface="inter-regular"/>
              </a:rPr>
              <a:t>2</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switch</a:t>
            </a:r>
            <a:r>
              <a:rPr lang="en-IN" sz="2000" b="0" i="0" dirty="0">
                <a:solidFill>
                  <a:srgbClr val="000000"/>
                </a:solidFill>
                <a:effectLst/>
                <a:latin typeface="inter-regular"/>
              </a:rPr>
              <a:t> (</a:t>
            </a:r>
            <a:r>
              <a:rPr lang="en-IN" sz="2000" b="0" i="0" dirty="0" err="1">
                <a:solidFill>
                  <a:srgbClr val="000000"/>
                </a:solidFill>
                <a:effectLst/>
                <a:latin typeface="inter-regular"/>
              </a:rPr>
              <a:t>num</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case</a:t>
            </a:r>
            <a:r>
              <a:rPr lang="en-IN" sz="2000" b="0" i="0" dirty="0">
                <a:solidFill>
                  <a:srgbClr val="000000"/>
                </a:solidFill>
                <a:effectLst/>
                <a:latin typeface="inter-regular"/>
              </a:rPr>
              <a:t> </a:t>
            </a:r>
            <a:r>
              <a:rPr lang="en-IN" sz="2000" b="0" i="0" dirty="0">
                <a:solidFill>
                  <a:srgbClr val="C00000"/>
                </a:solidFill>
                <a:effectLst/>
                <a:latin typeface="inter-regular"/>
              </a:rPr>
              <a:t>0</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a:t>
            </a:r>
            <a:r>
              <a:rPr lang="en-IN" sz="2000" b="0" i="0" dirty="0">
                <a:solidFill>
                  <a:srgbClr val="0000FF"/>
                </a:solidFill>
                <a:effectLst/>
                <a:latin typeface="inter-regular"/>
              </a:rPr>
              <a:t>"number is 0"</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break</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case</a:t>
            </a:r>
            <a:r>
              <a:rPr lang="en-IN" sz="2000" b="0" i="0" dirty="0">
                <a:solidFill>
                  <a:srgbClr val="000000"/>
                </a:solidFill>
                <a:effectLst/>
                <a:latin typeface="inter-regular"/>
              </a:rPr>
              <a:t> </a:t>
            </a:r>
            <a:r>
              <a:rPr lang="en-IN" sz="2000" b="0" i="0" dirty="0">
                <a:solidFill>
                  <a:srgbClr val="C00000"/>
                </a:solidFill>
                <a:effectLst/>
                <a:latin typeface="inter-regular"/>
              </a:rPr>
              <a:t>1</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a:t>
            </a:r>
            <a:r>
              <a:rPr lang="en-IN" sz="2000" b="0" i="0" dirty="0">
                <a:solidFill>
                  <a:srgbClr val="0000FF"/>
                </a:solidFill>
                <a:effectLst/>
                <a:latin typeface="inter-regular"/>
              </a:rPr>
              <a:t>"number is 1"</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break</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default</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System.out.println(</a:t>
            </a:r>
            <a:r>
              <a:rPr lang="en-IN" sz="2000" b="0" i="0" dirty="0" err="1">
                <a:solidFill>
                  <a:srgbClr val="000000"/>
                </a:solidFill>
                <a:effectLst/>
                <a:latin typeface="inter-regular"/>
              </a:rPr>
              <a:t>num</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p:txBody>
      </p:sp>
    </p:spTree>
    <p:extLst>
      <p:ext uri="{BB962C8B-B14F-4D97-AF65-F5344CB8AC3E}">
        <p14:creationId xmlns:p14="http://schemas.microsoft.com/office/powerpoint/2010/main" val="3300295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1B06-877A-870E-2206-9F6ED69405F4}"/>
              </a:ext>
            </a:extLst>
          </p:cNvPr>
          <p:cNvSpPr txBox="1"/>
          <p:nvPr/>
        </p:nvSpPr>
        <p:spPr>
          <a:xfrm>
            <a:off x="1082279" y="1247210"/>
            <a:ext cx="6136480" cy="5355312"/>
          </a:xfrm>
          <a:prstGeom prst="rect">
            <a:avLst/>
          </a:prstGeom>
          <a:noFill/>
        </p:spPr>
        <p:txBody>
          <a:bodyPr wrap="square">
            <a:spAutoFit/>
          </a:bodyPr>
          <a:lstStyle/>
          <a:p>
            <a:r>
              <a:rPr lang="en-US" dirty="0">
                <a:effectLst/>
                <a:latin typeface="-apple-system"/>
              </a:rPr>
              <a:t>public class </a:t>
            </a:r>
            <a:r>
              <a:rPr lang="en-US" dirty="0" err="1">
                <a:effectLst/>
                <a:latin typeface="-apple-system"/>
              </a:rPr>
              <a:t>SwitchExample</a:t>
            </a:r>
            <a:r>
              <a:rPr lang="en-US" dirty="0">
                <a:effectLst/>
                <a:latin typeface="-apple-system"/>
              </a:rPr>
              <a:t> {</a:t>
            </a:r>
            <a:br>
              <a:rPr lang="en-US" dirty="0">
                <a:effectLst/>
                <a:latin typeface="-apple-system"/>
              </a:rPr>
            </a:br>
            <a:r>
              <a:rPr lang="en-US" dirty="0">
                <a:effectLst/>
                <a:latin typeface="-apple-system"/>
              </a:rPr>
              <a:t>public static void main(String[] args) {</a:t>
            </a:r>
            <a:br>
              <a:rPr lang="en-US" dirty="0">
                <a:effectLst/>
                <a:latin typeface="-apple-system"/>
              </a:rPr>
            </a:br>
            <a:r>
              <a:rPr lang="en-US" dirty="0">
                <a:effectLst/>
                <a:latin typeface="-apple-system"/>
              </a:rPr>
              <a:t>int day = 3;</a:t>
            </a:r>
            <a:br>
              <a:rPr lang="en-US" dirty="0">
                <a:effectLst/>
                <a:latin typeface="-apple-system"/>
              </a:rPr>
            </a:br>
            <a:r>
              <a:rPr lang="en-US" dirty="0">
                <a:effectLst/>
                <a:latin typeface="-apple-system"/>
              </a:rPr>
              <a:t>String </a:t>
            </a:r>
            <a:r>
              <a:rPr lang="en-US" dirty="0" err="1">
                <a:effectLst/>
                <a:latin typeface="-apple-system"/>
              </a:rPr>
              <a:t>dayName</a:t>
            </a:r>
            <a:r>
              <a:rPr lang="en-US" dirty="0">
                <a:effectLst/>
                <a:latin typeface="-apple-system"/>
              </a:rPr>
              <a:t>;</a:t>
            </a:r>
            <a:br>
              <a:rPr lang="en-US" dirty="0">
                <a:effectLst/>
                <a:latin typeface="-apple-system"/>
              </a:rPr>
            </a:br>
            <a:br>
              <a:rPr lang="en-US" dirty="0">
                <a:effectLst/>
                <a:latin typeface="-apple-system"/>
              </a:rPr>
            </a:br>
            <a:r>
              <a:rPr lang="en-US" dirty="0">
                <a:effectLst/>
                <a:latin typeface="-apple-system"/>
              </a:rPr>
              <a:t>switch (day) {</a:t>
            </a:r>
            <a:br>
              <a:rPr lang="en-US" dirty="0">
                <a:effectLst/>
                <a:latin typeface="-apple-system"/>
              </a:rPr>
            </a:br>
            <a:r>
              <a:rPr lang="en-US" dirty="0">
                <a:effectLst/>
                <a:latin typeface="-apple-system"/>
              </a:rPr>
              <a:t>case 1:</a:t>
            </a:r>
            <a:br>
              <a:rPr lang="en-US" dirty="0">
                <a:effectLst/>
                <a:latin typeface="-apple-system"/>
              </a:rPr>
            </a:br>
            <a:r>
              <a:rPr lang="en-US" dirty="0" err="1">
                <a:effectLst/>
                <a:latin typeface="-apple-system"/>
              </a:rPr>
              <a:t>dayName</a:t>
            </a:r>
            <a:r>
              <a:rPr lang="en-US" dirty="0">
                <a:effectLst/>
                <a:latin typeface="-apple-system"/>
              </a:rPr>
              <a:t> = "Monday";</a:t>
            </a:r>
            <a:br>
              <a:rPr lang="en-US" dirty="0">
                <a:effectLst/>
                <a:latin typeface="-apple-system"/>
              </a:rPr>
            </a:br>
            <a:r>
              <a:rPr lang="en-US" dirty="0">
                <a:effectLst/>
                <a:latin typeface="-apple-system"/>
              </a:rPr>
              <a:t>break;</a:t>
            </a:r>
            <a:br>
              <a:rPr lang="en-US" dirty="0">
                <a:effectLst/>
                <a:latin typeface="-apple-system"/>
              </a:rPr>
            </a:br>
            <a:r>
              <a:rPr lang="en-US" dirty="0">
                <a:effectLst/>
                <a:latin typeface="-apple-system"/>
              </a:rPr>
              <a:t>case 2:</a:t>
            </a:r>
            <a:br>
              <a:rPr lang="en-US" dirty="0">
                <a:effectLst/>
                <a:latin typeface="-apple-system"/>
              </a:rPr>
            </a:br>
            <a:r>
              <a:rPr lang="en-US" dirty="0" err="1">
                <a:effectLst/>
                <a:latin typeface="-apple-system"/>
              </a:rPr>
              <a:t>dayName</a:t>
            </a:r>
            <a:r>
              <a:rPr lang="en-US" dirty="0">
                <a:effectLst/>
                <a:latin typeface="-apple-system"/>
              </a:rPr>
              <a:t> = "Tuesday";</a:t>
            </a:r>
            <a:br>
              <a:rPr lang="en-US" dirty="0">
                <a:effectLst/>
                <a:latin typeface="-apple-system"/>
              </a:rPr>
            </a:br>
            <a:r>
              <a:rPr lang="en-US" dirty="0">
                <a:effectLst/>
                <a:latin typeface="-apple-system"/>
              </a:rPr>
              <a:t>break;</a:t>
            </a:r>
            <a:br>
              <a:rPr lang="en-US" dirty="0">
                <a:effectLst/>
                <a:latin typeface="-apple-system"/>
              </a:rPr>
            </a:br>
            <a:r>
              <a:rPr lang="en-US" dirty="0">
                <a:effectLst/>
                <a:latin typeface="-apple-system"/>
              </a:rPr>
              <a:t>case 3:</a:t>
            </a:r>
            <a:br>
              <a:rPr lang="en-US" dirty="0">
                <a:effectLst/>
                <a:latin typeface="-apple-system"/>
              </a:rPr>
            </a:br>
            <a:r>
              <a:rPr lang="en-US" dirty="0" err="1">
                <a:effectLst/>
                <a:latin typeface="-apple-system"/>
              </a:rPr>
              <a:t>dayName</a:t>
            </a:r>
            <a:r>
              <a:rPr lang="en-US" dirty="0">
                <a:effectLst/>
                <a:latin typeface="-apple-system"/>
              </a:rPr>
              <a:t> = "Wednesday";</a:t>
            </a:r>
            <a:br>
              <a:rPr lang="en-US" dirty="0">
                <a:effectLst/>
                <a:latin typeface="-apple-system"/>
              </a:rPr>
            </a:br>
            <a:r>
              <a:rPr lang="en-US" dirty="0">
                <a:effectLst/>
                <a:latin typeface="-apple-system"/>
              </a:rPr>
              <a:t>break;</a:t>
            </a:r>
            <a:br>
              <a:rPr lang="en-US" dirty="0">
                <a:effectLst/>
                <a:latin typeface="-apple-system"/>
              </a:rPr>
            </a:br>
            <a:r>
              <a:rPr lang="en-US" dirty="0">
                <a:effectLst/>
                <a:latin typeface="-apple-system"/>
              </a:rPr>
              <a:t>case 4:</a:t>
            </a:r>
            <a:br>
              <a:rPr lang="en-US" dirty="0">
                <a:effectLst/>
                <a:latin typeface="-apple-system"/>
              </a:rPr>
            </a:br>
            <a:r>
              <a:rPr lang="en-US" dirty="0" err="1">
                <a:effectLst/>
                <a:latin typeface="-apple-system"/>
              </a:rPr>
              <a:t>dayName</a:t>
            </a:r>
            <a:r>
              <a:rPr lang="en-US" dirty="0">
                <a:effectLst/>
                <a:latin typeface="-apple-system"/>
              </a:rPr>
              <a:t> = "Thursday";</a:t>
            </a:r>
            <a:br>
              <a:rPr lang="en-US" dirty="0">
                <a:effectLst/>
                <a:latin typeface="-apple-system"/>
              </a:rPr>
            </a:br>
            <a:r>
              <a:rPr lang="en-US" dirty="0">
                <a:effectLst/>
                <a:latin typeface="-apple-system"/>
              </a:rPr>
              <a:t>break;</a:t>
            </a:r>
            <a:br>
              <a:rPr lang="en-US" dirty="0">
                <a:effectLst/>
                <a:latin typeface="-apple-system"/>
              </a:rPr>
            </a:br>
            <a:endParaRPr lang="en-IN" dirty="0"/>
          </a:p>
        </p:txBody>
      </p:sp>
      <p:sp>
        <p:nvSpPr>
          <p:cNvPr id="5" name="TextBox 4">
            <a:extLst>
              <a:ext uri="{FF2B5EF4-FFF2-40B4-BE49-F238E27FC236}">
                <a16:creationId xmlns:a16="http://schemas.microsoft.com/office/drawing/2014/main" id="{4FD2BB41-DD7A-F6FE-6C06-106FA925DB9C}"/>
              </a:ext>
            </a:extLst>
          </p:cNvPr>
          <p:cNvSpPr txBox="1"/>
          <p:nvPr/>
        </p:nvSpPr>
        <p:spPr>
          <a:xfrm>
            <a:off x="6055520" y="1247210"/>
            <a:ext cx="6136480" cy="4801314"/>
          </a:xfrm>
          <a:prstGeom prst="rect">
            <a:avLst/>
          </a:prstGeom>
          <a:noFill/>
        </p:spPr>
        <p:txBody>
          <a:bodyPr wrap="square">
            <a:spAutoFit/>
          </a:bodyPr>
          <a:lstStyle/>
          <a:p>
            <a:r>
              <a:rPr lang="en-US" dirty="0">
                <a:effectLst/>
                <a:latin typeface="-apple-system"/>
              </a:rPr>
              <a:t>case 5:</a:t>
            </a:r>
            <a:br>
              <a:rPr lang="en-US" dirty="0">
                <a:effectLst/>
                <a:latin typeface="-apple-system"/>
              </a:rPr>
            </a:br>
            <a:r>
              <a:rPr lang="en-US" dirty="0" err="1">
                <a:effectLst/>
                <a:latin typeface="-apple-system"/>
              </a:rPr>
              <a:t>dayName</a:t>
            </a:r>
            <a:r>
              <a:rPr lang="en-US" dirty="0">
                <a:effectLst/>
                <a:latin typeface="-apple-system"/>
              </a:rPr>
              <a:t> = "Friday";</a:t>
            </a:r>
            <a:br>
              <a:rPr lang="en-US" dirty="0">
                <a:effectLst/>
                <a:latin typeface="-apple-system"/>
              </a:rPr>
            </a:br>
            <a:r>
              <a:rPr lang="en-US" dirty="0">
                <a:effectLst/>
                <a:latin typeface="-apple-system"/>
              </a:rPr>
              <a:t>break;</a:t>
            </a:r>
            <a:br>
              <a:rPr lang="en-US" dirty="0">
                <a:effectLst/>
                <a:latin typeface="-apple-system"/>
              </a:rPr>
            </a:br>
            <a:r>
              <a:rPr lang="en-US" dirty="0">
                <a:effectLst/>
                <a:latin typeface="-apple-system"/>
              </a:rPr>
              <a:t>case 6:</a:t>
            </a:r>
            <a:br>
              <a:rPr lang="en-US" dirty="0">
                <a:effectLst/>
                <a:latin typeface="-apple-system"/>
              </a:rPr>
            </a:br>
            <a:r>
              <a:rPr lang="en-US" dirty="0" err="1">
                <a:effectLst/>
                <a:latin typeface="-apple-system"/>
              </a:rPr>
              <a:t>dayName</a:t>
            </a:r>
            <a:r>
              <a:rPr lang="en-US" dirty="0">
                <a:effectLst/>
                <a:latin typeface="-apple-system"/>
              </a:rPr>
              <a:t> = "Saturday";</a:t>
            </a:r>
            <a:br>
              <a:rPr lang="en-US" dirty="0">
                <a:effectLst/>
                <a:latin typeface="-apple-system"/>
              </a:rPr>
            </a:br>
            <a:r>
              <a:rPr lang="en-US" dirty="0">
                <a:effectLst/>
                <a:latin typeface="-apple-system"/>
              </a:rPr>
              <a:t>break;</a:t>
            </a:r>
            <a:br>
              <a:rPr lang="en-US" dirty="0">
                <a:effectLst/>
                <a:latin typeface="-apple-system"/>
              </a:rPr>
            </a:br>
            <a:r>
              <a:rPr lang="en-US" dirty="0">
                <a:effectLst/>
                <a:latin typeface="-apple-system"/>
              </a:rPr>
              <a:t>case 7:</a:t>
            </a:r>
            <a:br>
              <a:rPr lang="en-US" dirty="0">
                <a:effectLst/>
                <a:latin typeface="-apple-system"/>
              </a:rPr>
            </a:br>
            <a:r>
              <a:rPr lang="en-US" dirty="0" err="1">
                <a:effectLst/>
                <a:latin typeface="-apple-system"/>
              </a:rPr>
              <a:t>dayName</a:t>
            </a:r>
            <a:r>
              <a:rPr lang="en-US" dirty="0">
                <a:effectLst/>
                <a:latin typeface="-apple-system"/>
              </a:rPr>
              <a:t> = "Sunday";</a:t>
            </a:r>
            <a:br>
              <a:rPr lang="en-US" dirty="0">
                <a:effectLst/>
                <a:latin typeface="-apple-system"/>
              </a:rPr>
            </a:br>
            <a:r>
              <a:rPr lang="en-US" dirty="0">
                <a:effectLst/>
                <a:latin typeface="-apple-system"/>
              </a:rPr>
              <a:t>break;</a:t>
            </a:r>
            <a:br>
              <a:rPr lang="en-US" dirty="0">
                <a:effectLst/>
                <a:latin typeface="-apple-system"/>
              </a:rPr>
            </a:br>
            <a:r>
              <a:rPr lang="en-US" dirty="0">
                <a:effectLst/>
                <a:latin typeface="-apple-system"/>
              </a:rPr>
              <a:t>default:</a:t>
            </a:r>
            <a:br>
              <a:rPr lang="en-US" dirty="0">
                <a:effectLst/>
                <a:latin typeface="-apple-system"/>
              </a:rPr>
            </a:br>
            <a:r>
              <a:rPr lang="en-US" dirty="0" err="1">
                <a:effectLst/>
                <a:latin typeface="-apple-system"/>
              </a:rPr>
              <a:t>dayName</a:t>
            </a:r>
            <a:r>
              <a:rPr lang="en-US" dirty="0">
                <a:effectLst/>
                <a:latin typeface="-apple-system"/>
              </a:rPr>
              <a:t> = "Invalid day";</a:t>
            </a:r>
            <a:br>
              <a:rPr lang="en-US" dirty="0">
                <a:effectLst/>
                <a:latin typeface="-apple-system"/>
              </a:rPr>
            </a:br>
            <a:r>
              <a:rPr lang="en-US" dirty="0">
                <a:effectLst/>
                <a:latin typeface="-apple-system"/>
              </a:rPr>
              <a:t>break;</a:t>
            </a:r>
            <a:br>
              <a:rPr lang="en-US" dirty="0">
                <a:effectLst/>
                <a:latin typeface="-apple-system"/>
              </a:rPr>
            </a:br>
            <a:r>
              <a:rPr lang="en-US" dirty="0">
                <a:effectLst/>
                <a:latin typeface="-apple-system"/>
              </a:rPr>
              <a:t>}</a:t>
            </a:r>
            <a:br>
              <a:rPr lang="en-US" dirty="0">
                <a:effectLst/>
                <a:latin typeface="-apple-system"/>
              </a:rPr>
            </a:br>
            <a:br>
              <a:rPr lang="en-US" dirty="0">
                <a:effectLst/>
                <a:latin typeface="-apple-system"/>
              </a:rPr>
            </a:br>
            <a:r>
              <a:rPr lang="en-US" dirty="0">
                <a:effectLst/>
                <a:latin typeface="-apple-system"/>
              </a:rPr>
              <a:t>System.out.println("Day " + day + " is " + </a:t>
            </a:r>
            <a:r>
              <a:rPr lang="en-US" dirty="0" err="1">
                <a:effectLst/>
                <a:latin typeface="-apple-system"/>
              </a:rPr>
              <a:t>dayName</a:t>
            </a:r>
            <a:r>
              <a:rPr lang="en-US" dirty="0">
                <a:effectLst/>
                <a:latin typeface="-apple-system"/>
              </a:rPr>
              <a:t>);</a:t>
            </a:r>
            <a:br>
              <a:rPr lang="en-US" dirty="0">
                <a:effectLst/>
                <a:latin typeface="-apple-system"/>
              </a:rPr>
            </a:br>
            <a:r>
              <a:rPr lang="en-US" dirty="0">
                <a:effectLst/>
                <a:latin typeface="-apple-system"/>
              </a:rPr>
              <a:t>}</a:t>
            </a:r>
            <a:br>
              <a:rPr lang="en-US" dirty="0">
                <a:effectLst/>
                <a:latin typeface="-apple-system"/>
              </a:rPr>
            </a:br>
            <a:r>
              <a:rPr lang="en-US" dirty="0">
                <a:effectLst/>
                <a:latin typeface="-apple-system"/>
              </a:rPr>
              <a:t>}</a:t>
            </a:r>
            <a:endParaRPr lang="en-IN" dirty="0"/>
          </a:p>
        </p:txBody>
      </p:sp>
      <p:cxnSp>
        <p:nvCxnSpPr>
          <p:cNvPr id="7" name="Straight Connector 6">
            <a:extLst>
              <a:ext uri="{FF2B5EF4-FFF2-40B4-BE49-F238E27FC236}">
                <a16:creationId xmlns:a16="http://schemas.microsoft.com/office/drawing/2014/main" id="{77F6F800-315C-DB82-0730-EA45339D98D1}"/>
              </a:ext>
            </a:extLst>
          </p:cNvPr>
          <p:cNvCxnSpPr/>
          <p:nvPr/>
        </p:nvCxnSpPr>
        <p:spPr>
          <a:xfrm>
            <a:off x="5472113" y="1247210"/>
            <a:ext cx="0" cy="4967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845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0CA5D8-31DD-ED78-E5D1-2305F58679B5}"/>
              </a:ext>
            </a:extLst>
          </p:cNvPr>
          <p:cNvSpPr/>
          <p:nvPr/>
        </p:nvSpPr>
        <p:spPr>
          <a:xfrm>
            <a:off x="1060169" y="767060"/>
            <a:ext cx="4385239"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Loops in Java :</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7" name="TextBox 6">
            <a:extLst>
              <a:ext uri="{FF2B5EF4-FFF2-40B4-BE49-F238E27FC236}">
                <a16:creationId xmlns:a16="http://schemas.microsoft.com/office/drawing/2014/main" id="{9CA7B5B5-5EAE-07B5-0E1E-960792B5704C}"/>
              </a:ext>
            </a:extLst>
          </p:cNvPr>
          <p:cNvSpPr txBox="1"/>
          <p:nvPr/>
        </p:nvSpPr>
        <p:spPr>
          <a:xfrm>
            <a:off x="1060169" y="1951315"/>
            <a:ext cx="6136480" cy="461665"/>
          </a:xfrm>
          <a:prstGeom prst="rect">
            <a:avLst/>
          </a:prstGeom>
          <a:noFill/>
        </p:spPr>
        <p:txBody>
          <a:bodyPr wrap="square">
            <a:spAutoFit/>
          </a:bodyPr>
          <a:lstStyle/>
          <a:p>
            <a:pPr algn="just"/>
            <a:r>
              <a:rPr lang="en-IN" sz="2400" b="1" i="0" dirty="0">
                <a:solidFill>
                  <a:srgbClr val="610B38"/>
                </a:solidFill>
                <a:effectLst/>
                <a:latin typeface="erdana"/>
              </a:rPr>
              <a:t>1. Java Simple for Loop</a:t>
            </a:r>
          </a:p>
        </p:txBody>
      </p:sp>
      <p:sp>
        <p:nvSpPr>
          <p:cNvPr id="9" name="TextBox 8">
            <a:extLst>
              <a:ext uri="{FF2B5EF4-FFF2-40B4-BE49-F238E27FC236}">
                <a16:creationId xmlns:a16="http://schemas.microsoft.com/office/drawing/2014/main" id="{709AB229-DEF2-B079-75C1-EB28B2EAF6F0}"/>
              </a:ext>
            </a:extLst>
          </p:cNvPr>
          <p:cNvSpPr txBox="1"/>
          <p:nvPr/>
        </p:nvSpPr>
        <p:spPr>
          <a:xfrm>
            <a:off x="1060168" y="2610683"/>
            <a:ext cx="10155519" cy="2862322"/>
          </a:xfrm>
          <a:prstGeom prst="rect">
            <a:avLst/>
          </a:prstGeom>
          <a:noFill/>
        </p:spPr>
        <p:txBody>
          <a:bodyPr wrap="square">
            <a:spAutoFit/>
          </a:bodyPr>
          <a:lstStyle/>
          <a:p>
            <a:pPr algn="just"/>
            <a:r>
              <a:rPr lang="en-US" b="0" i="0" dirty="0">
                <a:solidFill>
                  <a:srgbClr val="333333"/>
                </a:solidFill>
                <a:effectLst/>
                <a:latin typeface="inter-regular"/>
              </a:rPr>
              <a:t>A simple for loop is the same as </a:t>
            </a:r>
            <a:r>
              <a:rPr lang="en-US" b="0" i="0" u="none" strike="noStrike" dirty="0">
                <a:solidFill>
                  <a:srgbClr val="008000"/>
                </a:solidFill>
                <a:effectLst/>
                <a:latin typeface="inter-regular"/>
              </a:rPr>
              <a:t>C</a:t>
            </a:r>
            <a:r>
              <a:rPr lang="en-US" b="0" i="0" dirty="0">
                <a:solidFill>
                  <a:srgbClr val="333333"/>
                </a:solidFill>
                <a:effectLst/>
                <a:latin typeface="inter-regular"/>
              </a:rPr>
              <a:t>/</a:t>
            </a:r>
            <a:r>
              <a:rPr lang="en-US" b="0" i="0" u="none" strike="noStrike" dirty="0">
                <a:solidFill>
                  <a:srgbClr val="008000"/>
                </a:solidFill>
                <a:effectLst/>
                <a:latin typeface="inter-regular"/>
              </a:rPr>
              <a:t>C++</a:t>
            </a:r>
            <a:r>
              <a:rPr lang="en-US" b="0" i="0" dirty="0">
                <a:solidFill>
                  <a:srgbClr val="333333"/>
                </a:solidFill>
                <a:effectLst/>
                <a:latin typeface="inter-regular"/>
              </a:rPr>
              <a:t>. We can initialize the </a:t>
            </a:r>
            <a:r>
              <a:rPr lang="en-US" b="0" i="0" u="none" strike="noStrike" dirty="0">
                <a:solidFill>
                  <a:srgbClr val="008000"/>
                </a:solidFill>
                <a:effectLst/>
                <a:latin typeface="inter-regular"/>
              </a:rPr>
              <a:t>variable</a:t>
            </a:r>
            <a:r>
              <a:rPr lang="en-US" b="0" i="0" dirty="0">
                <a:solidFill>
                  <a:srgbClr val="333333"/>
                </a:solidFill>
                <a:effectLst/>
                <a:latin typeface="inter-regular"/>
              </a:rPr>
              <a:t>, check condition and increment/decrement value. It consists of four parts:</a:t>
            </a:r>
          </a:p>
          <a:p>
            <a:pPr algn="just"/>
            <a:endParaRPr lang="en-US" b="0" i="0" dirty="0">
              <a:solidFill>
                <a:srgbClr val="333333"/>
              </a:solidFill>
              <a:effectLst/>
              <a:latin typeface="inter-regular"/>
            </a:endParaRPr>
          </a:p>
          <a:p>
            <a:pPr marL="342900" indent="-342900" algn="just">
              <a:buFont typeface="+mj-lt"/>
              <a:buAutoNum type="arabicPeriod"/>
            </a:pPr>
            <a:r>
              <a:rPr lang="en-US" b="1" i="0" dirty="0">
                <a:solidFill>
                  <a:srgbClr val="000000"/>
                </a:solidFill>
                <a:effectLst/>
                <a:latin typeface="inter-bold"/>
              </a:rPr>
              <a:t>Initialization</a:t>
            </a:r>
            <a:r>
              <a:rPr lang="en-US" b="0" i="0" dirty="0">
                <a:solidFill>
                  <a:srgbClr val="000000"/>
                </a:solidFill>
                <a:effectLst/>
                <a:latin typeface="inter-regular"/>
              </a:rPr>
              <a:t>: It is the initial condition which is executed once when the loop starts. Here, we can initialize the variable, or we can use an already initialized variable. It is an optional condition.</a:t>
            </a:r>
          </a:p>
          <a:p>
            <a:pPr marL="342900" indent="-342900" algn="just">
              <a:buFont typeface="+mj-lt"/>
              <a:buAutoNum type="arabicPeriod"/>
            </a:pPr>
            <a:r>
              <a:rPr lang="en-US" b="1" i="0" dirty="0">
                <a:solidFill>
                  <a:srgbClr val="000000"/>
                </a:solidFill>
                <a:effectLst/>
                <a:latin typeface="inter-bold"/>
              </a:rPr>
              <a:t>Condition</a:t>
            </a:r>
            <a:r>
              <a:rPr lang="en-US" b="0" i="0" dirty="0">
                <a:solidFill>
                  <a:srgbClr val="000000"/>
                </a:solidFill>
                <a:effectLst/>
                <a:latin typeface="inter-regular"/>
              </a:rPr>
              <a:t>: It is the second condition which is executed each time to test the condition of the loop. It continues execution until the condition is false. It must return </a:t>
            </a:r>
            <a:r>
              <a:rPr lang="en-US" b="0" i="0" dirty="0" err="1">
                <a:solidFill>
                  <a:srgbClr val="000000"/>
                </a:solidFill>
                <a:effectLst/>
                <a:latin typeface="inter-regular"/>
              </a:rPr>
              <a:t>boolean</a:t>
            </a:r>
            <a:r>
              <a:rPr lang="en-US" b="0" i="0" dirty="0">
                <a:solidFill>
                  <a:srgbClr val="000000"/>
                </a:solidFill>
                <a:effectLst/>
                <a:latin typeface="inter-regular"/>
              </a:rPr>
              <a:t> value either true or false. It is an optional condition.</a:t>
            </a:r>
          </a:p>
          <a:p>
            <a:pPr marL="342900" indent="-342900" algn="just">
              <a:buFont typeface="+mj-lt"/>
              <a:buAutoNum type="arabicPeriod"/>
            </a:pPr>
            <a:r>
              <a:rPr lang="en-US" b="1" i="0" dirty="0">
                <a:solidFill>
                  <a:srgbClr val="000000"/>
                </a:solidFill>
                <a:effectLst/>
                <a:latin typeface="inter-bold"/>
              </a:rPr>
              <a:t>Increment/Decrement</a:t>
            </a:r>
            <a:r>
              <a:rPr lang="en-US" b="0" i="0" dirty="0">
                <a:solidFill>
                  <a:srgbClr val="000000"/>
                </a:solidFill>
                <a:effectLst/>
                <a:latin typeface="inter-regular"/>
              </a:rPr>
              <a:t>: It increments or decrements the variable value. It is an optional condition.</a:t>
            </a:r>
          </a:p>
          <a:p>
            <a:pPr marL="342900" indent="-342900" algn="just">
              <a:buFont typeface="+mj-lt"/>
              <a:buAutoNum type="arabicPeriod"/>
            </a:pPr>
            <a:r>
              <a:rPr lang="en-US" b="1" i="0" dirty="0">
                <a:solidFill>
                  <a:srgbClr val="000000"/>
                </a:solidFill>
                <a:effectLst/>
                <a:latin typeface="inter-bold"/>
              </a:rPr>
              <a:t>Statement</a:t>
            </a:r>
            <a:r>
              <a:rPr lang="en-US" b="0" i="0" dirty="0">
                <a:solidFill>
                  <a:srgbClr val="000000"/>
                </a:solidFill>
                <a:effectLst/>
                <a:latin typeface="inter-regular"/>
              </a:rPr>
              <a:t>: The statement of the loop is executed each time until the second condition is false.</a:t>
            </a:r>
          </a:p>
        </p:txBody>
      </p:sp>
    </p:spTree>
    <p:extLst>
      <p:ext uri="{BB962C8B-B14F-4D97-AF65-F5344CB8AC3E}">
        <p14:creationId xmlns:p14="http://schemas.microsoft.com/office/powerpoint/2010/main" val="1932308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489918-6C85-C093-E6A9-6CDD4E03D60C}"/>
              </a:ext>
            </a:extLst>
          </p:cNvPr>
          <p:cNvSpPr/>
          <p:nvPr/>
        </p:nvSpPr>
        <p:spPr>
          <a:xfrm>
            <a:off x="1264421" y="438447"/>
            <a:ext cx="5074466" cy="923330"/>
          </a:xfrm>
          <a:prstGeom prst="rect">
            <a:avLst/>
          </a:prstGeom>
          <a:noFill/>
        </p:spPr>
        <p:txBody>
          <a:bodyPr wrap="none" lIns="91440" tIns="45720" rIns="91440" bIns="45720">
            <a:spAutoFit/>
          </a:bodyPr>
          <a:lstStyle/>
          <a:p>
            <a:pPr algn="just"/>
            <a:r>
              <a:rPr lang="en-IN" sz="5400" b="1" i="0" u="sng" spc="50" dirty="0">
                <a:ln w="0"/>
                <a:solidFill>
                  <a:schemeClr val="bg2"/>
                </a:solidFill>
                <a:effectLst>
                  <a:innerShdw blurRad="63500" dist="50800" dir="13500000">
                    <a:srgbClr val="000000">
                      <a:alpha val="50000"/>
                    </a:srgbClr>
                  </a:innerShdw>
                </a:effectLst>
                <a:latin typeface="erdana"/>
              </a:rPr>
              <a:t>Features of Java:</a:t>
            </a:r>
          </a:p>
        </p:txBody>
      </p:sp>
      <p:sp>
        <p:nvSpPr>
          <p:cNvPr id="3" name="TextBox 2">
            <a:extLst>
              <a:ext uri="{FF2B5EF4-FFF2-40B4-BE49-F238E27FC236}">
                <a16:creationId xmlns:a16="http://schemas.microsoft.com/office/drawing/2014/main" id="{98E2F2D6-3FC5-2245-1B2C-233C8FDB9F0B}"/>
              </a:ext>
            </a:extLst>
          </p:cNvPr>
          <p:cNvSpPr txBox="1"/>
          <p:nvPr/>
        </p:nvSpPr>
        <p:spPr>
          <a:xfrm>
            <a:off x="871537" y="1361777"/>
            <a:ext cx="10172700" cy="512294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Simple:</a:t>
            </a:r>
            <a:r>
              <a:rPr lang="en-US" sz="2000" b="0" i="0" dirty="0">
                <a:solidFill>
                  <a:srgbClr val="000000"/>
                </a:solidFill>
                <a:effectLst/>
                <a:latin typeface="inter-regular"/>
              </a:rPr>
              <a:t> Java is a simple language because its syntax is simple, clean, and easy to understand. Complex and ambiguous concepts of C++ are either eliminated or re-implemented in Java. For example, pointer and operator overloading are not used in Java.</a:t>
            </a:r>
          </a:p>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Object-Oriented:</a:t>
            </a:r>
            <a:r>
              <a:rPr lang="en-US" sz="2000" b="0" i="0" dirty="0">
                <a:solidFill>
                  <a:srgbClr val="000000"/>
                </a:solidFill>
                <a:effectLst/>
                <a:latin typeface="inter-regular"/>
              </a:rPr>
              <a:t> In Java, everything is in the form of the object. It means it has some data and behavior. A program must have at least one class and object.</a:t>
            </a:r>
          </a:p>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Robust:</a:t>
            </a:r>
            <a:r>
              <a:rPr lang="en-US" sz="2000" b="0" i="0" dirty="0">
                <a:solidFill>
                  <a:srgbClr val="000000"/>
                </a:solidFill>
                <a:effectLst/>
                <a:latin typeface="inter-regular"/>
              </a:rPr>
              <a:t> Java makes an effort to check error at run time and compile time. It uses a strong memory management system called garbage collector. Exception handling and garbage collection features make it strong.</a:t>
            </a:r>
          </a:p>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Secure:</a:t>
            </a:r>
            <a:r>
              <a:rPr lang="en-US" sz="2000" b="0" i="0" dirty="0">
                <a:solidFill>
                  <a:srgbClr val="000000"/>
                </a:solidFill>
                <a:effectLst/>
                <a:latin typeface="inter-regular"/>
              </a:rPr>
              <a:t> Java is a secure programming language because it has no explicit pointer and programs runs in the virtual machine. Java contains a security manager that defines the access of Java classes.</a:t>
            </a:r>
            <a:endParaRPr lang="en-IN" sz="2000" dirty="0">
              <a:latin typeface="inter-regular"/>
            </a:endParaRPr>
          </a:p>
        </p:txBody>
      </p:sp>
    </p:spTree>
    <p:extLst>
      <p:ext uri="{BB962C8B-B14F-4D97-AF65-F5344CB8AC3E}">
        <p14:creationId xmlns:p14="http://schemas.microsoft.com/office/powerpoint/2010/main" val="2840867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3C7DEF-7F9A-003A-CFA0-EB3F9D04FDF2}"/>
              </a:ext>
            </a:extLst>
          </p:cNvPr>
          <p:cNvSpPr txBox="1"/>
          <p:nvPr/>
        </p:nvSpPr>
        <p:spPr>
          <a:xfrm>
            <a:off x="1196579" y="1717179"/>
            <a:ext cx="6136480" cy="923330"/>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for</a:t>
            </a:r>
            <a:r>
              <a:rPr lang="en-US" b="0" i="0" dirty="0">
                <a:solidFill>
                  <a:srgbClr val="000000"/>
                </a:solidFill>
                <a:effectLst/>
                <a:latin typeface="inter-regular"/>
              </a:rPr>
              <a:t>(initialization; condition; increment/decrement){    </a:t>
            </a:r>
          </a:p>
          <a:p>
            <a:pPr algn="just">
              <a:buFont typeface="+mj-lt"/>
              <a:buAutoNum type="arabicPeriod"/>
            </a:pPr>
            <a:r>
              <a:rPr lang="en-US" b="0" i="0" dirty="0">
                <a:solidFill>
                  <a:srgbClr val="008200"/>
                </a:solidFill>
                <a:effectLst/>
                <a:latin typeface="inter-regular"/>
              </a:rPr>
              <a:t>//statement or code to be executed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p:txBody>
      </p:sp>
      <p:sp>
        <p:nvSpPr>
          <p:cNvPr id="5" name="TextBox 4">
            <a:extLst>
              <a:ext uri="{FF2B5EF4-FFF2-40B4-BE49-F238E27FC236}">
                <a16:creationId xmlns:a16="http://schemas.microsoft.com/office/drawing/2014/main" id="{02B7BE83-3B16-1E39-1C1D-DA8DE2915C2F}"/>
              </a:ext>
            </a:extLst>
          </p:cNvPr>
          <p:cNvSpPr txBox="1"/>
          <p:nvPr/>
        </p:nvSpPr>
        <p:spPr>
          <a:xfrm>
            <a:off x="1196579" y="1255514"/>
            <a:ext cx="6136480" cy="461665"/>
          </a:xfrm>
          <a:prstGeom prst="rect">
            <a:avLst/>
          </a:prstGeom>
          <a:noFill/>
        </p:spPr>
        <p:txBody>
          <a:bodyPr wrap="square">
            <a:spAutoFit/>
          </a:bodyPr>
          <a:lstStyle/>
          <a:p>
            <a:r>
              <a:rPr lang="en-IN" sz="2400" b="1" i="0" dirty="0">
                <a:solidFill>
                  <a:srgbClr val="333333"/>
                </a:solidFill>
                <a:effectLst/>
                <a:latin typeface="inter-bold"/>
              </a:rPr>
              <a:t>Syntax:</a:t>
            </a:r>
            <a:endParaRPr lang="en-IN" sz="2400" dirty="0"/>
          </a:p>
        </p:txBody>
      </p:sp>
      <p:sp>
        <p:nvSpPr>
          <p:cNvPr id="7" name="TextBox 6">
            <a:extLst>
              <a:ext uri="{FF2B5EF4-FFF2-40B4-BE49-F238E27FC236}">
                <a16:creationId xmlns:a16="http://schemas.microsoft.com/office/drawing/2014/main" id="{5B341EEE-9D47-5447-35A8-C48CD2561186}"/>
              </a:ext>
            </a:extLst>
          </p:cNvPr>
          <p:cNvSpPr txBox="1"/>
          <p:nvPr/>
        </p:nvSpPr>
        <p:spPr>
          <a:xfrm>
            <a:off x="1196579" y="2962246"/>
            <a:ext cx="8790384" cy="3323987"/>
          </a:xfrm>
          <a:prstGeom prst="rect">
            <a:avLst/>
          </a:prstGeom>
          <a:noFill/>
        </p:spPr>
        <p:txBody>
          <a:bodyPr wrap="square">
            <a:spAutoFit/>
          </a:bodyPr>
          <a:lstStyle/>
          <a:p>
            <a:pPr algn="just"/>
            <a:r>
              <a:rPr lang="en-IN" sz="2400" b="1" i="0" dirty="0">
                <a:effectLst/>
                <a:latin typeface="inter-regular"/>
              </a:rPr>
              <a:t>Java Program to demonstrate the example of for loop  </a:t>
            </a:r>
          </a:p>
          <a:p>
            <a:pPr algn="just"/>
            <a:r>
              <a:rPr lang="en-IN" sz="2400" b="1" i="0" dirty="0">
                <a:effectLst/>
                <a:latin typeface="inter-regular"/>
              </a:rPr>
              <a:t>which prints table of 1  </a:t>
            </a:r>
          </a:p>
          <a:p>
            <a:pPr algn="just">
              <a:buFont typeface="+mj-lt"/>
              <a:buAutoNum type="arabicPeriod"/>
            </a:pPr>
            <a:endParaRPr lang="en-IN" b="1" i="0" dirty="0">
              <a:solidFill>
                <a:srgbClr val="006699"/>
              </a:solidFill>
              <a:effectLst/>
              <a:latin typeface="inter-regular"/>
            </a:endParaRP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ForExample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//Code of Java for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a:solidFill>
                  <a:srgbClr val="C00000"/>
                </a:solidFill>
                <a:effectLst/>
                <a:latin typeface="inter-regular"/>
              </a:rPr>
              <a:t>10</a:t>
            </a:r>
            <a:r>
              <a:rPr lang="en-IN" b="0" i="0" dirty="0">
                <a:solidFill>
                  <a:srgbClr val="000000"/>
                </a:solidFill>
                <a:effectLst/>
                <a:latin typeface="inter-regular"/>
              </a:rPr>
              <a:t>;i++){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3959574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C79A57-D92B-1B46-45BD-00018BDAF606}"/>
              </a:ext>
            </a:extLst>
          </p:cNvPr>
          <p:cNvSpPr/>
          <p:nvPr/>
        </p:nvSpPr>
        <p:spPr>
          <a:xfrm>
            <a:off x="1050538" y="724198"/>
            <a:ext cx="6461898"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Nested for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E84DD489-FEB5-7EE8-C3C1-5D86EF5143D1}"/>
              </a:ext>
            </a:extLst>
          </p:cNvPr>
          <p:cNvSpPr txBox="1"/>
          <p:nvPr/>
        </p:nvSpPr>
        <p:spPr>
          <a:xfrm>
            <a:off x="1050538" y="1647528"/>
            <a:ext cx="9650800" cy="769441"/>
          </a:xfrm>
          <a:prstGeom prst="rect">
            <a:avLst/>
          </a:prstGeom>
          <a:noFill/>
        </p:spPr>
        <p:txBody>
          <a:bodyPr wrap="square">
            <a:spAutoFit/>
          </a:bodyPr>
          <a:lstStyle/>
          <a:p>
            <a:r>
              <a:rPr lang="en-US" sz="2200" b="0" i="0" dirty="0">
                <a:solidFill>
                  <a:srgbClr val="333333"/>
                </a:solidFill>
                <a:effectLst/>
                <a:latin typeface="inter-regular"/>
              </a:rPr>
              <a:t>If we have a for loop inside the another loop, it is known as nested for loop. The inner loop executes completely whenever outer loop executes.</a:t>
            </a:r>
            <a:endParaRPr lang="en-IN" sz="2200" dirty="0"/>
          </a:p>
        </p:txBody>
      </p:sp>
      <p:sp>
        <p:nvSpPr>
          <p:cNvPr id="8" name="TextBox 7">
            <a:extLst>
              <a:ext uri="{FF2B5EF4-FFF2-40B4-BE49-F238E27FC236}">
                <a16:creationId xmlns:a16="http://schemas.microsoft.com/office/drawing/2014/main" id="{90E080CF-2440-7820-474A-308FD7FB4B52}"/>
              </a:ext>
            </a:extLst>
          </p:cNvPr>
          <p:cNvSpPr txBox="1"/>
          <p:nvPr/>
        </p:nvSpPr>
        <p:spPr>
          <a:xfrm>
            <a:off x="1050538" y="2570858"/>
            <a:ext cx="4535875" cy="3139321"/>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NestedForExample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8200"/>
                </a:solidFill>
                <a:effectLst/>
                <a:latin typeface="inter-regular"/>
              </a:rPr>
              <a:t>//loop of </a:t>
            </a:r>
            <a:r>
              <a:rPr lang="en-IN" b="0" i="0" dirty="0" err="1">
                <a:solidFill>
                  <a:srgbClr val="0082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a:solidFill>
                  <a:srgbClr val="C00000"/>
                </a:solidFill>
                <a:effectLst/>
                <a:latin typeface="inter-regular"/>
              </a:rPr>
              <a:t>3</a:t>
            </a:r>
            <a:r>
              <a:rPr lang="en-IN" b="0" i="0" dirty="0">
                <a:solidFill>
                  <a:srgbClr val="000000"/>
                </a:solidFill>
                <a:effectLst/>
                <a:latin typeface="inter-regular"/>
              </a:rPr>
              <a:t>;i++){  </a:t>
            </a:r>
          </a:p>
          <a:p>
            <a:pPr algn="just">
              <a:buFont typeface="+mj-lt"/>
              <a:buAutoNum type="arabicPeriod"/>
            </a:pPr>
            <a:r>
              <a:rPr lang="en-IN" b="0" i="0" dirty="0">
                <a:solidFill>
                  <a:srgbClr val="008200"/>
                </a:solidFill>
                <a:effectLst/>
                <a:latin typeface="inter-regular"/>
              </a:rPr>
              <a:t>//loop of j</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1</a:t>
            </a:r>
            <a:r>
              <a:rPr lang="en-IN" b="0" i="0" dirty="0">
                <a:solidFill>
                  <a:srgbClr val="000000"/>
                </a:solidFill>
                <a:effectLst/>
                <a:latin typeface="inter-regular"/>
              </a:rPr>
              <a:t>;j&lt;=</a:t>
            </a:r>
            <a:r>
              <a:rPr lang="en-IN" b="0" i="0" dirty="0">
                <a:solidFill>
                  <a:srgbClr val="C00000"/>
                </a:solidFill>
                <a:effectLst/>
                <a:latin typeface="inter-regular"/>
              </a:rPr>
              <a:t>3</a:t>
            </a:r>
            <a:r>
              <a:rPr lang="en-IN" b="0" i="0" dirty="0">
                <a:solidFill>
                  <a:srgbClr val="000000"/>
                </a:solidFill>
                <a:effectLst/>
                <a:latin typeface="inter-regular"/>
              </a:rPr>
              <a:t>;j++){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algn="just">
              <a:buFont typeface="+mj-lt"/>
              <a:buAutoNum type="arabicPeriod"/>
            </a:pPr>
            <a:r>
              <a:rPr lang="en-IN" b="0" i="0" dirty="0">
                <a:solidFill>
                  <a:srgbClr val="000000"/>
                </a:solidFill>
                <a:effectLst/>
                <a:latin typeface="inter-regular"/>
              </a:rPr>
              <a:t>}</a:t>
            </a:r>
            <a:r>
              <a:rPr lang="en-IN" b="0" i="0" dirty="0">
                <a:solidFill>
                  <a:srgbClr val="008200"/>
                </a:solidFill>
                <a:effectLst/>
                <a:latin typeface="inter-regular"/>
              </a:rPr>
              <a:t>//end of </a:t>
            </a:r>
            <a:r>
              <a:rPr lang="en-IN" b="0" i="0" dirty="0" err="1">
                <a:solidFill>
                  <a:srgbClr val="0082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0" i="0" dirty="0">
                <a:solidFill>
                  <a:srgbClr val="008200"/>
                </a:solidFill>
                <a:effectLst/>
                <a:latin typeface="inter-regular"/>
              </a:rPr>
              <a:t>//end of j</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437737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06B6C2-A925-CC71-CDFB-FC65447C0A54}"/>
              </a:ext>
            </a:extLst>
          </p:cNvPr>
          <p:cNvSpPr/>
          <p:nvPr/>
        </p:nvSpPr>
        <p:spPr>
          <a:xfrm>
            <a:off x="1251934" y="781348"/>
            <a:ext cx="5830507"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for-each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8" name="TextBox 7">
            <a:extLst>
              <a:ext uri="{FF2B5EF4-FFF2-40B4-BE49-F238E27FC236}">
                <a16:creationId xmlns:a16="http://schemas.microsoft.com/office/drawing/2014/main" id="{15B461D2-3C63-3386-9F1A-A40CD6342F73}"/>
              </a:ext>
            </a:extLst>
          </p:cNvPr>
          <p:cNvSpPr txBox="1"/>
          <p:nvPr/>
        </p:nvSpPr>
        <p:spPr>
          <a:xfrm>
            <a:off x="1251933" y="1704678"/>
            <a:ext cx="10663841" cy="1785104"/>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333333"/>
                </a:solidFill>
                <a:effectLst/>
                <a:latin typeface="inter-regular"/>
              </a:rPr>
              <a:t>The for-each loop is used to traverse array or collection in Java. It is easier to use than simple for loop because we don't need to increment value and use subscript notation.</a:t>
            </a:r>
          </a:p>
          <a:p>
            <a:pPr algn="just"/>
            <a:endParaRPr lang="en-US" sz="2200" b="0" i="0" dirty="0">
              <a:solidFill>
                <a:srgbClr val="333333"/>
              </a:solidFill>
              <a:effectLst/>
              <a:latin typeface="inter-regular"/>
            </a:endParaRPr>
          </a:p>
          <a:p>
            <a:pPr marL="342900" indent="-342900" algn="just">
              <a:buFont typeface="Arial" panose="020B0604020202020204" pitchFamily="34" charset="0"/>
              <a:buChar char="•"/>
            </a:pPr>
            <a:r>
              <a:rPr lang="en-US" sz="2200" b="0" i="0" dirty="0">
                <a:solidFill>
                  <a:srgbClr val="333333"/>
                </a:solidFill>
                <a:effectLst/>
                <a:latin typeface="inter-regular"/>
              </a:rPr>
              <a:t>It works on the basis of elements and not the index. It returns element one by one in the defined variable.</a:t>
            </a:r>
          </a:p>
        </p:txBody>
      </p:sp>
      <p:sp>
        <p:nvSpPr>
          <p:cNvPr id="10" name="TextBox 9">
            <a:extLst>
              <a:ext uri="{FF2B5EF4-FFF2-40B4-BE49-F238E27FC236}">
                <a16:creationId xmlns:a16="http://schemas.microsoft.com/office/drawing/2014/main" id="{19A86501-063C-C202-63D3-74798C08E875}"/>
              </a:ext>
            </a:extLst>
          </p:cNvPr>
          <p:cNvSpPr txBox="1"/>
          <p:nvPr/>
        </p:nvSpPr>
        <p:spPr>
          <a:xfrm>
            <a:off x="1251933" y="4691657"/>
            <a:ext cx="6136480" cy="923330"/>
          </a:xfrm>
          <a:prstGeom prst="rect">
            <a:avLst/>
          </a:prstGeom>
          <a:noFill/>
        </p:spPr>
        <p:txBody>
          <a:bodyPr wrap="square">
            <a:spAutoFit/>
          </a:bodyPr>
          <a:lstStyle/>
          <a:p>
            <a:pPr algn="just">
              <a:buFont typeface="+mj-lt"/>
              <a:buAutoNum type="arabicPeriod"/>
            </a:pPr>
            <a:r>
              <a:rPr lang="en-US" b="1" i="0">
                <a:solidFill>
                  <a:srgbClr val="006699"/>
                </a:solidFill>
                <a:effectLst/>
                <a:latin typeface="inter-regular"/>
              </a:rPr>
              <a:t>for</a:t>
            </a:r>
            <a:r>
              <a:rPr lang="en-US" b="0" i="0">
                <a:solidFill>
                  <a:srgbClr val="000000"/>
                </a:solidFill>
                <a:effectLst/>
                <a:latin typeface="inter-regular"/>
              </a:rPr>
              <a:t>(data_type variable : array_name){    </a:t>
            </a:r>
          </a:p>
          <a:p>
            <a:pPr algn="just">
              <a:buFont typeface="+mj-lt"/>
              <a:buAutoNum type="arabicPeriod"/>
            </a:pPr>
            <a:r>
              <a:rPr lang="en-US" b="0" i="0">
                <a:solidFill>
                  <a:srgbClr val="008200"/>
                </a:solidFill>
                <a:effectLst/>
                <a:latin typeface="inter-regular"/>
              </a:rPr>
              <a:t>//code to be executed  </a:t>
            </a:r>
            <a:r>
              <a:rPr lang="en-US" b="0" i="0">
                <a:solidFill>
                  <a:srgbClr val="000000"/>
                </a:solidFill>
                <a:effectLst/>
                <a:latin typeface="inter-regular"/>
              </a:rPr>
              <a:t>  </a:t>
            </a:r>
          </a:p>
          <a:p>
            <a:pPr algn="just">
              <a:buFont typeface="+mj-lt"/>
              <a:buAutoNum type="arabicPeriod"/>
            </a:pPr>
            <a:r>
              <a:rPr lang="en-US" b="0" i="0">
                <a:solidFill>
                  <a:srgbClr val="000000"/>
                </a:solidFill>
                <a:effectLst/>
                <a:latin typeface="inter-regular"/>
              </a:rPr>
              <a:t>}    </a:t>
            </a:r>
            <a:endParaRPr lang="en-US" b="0" i="0" dirty="0">
              <a:solidFill>
                <a:srgbClr val="000000"/>
              </a:solidFill>
              <a:effectLst/>
              <a:latin typeface="inter-regular"/>
            </a:endParaRPr>
          </a:p>
        </p:txBody>
      </p:sp>
      <p:sp>
        <p:nvSpPr>
          <p:cNvPr id="12" name="TextBox 11">
            <a:extLst>
              <a:ext uri="{FF2B5EF4-FFF2-40B4-BE49-F238E27FC236}">
                <a16:creationId xmlns:a16="http://schemas.microsoft.com/office/drawing/2014/main" id="{B57F11F5-7673-25BA-0845-CD4EA66943D4}"/>
              </a:ext>
            </a:extLst>
          </p:cNvPr>
          <p:cNvSpPr txBox="1"/>
          <p:nvPr/>
        </p:nvSpPr>
        <p:spPr>
          <a:xfrm>
            <a:off x="1251933" y="4229992"/>
            <a:ext cx="6136480" cy="461665"/>
          </a:xfrm>
          <a:prstGeom prst="rect">
            <a:avLst/>
          </a:prstGeom>
          <a:noFill/>
        </p:spPr>
        <p:txBody>
          <a:bodyPr wrap="square">
            <a:spAutoFit/>
          </a:bodyPr>
          <a:lstStyle/>
          <a:p>
            <a:r>
              <a:rPr lang="en-IN" sz="2400" b="1" i="0" dirty="0">
                <a:solidFill>
                  <a:srgbClr val="333333"/>
                </a:solidFill>
                <a:effectLst/>
                <a:latin typeface="inter-bold"/>
              </a:rPr>
              <a:t>Syntax:</a:t>
            </a:r>
            <a:endParaRPr lang="en-IN" sz="2400" b="1" dirty="0"/>
          </a:p>
        </p:txBody>
      </p:sp>
    </p:spTree>
    <p:extLst>
      <p:ext uri="{BB962C8B-B14F-4D97-AF65-F5344CB8AC3E}">
        <p14:creationId xmlns:p14="http://schemas.microsoft.com/office/powerpoint/2010/main" val="544934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9B87D-DE48-84F1-4781-C1AF28BEFE04}"/>
              </a:ext>
            </a:extLst>
          </p:cNvPr>
          <p:cNvSpPr txBox="1"/>
          <p:nvPr/>
        </p:nvSpPr>
        <p:spPr>
          <a:xfrm>
            <a:off x="1296590" y="1720840"/>
            <a:ext cx="9176148" cy="3508653"/>
          </a:xfrm>
          <a:prstGeom prst="rect">
            <a:avLst/>
          </a:prstGeom>
          <a:noFill/>
        </p:spPr>
        <p:txBody>
          <a:bodyPr wrap="square">
            <a:spAutoFit/>
          </a:bodyPr>
          <a:lstStyle/>
          <a:p>
            <a:pPr algn="just"/>
            <a:r>
              <a:rPr lang="en-IN" sz="2400" b="1" i="0" dirty="0">
                <a:effectLst/>
                <a:latin typeface="inter-regular"/>
              </a:rPr>
              <a:t>Java For-each loop example which prints the elements of the array  </a:t>
            </a:r>
          </a:p>
          <a:p>
            <a:pPr algn="just">
              <a:buFont typeface="+mj-lt"/>
              <a:buAutoNum type="arabicPeriod"/>
            </a:pPr>
            <a:endParaRPr lang="en-IN" b="1" i="0" dirty="0">
              <a:solidFill>
                <a:srgbClr val="006699"/>
              </a:solidFill>
              <a:effectLst/>
              <a:latin typeface="inter-regular"/>
            </a:endParaRP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ForEachExample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//Declaring an array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12</a:t>
            </a:r>
            <a:r>
              <a:rPr lang="en-IN" b="0" i="0" dirty="0">
                <a:solidFill>
                  <a:srgbClr val="000000"/>
                </a:solidFill>
                <a:effectLst/>
                <a:latin typeface="inter-regular"/>
              </a:rPr>
              <a:t>,</a:t>
            </a:r>
            <a:r>
              <a:rPr lang="en-IN" b="0" i="0" dirty="0">
                <a:solidFill>
                  <a:srgbClr val="C00000"/>
                </a:solidFill>
                <a:effectLst/>
                <a:latin typeface="inter-regular"/>
              </a:rPr>
              <a:t>23</a:t>
            </a:r>
            <a:r>
              <a:rPr lang="en-IN" b="0" i="0" dirty="0">
                <a:solidFill>
                  <a:srgbClr val="000000"/>
                </a:solidFill>
                <a:effectLst/>
                <a:latin typeface="inter-regular"/>
              </a:rPr>
              <a:t>,</a:t>
            </a:r>
            <a:r>
              <a:rPr lang="en-IN" b="0" i="0" dirty="0">
                <a:solidFill>
                  <a:srgbClr val="C00000"/>
                </a:solidFill>
                <a:effectLst/>
                <a:latin typeface="inter-regular"/>
              </a:rPr>
              <a:t>44</a:t>
            </a:r>
            <a:r>
              <a:rPr lang="en-IN" b="0" i="0" dirty="0">
                <a:solidFill>
                  <a:srgbClr val="000000"/>
                </a:solidFill>
                <a:effectLst/>
                <a:latin typeface="inter-regular"/>
              </a:rPr>
              <a:t>,</a:t>
            </a:r>
            <a:r>
              <a:rPr lang="en-IN" b="0" i="0" dirty="0">
                <a:solidFill>
                  <a:srgbClr val="C00000"/>
                </a:solidFill>
                <a:effectLst/>
                <a:latin typeface="inter-regular"/>
              </a:rPr>
              <a:t>56</a:t>
            </a:r>
            <a:r>
              <a:rPr lang="en-IN" b="0" i="0" dirty="0">
                <a:solidFill>
                  <a:srgbClr val="000000"/>
                </a:solidFill>
                <a:effectLst/>
                <a:latin typeface="inter-regular"/>
              </a:rPr>
              <a:t>,</a:t>
            </a:r>
            <a:r>
              <a:rPr lang="en-IN" b="0" i="0" dirty="0">
                <a:solidFill>
                  <a:srgbClr val="C00000"/>
                </a:solidFill>
                <a:effectLst/>
                <a:latin typeface="inter-regular"/>
              </a:rPr>
              <a:t>78</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//Printing array using for-each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i:arr){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1894757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8CE167-03F6-72A1-6C1C-0642A3247C9C}"/>
              </a:ext>
            </a:extLst>
          </p:cNvPr>
          <p:cNvSpPr/>
          <p:nvPr/>
        </p:nvSpPr>
        <p:spPr>
          <a:xfrm>
            <a:off x="1001845" y="709910"/>
            <a:ext cx="6787885"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Labeled For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612B24F2-A4D3-933D-3AAD-EEDA8DCE1946}"/>
              </a:ext>
            </a:extLst>
          </p:cNvPr>
          <p:cNvSpPr txBox="1"/>
          <p:nvPr/>
        </p:nvSpPr>
        <p:spPr>
          <a:xfrm>
            <a:off x="1001844" y="1633240"/>
            <a:ext cx="10428155" cy="769441"/>
          </a:xfrm>
          <a:prstGeom prst="rect">
            <a:avLst/>
          </a:prstGeom>
          <a:noFill/>
        </p:spPr>
        <p:txBody>
          <a:bodyPr wrap="square">
            <a:spAutoFit/>
          </a:bodyPr>
          <a:lstStyle/>
          <a:p>
            <a:pPr marL="342900" indent="-342900">
              <a:buFont typeface="Arial" panose="020B0604020202020204" pitchFamily="34" charset="0"/>
              <a:buChar char="•"/>
            </a:pPr>
            <a:r>
              <a:rPr lang="en-US" sz="2200" b="0" i="0" dirty="0">
                <a:solidFill>
                  <a:srgbClr val="333333"/>
                </a:solidFill>
                <a:effectLst/>
                <a:latin typeface="inter-regular"/>
              </a:rPr>
              <a:t>We can have a name of each Java for loop. To do so, we use label before the for loop. It is useful while using the nested for loop as we can break/continue specific for loop.</a:t>
            </a:r>
            <a:endParaRPr lang="en-IN" sz="2200" dirty="0"/>
          </a:p>
        </p:txBody>
      </p:sp>
      <p:sp>
        <p:nvSpPr>
          <p:cNvPr id="9" name="TextBox 8">
            <a:extLst>
              <a:ext uri="{FF2B5EF4-FFF2-40B4-BE49-F238E27FC236}">
                <a16:creationId xmlns:a16="http://schemas.microsoft.com/office/drawing/2014/main" id="{E9684DAA-08BB-646C-A02E-87479800721D}"/>
              </a:ext>
            </a:extLst>
          </p:cNvPr>
          <p:cNvSpPr txBox="1"/>
          <p:nvPr/>
        </p:nvSpPr>
        <p:spPr>
          <a:xfrm>
            <a:off x="1001843" y="2556570"/>
            <a:ext cx="10056681" cy="369332"/>
          </a:xfrm>
          <a:prstGeom prst="rect">
            <a:avLst/>
          </a:prstGeom>
          <a:noFill/>
        </p:spPr>
        <p:txBody>
          <a:bodyPr wrap="square">
            <a:spAutoFit/>
          </a:bodyPr>
          <a:lstStyle/>
          <a:p>
            <a:pPr marL="285750" indent="-285750" algn="just">
              <a:buFont typeface="Arial" panose="020B0604020202020204" pitchFamily="34" charset="0"/>
              <a:buChar char="•"/>
            </a:pPr>
            <a:r>
              <a:rPr lang="en-US" i="0" dirty="0">
                <a:solidFill>
                  <a:srgbClr val="333333"/>
                </a:solidFill>
                <a:effectLst/>
                <a:latin typeface="Arial" panose="020B0604020202020204" pitchFamily="34" charset="0"/>
              </a:rPr>
              <a:t>The break and continue keywords breaks or continues the innermost for loop respectively.</a:t>
            </a:r>
          </a:p>
        </p:txBody>
      </p:sp>
      <p:sp>
        <p:nvSpPr>
          <p:cNvPr id="11" name="TextBox 10">
            <a:extLst>
              <a:ext uri="{FF2B5EF4-FFF2-40B4-BE49-F238E27FC236}">
                <a16:creationId xmlns:a16="http://schemas.microsoft.com/office/drawing/2014/main" id="{84FEBCD3-71A2-0CF2-4582-0D3AFDE75676}"/>
              </a:ext>
            </a:extLst>
          </p:cNvPr>
          <p:cNvSpPr txBox="1"/>
          <p:nvPr/>
        </p:nvSpPr>
        <p:spPr>
          <a:xfrm>
            <a:off x="1001843" y="4024431"/>
            <a:ext cx="6136480" cy="1200329"/>
          </a:xfrm>
          <a:prstGeom prst="rect">
            <a:avLst/>
          </a:prstGeom>
          <a:noFill/>
        </p:spPr>
        <p:txBody>
          <a:bodyPr wrap="square">
            <a:spAutoFit/>
          </a:bodyPr>
          <a:lstStyle/>
          <a:p>
            <a:pPr algn="just">
              <a:buFont typeface="+mj-lt"/>
              <a:buAutoNum type="arabicPeriod"/>
            </a:pPr>
            <a:r>
              <a:rPr lang="en-US" b="0" i="0">
                <a:solidFill>
                  <a:srgbClr val="000000"/>
                </a:solidFill>
                <a:effectLst/>
                <a:latin typeface="inter-regular"/>
              </a:rPr>
              <a:t>labelname:    </a:t>
            </a:r>
          </a:p>
          <a:p>
            <a:pPr algn="just">
              <a:buFont typeface="+mj-lt"/>
              <a:buAutoNum type="arabicPeriod"/>
            </a:pPr>
            <a:r>
              <a:rPr lang="en-US" b="1" i="0">
                <a:solidFill>
                  <a:srgbClr val="006699"/>
                </a:solidFill>
                <a:effectLst/>
                <a:latin typeface="inter-regular"/>
              </a:rPr>
              <a:t>for</a:t>
            </a:r>
            <a:r>
              <a:rPr lang="en-US" b="0" i="0">
                <a:solidFill>
                  <a:srgbClr val="000000"/>
                </a:solidFill>
                <a:effectLst/>
                <a:latin typeface="inter-regular"/>
              </a:rPr>
              <a:t>(initialization; condition; increment/decrement){    </a:t>
            </a:r>
          </a:p>
          <a:p>
            <a:pPr algn="just">
              <a:buFont typeface="+mj-lt"/>
              <a:buAutoNum type="arabicPeriod"/>
            </a:pPr>
            <a:r>
              <a:rPr lang="en-US" b="0" i="0">
                <a:solidFill>
                  <a:srgbClr val="008200"/>
                </a:solidFill>
                <a:effectLst/>
                <a:latin typeface="inter-regular"/>
              </a:rPr>
              <a:t>//code to be executed  </a:t>
            </a:r>
            <a:r>
              <a:rPr lang="en-US" b="0" i="0">
                <a:solidFill>
                  <a:srgbClr val="000000"/>
                </a:solidFill>
                <a:effectLst/>
                <a:latin typeface="inter-regular"/>
              </a:rPr>
              <a:t>  </a:t>
            </a:r>
          </a:p>
          <a:p>
            <a:pPr algn="just">
              <a:buFont typeface="+mj-lt"/>
              <a:buAutoNum type="arabicPeriod"/>
            </a:pPr>
            <a:r>
              <a:rPr lang="en-US" b="0" i="0">
                <a:solidFill>
                  <a:srgbClr val="000000"/>
                </a:solidFill>
                <a:effectLst/>
                <a:latin typeface="inter-regular"/>
              </a:rPr>
              <a:t>}    </a:t>
            </a:r>
            <a:endParaRPr lang="en-US" b="0" i="0" dirty="0">
              <a:solidFill>
                <a:srgbClr val="000000"/>
              </a:solidFill>
              <a:effectLst/>
              <a:latin typeface="inter-regular"/>
            </a:endParaRPr>
          </a:p>
        </p:txBody>
      </p:sp>
      <p:sp>
        <p:nvSpPr>
          <p:cNvPr id="13" name="TextBox 12">
            <a:extLst>
              <a:ext uri="{FF2B5EF4-FFF2-40B4-BE49-F238E27FC236}">
                <a16:creationId xmlns:a16="http://schemas.microsoft.com/office/drawing/2014/main" id="{011D5089-9021-93FD-AA8E-0977C96D7D9B}"/>
              </a:ext>
            </a:extLst>
          </p:cNvPr>
          <p:cNvSpPr txBox="1"/>
          <p:nvPr/>
        </p:nvSpPr>
        <p:spPr>
          <a:xfrm>
            <a:off x="1001843" y="3618399"/>
            <a:ext cx="6136480" cy="461665"/>
          </a:xfrm>
          <a:prstGeom prst="rect">
            <a:avLst/>
          </a:prstGeom>
          <a:noFill/>
        </p:spPr>
        <p:txBody>
          <a:bodyPr wrap="square">
            <a:spAutoFit/>
          </a:bodyPr>
          <a:lstStyle/>
          <a:p>
            <a:r>
              <a:rPr lang="en-IN" sz="2400" b="1" i="0" dirty="0">
                <a:solidFill>
                  <a:srgbClr val="333333"/>
                </a:solidFill>
                <a:effectLst/>
                <a:latin typeface="inter-bold"/>
              </a:rPr>
              <a:t>Syntax:</a:t>
            </a:r>
            <a:endParaRPr lang="en-IN" sz="2400" dirty="0"/>
          </a:p>
        </p:txBody>
      </p:sp>
    </p:spTree>
    <p:extLst>
      <p:ext uri="{BB962C8B-B14F-4D97-AF65-F5344CB8AC3E}">
        <p14:creationId xmlns:p14="http://schemas.microsoft.com/office/powerpoint/2010/main" val="3498576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F51C1-D0B5-B767-F245-BC3A46F08EBD}"/>
              </a:ext>
            </a:extLst>
          </p:cNvPr>
          <p:cNvSpPr txBox="1"/>
          <p:nvPr/>
        </p:nvSpPr>
        <p:spPr>
          <a:xfrm>
            <a:off x="1539478" y="1305341"/>
            <a:ext cx="6136480" cy="4247317"/>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LabeledForExample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//Using Label for outer and for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aa: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a:solidFill>
                  <a:srgbClr val="C00000"/>
                </a:solidFill>
                <a:effectLst/>
                <a:latin typeface="inter-regular"/>
              </a:rPr>
              <a:t>3</a:t>
            </a:r>
            <a:r>
              <a:rPr lang="en-IN" b="0" i="0" dirty="0">
                <a:solidFill>
                  <a:srgbClr val="000000"/>
                </a:solidFill>
                <a:effectLst/>
                <a:latin typeface="inter-regular"/>
              </a:rPr>
              <a:t>;i++){  </a:t>
            </a:r>
          </a:p>
          <a:p>
            <a:pPr algn="just">
              <a:buFont typeface="+mj-lt"/>
              <a:buAutoNum type="arabicPeriod"/>
            </a:pPr>
            <a:r>
              <a:rPr lang="en-IN" b="0" i="0" dirty="0">
                <a:solidFill>
                  <a:srgbClr val="000000"/>
                </a:solidFill>
                <a:effectLst/>
                <a:latin typeface="inter-regular"/>
              </a:rPr>
              <a:t>            bb: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1</a:t>
            </a:r>
            <a:r>
              <a:rPr lang="en-IN" b="0" i="0" dirty="0">
                <a:solidFill>
                  <a:srgbClr val="000000"/>
                </a:solidFill>
                <a:effectLst/>
                <a:latin typeface="inter-regular"/>
              </a:rPr>
              <a:t>;j&lt;=</a:t>
            </a:r>
            <a:r>
              <a:rPr lang="en-IN" b="0" i="0" dirty="0">
                <a:solidFill>
                  <a:srgbClr val="C00000"/>
                </a:solidFill>
                <a:effectLst/>
                <a:latin typeface="inter-regular"/>
              </a:rPr>
              <a:t>3</a:t>
            </a:r>
            <a:r>
              <a:rPr lang="en-IN" b="0" i="0" dirty="0">
                <a:solidFill>
                  <a:srgbClr val="000000"/>
                </a:solidFill>
                <a:effectLst/>
                <a:latin typeface="inter-regular"/>
              </a:rPr>
              <a:t>;j++){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&amp;&amp;j==</a:t>
            </a:r>
            <a:r>
              <a:rPr lang="en-IN" b="0" i="0" dirty="0">
                <a:solidFill>
                  <a:srgbClr val="C00000"/>
                </a:solidFill>
                <a:effectLst/>
                <a:latin typeface="inter-regular"/>
              </a:rPr>
              <a:t>2</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 aa;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2871627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8134B1-E919-7396-B233-C7882F516910}"/>
              </a:ext>
            </a:extLst>
          </p:cNvPr>
          <p:cNvSpPr/>
          <p:nvPr/>
        </p:nvSpPr>
        <p:spPr>
          <a:xfrm>
            <a:off x="1154333" y="567035"/>
            <a:ext cx="7025834"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Infinitive for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D71C2879-0F5A-612A-7A10-03D02DA4026D}"/>
              </a:ext>
            </a:extLst>
          </p:cNvPr>
          <p:cNvSpPr txBox="1"/>
          <p:nvPr/>
        </p:nvSpPr>
        <p:spPr>
          <a:xfrm>
            <a:off x="1154332" y="1490365"/>
            <a:ext cx="8775481" cy="430887"/>
          </a:xfrm>
          <a:prstGeom prst="rect">
            <a:avLst/>
          </a:prstGeom>
          <a:noFill/>
        </p:spPr>
        <p:txBody>
          <a:bodyPr wrap="square">
            <a:spAutoFit/>
          </a:bodyPr>
          <a:lstStyle/>
          <a:p>
            <a:r>
              <a:rPr lang="en-US" sz="2200" b="0" i="0" dirty="0">
                <a:solidFill>
                  <a:srgbClr val="333333"/>
                </a:solidFill>
                <a:effectLst/>
                <a:latin typeface="inter-regular"/>
              </a:rPr>
              <a:t>If you use two semicolons ;; in the for loop, it will be infinitive for loop.</a:t>
            </a:r>
            <a:endParaRPr lang="en-IN" sz="2200" dirty="0"/>
          </a:p>
        </p:txBody>
      </p:sp>
      <p:sp>
        <p:nvSpPr>
          <p:cNvPr id="8" name="TextBox 7">
            <a:extLst>
              <a:ext uri="{FF2B5EF4-FFF2-40B4-BE49-F238E27FC236}">
                <a16:creationId xmlns:a16="http://schemas.microsoft.com/office/drawing/2014/main" id="{B0E3B335-13BE-F985-240C-E6E4CACDC8E2}"/>
              </a:ext>
            </a:extLst>
          </p:cNvPr>
          <p:cNvSpPr txBox="1"/>
          <p:nvPr/>
        </p:nvSpPr>
        <p:spPr>
          <a:xfrm>
            <a:off x="1154332" y="3560267"/>
            <a:ext cx="2831881" cy="923330"/>
          </a:xfrm>
          <a:prstGeom prst="rect">
            <a:avLst/>
          </a:prstGeom>
          <a:noFill/>
        </p:spPr>
        <p:txBody>
          <a:bodyPr wrap="square">
            <a:spAutoFit/>
          </a:bodyPr>
          <a:lstStyle/>
          <a:p>
            <a:pPr algn="just">
              <a:buFont typeface="+mj-lt"/>
              <a:buAutoNum type="arabicPeriod"/>
            </a:pPr>
            <a:r>
              <a:rPr lang="en-US" b="1" i="0">
                <a:solidFill>
                  <a:srgbClr val="006699"/>
                </a:solidFill>
                <a:effectLst/>
                <a:latin typeface="inter-regular"/>
              </a:rPr>
              <a:t>for</a:t>
            </a:r>
            <a:r>
              <a:rPr lang="en-US" b="0" i="0">
                <a:solidFill>
                  <a:srgbClr val="000000"/>
                </a:solidFill>
                <a:effectLst/>
                <a:latin typeface="inter-regular"/>
              </a:rPr>
              <a:t>(;;){  </a:t>
            </a:r>
          </a:p>
          <a:p>
            <a:pPr algn="just">
              <a:buFont typeface="+mj-lt"/>
              <a:buAutoNum type="arabicPeriod"/>
            </a:pPr>
            <a:r>
              <a:rPr lang="en-US" b="0" i="0">
                <a:solidFill>
                  <a:srgbClr val="008200"/>
                </a:solidFill>
                <a:effectLst/>
                <a:latin typeface="inter-regular"/>
              </a:rPr>
              <a:t>//code to be executed</a:t>
            </a:r>
            <a:r>
              <a:rPr lang="en-US" b="0" i="0">
                <a:solidFill>
                  <a:srgbClr val="000000"/>
                </a:solidFill>
                <a:effectLst/>
                <a:latin typeface="inter-regular"/>
              </a:rPr>
              <a:t>  </a:t>
            </a:r>
          </a:p>
          <a:p>
            <a:pPr algn="just">
              <a:buFont typeface="+mj-lt"/>
              <a:buAutoNum type="arabicPeriod"/>
            </a:pPr>
            <a:r>
              <a:rPr lang="en-US" b="0" i="0">
                <a:solidFill>
                  <a:srgbClr val="000000"/>
                </a:solidFill>
                <a:effectLst/>
                <a:latin typeface="inter-regular"/>
              </a:rPr>
              <a:t>}  </a:t>
            </a:r>
            <a:endParaRPr lang="en-US" b="0" i="0" dirty="0">
              <a:solidFill>
                <a:srgbClr val="000000"/>
              </a:solidFill>
              <a:effectLst/>
              <a:latin typeface="inter-regular"/>
            </a:endParaRPr>
          </a:p>
        </p:txBody>
      </p:sp>
      <p:sp>
        <p:nvSpPr>
          <p:cNvPr id="10" name="TextBox 9">
            <a:extLst>
              <a:ext uri="{FF2B5EF4-FFF2-40B4-BE49-F238E27FC236}">
                <a16:creationId xmlns:a16="http://schemas.microsoft.com/office/drawing/2014/main" id="{B977FDD7-2D93-C335-1511-4ECA31B10C9B}"/>
              </a:ext>
            </a:extLst>
          </p:cNvPr>
          <p:cNvSpPr txBox="1"/>
          <p:nvPr/>
        </p:nvSpPr>
        <p:spPr>
          <a:xfrm>
            <a:off x="1154332" y="3098602"/>
            <a:ext cx="6136480" cy="461665"/>
          </a:xfrm>
          <a:prstGeom prst="rect">
            <a:avLst/>
          </a:prstGeom>
          <a:noFill/>
        </p:spPr>
        <p:txBody>
          <a:bodyPr wrap="square">
            <a:spAutoFit/>
          </a:bodyPr>
          <a:lstStyle/>
          <a:p>
            <a:r>
              <a:rPr lang="en-IN" sz="2400" b="1" i="0" dirty="0">
                <a:solidFill>
                  <a:srgbClr val="333333"/>
                </a:solidFill>
                <a:effectLst/>
                <a:latin typeface="inter-bold"/>
              </a:rPr>
              <a:t>Syntax:</a:t>
            </a:r>
            <a:endParaRPr lang="en-IN" sz="2400" dirty="0"/>
          </a:p>
        </p:txBody>
      </p:sp>
      <p:cxnSp>
        <p:nvCxnSpPr>
          <p:cNvPr id="12" name="Straight Connector 11">
            <a:extLst>
              <a:ext uri="{FF2B5EF4-FFF2-40B4-BE49-F238E27FC236}">
                <a16:creationId xmlns:a16="http://schemas.microsoft.com/office/drawing/2014/main" id="{5068F4DE-3A5A-878C-2AFA-D1CE1C5EEC0F}"/>
              </a:ext>
            </a:extLst>
          </p:cNvPr>
          <p:cNvCxnSpPr>
            <a:cxnSpLocks/>
          </p:cNvCxnSpPr>
          <p:nvPr/>
        </p:nvCxnSpPr>
        <p:spPr>
          <a:xfrm>
            <a:off x="4222572" y="2678014"/>
            <a:ext cx="0" cy="268783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32CADA-E06C-7121-0B8B-76F2E762ED61}"/>
              </a:ext>
            </a:extLst>
          </p:cNvPr>
          <p:cNvSpPr txBox="1"/>
          <p:nvPr/>
        </p:nvSpPr>
        <p:spPr>
          <a:xfrm>
            <a:off x="4901188" y="3063777"/>
            <a:ext cx="6136480" cy="2308324"/>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ForExample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//Using no condition in for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"infinitive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440173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926FA8-7B34-B589-757F-EDD1F3F46964}"/>
              </a:ext>
            </a:extLst>
          </p:cNvPr>
          <p:cNvSpPr/>
          <p:nvPr/>
        </p:nvSpPr>
        <p:spPr>
          <a:xfrm>
            <a:off x="1270094" y="695622"/>
            <a:ext cx="5108386"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While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8" name="TextBox 7">
            <a:extLst>
              <a:ext uri="{FF2B5EF4-FFF2-40B4-BE49-F238E27FC236}">
                <a16:creationId xmlns:a16="http://schemas.microsoft.com/office/drawing/2014/main" id="{F8BE3E53-C00B-80D8-F29D-F0B96CCA4FE5}"/>
              </a:ext>
            </a:extLst>
          </p:cNvPr>
          <p:cNvSpPr txBox="1"/>
          <p:nvPr/>
        </p:nvSpPr>
        <p:spPr>
          <a:xfrm>
            <a:off x="1270094" y="1618952"/>
            <a:ext cx="10059894" cy="147732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The </a:t>
            </a:r>
            <a:r>
              <a:rPr lang="en-US" b="0" i="0" u="none" strike="noStrike" dirty="0">
                <a:solidFill>
                  <a:srgbClr val="008000"/>
                </a:solidFill>
                <a:effectLst/>
                <a:latin typeface="inter-regular"/>
              </a:rPr>
              <a:t>Java</a:t>
            </a:r>
            <a:r>
              <a:rPr lang="en-US" b="0" i="0" dirty="0">
                <a:solidFill>
                  <a:srgbClr val="333333"/>
                </a:solidFill>
                <a:effectLst/>
                <a:latin typeface="inter-regular"/>
              </a:rPr>
              <a:t> </a:t>
            </a:r>
            <a:r>
              <a:rPr lang="en-US" b="0" i="1" dirty="0">
                <a:solidFill>
                  <a:srgbClr val="333333"/>
                </a:solidFill>
                <a:effectLst/>
                <a:latin typeface="inter-regular"/>
              </a:rPr>
              <a:t>while loop</a:t>
            </a:r>
            <a:r>
              <a:rPr lang="en-US" b="0" i="0" dirty="0">
                <a:solidFill>
                  <a:srgbClr val="333333"/>
                </a:solidFill>
                <a:effectLst/>
                <a:latin typeface="inter-regular"/>
              </a:rPr>
              <a:t> is used to iterate a part of the </a:t>
            </a:r>
            <a:r>
              <a:rPr lang="en-US" b="0" i="0" u="none" strike="noStrike" dirty="0">
                <a:solidFill>
                  <a:srgbClr val="008000"/>
                </a:solidFill>
                <a:effectLst/>
                <a:latin typeface="inter-regular"/>
              </a:rPr>
              <a:t>program</a:t>
            </a:r>
            <a:r>
              <a:rPr lang="en-US" b="0" i="0" dirty="0">
                <a:solidFill>
                  <a:srgbClr val="333333"/>
                </a:solidFill>
                <a:effectLst/>
                <a:latin typeface="inter-regular"/>
              </a:rPr>
              <a:t> repeatedly until the specified Boolean condition is true. As soon as the Boolean condition becomes false, the loop automatically stops.</a:t>
            </a:r>
          </a:p>
          <a:p>
            <a:pPr algn="just"/>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The while loop is considered as a repeating if statement. If the number of iteration is not fixed, it is recommended to use the while </a:t>
            </a:r>
            <a:r>
              <a:rPr lang="en-US" b="0" i="0" u="none" strike="noStrike" dirty="0">
                <a:solidFill>
                  <a:srgbClr val="008000"/>
                </a:solidFill>
                <a:effectLst/>
                <a:latin typeface="inter-regular"/>
              </a:rPr>
              <a:t>loop</a:t>
            </a:r>
            <a:r>
              <a:rPr lang="en-US" b="0" i="0" dirty="0">
                <a:solidFill>
                  <a:srgbClr val="333333"/>
                </a:solidFill>
                <a:effectLst/>
                <a:latin typeface="inter-regular"/>
              </a:rPr>
              <a:t>.</a:t>
            </a:r>
          </a:p>
        </p:txBody>
      </p:sp>
      <p:sp>
        <p:nvSpPr>
          <p:cNvPr id="12" name="TextBox 11">
            <a:extLst>
              <a:ext uri="{FF2B5EF4-FFF2-40B4-BE49-F238E27FC236}">
                <a16:creationId xmlns:a16="http://schemas.microsoft.com/office/drawing/2014/main" id="{12E08365-3AE5-F353-D7E7-B537E24DBFD7}"/>
              </a:ext>
            </a:extLst>
          </p:cNvPr>
          <p:cNvSpPr txBox="1"/>
          <p:nvPr/>
        </p:nvSpPr>
        <p:spPr>
          <a:xfrm>
            <a:off x="1270094" y="4019610"/>
            <a:ext cx="6136480" cy="1200329"/>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while</a:t>
            </a:r>
            <a:r>
              <a:rPr lang="en-US" b="0" i="0" dirty="0">
                <a:solidFill>
                  <a:srgbClr val="000000"/>
                </a:solidFill>
                <a:effectLst/>
                <a:latin typeface="inter-regular"/>
              </a:rPr>
              <a:t> (condition){    </a:t>
            </a:r>
          </a:p>
          <a:p>
            <a:pPr algn="just">
              <a:buFont typeface="+mj-lt"/>
              <a:buAutoNum type="arabicPeriod"/>
            </a:pPr>
            <a:r>
              <a:rPr lang="en-US" b="0" i="0" dirty="0">
                <a:solidFill>
                  <a:srgbClr val="008200"/>
                </a:solidFill>
                <a:effectLst/>
                <a:latin typeface="inter-regular"/>
              </a:rPr>
              <a:t>//code to be executed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I </a:t>
            </a:r>
            <a:r>
              <a:rPr lang="en-US" b="0" i="0" dirty="0" err="1">
                <a:solidFill>
                  <a:srgbClr val="000000"/>
                </a:solidFill>
                <a:effectLst/>
                <a:latin typeface="inter-regular"/>
              </a:rPr>
              <a:t>ncrement</a:t>
            </a:r>
            <a:r>
              <a:rPr lang="en-US" b="0" i="0" dirty="0">
                <a:solidFill>
                  <a:srgbClr val="000000"/>
                </a:solidFill>
                <a:effectLst/>
                <a:latin typeface="inter-regular"/>
              </a:rPr>
              <a:t> / decrement statement  </a:t>
            </a:r>
          </a:p>
          <a:p>
            <a:pPr algn="just">
              <a:buFont typeface="+mj-lt"/>
              <a:buAutoNum type="arabicPeriod"/>
            </a:pPr>
            <a:r>
              <a:rPr lang="en-US" b="0" i="0" dirty="0">
                <a:solidFill>
                  <a:srgbClr val="000000"/>
                </a:solidFill>
                <a:effectLst/>
                <a:latin typeface="inter-regular"/>
              </a:rPr>
              <a:t>}    </a:t>
            </a:r>
          </a:p>
        </p:txBody>
      </p:sp>
      <p:sp>
        <p:nvSpPr>
          <p:cNvPr id="14" name="TextBox 13">
            <a:extLst>
              <a:ext uri="{FF2B5EF4-FFF2-40B4-BE49-F238E27FC236}">
                <a16:creationId xmlns:a16="http://schemas.microsoft.com/office/drawing/2014/main" id="{9A6E560F-C88B-8AB8-D2AE-A36DC342374B}"/>
              </a:ext>
            </a:extLst>
          </p:cNvPr>
          <p:cNvSpPr txBox="1"/>
          <p:nvPr/>
        </p:nvSpPr>
        <p:spPr>
          <a:xfrm>
            <a:off x="1270094" y="3557945"/>
            <a:ext cx="6136480" cy="461665"/>
          </a:xfrm>
          <a:prstGeom prst="rect">
            <a:avLst/>
          </a:prstGeom>
          <a:noFill/>
        </p:spPr>
        <p:txBody>
          <a:bodyPr wrap="square">
            <a:spAutoFit/>
          </a:bodyPr>
          <a:lstStyle/>
          <a:p>
            <a:pPr algn="just"/>
            <a:r>
              <a:rPr lang="en-IN" sz="2400" b="1" i="0" dirty="0">
                <a:solidFill>
                  <a:srgbClr val="333333"/>
                </a:solidFill>
                <a:effectLst/>
                <a:latin typeface="inter-bold"/>
              </a:rPr>
              <a:t>Syntax:</a:t>
            </a:r>
            <a:endParaRPr lang="en-IN" sz="2400" dirty="0"/>
          </a:p>
        </p:txBody>
      </p:sp>
    </p:spTree>
    <p:extLst>
      <p:ext uri="{BB962C8B-B14F-4D97-AF65-F5344CB8AC3E}">
        <p14:creationId xmlns:p14="http://schemas.microsoft.com/office/powerpoint/2010/main" val="2230707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6B3685-3912-88EE-0D83-6AF8398E8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975" y="1285875"/>
            <a:ext cx="4200525" cy="4286250"/>
          </a:xfrm>
          <a:prstGeom prst="rect">
            <a:avLst/>
          </a:prstGeom>
        </p:spPr>
      </p:pic>
      <p:sp>
        <p:nvSpPr>
          <p:cNvPr id="5" name="TextBox 4">
            <a:extLst>
              <a:ext uri="{FF2B5EF4-FFF2-40B4-BE49-F238E27FC236}">
                <a16:creationId xmlns:a16="http://schemas.microsoft.com/office/drawing/2014/main" id="{EFAE1849-52BC-1AD8-9972-46CF64EDCBCB}"/>
              </a:ext>
            </a:extLst>
          </p:cNvPr>
          <p:cNvSpPr txBox="1"/>
          <p:nvPr/>
        </p:nvSpPr>
        <p:spPr>
          <a:xfrm>
            <a:off x="6248400" y="1857733"/>
            <a:ext cx="4619625" cy="2585323"/>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WhileExample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&lt;=</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cxnSp>
        <p:nvCxnSpPr>
          <p:cNvPr id="7" name="Straight Connector 6">
            <a:extLst>
              <a:ext uri="{FF2B5EF4-FFF2-40B4-BE49-F238E27FC236}">
                <a16:creationId xmlns:a16="http://schemas.microsoft.com/office/drawing/2014/main" id="{A44530FD-9362-F0B6-339F-3DE39E343547}"/>
              </a:ext>
            </a:extLst>
          </p:cNvPr>
          <p:cNvCxnSpPr/>
          <p:nvPr/>
        </p:nvCxnSpPr>
        <p:spPr>
          <a:xfrm>
            <a:off x="5524500" y="985838"/>
            <a:ext cx="0" cy="434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427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50D85-1A48-3274-9D2E-ED9B15CEE65C}"/>
              </a:ext>
            </a:extLst>
          </p:cNvPr>
          <p:cNvSpPr/>
          <p:nvPr/>
        </p:nvSpPr>
        <p:spPr>
          <a:xfrm>
            <a:off x="1318879" y="609897"/>
            <a:ext cx="7898702"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Infinitive While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A568C64E-B47B-FC60-1202-F29E8DDA6E12}"/>
              </a:ext>
            </a:extLst>
          </p:cNvPr>
          <p:cNvSpPr txBox="1"/>
          <p:nvPr/>
        </p:nvSpPr>
        <p:spPr>
          <a:xfrm>
            <a:off x="1318879" y="1737003"/>
            <a:ext cx="8653796" cy="430887"/>
          </a:xfrm>
          <a:prstGeom prst="rect">
            <a:avLst/>
          </a:prstGeom>
          <a:noFill/>
        </p:spPr>
        <p:txBody>
          <a:bodyPr wrap="square">
            <a:spAutoFit/>
          </a:bodyPr>
          <a:lstStyle/>
          <a:p>
            <a:r>
              <a:rPr lang="en-US" sz="2200" b="0" i="0" dirty="0">
                <a:solidFill>
                  <a:srgbClr val="333333"/>
                </a:solidFill>
                <a:effectLst/>
                <a:latin typeface="inter-regular"/>
              </a:rPr>
              <a:t>If you pass </a:t>
            </a:r>
            <a:r>
              <a:rPr lang="en-US" sz="2200" b="1" i="0" dirty="0">
                <a:solidFill>
                  <a:srgbClr val="333333"/>
                </a:solidFill>
                <a:effectLst/>
                <a:latin typeface="inter-bold"/>
              </a:rPr>
              <a:t>true</a:t>
            </a:r>
            <a:r>
              <a:rPr lang="en-US" sz="2200" b="0" i="0" dirty="0">
                <a:solidFill>
                  <a:srgbClr val="333333"/>
                </a:solidFill>
                <a:effectLst/>
                <a:latin typeface="inter-regular"/>
              </a:rPr>
              <a:t> in the while loop, it will be infinitive while loop.</a:t>
            </a:r>
            <a:endParaRPr lang="en-IN" sz="2200" dirty="0"/>
          </a:p>
        </p:txBody>
      </p:sp>
      <p:sp>
        <p:nvSpPr>
          <p:cNvPr id="8" name="TextBox 7">
            <a:extLst>
              <a:ext uri="{FF2B5EF4-FFF2-40B4-BE49-F238E27FC236}">
                <a16:creationId xmlns:a16="http://schemas.microsoft.com/office/drawing/2014/main" id="{7A050B01-569B-ECBC-4C07-B89B18945A51}"/>
              </a:ext>
            </a:extLst>
          </p:cNvPr>
          <p:cNvSpPr txBox="1"/>
          <p:nvPr/>
        </p:nvSpPr>
        <p:spPr>
          <a:xfrm>
            <a:off x="1318879" y="4074616"/>
            <a:ext cx="3338846" cy="923330"/>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while</a:t>
            </a:r>
            <a:r>
              <a:rPr lang="en-US" b="0" i="0" dirty="0">
                <a:solidFill>
                  <a:srgbClr val="000000"/>
                </a:solidFill>
                <a:effectLst/>
                <a:latin typeface="inter-regular"/>
              </a:rPr>
              <a:t>(</a:t>
            </a:r>
            <a:r>
              <a:rPr lang="en-US" b="1" i="0" dirty="0">
                <a:solidFill>
                  <a:srgbClr val="006699"/>
                </a:solidFill>
                <a:effectLst/>
                <a:latin typeface="inter-regular"/>
              </a:rPr>
              <a:t>true</a:t>
            </a:r>
            <a:r>
              <a:rPr lang="en-US" b="0" i="0" dirty="0">
                <a:solidFill>
                  <a:srgbClr val="000000"/>
                </a:solidFill>
                <a:effectLst/>
                <a:latin typeface="inter-regular"/>
              </a:rPr>
              <a:t>){  </a:t>
            </a:r>
          </a:p>
          <a:p>
            <a:pPr algn="just">
              <a:buFont typeface="+mj-lt"/>
              <a:buAutoNum type="arabicPeriod"/>
            </a:pPr>
            <a:r>
              <a:rPr lang="en-US" b="0" i="0" dirty="0">
                <a:solidFill>
                  <a:srgbClr val="008200"/>
                </a:solidFill>
                <a:effectLst/>
                <a:latin typeface="inter-regular"/>
              </a:rPr>
              <a:t>//code to be executed</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p:txBody>
      </p:sp>
      <p:sp>
        <p:nvSpPr>
          <p:cNvPr id="10" name="TextBox 9">
            <a:extLst>
              <a:ext uri="{FF2B5EF4-FFF2-40B4-BE49-F238E27FC236}">
                <a16:creationId xmlns:a16="http://schemas.microsoft.com/office/drawing/2014/main" id="{E25CEEA2-87F6-2EFA-550A-8AA7330A50B5}"/>
              </a:ext>
            </a:extLst>
          </p:cNvPr>
          <p:cNvSpPr txBox="1"/>
          <p:nvPr/>
        </p:nvSpPr>
        <p:spPr>
          <a:xfrm>
            <a:off x="1318879" y="3705284"/>
            <a:ext cx="2438734" cy="430887"/>
          </a:xfrm>
          <a:prstGeom prst="rect">
            <a:avLst/>
          </a:prstGeom>
          <a:noFill/>
        </p:spPr>
        <p:txBody>
          <a:bodyPr wrap="square">
            <a:spAutoFit/>
          </a:bodyPr>
          <a:lstStyle/>
          <a:p>
            <a:r>
              <a:rPr lang="en-IN" sz="2200" b="1" i="0" dirty="0">
                <a:solidFill>
                  <a:srgbClr val="333333"/>
                </a:solidFill>
                <a:effectLst/>
                <a:latin typeface="inter-bold"/>
              </a:rPr>
              <a:t>Syntax:</a:t>
            </a:r>
            <a:endParaRPr lang="en-IN" sz="2200" dirty="0"/>
          </a:p>
        </p:txBody>
      </p:sp>
      <p:sp>
        <p:nvSpPr>
          <p:cNvPr id="12" name="TextBox 11">
            <a:extLst>
              <a:ext uri="{FF2B5EF4-FFF2-40B4-BE49-F238E27FC236}">
                <a16:creationId xmlns:a16="http://schemas.microsoft.com/office/drawing/2014/main" id="{8794D141-C843-0F4F-C40D-A0FD3E76ACE7}"/>
              </a:ext>
            </a:extLst>
          </p:cNvPr>
          <p:cNvSpPr txBox="1"/>
          <p:nvPr/>
        </p:nvSpPr>
        <p:spPr>
          <a:xfrm>
            <a:off x="5268230" y="3120508"/>
            <a:ext cx="6136480" cy="2031325"/>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WhileExample2 {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a:t>
            </a:r>
            <a:r>
              <a:rPr lang="en-US" b="1" i="0" dirty="0">
                <a:solidFill>
                  <a:srgbClr val="006699"/>
                </a:solidFill>
                <a:effectLst/>
                <a:latin typeface="inter-regular"/>
              </a:rPr>
              <a:t>true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"infinitive while loop"</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a:t>
            </a:r>
          </a:p>
        </p:txBody>
      </p:sp>
      <p:cxnSp>
        <p:nvCxnSpPr>
          <p:cNvPr id="14" name="Straight Connector 13">
            <a:extLst>
              <a:ext uri="{FF2B5EF4-FFF2-40B4-BE49-F238E27FC236}">
                <a16:creationId xmlns:a16="http://schemas.microsoft.com/office/drawing/2014/main" id="{FE1C91FE-C3D9-7273-DA56-AD935092D1DC}"/>
              </a:ext>
            </a:extLst>
          </p:cNvPr>
          <p:cNvCxnSpPr/>
          <p:nvPr/>
        </p:nvCxnSpPr>
        <p:spPr>
          <a:xfrm>
            <a:off x="4229100" y="2928938"/>
            <a:ext cx="0" cy="27574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659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A74110-3A08-68F5-70C6-64F043DDEE8D}"/>
              </a:ext>
            </a:extLst>
          </p:cNvPr>
          <p:cNvSpPr/>
          <p:nvPr/>
        </p:nvSpPr>
        <p:spPr>
          <a:xfrm>
            <a:off x="1401724" y="271462"/>
            <a:ext cx="2273379"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Contd..</a:t>
            </a:r>
          </a:p>
        </p:txBody>
      </p:sp>
      <p:sp>
        <p:nvSpPr>
          <p:cNvPr id="3" name="TextBox 2">
            <a:extLst>
              <a:ext uri="{FF2B5EF4-FFF2-40B4-BE49-F238E27FC236}">
                <a16:creationId xmlns:a16="http://schemas.microsoft.com/office/drawing/2014/main" id="{8B9343EB-9DB3-CF2C-3DBE-6AE6400C78F8}"/>
              </a:ext>
            </a:extLst>
          </p:cNvPr>
          <p:cNvSpPr txBox="1"/>
          <p:nvPr/>
        </p:nvSpPr>
        <p:spPr>
          <a:xfrm>
            <a:off x="957263" y="1057275"/>
            <a:ext cx="9972675" cy="590931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Platform-Independent:</a:t>
            </a:r>
            <a:r>
              <a:rPr lang="en-US" sz="2000" b="0" i="0" dirty="0">
                <a:solidFill>
                  <a:srgbClr val="000000"/>
                </a:solidFill>
                <a:effectLst/>
                <a:latin typeface="inter-regular"/>
              </a:rPr>
              <a:t> Java provides a guarantee that code writes once and run anywhere. This byte code is platform-independent and can be run on any machine.</a:t>
            </a:r>
            <a:endParaRPr lang="en-US" sz="2000" b="1" i="0" dirty="0">
              <a:solidFill>
                <a:srgbClr val="000000"/>
              </a:solidFill>
              <a:effectLst/>
              <a:latin typeface="inter-regular"/>
            </a:endParaRPr>
          </a:p>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Portable:</a:t>
            </a:r>
            <a:r>
              <a:rPr lang="en-US" sz="2000" b="0" i="0" dirty="0">
                <a:solidFill>
                  <a:srgbClr val="000000"/>
                </a:solidFill>
                <a:effectLst/>
                <a:latin typeface="inter-regular"/>
              </a:rPr>
              <a:t> Java Byte code can be carried to any platform. No implementation-dependent features. Everything related to storage is predefined, for example, the size of primitive data types.</a:t>
            </a:r>
          </a:p>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High Performance:</a:t>
            </a:r>
            <a:r>
              <a:rPr lang="en-US" sz="2000" b="0" i="0" dirty="0">
                <a:solidFill>
                  <a:srgbClr val="000000"/>
                </a:solidFill>
                <a:effectLst/>
                <a:latin typeface="inter-regular"/>
              </a:rPr>
              <a:t> Java is an interpreted language. Java enables high performance with the use of the Just-In-Time compiler.</a:t>
            </a:r>
          </a:p>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Distributed:</a:t>
            </a:r>
            <a:r>
              <a:rPr lang="en-US" sz="2000" b="0" i="0" dirty="0">
                <a:solidFill>
                  <a:srgbClr val="000000"/>
                </a:solidFill>
                <a:effectLst/>
                <a:latin typeface="inter-regular"/>
              </a:rPr>
              <a:t> Java also has networking facilities. It is designed for the distributed environment of the internet because it supports TCP/IP protocol. It can run over the internet. EJB and RMI are used to create a distributed system.</a:t>
            </a:r>
          </a:p>
          <a:p>
            <a:pPr marL="342900" indent="-342900" algn="just">
              <a:lnSpc>
                <a:spcPct val="150000"/>
              </a:lnSpc>
              <a:buFont typeface="Wingdings" panose="05000000000000000000" pitchFamily="2" charset="2"/>
              <a:buChar char="§"/>
            </a:pPr>
            <a:r>
              <a:rPr lang="en-US" sz="2000" b="1" i="0" dirty="0">
                <a:solidFill>
                  <a:srgbClr val="000000"/>
                </a:solidFill>
                <a:effectLst/>
                <a:latin typeface="inter-regular"/>
              </a:rPr>
              <a:t>Multi-threaded:</a:t>
            </a:r>
            <a:r>
              <a:rPr lang="en-US" sz="2000" b="0" i="0" dirty="0">
                <a:solidFill>
                  <a:srgbClr val="000000"/>
                </a:solidFill>
                <a:effectLst/>
                <a:latin typeface="inter-regular"/>
              </a:rPr>
              <a:t> Java also supports multi-threading. It means to handle more than one job a time.</a:t>
            </a:r>
          </a:p>
          <a:p>
            <a:endParaRPr lang="en-IN" dirty="0"/>
          </a:p>
        </p:txBody>
      </p:sp>
    </p:spTree>
    <p:extLst>
      <p:ext uri="{BB962C8B-B14F-4D97-AF65-F5344CB8AC3E}">
        <p14:creationId xmlns:p14="http://schemas.microsoft.com/office/powerpoint/2010/main" val="757614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5CECD4-876B-4F99-3E7A-134A6406F1C5}"/>
              </a:ext>
            </a:extLst>
          </p:cNvPr>
          <p:cNvSpPr/>
          <p:nvPr/>
        </p:nvSpPr>
        <p:spPr>
          <a:xfrm>
            <a:off x="1196074" y="581323"/>
            <a:ext cx="5970802"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do-while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8" name="TextBox 7">
            <a:extLst>
              <a:ext uri="{FF2B5EF4-FFF2-40B4-BE49-F238E27FC236}">
                <a16:creationId xmlns:a16="http://schemas.microsoft.com/office/drawing/2014/main" id="{27D36F87-0705-43E5-BCBF-9447C8B1FF90}"/>
              </a:ext>
            </a:extLst>
          </p:cNvPr>
          <p:cNvSpPr txBox="1"/>
          <p:nvPr/>
        </p:nvSpPr>
        <p:spPr>
          <a:xfrm>
            <a:off x="1353740" y="1504653"/>
            <a:ext cx="10133409" cy="923330"/>
          </a:xfrm>
          <a:prstGeom prst="rect">
            <a:avLst/>
          </a:prstGeom>
          <a:noFill/>
        </p:spPr>
        <p:txBody>
          <a:bodyPr wrap="square">
            <a:spAutoFit/>
          </a:bodyPr>
          <a:lstStyle/>
          <a:p>
            <a:r>
              <a:rPr lang="en-US" b="0" i="0" dirty="0">
                <a:solidFill>
                  <a:srgbClr val="333333"/>
                </a:solidFill>
                <a:effectLst/>
                <a:latin typeface="inter-regular"/>
              </a:rPr>
              <a:t>The Java </a:t>
            </a:r>
            <a:r>
              <a:rPr lang="en-US" b="0" i="1" dirty="0">
                <a:solidFill>
                  <a:srgbClr val="333333"/>
                </a:solidFill>
                <a:effectLst/>
                <a:latin typeface="inter-regular"/>
              </a:rPr>
              <a:t>do-while loop</a:t>
            </a:r>
            <a:r>
              <a:rPr lang="en-US" b="0" i="0" dirty="0">
                <a:solidFill>
                  <a:srgbClr val="333333"/>
                </a:solidFill>
                <a:effectLst/>
                <a:latin typeface="inter-regular"/>
              </a:rPr>
              <a:t> is used to iterate a part of the program repeatedly, until the specified condition is true</a:t>
            </a:r>
            <a:r>
              <a:rPr lang="en-US" dirty="0">
                <a:solidFill>
                  <a:srgbClr val="333333"/>
                </a:solidFill>
                <a:latin typeface="inter-regular"/>
              </a:rPr>
              <a:t>.</a:t>
            </a:r>
            <a:r>
              <a:rPr lang="en-US" b="1" i="0" dirty="0">
                <a:solidFill>
                  <a:srgbClr val="333333"/>
                </a:solidFill>
                <a:effectLst/>
                <a:latin typeface="inter-regular"/>
              </a:rPr>
              <a:t> If the number of iteration is not fixed and you must have to execute the loop at least once</a:t>
            </a:r>
            <a:r>
              <a:rPr lang="en-US" b="0" i="0" dirty="0">
                <a:solidFill>
                  <a:srgbClr val="333333"/>
                </a:solidFill>
                <a:effectLst/>
                <a:latin typeface="inter-regular"/>
              </a:rPr>
              <a:t>, it is recommended to use a do-while loop.</a:t>
            </a:r>
            <a:endParaRPr lang="en-IN" dirty="0"/>
          </a:p>
        </p:txBody>
      </p:sp>
      <p:pic>
        <p:nvPicPr>
          <p:cNvPr id="10" name="Picture 9" descr="A blue and orange rectangle with white text&#10;&#10;Description automatically generated">
            <a:extLst>
              <a:ext uri="{FF2B5EF4-FFF2-40B4-BE49-F238E27FC236}">
                <a16:creationId xmlns:a16="http://schemas.microsoft.com/office/drawing/2014/main" id="{78BFF4D0-5C33-17D2-4A54-272F2FB7C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990" y="2427983"/>
            <a:ext cx="3086100" cy="4095750"/>
          </a:xfrm>
          <a:prstGeom prst="rect">
            <a:avLst/>
          </a:prstGeom>
        </p:spPr>
      </p:pic>
      <p:sp>
        <p:nvSpPr>
          <p:cNvPr id="12" name="TextBox 11">
            <a:extLst>
              <a:ext uri="{FF2B5EF4-FFF2-40B4-BE49-F238E27FC236}">
                <a16:creationId xmlns:a16="http://schemas.microsoft.com/office/drawing/2014/main" id="{61116090-7E62-4D99-D572-AA37CA09A6D4}"/>
              </a:ext>
            </a:extLst>
          </p:cNvPr>
          <p:cNvSpPr txBox="1"/>
          <p:nvPr/>
        </p:nvSpPr>
        <p:spPr>
          <a:xfrm>
            <a:off x="6055520" y="4153018"/>
            <a:ext cx="6136480" cy="1200329"/>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do</a:t>
            </a:r>
            <a:r>
              <a:rPr lang="en-US" b="0" i="0" dirty="0">
                <a:solidFill>
                  <a:srgbClr val="000000"/>
                </a:solidFill>
                <a:effectLst/>
                <a:latin typeface="inter-regular"/>
              </a:rPr>
              <a:t>{    </a:t>
            </a:r>
          </a:p>
          <a:p>
            <a:pPr algn="just">
              <a:buFont typeface="+mj-lt"/>
              <a:buAutoNum type="arabicPeriod"/>
            </a:pPr>
            <a:r>
              <a:rPr lang="en-US" b="0" i="0" dirty="0">
                <a:solidFill>
                  <a:srgbClr val="008200"/>
                </a:solidFill>
                <a:effectLst/>
                <a:latin typeface="inter-regular"/>
              </a:rPr>
              <a:t>//code to be executed / loop body</a:t>
            </a:r>
            <a:r>
              <a:rPr lang="en-US" b="0" i="0" dirty="0">
                <a:solidFill>
                  <a:srgbClr val="000000"/>
                </a:solidFill>
                <a:effectLst/>
                <a:latin typeface="inter-regular"/>
              </a:rPr>
              <a:t>  </a:t>
            </a:r>
          </a:p>
          <a:p>
            <a:pPr algn="just">
              <a:buFont typeface="+mj-lt"/>
              <a:buAutoNum type="arabicPeriod"/>
            </a:pPr>
            <a:r>
              <a:rPr lang="en-US" b="0" i="0" dirty="0">
                <a:solidFill>
                  <a:srgbClr val="008200"/>
                </a:solidFill>
                <a:effectLst/>
                <a:latin typeface="inter-regular"/>
              </a:rPr>
              <a:t>//update statement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a:t>
            </a:r>
            <a:r>
              <a:rPr lang="en-US" b="1" i="0" dirty="0">
                <a:solidFill>
                  <a:srgbClr val="006699"/>
                </a:solidFill>
                <a:effectLst/>
                <a:latin typeface="inter-regular"/>
              </a:rPr>
              <a:t>while</a:t>
            </a:r>
            <a:r>
              <a:rPr lang="en-US" b="0" i="0" dirty="0">
                <a:solidFill>
                  <a:srgbClr val="000000"/>
                </a:solidFill>
                <a:effectLst/>
                <a:latin typeface="inter-regular"/>
              </a:rPr>
              <a:t> (condition);    </a:t>
            </a:r>
          </a:p>
        </p:txBody>
      </p:sp>
      <p:sp>
        <p:nvSpPr>
          <p:cNvPr id="14" name="TextBox 13">
            <a:extLst>
              <a:ext uri="{FF2B5EF4-FFF2-40B4-BE49-F238E27FC236}">
                <a16:creationId xmlns:a16="http://schemas.microsoft.com/office/drawing/2014/main" id="{88469DC8-68C6-6F57-F3B2-D72EB71C8C64}"/>
              </a:ext>
            </a:extLst>
          </p:cNvPr>
          <p:cNvSpPr txBox="1"/>
          <p:nvPr/>
        </p:nvSpPr>
        <p:spPr>
          <a:xfrm>
            <a:off x="6055520" y="3691353"/>
            <a:ext cx="3344466" cy="461665"/>
          </a:xfrm>
          <a:prstGeom prst="rect">
            <a:avLst/>
          </a:prstGeom>
          <a:noFill/>
        </p:spPr>
        <p:txBody>
          <a:bodyPr wrap="square">
            <a:spAutoFit/>
          </a:bodyPr>
          <a:lstStyle/>
          <a:p>
            <a:r>
              <a:rPr lang="en-IN" sz="2400" b="1" i="0" dirty="0">
                <a:solidFill>
                  <a:srgbClr val="333333"/>
                </a:solidFill>
                <a:effectLst/>
                <a:latin typeface="inter-bold"/>
              </a:rPr>
              <a:t>Syntax:</a:t>
            </a:r>
            <a:endParaRPr lang="en-IN" sz="2400" dirty="0"/>
          </a:p>
        </p:txBody>
      </p:sp>
    </p:spTree>
    <p:extLst>
      <p:ext uri="{BB962C8B-B14F-4D97-AF65-F5344CB8AC3E}">
        <p14:creationId xmlns:p14="http://schemas.microsoft.com/office/powerpoint/2010/main" val="1068206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505F7-C8BA-C6D1-B2C6-62BDD2C29C0B}"/>
              </a:ext>
            </a:extLst>
          </p:cNvPr>
          <p:cNvSpPr txBox="1"/>
          <p:nvPr/>
        </p:nvSpPr>
        <p:spPr>
          <a:xfrm>
            <a:off x="1325166" y="1997839"/>
            <a:ext cx="4404122" cy="2862322"/>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DoWhileExample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do</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&lt;=</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br>
              <a:rPr lang="en-IN" dirty="0"/>
            </a:br>
            <a:endParaRPr lang="en-IN" dirty="0"/>
          </a:p>
        </p:txBody>
      </p:sp>
      <p:sp>
        <p:nvSpPr>
          <p:cNvPr id="5" name="TextBox 4">
            <a:extLst>
              <a:ext uri="{FF2B5EF4-FFF2-40B4-BE49-F238E27FC236}">
                <a16:creationId xmlns:a16="http://schemas.microsoft.com/office/drawing/2014/main" id="{43C92590-BB9C-5940-75BD-22CBEB072993}"/>
              </a:ext>
            </a:extLst>
          </p:cNvPr>
          <p:cNvSpPr txBox="1"/>
          <p:nvPr/>
        </p:nvSpPr>
        <p:spPr>
          <a:xfrm>
            <a:off x="5786438" y="1022628"/>
            <a:ext cx="6136480" cy="492443"/>
          </a:xfrm>
          <a:prstGeom prst="rect">
            <a:avLst/>
          </a:prstGeom>
          <a:noFill/>
        </p:spPr>
        <p:txBody>
          <a:bodyPr wrap="square">
            <a:spAutoFit/>
          </a:bodyPr>
          <a:lstStyle/>
          <a:p>
            <a:pPr algn="just"/>
            <a:r>
              <a:rPr lang="en-IN" sz="2600" b="1" i="0" u="sng" spc="50" dirty="0">
                <a:ln w="0"/>
                <a:solidFill>
                  <a:schemeClr val="bg2"/>
                </a:solidFill>
                <a:effectLst>
                  <a:innerShdw blurRad="63500" dist="50800" dir="13500000">
                    <a:srgbClr val="000000">
                      <a:alpha val="50000"/>
                    </a:srgbClr>
                  </a:innerShdw>
                </a:effectLst>
                <a:latin typeface="erdana"/>
              </a:rPr>
              <a:t>Java Infinitive do-while Loop:</a:t>
            </a:r>
          </a:p>
        </p:txBody>
      </p:sp>
      <p:cxnSp>
        <p:nvCxnSpPr>
          <p:cNvPr id="7" name="Straight Connector 6">
            <a:extLst>
              <a:ext uri="{FF2B5EF4-FFF2-40B4-BE49-F238E27FC236}">
                <a16:creationId xmlns:a16="http://schemas.microsoft.com/office/drawing/2014/main" id="{33829D04-3D93-910E-1BFF-CCFB33511B94}"/>
              </a:ext>
            </a:extLst>
          </p:cNvPr>
          <p:cNvCxnSpPr/>
          <p:nvPr/>
        </p:nvCxnSpPr>
        <p:spPr>
          <a:xfrm>
            <a:off x="5286375" y="685800"/>
            <a:ext cx="0" cy="51720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63553D-D454-5972-7ECE-968B38D732CF}"/>
              </a:ext>
            </a:extLst>
          </p:cNvPr>
          <p:cNvSpPr txBox="1"/>
          <p:nvPr/>
        </p:nvSpPr>
        <p:spPr>
          <a:xfrm>
            <a:off x="5729288" y="1515071"/>
            <a:ext cx="613648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inter-regular"/>
              </a:rPr>
              <a:t>If you pass </a:t>
            </a:r>
            <a:r>
              <a:rPr lang="en-US" b="1" i="0" dirty="0">
                <a:solidFill>
                  <a:srgbClr val="333333"/>
                </a:solidFill>
                <a:effectLst/>
                <a:latin typeface="inter-bold"/>
              </a:rPr>
              <a:t>true</a:t>
            </a:r>
            <a:r>
              <a:rPr lang="en-US" b="0" i="0" dirty="0">
                <a:solidFill>
                  <a:srgbClr val="333333"/>
                </a:solidFill>
                <a:effectLst/>
                <a:latin typeface="inter-regular"/>
              </a:rPr>
              <a:t> in the do-while loop, it will be infinitive do-while loop.</a:t>
            </a:r>
            <a:endParaRPr lang="en-IN" dirty="0"/>
          </a:p>
        </p:txBody>
      </p:sp>
      <p:sp>
        <p:nvSpPr>
          <p:cNvPr id="11" name="TextBox 10">
            <a:extLst>
              <a:ext uri="{FF2B5EF4-FFF2-40B4-BE49-F238E27FC236}">
                <a16:creationId xmlns:a16="http://schemas.microsoft.com/office/drawing/2014/main" id="{C2C7BC77-6832-C98C-E77F-D525B254EFF6}"/>
              </a:ext>
            </a:extLst>
          </p:cNvPr>
          <p:cNvSpPr txBox="1"/>
          <p:nvPr/>
        </p:nvSpPr>
        <p:spPr>
          <a:xfrm>
            <a:off x="5786438" y="2495119"/>
            <a:ext cx="6136480" cy="203132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DoWhileExample2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do</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"infinitive do while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1" i="0" dirty="0">
                <a:solidFill>
                  <a:srgbClr val="006699"/>
                </a:solidFill>
                <a:effectLst/>
                <a:latin typeface="inter-regular"/>
              </a:rPr>
              <a:t>true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3558415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AF6248-6440-D52A-DF7B-1C63E65B84A1}"/>
              </a:ext>
            </a:extLst>
          </p:cNvPr>
          <p:cNvSpPr/>
          <p:nvPr/>
        </p:nvSpPr>
        <p:spPr>
          <a:xfrm>
            <a:off x="1082549" y="609897"/>
            <a:ext cx="6683626"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Break Statement:</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8" name="TextBox 7">
            <a:extLst>
              <a:ext uri="{FF2B5EF4-FFF2-40B4-BE49-F238E27FC236}">
                <a16:creationId xmlns:a16="http://schemas.microsoft.com/office/drawing/2014/main" id="{9FD31D06-0F1B-9F9D-F73E-713B508432B0}"/>
              </a:ext>
            </a:extLst>
          </p:cNvPr>
          <p:cNvSpPr txBox="1"/>
          <p:nvPr/>
        </p:nvSpPr>
        <p:spPr>
          <a:xfrm>
            <a:off x="1082549" y="1533227"/>
            <a:ext cx="10890376" cy="203132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When a break statement is encountered inside a loop, the loop is immediately terminated and the program control resumes at the next statement following the loop.</a:t>
            </a:r>
          </a:p>
          <a:p>
            <a:pPr algn="just"/>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The Java </a:t>
            </a:r>
            <a:r>
              <a:rPr lang="en-US" b="0" i="1" dirty="0">
                <a:solidFill>
                  <a:srgbClr val="333333"/>
                </a:solidFill>
                <a:effectLst/>
                <a:latin typeface="inter-regular"/>
              </a:rPr>
              <a:t>break</a:t>
            </a:r>
            <a:r>
              <a:rPr lang="en-US" b="0" i="0" dirty="0">
                <a:solidFill>
                  <a:srgbClr val="333333"/>
                </a:solidFill>
                <a:effectLst/>
                <a:latin typeface="inter-regular"/>
              </a:rPr>
              <a:t> statement is used to break loop or </a:t>
            </a:r>
            <a:r>
              <a:rPr lang="en-US" b="0" i="0" u="none" strike="noStrike" dirty="0">
                <a:solidFill>
                  <a:srgbClr val="008000"/>
                </a:solidFill>
                <a:effectLst/>
                <a:latin typeface="inter-regular"/>
              </a:rPr>
              <a:t>switch</a:t>
            </a:r>
            <a:r>
              <a:rPr lang="en-US" b="0" i="0" dirty="0">
                <a:solidFill>
                  <a:srgbClr val="333333"/>
                </a:solidFill>
                <a:effectLst/>
                <a:latin typeface="inter-regular"/>
              </a:rPr>
              <a:t> statement. It breaks the current flow of the program at specified condition. In case of inner loop, it breaks only inner loop.</a:t>
            </a:r>
          </a:p>
          <a:p>
            <a:pPr marL="285750" indent="-285750" algn="just">
              <a:buFont typeface="Arial" panose="020B0604020202020204" pitchFamily="34" charset="0"/>
              <a:buChar char="•"/>
            </a:pP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We can use Java break statement in all types of loops such as </a:t>
            </a:r>
            <a:r>
              <a:rPr lang="en-US" b="0" i="0" u="none" strike="noStrike" dirty="0">
                <a:solidFill>
                  <a:srgbClr val="008000"/>
                </a:solidFill>
                <a:effectLst/>
                <a:latin typeface="inter-regular"/>
              </a:rPr>
              <a:t>for loop</a:t>
            </a:r>
            <a:r>
              <a:rPr lang="en-US" b="0" i="0" dirty="0">
                <a:solidFill>
                  <a:srgbClr val="333333"/>
                </a:solidFill>
                <a:effectLst/>
                <a:latin typeface="inter-regular"/>
              </a:rPr>
              <a:t>, </a:t>
            </a:r>
            <a:r>
              <a:rPr lang="en-US" b="0" i="0" u="none" strike="noStrike" dirty="0">
                <a:solidFill>
                  <a:srgbClr val="008000"/>
                </a:solidFill>
                <a:effectLst/>
                <a:latin typeface="inter-regular"/>
              </a:rPr>
              <a:t>while loop</a:t>
            </a:r>
            <a:r>
              <a:rPr lang="en-US" b="0" i="0" dirty="0">
                <a:solidFill>
                  <a:srgbClr val="333333"/>
                </a:solidFill>
                <a:effectLst/>
                <a:latin typeface="inter-regular"/>
              </a:rPr>
              <a:t> and </a:t>
            </a:r>
            <a:r>
              <a:rPr lang="en-US" b="0" i="0" u="none" strike="noStrike" dirty="0">
                <a:solidFill>
                  <a:srgbClr val="008000"/>
                </a:solidFill>
                <a:effectLst/>
                <a:latin typeface="inter-regular"/>
              </a:rPr>
              <a:t>do-while loop</a:t>
            </a:r>
            <a:r>
              <a:rPr lang="en-US" b="0" i="0" dirty="0">
                <a:solidFill>
                  <a:srgbClr val="333333"/>
                </a:solidFill>
                <a:effectLst/>
                <a:latin typeface="inter-regular"/>
              </a:rPr>
              <a:t>.</a:t>
            </a:r>
          </a:p>
        </p:txBody>
      </p:sp>
      <p:pic>
        <p:nvPicPr>
          <p:cNvPr id="10" name="Picture 9">
            <a:extLst>
              <a:ext uri="{FF2B5EF4-FFF2-40B4-BE49-F238E27FC236}">
                <a16:creationId xmlns:a16="http://schemas.microsoft.com/office/drawing/2014/main" id="{78B4B206-46F2-A373-4EB4-61A563A82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549" y="3886498"/>
            <a:ext cx="5238750" cy="2876550"/>
          </a:xfrm>
          <a:prstGeom prst="rect">
            <a:avLst/>
          </a:prstGeom>
        </p:spPr>
      </p:pic>
    </p:spTree>
    <p:extLst>
      <p:ext uri="{BB962C8B-B14F-4D97-AF65-F5344CB8AC3E}">
        <p14:creationId xmlns:p14="http://schemas.microsoft.com/office/powerpoint/2010/main" val="900991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C341B2-4F5D-1056-8659-B40DEF3B487D}"/>
              </a:ext>
            </a:extLst>
          </p:cNvPr>
          <p:cNvSpPr/>
          <p:nvPr/>
        </p:nvSpPr>
        <p:spPr>
          <a:xfrm>
            <a:off x="1025559" y="667048"/>
            <a:ext cx="9769406" cy="923330"/>
          </a:xfrm>
          <a:prstGeom prst="rect">
            <a:avLst/>
          </a:prstGeom>
          <a:noFill/>
        </p:spPr>
        <p:txBody>
          <a:bodyPr wrap="none" lIns="91440" tIns="45720" rIns="91440" bIns="45720">
            <a:spAutoFit/>
          </a:bodyPr>
          <a:lstStyle/>
          <a:p>
            <a:pPr algn="ctr"/>
            <a:r>
              <a:rPr lang="en-US" sz="5400" b="1" i="0" u="sng" cap="none" spc="50" dirty="0">
                <a:ln w="0"/>
                <a:solidFill>
                  <a:schemeClr val="bg2"/>
                </a:solidFill>
                <a:effectLst>
                  <a:innerShdw blurRad="63500" dist="50800" dir="13500000">
                    <a:srgbClr val="000000">
                      <a:alpha val="50000"/>
                    </a:srgbClr>
                  </a:innerShdw>
                </a:effectLst>
                <a:latin typeface="erdana"/>
              </a:rPr>
              <a:t>Java Break Statement with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9AE0C57B-B1B1-503E-0461-6CC8F3F5702C}"/>
              </a:ext>
            </a:extLst>
          </p:cNvPr>
          <p:cNvSpPr txBox="1"/>
          <p:nvPr/>
        </p:nvSpPr>
        <p:spPr>
          <a:xfrm>
            <a:off x="1025559" y="2013734"/>
            <a:ext cx="4432266" cy="3416320"/>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BreakExample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//using for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a:solidFill>
                  <a:srgbClr val="C00000"/>
                </a:solidFill>
                <a:effectLst/>
                <a:latin typeface="inter-regular"/>
              </a:rPr>
              <a:t>10</a:t>
            </a:r>
            <a:r>
              <a:rPr lang="en-IN" b="0" i="0" dirty="0">
                <a:solidFill>
                  <a:srgbClr val="000000"/>
                </a:solidFill>
                <a:effectLst/>
                <a:latin typeface="inter-regular"/>
              </a:rPr>
              <a:t>;i++){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//breaking the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2332726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C069B-4739-CFA7-4463-3D9C8B44A52D}"/>
              </a:ext>
            </a:extLst>
          </p:cNvPr>
          <p:cNvSpPr txBox="1"/>
          <p:nvPr/>
        </p:nvSpPr>
        <p:spPr>
          <a:xfrm>
            <a:off x="1339453" y="1702625"/>
            <a:ext cx="6136480" cy="452431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BreakExample2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//outer loop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a:solidFill>
                  <a:srgbClr val="C00000"/>
                </a:solidFill>
                <a:effectLst/>
                <a:latin typeface="inter-regular"/>
              </a:rPr>
              <a:t>3</a:t>
            </a:r>
            <a:r>
              <a:rPr lang="en-IN" b="0" i="0" dirty="0">
                <a:solidFill>
                  <a:srgbClr val="000000"/>
                </a:solidFill>
                <a:effectLst/>
                <a:latin typeface="inter-regular"/>
              </a:rPr>
              <a:t>;i++){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//inner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1</a:t>
            </a:r>
            <a:r>
              <a:rPr lang="en-IN" b="0" i="0" dirty="0">
                <a:solidFill>
                  <a:srgbClr val="000000"/>
                </a:solidFill>
                <a:effectLst/>
                <a:latin typeface="inter-regular"/>
              </a:rPr>
              <a:t>;j&lt;=</a:t>
            </a:r>
            <a:r>
              <a:rPr lang="en-IN" b="0" i="0" dirty="0">
                <a:solidFill>
                  <a:srgbClr val="C00000"/>
                </a:solidFill>
                <a:effectLst/>
                <a:latin typeface="inter-regular"/>
              </a:rPr>
              <a:t>3</a:t>
            </a:r>
            <a:r>
              <a:rPr lang="en-IN" b="0" i="0" dirty="0">
                <a:solidFill>
                  <a:srgbClr val="000000"/>
                </a:solidFill>
                <a:effectLst/>
                <a:latin typeface="inter-regular"/>
              </a:rPr>
              <a:t>;j++){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&amp;&amp;j==</a:t>
            </a:r>
            <a:r>
              <a:rPr lang="en-IN" b="0" i="0" dirty="0">
                <a:solidFill>
                  <a:srgbClr val="C00000"/>
                </a:solidFill>
                <a:effectLst/>
                <a:latin typeface="inter-regular"/>
              </a:rPr>
              <a:t>2</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//using break statement inside the inner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6" name="Rectangle 5">
            <a:extLst>
              <a:ext uri="{FF2B5EF4-FFF2-40B4-BE49-F238E27FC236}">
                <a16:creationId xmlns:a16="http://schemas.microsoft.com/office/drawing/2014/main" id="{E3F4E552-F099-FDC5-8ED0-2AB1EC4517C9}"/>
              </a:ext>
            </a:extLst>
          </p:cNvPr>
          <p:cNvSpPr/>
          <p:nvPr/>
        </p:nvSpPr>
        <p:spPr>
          <a:xfrm>
            <a:off x="901344" y="631060"/>
            <a:ext cx="11290656" cy="923330"/>
          </a:xfrm>
          <a:prstGeom prst="rect">
            <a:avLst/>
          </a:prstGeom>
          <a:noFill/>
        </p:spPr>
        <p:txBody>
          <a:bodyPr wrap="none" lIns="91440" tIns="45720" rIns="91440" bIns="45720">
            <a:spAutoFit/>
          </a:bodyPr>
          <a:lstStyle/>
          <a:p>
            <a:pPr algn="ctr"/>
            <a:r>
              <a:rPr lang="en-US" sz="5400" b="1" i="0" u="sng" cap="none" spc="50" dirty="0">
                <a:ln w="0"/>
                <a:solidFill>
                  <a:schemeClr val="bg2"/>
                </a:solidFill>
                <a:effectLst>
                  <a:innerShdw blurRad="63500" dist="50800" dir="13500000">
                    <a:srgbClr val="000000">
                      <a:alpha val="50000"/>
                    </a:srgbClr>
                  </a:innerShdw>
                </a:effectLst>
                <a:latin typeface="erdana"/>
              </a:rPr>
              <a:t>Java Break Statement with Inner Loop</a:t>
            </a:r>
            <a:endParaRPr lang="en-IN"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341961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8BE736-640D-16C6-B104-6AEA3DA7ABA9}"/>
              </a:ext>
            </a:extLst>
          </p:cNvPr>
          <p:cNvSpPr/>
          <p:nvPr/>
        </p:nvSpPr>
        <p:spPr>
          <a:xfrm>
            <a:off x="1042109" y="781348"/>
            <a:ext cx="10450682" cy="923330"/>
          </a:xfrm>
          <a:prstGeom prst="rect">
            <a:avLst/>
          </a:prstGeom>
          <a:noFill/>
        </p:spPr>
        <p:txBody>
          <a:bodyPr wrap="none" lIns="91440" tIns="45720" rIns="91440" bIns="45720">
            <a:spAutoFit/>
          </a:bodyPr>
          <a:lstStyle/>
          <a:p>
            <a:pPr algn="ctr"/>
            <a:r>
              <a:rPr lang="en-US" sz="5400" b="1" i="0" u="sng" cap="none" spc="50" dirty="0">
                <a:ln w="0"/>
                <a:solidFill>
                  <a:schemeClr val="bg2"/>
                </a:solidFill>
                <a:effectLst>
                  <a:innerShdw blurRad="63500" dist="50800" dir="13500000">
                    <a:srgbClr val="000000">
                      <a:alpha val="50000"/>
                    </a:srgbClr>
                  </a:innerShdw>
                </a:effectLst>
                <a:latin typeface="erdana"/>
              </a:rPr>
              <a:t>Java Break Statement in while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0020E70A-247E-3E59-19E0-FC0BA0AB5A17}"/>
              </a:ext>
            </a:extLst>
          </p:cNvPr>
          <p:cNvSpPr txBox="1"/>
          <p:nvPr/>
        </p:nvSpPr>
        <p:spPr>
          <a:xfrm>
            <a:off x="1042109" y="1829335"/>
            <a:ext cx="6136480" cy="4247317"/>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BreakWhileExample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//while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&lt;=</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//using break statement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a:t>
            </a:r>
            <a:r>
              <a:rPr lang="en-IN" b="0" i="0" dirty="0">
                <a:solidFill>
                  <a:srgbClr val="008200"/>
                </a:solidFill>
                <a:effectLst/>
                <a:latin typeface="inter-regular"/>
              </a:rPr>
              <a:t>//it will break the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3550763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09BF40-5DB3-4227-1D6D-1D8F840427DD}"/>
              </a:ext>
            </a:extLst>
          </p:cNvPr>
          <p:cNvSpPr/>
          <p:nvPr/>
        </p:nvSpPr>
        <p:spPr>
          <a:xfrm>
            <a:off x="766692" y="581323"/>
            <a:ext cx="11425308" cy="923330"/>
          </a:xfrm>
          <a:prstGeom prst="rect">
            <a:avLst/>
          </a:prstGeom>
          <a:noFill/>
        </p:spPr>
        <p:txBody>
          <a:bodyPr wrap="none" lIns="91440" tIns="45720" rIns="91440" bIns="45720">
            <a:spAutoFit/>
          </a:bodyPr>
          <a:lstStyle/>
          <a:p>
            <a:pPr algn="ctr"/>
            <a:r>
              <a:rPr lang="en-US" sz="5400" b="1" i="0" u="sng" cap="none" spc="50" dirty="0">
                <a:ln w="0"/>
                <a:solidFill>
                  <a:schemeClr val="bg2"/>
                </a:solidFill>
                <a:effectLst>
                  <a:innerShdw blurRad="63500" dist="50800" dir="13500000">
                    <a:srgbClr val="000000">
                      <a:alpha val="50000"/>
                    </a:srgbClr>
                  </a:innerShdw>
                </a:effectLst>
                <a:latin typeface="erdana"/>
              </a:rPr>
              <a:t>Java Break Statement in do-while loop</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6FA50D43-C4DE-BF9F-BAB7-0285FA406A31}"/>
              </a:ext>
            </a:extLst>
          </p:cNvPr>
          <p:cNvSpPr txBox="1"/>
          <p:nvPr/>
        </p:nvSpPr>
        <p:spPr>
          <a:xfrm>
            <a:off x="896541" y="1504653"/>
            <a:ext cx="6279356" cy="452431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BreakDoWhileExample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//declaring variable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//do-while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do</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//using break statement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a:t>
            </a:r>
            <a:r>
              <a:rPr lang="en-IN" b="0" i="0" dirty="0">
                <a:solidFill>
                  <a:srgbClr val="008200"/>
                </a:solidFill>
                <a:effectLst/>
                <a:latin typeface="inter-regular"/>
              </a:rPr>
              <a:t>//it will break the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&lt;=</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2785840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E9F373-B4E0-5771-36CE-CB04C8955267}"/>
              </a:ext>
            </a:extLst>
          </p:cNvPr>
          <p:cNvSpPr/>
          <p:nvPr/>
        </p:nvSpPr>
        <p:spPr>
          <a:xfrm>
            <a:off x="1036675" y="681335"/>
            <a:ext cx="7661200"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Java Continue Statement:</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8" name="TextBox 7">
            <a:extLst>
              <a:ext uri="{FF2B5EF4-FFF2-40B4-BE49-F238E27FC236}">
                <a16:creationId xmlns:a16="http://schemas.microsoft.com/office/drawing/2014/main" id="{172322AB-62DA-5EE1-F880-675DEB74DBF6}"/>
              </a:ext>
            </a:extLst>
          </p:cNvPr>
          <p:cNvSpPr txBox="1"/>
          <p:nvPr/>
        </p:nvSpPr>
        <p:spPr>
          <a:xfrm>
            <a:off x="1036674" y="1604666"/>
            <a:ext cx="10279025" cy="2308324"/>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The continue statement is used in loop control structure when you need to jump to the next iteration of the loop immediately. It can be used with for loop or while loop.</a:t>
            </a:r>
          </a:p>
          <a:p>
            <a:pPr algn="just"/>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The Java </a:t>
            </a:r>
            <a:r>
              <a:rPr lang="en-US" b="0" i="1" dirty="0">
                <a:solidFill>
                  <a:srgbClr val="333333"/>
                </a:solidFill>
                <a:effectLst/>
                <a:latin typeface="inter-regular"/>
              </a:rPr>
              <a:t>continue statement</a:t>
            </a:r>
            <a:r>
              <a:rPr lang="en-US" b="0" i="0" dirty="0">
                <a:solidFill>
                  <a:srgbClr val="333333"/>
                </a:solidFill>
                <a:effectLst/>
                <a:latin typeface="inter-regular"/>
              </a:rPr>
              <a:t> is used to continue the loop. It continues the current flow of the program and skips the remaining code at the specified condition. In case of an inner loop, it continues the inner loop only.</a:t>
            </a:r>
          </a:p>
          <a:p>
            <a:pPr algn="just"/>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We can use Java continue statement in all types of loops such as for loop, while loop and do-while loop.</a:t>
            </a:r>
          </a:p>
        </p:txBody>
      </p:sp>
    </p:spTree>
    <p:extLst>
      <p:ext uri="{BB962C8B-B14F-4D97-AF65-F5344CB8AC3E}">
        <p14:creationId xmlns:p14="http://schemas.microsoft.com/office/powerpoint/2010/main" val="1220478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BB7BA-D7BF-B967-519F-3DF0CB31E827}"/>
              </a:ext>
            </a:extLst>
          </p:cNvPr>
          <p:cNvSpPr txBox="1"/>
          <p:nvPr/>
        </p:nvSpPr>
        <p:spPr>
          <a:xfrm>
            <a:off x="1296591" y="1305341"/>
            <a:ext cx="9076134" cy="4001095"/>
          </a:xfrm>
          <a:prstGeom prst="rect">
            <a:avLst/>
          </a:prstGeom>
          <a:noFill/>
        </p:spPr>
        <p:txBody>
          <a:bodyPr wrap="square">
            <a:spAutoFit/>
          </a:bodyPr>
          <a:lstStyle/>
          <a:p>
            <a:pPr algn="just"/>
            <a:r>
              <a:rPr lang="en-IN" sz="2000" b="1" i="0" u="sng" dirty="0">
                <a:effectLst/>
                <a:latin typeface="inter-regular"/>
              </a:rPr>
              <a:t>Java Program to demonstrate the use of continue statement  inside the for loop:</a:t>
            </a:r>
          </a:p>
          <a:p>
            <a:pPr algn="just"/>
            <a:endParaRPr lang="en-IN" i="0" dirty="0">
              <a:solidFill>
                <a:srgbClr val="000000"/>
              </a:solidFill>
              <a:effectLst/>
              <a:latin typeface="inter-regular"/>
            </a:endParaRPr>
          </a:p>
          <a:p>
            <a:pPr algn="just">
              <a:buFont typeface="+mj-lt"/>
              <a:buAutoNum type="arabicPeriod"/>
            </a:pPr>
            <a:r>
              <a:rPr lang="en-IN" b="1" i="0" dirty="0">
                <a:solidFill>
                  <a:srgbClr val="006699"/>
                </a:solidFill>
                <a:effectLst/>
                <a:latin typeface="inter-regular"/>
              </a:rPr>
              <a:t>public</a:t>
            </a:r>
            <a:r>
              <a:rPr lang="en-IN" i="0" dirty="0">
                <a:solidFill>
                  <a:srgbClr val="000000"/>
                </a:solidFill>
                <a:effectLst/>
                <a:latin typeface="inter-regular"/>
              </a:rPr>
              <a:t> </a:t>
            </a:r>
            <a:r>
              <a:rPr lang="en-IN" b="1" i="0" dirty="0">
                <a:solidFill>
                  <a:srgbClr val="006699"/>
                </a:solidFill>
                <a:effectLst/>
                <a:latin typeface="inter-regular"/>
              </a:rPr>
              <a:t>class</a:t>
            </a:r>
            <a:r>
              <a:rPr lang="en-IN" i="0" dirty="0">
                <a:solidFill>
                  <a:srgbClr val="000000"/>
                </a:solidFill>
                <a:effectLst/>
                <a:latin typeface="inter-regular"/>
              </a:rPr>
              <a:t> </a:t>
            </a:r>
            <a:r>
              <a:rPr lang="en-IN" i="0" dirty="0" err="1">
                <a:solidFill>
                  <a:srgbClr val="000000"/>
                </a:solidFill>
                <a:effectLst/>
                <a:latin typeface="inter-regular"/>
              </a:rPr>
              <a:t>ContinueExample</a:t>
            </a:r>
            <a:r>
              <a:rPr lang="en-IN"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i="0" dirty="0">
                <a:solidFill>
                  <a:srgbClr val="000000"/>
                </a:solidFill>
                <a:effectLst/>
                <a:latin typeface="inter-regular"/>
              </a:rPr>
              <a:t> </a:t>
            </a:r>
            <a:r>
              <a:rPr lang="en-IN" b="1" i="0" dirty="0">
                <a:solidFill>
                  <a:srgbClr val="006699"/>
                </a:solidFill>
                <a:effectLst/>
                <a:latin typeface="inter-regular"/>
              </a:rPr>
              <a:t>static</a:t>
            </a:r>
            <a:r>
              <a:rPr lang="en-IN" i="0" dirty="0">
                <a:solidFill>
                  <a:srgbClr val="000000"/>
                </a:solidFill>
                <a:effectLst/>
                <a:latin typeface="inter-regular"/>
              </a:rPr>
              <a:t> </a:t>
            </a:r>
            <a:r>
              <a:rPr lang="en-IN" b="1" i="0" dirty="0">
                <a:solidFill>
                  <a:srgbClr val="006699"/>
                </a:solidFill>
                <a:effectLst/>
                <a:latin typeface="inter-regular"/>
              </a:rPr>
              <a:t>void</a:t>
            </a:r>
            <a:r>
              <a:rPr lang="en-IN" i="0" dirty="0">
                <a:solidFill>
                  <a:srgbClr val="000000"/>
                </a:solidFill>
                <a:effectLst/>
                <a:latin typeface="inter-regular"/>
              </a:rPr>
              <a:t> main(String[] </a:t>
            </a:r>
            <a:r>
              <a:rPr lang="en-IN" i="0" dirty="0" err="1">
                <a:solidFill>
                  <a:srgbClr val="000000"/>
                </a:solidFill>
                <a:effectLst/>
                <a:latin typeface="inter-regular"/>
              </a:rPr>
              <a:t>args</a:t>
            </a:r>
            <a:r>
              <a:rPr lang="en-IN" i="0" dirty="0">
                <a:solidFill>
                  <a:srgbClr val="000000"/>
                </a:solidFill>
                <a:effectLst/>
                <a:latin typeface="inter-regular"/>
              </a:rPr>
              <a:t>) {  </a:t>
            </a:r>
          </a:p>
          <a:p>
            <a:pPr algn="just">
              <a:buFont typeface="+mj-lt"/>
              <a:buAutoNum type="arabicPeriod"/>
            </a:pPr>
            <a:r>
              <a:rPr lang="en-IN" i="0" dirty="0">
                <a:solidFill>
                  <a:srgbClr val="000000"/>
                </a:solidFill>
                <a:effectLst/>
                <a:latin typeface="inter-regular"/>
              </a:rPr>
              <a:t>    </a:t>
            </a:r>
            <a:r>
              <a:rPr lang="en-IN" i="0" dirty="0">
                <a:solidFill>
                  <a:srgbClr val="008200"/>
                </a:solidFill>
                <a:effectLst/>
                <a:latin typeface="inter-regular"/>
              </a:rPr>
              <a:t>//for loop</a:t>
            </a:r>
            <a:r>
              <a:rPr lang="en-IN" i="0" dirty="0">
                <a:solidFill>
                  <a:srgbClr val="000000"/>
                </a:solidFill>
                <a:effectLst/>
                <a:latin typeface="inter-regular"/>
              </a:rPr>
              <a:t>  </a:t>
            </a:r>
          </a:p>
          <a:p>
            <a:pPr algn="just">
              <a:buFont typeface="+mj-lt"/>
              <a:buAutoNum type="arabicPeriod"/>
            </a:pPr>
            <a:r>
              <a:rPr lang="en-IN" i="0" dirty="0">
                <a:solidFill>
                  <a:srgbClr val="000000"/>
                </a:solidFill>
                <a:effectLst/>
                <a:latin typeface="inter-regular"/>
              </a:rPr>
              <a:t>    </a:t>
            </a:r>
            <a:r>
              <a:rPr lang="en-IN" b="1" i="0" dirty="0">
                <a:solidFill>
                  <a:srgbClr val="006699"/>
                </a:solidFill>
                <a:effectLst/>
                <a:latin typeface="inter-regular"/>
              </a:rPr>
              <a:t>for</a:t>
            </a:r>
            <a:r>
              <a:rPr lang="en-IN" i="0" dirty="0">
                <a:solidFill>
                  <a:srgbClr val="000000"/>
                </a:solidFill>
                <a:effectLst/>
                <a:latin typeface="inter-regular"/>
              </a:rPr>
              <a:t>(</a:t>
            </a:r>
            <a:r>
              <a:rPr lang="en-IN" b="1" i="0" dirty="0">
                <a:solidFill>
                  <a:srgbClr val="006699"/>
                </a:solidFill>
                <a:effectLst/>
                <a:latin typeface="inter-regular"/>
              </a:rPr>
              <a:t>int</a:t>
            </a:r>
            <a:r>
              <a:rPr lang="en-IN" i="0" dirty="0">
                <a:solidFill>
                  <a:srgbClr val="000000"/>
                </a:solidFill>
                <a:effectLst/>
                <a:latin typeface="inter-regular"/>
              </a:rPr>
              <a:t> </a:t>
            </a:r>
            <a:r>
              <a:rPr lang="en-IN" i="0" dirty="0" err="1">
                <a:solidFill>
                  <a:srgbClr val="000000"/>
                </a:solidFill>
                <a:effectLst/>
                <a:latin typeface="inter-regular"/>
              </a:rPr>
              <a:t>i</a:t>
            </a:r>
            <a:r>
              <a:rPr lang="en-IN" i="0" dirty="0">
                <a:solidFill>
                  <a:srgbClr val="000000"/>
                </a:solidFill>
                <a:effectLst/>
                <a:latin typeface="inter-regular"/>
              </a:rPr>
              <a:t>=</a:t>
            </a:r>
            <a:r>
              <a:rPr lang="en-IN" i="0" dirty="0">
                <a:solidFill>
                  <a:srgbClr val="C00000"/>
                </a:solidFill>
                <a:effectLst/>
                <a:latin typeface="inter-regular"/>
              </a:rPr>
              <a:t>1</a:t>
            </a:r>
            <a:r>
              <a:rPr lang="en-IN" i="0" dirty="0">
                <a:solidFill>
                  <a:srgbClr val="000000"/>
                </a:solidFill>
                <a:effectLst/>
                <a:latin typeface="inter-regular"/>
              </a:rPr>
              <a:t>;i&lt;=</a:t>
            </a:r>
            <a:r>
              <a:rPr lang="en-IN" i="0" dirty="0">
                <a:solidFill>
                  <a:srgbClr val="C00000"/>
                </a:solidFill>
                <a:effectLst/>
                <a:latin typeface="inter-regular"/>
              </a:rPr>
              <a:t>10</a:t>
            </a:r>
            <a:r>
              <a:rPr lang="en-IN" i="0" dirty="0">
                <a:solidFill>
                  <a:srgbClr val="000000"/>
                </a:solidFill>
                <a:effectLst/>
                <a:latin typeface="inter-regular"/>
              </a:rPr>
              <a:t>;i++){  </a:t>
            </a:r>
          </a:p>
          <a:p>
            <a:pPr algn="just">
              <a:buFont typeface="+mj-lt"/>
              <a:buAutoNum type="arabicPeriod"/>
            </a:pPr>
            <a:r>
              <a:rPr lang="en-IN" i="0" dirty="0">
                <a:solidFill>
                  <a:srgbClr val="000000"/>
                </a:solidFill>
                <a:effectLst/>
                <a:latin typeface="inter-regular"/>
              </a:rPr>
              <a:t>        </a:t>
            </a:r>
            <a:r>
              <a:rPr lang="en-IN" b="1" i="0" dirty="0">
                <a:solidFill>
                  <a:srgbClr val="006699"/>
                </a:solidFill>
                <a:effectLst/>
                <a:latin typeface="inter-regular"/>
              </a:rPr>
              <a:t>if</a:t>
            </a:r>
            <a:r>
              <a:rPr lang="en-IN" i="0" dirty="0">
                <a:solidFill>
                  <a:srgbClr val="000000"/>
                </a:solidFill>
                <a:effectLst/>
                <a:latin typeface="inter-regular"/>
              </a:rPr>
              <a:t>(</a:t>
            </a:r>
            <a:r>
              <a:rPr lang="en-IN" i="0" dirty="0" err="1">
                <a:solidFill>
                  <a:srgbClr val="000000"/>
                </a:solidFill>
                <a:effectLst/>
                <a:latin typeface="inter-regular"/>
              </a:rPr>
              <a:t>i</a:t>
            </a:r>
            <a:r>
              <a:rPr lang="en-IN" i="0" dirty="0">
                <a:solidFill>
                  <a:srgbClr val="000000"/>
                </a:solidFill>
                <a:effectLst/>
                <a:latin typeface="inter-regular"/>
              </a:rPr>
              <a:t>==</a:t>
            </a:r>
            <a:r>
              <a:rPr lang="en-IN" i="0" dirty="0">
                <a:solidFill>
                  <a:srgbClr val="C00000"/>
                </a:solidFill>
                <a:effectLst/>
                <a:latin typeface="inter-regular"/>
              </a:rPr>
              <a:t>5</a:t>
            </a:r>
            <a:r>
              <a:rPr lang="en-IN" i="0" dirty="0">
                <a:solidFill>
                  <a:srgbClr val="000000"/>
                </a:solidFill>
                <a:effectLst/>
                <a:latin typeface="inter-regular"/>
              </a:rPr>
              <a:t>){  </a:t>
            </a:r>
          </a:p>
          <a:p>
            <a:pPr algn="just">
              <a:buFont typeface="+mj-lt"/>
              <a:buAutoNum type="arabicPeriod"/>
            </a:pPr>
            <a:r>
              <a:rPr lang="en-IN" i="0" dirty="0">
                <a:solidFill>
                  <a:srgbClr val="000000"/>
                </a:solidFill>
                <a:effectLst/>
                <a:latin typeface="inter-regular"/>
              </a:rPr>
              <a:t>            </a:t>
            </a:r>
            <a:r>
              <a:rPr lang="en-IN" i="0" dirty="0">
                <a:solidFill>
                  <a:srgbClr val="008200"/>
                </a:solidFill>
                <a:effectLst/>
                <a:latin typeface="inter-regular"/>
              </a:rPr>
              <a:t>//using continue statement</a:t>
            </a:r>
            <a:r>
              <a:rPr lang="en-IN" i="0" dirty="0">
                <a:solidFill>
                  <a:srgbClr val="000000"/>
                </a:solidFill>
                <a:effectLst/>
                <a:latin typeface="inter-regular"/>
              </a:rPr>
              <a:t>  </a:t>
            </a:r>
          </a:p>
          <a:p>
            <a:pPr algn="just">
              <a:buFont typeface="+mj-lt"/>
              <a:buAutoNum type="arabicPeriod"/>
            </a:pPr>
            <a:r>
              <a:rPr lang="en-IN" i="0" dirty="0">
                <a:solidFill>
                  <a:srgbClr val="000000"/>
                </a:solidFill>
                <a:effectLst/>
                <a:latin typeface="inter-regular"/>
              </a:rPr>
              <a:t>            </a:t>
            </a:r>
            <a:r>
              <a:rPr lang="en-IN" b="1" i="0" dirty="0">
                <a:solidFill>
                  <a:srgbClr val="006699"/>
                </a:solidFill>
                <a:effectLst/>
                <a:latin typeface="inter-regular"/>
              </a:rPr>
              <a:t>continue</a:t>
            </a:r>
            <a:r>
              <a:rPr lang="en-IN" i="0" dirty="0">
                <a:solidFill>
                  <a:srgbClr val="000000"/>
                </a:solidFill>
                <a:effectLst/>
                <a:latin typeface="inter-regular"/>
              </a:rPr>
              <a:t>;</a:t>
            </a:r>
            <a:r>
              <a:rPr lang="en-IN" i="0" dirty="0">
                <a:solidFill>
                  <a:srgbClr val="008200"/>
                </a:solidFill>
                <a:effectLst/>
                <a:latin typeface="inter-regular"/>
              </a:rPr>
              <a:t>//it will skip the rest statement</a:t>
            </a:r>
            <a:r>
              <a:rPr lang="en-IN" i="0" dirty="0">
                <a:solidFill>
                  <a:srgbClr val="000000"/>
                </a:solidFill>
                <a:effectLst/>
                <a:latin typeface="inter-regular"/>
              </a:rPr>
              <a:t>  </a:t>
            </a:r>
          </a:p>
          <a:p>
            <a:pPr algn="just">
              <a:buFont typeface="+mj-lt"/>
              <a:buAutoNum type="arabicPeriod"/>
            </a:pPr>
            <a:r>
              <a:rPr lang="en-IN" i="0" dirty="0">
                <a:solidFill>
                  <a:srgbClr val="000000"/>
                </a:solidFill>
                <a:effectLst/>
                <a:latin typeface="inter-regular"/>
              </a:rPr>
              <a:t>        }  </a:t>
            </a:r>
          </a:p>
          <a:p>
            <a:pPr algn="just">
              <a:buFont typeface="+mj-lt"/>
              <a:buAutoNum type="arabicPeriod"/>
            </a:pPr>
            <a:r>
              <a:rPr lang="en-IN" i="0" dirty="0">
                <a:solidFill>
                  <a:srgbClr val="000000"/>
                </a:solidFill>
                <a:effectLst/>
                <a:latin typeface="inter-regular"/>
              </a:rPr>
              <a:t>        </a:t>
            </a:r>
            <a:r>
              <a:rPr lang="en-IN" i="0" dirty="0" err="1">
                <a:solidFill>
                  <a:srgbClr val="000000"/>
                </a:solidFill>
                <a:effectLst/>
                <a:latin typeface="inter-regular"/>
              </a:rPr>
              <a:t>System.out.println</a:t>
            </a:r>
            <a:r>
              <a:rPr lang="en-IN" i="0" dirty="0">
                <a:solidFill>
                  <a:srgbClr val="000000"/>
                </a:solidFill>
                <a:effectLst/>
                <a:latin typeface="inter-regular"/>
              </a:rPr>
              <a:t>(</a:t>
            </a:r>
            <a:r>
              <a:rPr lang="en-IN" i="0" dirty="0" err="1">
                <a:solidFill>
                  <a:srgbClr val="000000"/>
                </a:solidFill>
                <a:effectLst/>
                <a:latin typeface="inter-regular"/>
              </a:rPr>
              <a:t>i</a:t>
            </a:r>
            <a:r>
              <a:rPr lang="en-IN" i="0" dirty="0">
                <a:solidFill>
                  <a:srgbClr val="000000"/>
                </a:solidFill>
                <a:effectLst/>
                <a:latin typeface="inter-regular"/>
              </a:rPr>
              <a:t>);  </a:t>
            </a:r>
          </a:p>
          <a:p>
            <a:pPr algn="just">
              <a:buFont typeface="+mj-lt"/>
              <a:buAutoNum type="arabicPeriod"/>
            </a:pPr>
            <a:r>
              <a:rPr lang="en-IN" i="0" dirty="0">
                <a:solidFill>
                  <a:srgbClr val="000000"/>
                </a:solidFill>
                <a:effectLst/>
                <a:latin typeface="inter-regular"/>
              </a:rPr>
              <a:t>    }  </a:t>
            </a:r>
          </a:p>
          <a:p>
            <a:pPr algn="just">
              <a:buFont typeface="+mj-lt"/>
              <a:buAutoNum type="arabicPeriod"/>
            </a:pPr>
            <a:r>
              <a:rPr lang="en-IN" i="0" dirty="0">
                <a:solidFill>
                  <a:srgbClr val="000000"/>
                </a:solidFill>
                <a:effectLst/>
                <a:latin typeface="inter-regular"/>
              </a:rPr>
              <a:t>}  </a:t>
            </a:r>
          </a:p>
          <a:p>
            <a:pPr algn="just">
              <a:buFont typeface="+mj-lt"/>
              <a:buAutoNum type="arabicPeriod"/>
            </a:pPr>
            <a:r>
              <a:rPr lang="en-IN" i="0" dirty="0">
                <a:solidFill>
                  <a:srgbClr val="000000"/>
                </a:solidFill>
                <a:effectLst/>
                <a:latin typeface="inter-regular"/>
              </a:rPr>
              <a:t>}  </a:t>
            </a:r>
          </a:p>
        </p:txBody>
      </p:sp>
    </p:spTree>
    <p:extLst>
      <p:ext uri="{BB962C8B-B14F-4D97-AF65-F5344CB8AC3E}">
        <p14:creationId xmlns:p14="http://schemas.microsoft.com/office/powerpoint/2010/main" val="1930021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8FEB5-9F87-AF4B-A60C-1A936E4EE154}"/>
              </a:ext>
            </a:extLst>
          </p:cNvPr>
          <p:cNvSpPr/>
          <p:nvPr/>
        </p:nvSpPr>
        <p:spPr>
          <a:xfrm>
            <a:off x="1243432" y="895647"/>
            <a:ext cx="7647735" cy="523220"/>
          </a:xfrm>
          <a:prstGeom prst="rect">
            <a:avLst/>
          </a:prstGeom>
          <a:noFill/>
        </p:spPr>
        <p:txBody>
          <a:bodyPr wrap="none" lIns="91440" tIns="45720" rIns="91440" bIns="45720">
            <a:spAutoFit/>
          </a:bodyPr>
          <a:lstStyle/>
          <a:p>
            <a:pPr algn="ctr"/>
            <a:r>
              <a:rPr lang="en-US" sz="2800" b="1" i="0" u="sng" cap="none" spc="50" dirty="0">
                <a:ln w="0"/>
                <a:solidFill>
                  <a:schemeClr val="bg2"/>
                </a:solidFill>
                <a:effectLst>
                  <a:innerShdw blurRad="63500" dist="50800" dir="13500000">
                    <a:srgbClr val="000000">
                      <a:alpha val="50000"/>
                    </a:srgbClr>
                  </a:innerShdw>
                </a:effectLst>
                <a:latin typeface="erdana"/>
              </a:rPr>
              <a:t>Java Continue Statement with Labelled For Loop</a:t>
            </a:r>
            <a:endParaRPr lang="en-IN" sz="28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1C33D26C-4153-D66E-420A-B27CC88EC2F7}"/>
              </a:ext>
            </a:extLst>
          </p:cNvPr>
          <p:cNvSpPr txBox="1"/>
          <p:nvPr/>
        </p:nvSpPr>
        <p:spPr>
          <a:xfrm>
            <a:off x="1243432" y="1602879"/>
            <a:ext cx="9748687" cy="707886"/>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333333"/>
                </a:solidFill>
                <a:effectLst/>
                <a:latin typeface="inter-regular"/>
              </a:rPr>
              <a:t>We can use continue statement with a label. This feature is introduced since JDK 1.5. So, we can continue any loop in Java now whether it is outer loop or inner.</a:t>
            </a:r>
            <a:endParaRPr lang="en-IN" sz="2000" dirty="0"/>
          </a:p>
        </p:txBody>
      </p:sp>
      <p:sp>
        <p:nvSpPr>
          <p:cNvPr id="8" name="TextBox 7">
            <a:extLst>
              <a:ext uri="{FF2B5EF4-FFF2-40B4-BE49-F238E27FC236}">
                <a16:creationId xmlns:a16="http://schemas.microsoft.com/office/drawing/2014/main" id="{DA63BD09-2053-6BB6-20C2-8F0B97F898EC}"/>
              </a:ext>
            </a:extLst>
          </p:cNvPr>
          <p:cNvSpPr txBox="1"/>
          <p:nvPr/>
        </p:nvSpPr>
        <p:spPr>
          <a:xfrm>
            <a:off x="1243432" y="2423577"/>
            <a:ext cx="6136480" cy="4247317"/>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ContinueExample3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aa: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a:solidFill>
                  <a:srgbClr val="C00000"/>
                </a:solidFill>
                <a:effectLst/>
                <a:latin typeface="inter-regular"/>
              </a:rPr>
              <a:t>3</a:t>
            </a:r>
            <a:r>
              <a:rPr lang="en-IN" b="0" i="0" dirty="0">
                <a:solidFill>
                  <a:srgbClr val="000000"/>
                </a:solidFill>
                <a:effectLst/>
                <a:latin typeface="inter-regular"/>
              </a:rPr>
              <a:t>;i++){    </a:t>
            </a:r>
          </a:p>
          <a:p>
            <a:pPr algn="just">
              <a:buFont typeface="+mj-lt"/>
              <a:buAutoNum type="arabicPeriod"/>
            </a:pPr>
            <a:r>
              <a:rPr lang="en-IN" b="0" i="0" dirty="0">
                <a:solidFill>
                  <a:srgbClr val="000000"/>
                </a:solidFill>
                <a:effectLst/>
                <a:latin typeface="inter-regular"/>
              </a:rPr>
              <a:t>                    bb: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1</a:t>
            </a:r>
            <a:r>
              <a:rPr lang="en-IN" b="0" i="0" dirty="0">
                <a:solidFill>
                  <a:srgbClr val="000000"/>
                </a:solidFill>
                <a:effectLst/>
                <a:latin typeface="inter-regular"/>
              </a:rPr>
              <a:t>;j&lt;=</a:t>
            </a:r>
            <a:r>
              <a:rPr lang="en-IN" b="0" i="0" dirty="0">
                <a:solidFill>
                  <a:srgbClr val="C00000"/>
                </a:solidFill>
                <a:effectLst/>
                <a:latin typeface="inter-regular"/>
              </a:rPr>
              <a:t>3</a:t>
            </a:r>
            <a:r>
              <a:rPr lang="en-IN" b="0" i="0" dirty="0">
                <a:solidFill>
                  <a:srgbClr val="000000"/>
                </a:solidFill>
                <a:effectLst/>
                <a:latin typeface="inter-regular"/>
              </a:rPr>
              <a:t>;j++){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&amp;&amp;j==</a:t>
            </a:r>
            <a:r>
              <a:rPr lang="en-IN" b="0" i="0" dirty="0">
                <a:solidFill>
                  <a:srgbClr val="C00000"/>
                </a:solidFill>
                <a:effectLst/>
                <a:latin typeface="inter-regular"/>
              </a:rPr>
              <a:t>2</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//using continue statement with label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continue</a:t>
            </a:r>
            <a:r>
              <a:rPr lang="en-IN" b="0" i="0" dirty="0">
                <a:solidFill>
                  <a:srgbClr val="000000"/>
                </a:solidFill>
                <a:effectLst/>
                <a:latin typeface="inter-regular"/>
              </a:rPr>
              <a:t> aa;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2243635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diagram of a computer system&#10;&#10;Description automatically generated">
            <a:extLst>
              <a:ext uri="{FF2B5EF4-FFF2-40B4-BE49-F238E27FC236}">
                <a16:creationId xmlns:a16="http://schemas.microsoft.com/office/drawing/2014/main" id="{CBCED38E-ACBC-81CA-4E1A-729F26BCDC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1" y="1371919"/>
            <a:ext cx="10261596" cy="4104638"/>
          </a:xfrm>
          <a:prstGeom prst="rect">
            <a:avLst/>
          </a:prstGeom>
        </p:spPr>
      </p:pic>
    </p:spTree>
    <p:extLst>
      <p:ext uri="{BB962C8B-B14F-4D97-AF65-F5344CB8AC3E}">
        <p14:creationId xmlns:p14="http://schemas.microsoft.com/office/powerpoint/2010/main" val="2646968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CBF032-1829-7A02-99AD-6573D63DE4C0}"/>
              </a:ext>
            </a:extLst>
          </p:cNvPr>
          <p:cNvSpPr/>
          <p:nvPr/>
        </p:nvSpPr>
        <p:spPr>
          <a:xfrm>
            <a:off x="1036851" y="581323"/>
            <a:ext cx="11032699" cy="1754326"/>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OOPs (Object-Oriented Programming</a:t>
            </a:r>
          </a:p>
          <a:p>
            <a:pPr algn="ctr"/>
            <a:r>
              <a:rPr lang="en-IN" sz="5400" b="1" i="0" u="sng" cap="none" spc="50" dirty="0">
                <a:ln w="0"/>
                <a:solidFill>
                  <a:schemeClr val="bg2"/>
                </a:solidFill>
                <a:effectLst>
                  <a:innerShdw blurRad="63500" dist="50800" dir="13500000">
                    <a:srgbClr val="000000">
                      <a:alpha val="50000"/>
                    </a:srgbClr>
                  </a:innerShdw>
                </a:effectLst>
                <a:latin typeface="erdana"/>
              </a:rPr>
              <a:t> System)</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431E8F96-2A20-A7CF-E042-F652B89B032F}"/>
              </a:ext>
            </a:extLst>
          </p:cNvPr>
          <p:cNvSpPr txBox="1"/>
          <p:nvPr/>
        </p:nvSpPr>
        <p:spPr>
          <a:xfrm>
            <a:off x="6866152" y="2697480"/>
            <a:ext cx="4035212" cy="2862322"/>
          </a:xfrm>
          <a:prstGeom prst="rect">
            <a:avLst/>
          </a:prstGeom>
          <a:noFill/>
        </p:spPr>
        <p:txBody>
          <a:bodyPr wrap="square">
            <a:spAutoFit/>
          </a:bodyPr>
          <a:lstStyle/>
          <a:p>
            <a:pPr marL="342900" indent="-342900">
              <a:buFont typeface="Arial" panose="020B0604020202020204" pitchFamily="34" charset="0"/>
              <a:buChar char="•"/>
            </a:pPr>
            <a:r>
              <a:rPr lang="en-US" sz="2000" b="1" i="0" dirty="0">
                <a:solidFill>
                  <a:srgbClr val="333333"/>
                </a:solidFill>
                <a:effectLst/>
                <a:latin typeface="inter-bold"/>
              </a:rPr>
              <a:t>Object</a:t>
            </a:r>
            <a:r>
              <a:rPr lang="en-US" sz="2000" b="0" i="0" dirty="0">
                <a:solidFill>
                  <a:srgbClr val="333333"/>
                </a:solidFill>
                <a:effectLst/>
                <a:latin typeface="inter-regular"/>
              </a:rPr>
              <a:t> means a real-world entity such as a pen, chair, table, computer, watch, etc. </a:t>
            </a:r>
            <a:r>
              <a:rPr lang="en-US" sz="2000" b="1" i="0" dirty="0">
                <a:solidFill>
                  <a:srgbClr val="333333"/>
                </a:solidFill>
                <a:effectLst/>
                <a:latin typeface="inter-bold"/>
              </a:rPr>
              <a:t>Object-Oriented Programming</a:t>
            </a:r>
            <a:r>
              <a:rPr lang="en-US" sz="2000" b="0" i="0" dirty="0">
                <a:solidFill>
                  <a:srgbClr val="333333"/>
                </a:solidFill>
                <a:effectLst/>
                <a:latin typeface="inter-regular"/>
              </a:rPr>
              <a:t> is a methodology or paradigm to design a program using classes and objects. It simplifies software development and maintenance by providing some concepts:</a:t>
            </a:r>
            <a:endParaRPr lang="en-IN" sz="2000" dirty="0"/>
          </a:p>
        </p:txBody>
      </p:sp>
      <p:pic>
        <p:nvPicPr>
          <p:cNvPr id="10" name="Picture 9" descr="A colorful pie chart with a black background&#10;&#10;Description automatically generated">
            <a:extLst>
              <a:ext uri="{FF2B5EF4-FFF2-40B4-BE49-F238E27FC236}">
                <a16:creationId xmlns:a16="http://schemas.microsoft.com/office/drawing/2014/main" id="{1C78675C-1D7B-2207-4EF9-CB723C870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9" y="2479239"/>
            <a:ext cx="5305425" cy="4086225"/>
          </a:xfrm>
          <a:prstGeom prst="rect">
            <a:avLst/>
          </a:prstGeom>
        </p:spPr>
      </p:pic>
    </p:spTree>
    <p:extLst>
      <p:ext uri="{BB962C8B-B14F-4D97-AF65-F5344CB8AC3E}">
        <p14:creationId xmlns:p14="http://schemas.microsoft.com/office/powerpoint/2010/main" val="1032243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1FF15-5121-8169-72E4-75ECD5225392}"/>
              </a:ext>
            </a:extLst>
          </p:cNvPr>
          <p:cNvSpPr txBox="1"/>
          <p:nvPr/>
        </p:nvSpPr>
        <p:spPr>
          <a:xfrm>
            <a:off x="1363984" y="2056597"/>
            <a:ext cx="6136480" cy="3416320"/>
          </a:xfrm>
          <a:prstGeom prst="rect">
            <a:avLst/>
          </a:prstGeom>
          <a:noFill/>
        </p:spPr>
        <p:txBody>
          <a:bodyPr wrap="square">
            <a:spAutoFit/>
          </a:bodyPr>
          <a:lstStyle/>
          <a:p>
            <a:pPr algn="just"/>
            <a:r>
              <a:rPr lang="en-US" b="0" i="0" dirty="0">
                <a:solidFill>
                  <a:srgbClr val="333333"/>
                </a:solidFill>
                <a:effectLst/>
                <a:latin typeface="inter-regular"/>
              </a:rPr>
              <a:t>Any entity that has state and behavior is known as an object. For example, a chair, pen, table, keyboard, bike, etc. It can be physical or logical.</a:t>
            </a:r>
          </a:p>
          <a:p>
            <a:pPr algn="just"/>
            <a:r>
              <a:rPr lang="en-US" b="0" i="0" dirty="0">
                <a:solidFill>
                  <a:srgbClr val="333333"/>
                </a:solidFill>
                <a:effectLst/>
                <a:latin typeface="inter-regular"/>
              </a:rPr>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pPr algn="just"/>
            <a:r>
              <a:rPr lang="en-US" b="1" i="0" dirty="0">
                <a:solidFill>
                  <a:srgbClr val="333333"/>
                </a:solidFill>
                <a:effectLst/>
                <a:latin typeface="inter-bold"/>
              </a:rPr>
              <a:t>Example:</a:t>
            </a:r>
            <a:r>
              <a:rPr lang="en-US" b="0" i="0" dirty="0">
                <a:solidFill>
                  <a:srgbClr val="333333"/>
                </a:solidFill>
                <a:effectLst/>
                <a:latin typeface="inter-regular"/>
              </a:rPr>
              <a:t> A dog is an object because it has states like color, name, breed, etc. as well as behaviors like wagging the tail, barking, eating, etc.</a:t>
            </a:r>
          </a:p>
        </p:txBody>
      </p:sp>
      <p:pic>
        <p:nvPicPr>
          <p:cNvPr id="5" name="Picture 4" descr="A circular object with objects in the center&#10;&#10;Description automatically generated with medium confidence">
            <a:extLst>
              <a:ext uri="{FF2B5EF4-FFF2-40B4-BE49-F238E27FC236}">
                <a16:creationId xmlns:a16="http://schemas.microsoft.com/office/drawing/2014/main" id="{E1A144DF-163B-719B-4A23-A04C7FAA0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1900237"/>
            <a:ext cx="3057525" cy="3057525"/>
          </a:xfrm>
          <a:prstGeom prst="rect">
            <a:avLst/>
          </a:prstGeom>
        </p:spPr>
      </p:pic>
      <p:sp>
        <p:nvSpPr>
          <p:cNvPr id="6" name="Rectangle 5">
            <a:extLst>
              <a:ext uri="{FF2B5EF4-FFF2-40B4-BE49-F238E27FC236}">
                <a16:creationId xmlns:a16="http://schemas.microsoft.com/office/drawing/2014/main" id="{7D265D1C-8D43-546C-091D-249DA479AFCD}"/>
              </a:ext>
            </a:extLst>
          </p:cNvPr>
          <p:cNvSpPr/>
          <p:nvPr/>
        </p:nvSpPr>
        <p:spPr>
          <a:xfrm>
            <a:off x="1514666" y="976907"/>
            <a:ext cx="2258952"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Object:</a:t>
            </a:r>
          </a:p>
        </p:txBody>
      </p:sp>
    </p:spTree>
    <p:extLst>
      <p:ext uri="{BB962C8B-B14F-4D97-AF65-F5344CB8AC3E}">
        <p14:creationId xmlns:p14="http://schemas.microsoft.com/office/powerpoint/2010/main" val="2640827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A66884F-DDE7-45D6-B169-F33987A57162}"/>
              </a:ext>
            </a:extLst>
          </p:cNvPr>
          <p:cNvGraphicFramePr>
            <a:graphicFrameLocks noGrp="1"/>
          </p:cNvGraphicFramePr>
          <p:nvPr>
            <p:extLst>
              <p:ext uri="{D42A27DB-BD31-4B8C-83A1-F6EECF244321}">
                <p14:modId xmlns:p14="http://schemas.microsoft.com/office/powerpoint/2010/main" val="249274696"/>
              </p:ext>
            </p:extLst>
          </p:nvPr>
        </p:nvGraphicFramePr>
        <p:xfrm>
          <a:off x="1574800" y="365760"/>
          <a:ext cx="8128000" cy="6073336"/>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4090625176"/>
                    </a:ext>
                  </a:extLst>
                </a:gridCol>
                <a:gridCol w="6045200">
                  <a:extLst>
                    <a:ext uri="{9D8B030D-6E8A-4147-A177-3AD203B41FA5}">
                      <a16:colId xmlns:a16="http://schemas.microsoft.com/office/drawing/2014/main" val="3100233102"/>
                    </a:ext>
                  </a:extLst>
                </a:gridCol>
              </a:tblGrid>
              <a:tr h="873520">
                <a:tc>
                  <a:txBody>
                    <a:bodyPr/>
                    <a:lstStyle/>
                    <a:p>
                      <a:r>
                        <a:rPr lang="en-IN" dirty="0">
                          <a:solidFill>
                            <a:schemeClr val="tx1"/>
                          </a:solidFill>
                        </a:rPr>
                        <a:t>Class</a:t>
                      </a:r>
                      <a:r>
                        <a:rPr lang="en-IN"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just"/>
                      <a:r>
                        <a:rPr lang="en-US" sz="1800" b="0" i="1" dirty="0">
                          <a:solidFill>
                            <a:srgbClr val="333333"/>
                          </a:solidFill>
                          <a:effectLst/>
                          <a:latin typeface="inter-regular"/>
                        </a:rPr>
                        <a:t>Collection of objects</a:t>
                      </a:r>
                      <a:r>
                        <a:rPr lang="en-US" sz="1800" b="0" i="0" dirty="0">
                          <a:solidFill>
                            <a:srgbClr val="333333"/>
                          </a:solidFill>
                          <a:effectLst/>
                          <a:latin typeface="inter-regular"/>
                        </a:rPr>
                        <a:t> is called class. It is a logical entity.</a:t>
                      </a:r>
                    </a:p>
                    <a:p>
                      <a:pPr algn="just"/>
                      <a:r>
                        <a:rPr lang="en-US" sz="1800" b="0" i="0" dirty="0">
                          <a:solidFill>
                            <a:srgbClr val="333333"/>
                          </a:solidFill>
                          <a:effectLst/>
                          <a:latin typeface="inter-regular"/>
                        </a:rPr>
                        <a:t>A class can also be defined as a blueprint from which you can create an individual object. Class doesn't consume any space.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40923389"/>
                  </a:ext>
                </a:extLst>
              </a:tr>
              <a:tr h="1135576">
                <a:tc>
                  <a:txBody>
                    <a:bodyPr/>
                    <a:lstStyle/>
                    <a:p>
                      <a:r>
                        <a:rPr lang="en-IN" b="1" dirty="0"/>
                        <a:t>Inheritance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1" kern="1200" dirty="0">
                          <a:solidFill>
                            <a:schemeClr val="dk1"/>
                          </a:solidFill>
                          <a:effectLst/>
                          <a:latin typeface="+mn-lt"/>
                          <a:ea typeface="+mn-ea"/>
                          <a:cs typeface="+mn-cs"/>
                        </a:rPr>
                        <a:t>When one object acquires all the properties and behaviors of a parent object</a:t>
                      </a:r>
                      <a:r>
                        <a:rPr lang="en-US" sz="1800" b="0" i="0" kern="1200" dirty="0">
                          <a:solidFill>
                            <a:schemeClr val="dk1"/>
                          </a:solidFill>
                          <a:effectLst/>
                          <a:latin typeface="+mn-lt"/>
                          <a:ea typeface="+mn-ea"/>
                          <a:cs typeface="+mn-cs"/>
                        </a:rPr>
                        <a:t>, it is known as inheritance. It provides code reusability. It is used to achieve runtime polymorphism.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027073"/>
                  </a:ext>
                </a:extLst>
              </a:tr>
              <a:tr h="2183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Polymorphism</a:t>
                      </a:r>
                    </a:p>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If </a:t>
                      </a:r>
                      <a:r>
                        <a:rPr lang="en-US" sz="1800" b="0" i="1" kern="1200" dirty="0">
                          <a:solidFill>
                            <a:schemeClr val="dk1"/>
                          </a:solidFill>
                          <a:effectLst/>
                          <a:latin typeface="+mn-lt"/>
                          <a:ea typeface="+mn-ea"/>
                          <a:cs typeface="+mn-cs"/>
                        </a:rPr>
                        <a:t>one task is performed in different ways</a:t>
                      </a:r>
                      <a:r>
                        <a:rPr lang="en-US" sz="1800" b="0" i="0" kern="1200" dirty="0">
                          <a:solidFill>
                            <a:schemeClr val="dk1"/>
                          </a:solidFill>
                          <a:effectLst/>
                          <a:latin typeface="+mn-lt"/>
                          <a:ea typeface="+mn-ea"/>
                          <a:cs typeface="+mn-cs"/>
                        </a:rPr>
                        <a:t>, it is known as polymorphism. For example: to convince the customer differently, to draw something, for example, shape, triangle, rectangle, etc.</a:t>
                      </a:r>
                    </a:p>
                    <a:p>
                      <a:r>
                        <a:rPr lang="en-US" sz="1800" b="0" i="0" kern="1200" dirty="0">
                          <a:solidFill>
                            <a:schemeClr val="dk1"/>
                          </a:solidFill>
                          <a:effectLst/>
                          <a:latin typeface="+mn-lt"/>
                          <a:ea typeface="+mn-ea"/>
                          <a:cs typeface="+mn-cs"/>
                        </a:rPr>
                        <a:t>In Java, we use method overloading and method overriding to achieve polymorphism.</a:t>
                      </a:r>
                    </a:p>
                    <a:p>
                      <a:r>
                        <a:rPr lang="en-US" sz="1800" b="0" i="0" kern="1200" dirty="0">
                          <a:solidFill>
                            <a:schemeClr val="dk1"/>
                          </a:solidFill>
                          <a:effectLst/>
                          <a:latin typeface="+mn-lt"/>
                          <a:ea typeface="+mn-ea"/>
                          <a:cs typeface="+mn-cs"/>
                        </a:rPr>
                        <a:t>Another example can be to speak something; for example, a cat speaks meow, dog barks woof,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929196"/>
                  </a:ext>
                </a:extLst>
              </a:tr>
              <a:tr h="1659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Abstraction</a:t>
                      </a:r>
                    </a:p>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1" kern="1200" dirty="0">
                          <a:solidFill>
                            <a:schemeClr val="dk1"/>
                          </a:solidFill>
                          <a:effectLst/>
                          <a:latin typeface="+mn-lt"/>
                          <a:ea typeface="+mn-ea"/>
                          <a:cs typeface="+mn-cs"/>
                        </a:rPr>
                        <a:t>Hiding internal details and showing functionality</a:t>
                      </a:r>
                      <a:r>
                        <a:rPr lang="en-US" sz="1800" b="0" i="0" kern="1200" dirty="0">
                          <a:solidFill>
                            <a:schemeClr val="dk1"/>
                          </a:solidFill>
                          <a:effectLst/>
                          <a:latin typeface="+mn-lt"/>
                          <a:ea typeface="+mn-ea"/>
                          <a:cs typeface="+mn-cs"/>
                        </a:rPr>
                        <a:t> is known as abstraction. For example phone call, we don't know the internal processing.</a:t>
                      </a:r>
                    </a:p>
                    <a:p>
                      <a:r>
                        <a:rPr lang="en-US" sz="1800" b="0" i="0" kern="1200" dirty="0">
                          <a:solidFill>
                            <a:schemeClr val="dk1"/>
                          </a:solidFill>
                          <a:effectLst/>
                          <a:latin typeface="+mn-lt"/>
                          <a:ea typeface="+mn-ea"/>
                          <a:cs typeface="+mn-cs"/>
                        </a:rPr>
                        <a:t>In Java, we use abstract class and interface to achieve abstraction.</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543544"/>
                  </a:ext>
                </a:extLst>
              </a:tr>
            </a:tbl>
          </a:graphicData>
        </a:graphic>
      </p:graphicFrame>
    </p:spTree>
    <p:extLst>
      <p:ext uri="{BB962C8B-B14F-4D97-AF65-F5344CB8AC3E}">
        <p14:creationId xmlns:p14="http://schemas.microsoft.com/office/powerpoint/2010/main" val="74509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A66884F-DDE7-45D6-B169-F33987A57162}"/>
              </a:ext>
            </a:extLst>
          </p:cNvPr>
          <p:cNvGraphicFramePr>
            <a:graphicFrameLocks noGrp="1"/>
          </p:cNvGraphicFramePr>
          <p:nvPr>
            <p:extLst>
              <p:ext uri="{D42A27DB-BD31-4B8C-83A1-F6EECF244321}">
                <p14:modId xmlns:p14="http://schemas.microsoft.com/office/powerpoint/2010/main" val="2565307234"/>
              </p:ext>
            </p:extLst>
          </p:nvPr>
        </p:nvGraphicFramePr>
        <p:xfrm>
          <a:off x="1574800" y="365760"/>
          <a:ext cx="8128000" cy="593284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4090625176"/>
                    </a:ext>
                  </a:extLst>
                </a:gridCol>
                <a:gridCol w="6045200">
                  <a:extLst>
                    <a:ext uri="{9D8B030D-6E8A-4147-A177-3AD203B41FA5}">
                      <a16:colId xmlns:a16="http://schemas.microsoft.com/office/drawing/2014/main" val="3100233102"/>
                    </a:ext>
                  </a:extLst>
                </a:gridCol>
              </a:tblGrid>
              <a:tr h="873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Encapsulation</a:t>
                      </a:r>
                    </a:p>
                    <a:p>
                      <a:r>
                        <a:rPr lang="en-IN"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800" b="0" i="1" kern="1200" dirty="0">
                          <a:solidFill>
                            <a:schemeClr val="tx1"/>
                          </a:solidFill>
                          <a:effectLst/>
                          <a:latin typeface="+mn-lt"/>
                          <a:ea typeface="+mn-ea"/>
                          <a:cs typeface="+mn-cs"/>
                        </a:rPr>
                        <a:t>Binding (or wrapping) code and data together into a single unit are known as encapsulation</a:t>
                      </a:r>
                      <a:r>
                        <a:rPr lang="en-US" sz="1800" b="0" i="0" kern="1200" dirty="0">
                          <a:solidFill>
                            <a:schemeClr val="tx1"/>
                          </a:solidFill>
                          <a:effectLst/>
                          <a:latin typeface="+mn-lt"/>
                          <a:ea typeface="+mn-ea"/>
                          <a:cs typeface="+mn-cs"/>
                        </a:rPr>
                        <a:t>. For example, a capsule, it is wrapped with different medicines.</a:t>
                      </a:r>
                    </a:p>
                    <a:p>
                      <a:r>
                        <a:rPr lang="en-US" sz="1800" b="0" i="0" kern="1200" dirty="0">
                          <a:solidFill>
                            <a:schemeClr val="tx1"/>
                          </a:solidFill>
                          <a:effectLst/>
                          <a:latin typeface="+mn-lt"/>
                          <a:ea typeface="+mn-ea"/>
                          <a:cs typeface="+mn-cs"/>
                        </a:rPr>
                        <a:t>A java class is the example of encapsulation. Java bean is the fully encapsulated class because all the data members are private 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40923389"/>
                  </a:ext>
                </a:extLst>
              </a:tr>
              <a:tr h="1135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Coupling</a:t>
                      </a:r>
                    </a:p>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Coupling refers to the knowledge or information or dependency of another class. It arises when classes are aware of each other. If a class has the details information of another class, there is strong coupling. In Java, we use private, protected, and public modifiers to display the visibility level of a class, method, and field. You can use interfaces for the weaker coupling because there is no concrete implementation.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027073"/>
                  </a:ext>
                </a:extLst>
              </a:tr>
              <a:tr h="2183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Cohesion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Cohesion refers to the level of a component which performs a single well-defined task. A single well-defined task is done by a highly cohesive method. The weakly cohesive method will split the task into separate parts. The java.io package is a highly cohesive package because it has I/O related classes and interface. However, the </a:t>
                      </a:r>
                      <a:r>
                        <a:rPr lang="en-US" sz="1800" b="0" i="0" kern="1200" dirty="0" err="1">
                          <a:solidFill>
                            <a:schemeClr val="dk1"/>
                          </a:solidFill>
                          <a:effectLst/>
                          <a:latin typeface="+mn-lt"/>
                          <a:ea typeface="+mn-ea"/>
                          <a:cs typeface="+mn-cs"/>
                        </a:rPr>
                        <a:t>java.util</a:t>
                      </a:r>
                      <a:r>
                        <a:rPr lang="en-US" sz="1800" b="0" i="0" kern="1200" dirty="0">
                          <a:solidFill>
                            <a:schemeClr val="dk1"/>
                          </a:solidFill>
                          <a:effectLst/>
                          <a:latin typeface="+mn-lt"/>
                          <a:ea typeface="+mn-ea"/>
                          <a:cs typeface="+mn-cs"/>
                        </a:rPr>
                        <a:t> package is a weakly cohesive package because it has unrelated classes and interfaces.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929196"/>
                  </a:ext>
                </a:extLst>
              </a:tr>
            </a:tbl>
          </a:graphicData>
        </a:graphic>
      </p:graphicFrame>
    </p:spTree>
    <p:extLst>
      <p:ext uri="{BB962C8B-B14F-4D97-AF65-F5344CB8AC3E}">
        <p14:creationId xmlns:p14="http://schemas.microsoft.com/office/powerpoint/2010/main" val="2031239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A66884F-DDE7-45D6-B169-F33987A57162}"/>
              </a:ext>
            </a:extLst>
          </p:cNvPr>
          <p:cNvGraphicFramePr>
            <a:graphicFrameLocks noGrp="1"/>
          </p:cNvGraphicFramePr>
          <p:nvPr>
            <p:extLst>
              <p:ext uri="{D42A27DB-BD31-4B8C-83A1-F6EECF244321}">
                <p14:modId xmlns:p14="http://schemas.microsoft.com/office/powerpoint/2010/main" val="773690660"/>
              </p:ext>
            </p:extLst>
          </p:nvPr>
        </p:nvGraphicFramePr>
        <p:xfrm>
          <a:off x="1574800" y="365760"/>
          <a:ext cx="8128000" cy="620716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4090625176"/>
                    </a:ext>
                  </a:extLst>
                </a:gridCol>
                <a:gridCol w="6045200">
                  <a:extLst>
                    <a:ext uri="{9D8B030D-6E8A-4147-A177-3AD203B41FA5}">
                      <a16:colId xmlns:a16="http://schemas.microsoft.com/office/drawing/2014/main" val="3100233102"/>
                    </a:ext>
                  </a:extLst>
                </a:gridCol>
              </a:tblGrid>
              <a:tr h="873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Association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i="0" kern="1200" dirty="0">
                        <a:solidFill>
                          <a:schemeClr val="tx1"/>
                        </a:solidFill>
                        <a:effectLst/>
                        <a:latin typeface="+mn-lt"/>
                        <a:ea typeface="+mn-ea"/>
                        <a:cs typeface="+mn-cs"/>
                      </a:endParaRPr>
                    </a:p>
                    <a:p>
                      <a:r>
                        <a:rPr lang="en-IN"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800" b="0" i="0" kern="1200" dirty="0">
                          <a:solidFill>
                            <a:schemeClr val="tx1"/>
                          </a:solidFill>
                          <a:effectLst/>
                          <a:latin typeface="+mn-lt"/>
                          <a:ea typeface="+mn-ea"/>
                          <a:cs typeface="+mn-cs"/>
                        </a:rPr>
                        <a:t>Association represents the relationship between the objects. Here, one object can be associated with one object or many objects. There can be four types of association between the objects:</a:t>
                      </a:r>
                    </a:p>
                    <a:p>
                      <a:r>
                        <a:rPr lang="en-US" sz="1800" b="1" i="0" kern="1200" dirty="0">
                          <a:solidFill>
                            <a:schemeClr val="tx1"/>
                          </a:solidFill>
                          <a:effectLst/>
                          <a:latin typeface="+mn-lt"/>
                          <a:ea typeface="+mn-ea"/>
                          <a:cs typeface="+mn-cs"/>
                        </a:rPr>
                        <a:t>One to One</a:t>
                      </a:r>
                    </a:p>
                    <a:p>
                      <a:r>
                        <a:rPr lang="en-US" sz="1800" b="1" i="0" kern="1200" dirty="0">
                          <a:solidFill>
                            <a:schemeClr val="tx1"/>
                          </a:solidFill>
                          <a:effectLst/>
                          <a:latin typeface="+mn-lt"/>
                          <a:ea typeface="+mn-ea"/>
                          <a:cs typeface="+mn-cs"/>
                        </a:rPr>
                        <a:t>One to Many</a:t>
                      </a:r>
                    </a:p>
                    <a:p>
                      <a:r>
                        <a:rPr lang="en-US" sz="1800" b="1" i="0" kern="1200" dirty="0">
                          <a:solidFill>
                            <a:schemeClr val="tx1"/>
                          </a:solidFill>
                          <a:effectLst/>
                          <a:latin typeface="+mn-lt"/>
                          <a:ea typeface="+mn-ea"/>
                          <a:cs typeface="+mn-cs"/>
                        </a:rPr>
                        <a:t>Many to One, and</a:t>
                      </a:r>
                    </a:p>
                    <a:p>
                      <a:r>
                        <a:rPr lang="en-US" sz="1800" b="1" i="0" kern="1200" dirty="0">
                          <a:solidFill>
                            <a:schemeClr val="tx1"/>
                          </a:solidFill>
                          <a:effectLst/>
                          <a:latin typeface="+mn-lt"/>
                          <a:ea typeface="+mn-ea"/>
                          <a:cs typeface="+mn-cs"/>
                        </a:rPr>
                        <a:t>Many to 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40923389"/>
                  </a:ext>
                </a:extLst>
              </a:tr>
              <a:tr h="1135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Aggregation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Aggregation is a way to achieve Association. Aggregation represents the relationship where one object contains other objects as a part of its state. It represents the weak relationship between objects. It is also termed as a </a:t>
                      </a:r>
                      <a:r>
                        <a:rPr lang="en-US" sz="1800" b="0" i="1" kern="1200" dirty="0">
                          <a:solidFill>
                            <a:schemeClr val="dk1"/>
                          </a:solidFill>
                          <a:effectLst/>
                          <a:latin typeface="+mn-lt"/>
                          <a:ea typeface="+mn-ea"/>
                          <a:cs typeface="+mn-cs"/>
                        </a:rPr>
                        <a:t>has-a</a:t>
                      </a:r>
                      <a:r>
                        <a:rPr lang="en-US" sz="1800" b="0" i="0" kern="1200" dirty="0">
                          <a:solidFill>
                            <a:schemeClr val="dk1"/>
                          </a:solidFill>
                          <a:effectLst/>
                          <a:latin typeface="+mn-lt"/>
                          <a:ea typeface="+mn-ea"/>
                          <a:cs typeface="+mn-cs"/>
                        </a:rPr>
                        <a:t> relationship in Java. Like, inheritance represents the </a:t>
                      </a:r>
                      <a:r>
                        <a:rPr lang="en-US" sz="1800" b="0" i="1" kern="1200" dirty="0">
                          <a:solidFill>
                            <a:schemeClr val="dk1"/>
                          </a:solidFill>
                          <a:effectLst/>
                          <a:latin typeface="+mn-lt"/>
                          <a:ea typeface="+mn-ea"/>
                          <a:cs typeface="+mn-cs"/>
                        </a:rPr>
                        <a:t>is-a</a:t>
                      </a:r>
                      <a:r>
                        <a:rPr lang="en-US" sz="1800" b="0" i="0" kern="1200" dirty="0">
                          <a:solidFill>
                            <a:schemeClr val="dk1"/>
                          </a:solidFill>
                          <a:effectLst/>
                          <a:latin typeface="+mn-lt"/>
                          <a:ea typeface="+mn-ea"/>
                          <a:cs typeface="+mn-cs"/>
                        </a:rPr>
                        <a:t> relationship. It is another way to reuse objects.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027073"/>
                  </a:ext>
                </a:extLst>
              </a:tr>
              <a:tr h="2183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Composition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The composition is also a way to achieve Association. The composition represents the relationship where one object contains other objects as a part of its state. There is a strong relationship between the containing object and the dependent object. It is the state where containing objects do not have an independent existence. If you delete the parent object, all the child objects will be deleted automatically.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929196"/>
                  </a:ext>
                </a:extLst>
              </a:tr>
            </a:tbl>
          </a:graphicData>
        </a:graphic>
      </p:graphicFrame>
    </p:spTree>
    <p:extLst>
      <p:ext uri="{BB962C8B-B14F-4D97-AF65-F5344CB8AC3E}">
        <p14:creationId xmlns:p14="http://schemas.microsoft.com/office/powerpoint/2010/main" val="3940493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36FFBB-1A7A-ECE0-FF09-6FF0AEDB1A0F}"/>
              </a:ext>
            </a:extLst>
          </p:cNvPr>
          <p:cNvSpPr txBox="1"/>
          <p:nvPr/>
        </p:nvSpPr>
        <p:spPr>
          <a:xfrm>
            <a:off x="1482329" y="898417"/>
            <a:ext cx="8790384" cy="461665"/>
          </a:xfrm>
          <a:prstGeom prst="rect">
            <a:avLst/>
          </a:prstGeom>
          <a:noFill/>
        </p:spPr>
        <p:txBody>
          <a:bodyPr wrap="square">
            <a:spAutoFit/>
          </a:bodyPr>
          <a:lstStyle/>
          <a:p>
            <a:pPr algn="just"/>
            <a:r>
              <a:rPr lang="en-US" sz="2400" b="1" i="0" u="sng" dirty="0">
                <a:solidFill>
                  <a:srgbClr val="610B38"/>
                </a:solidFill>
                <a:effectLst/>
                <a:latin typeface="erdana"/>
              </a:rPr>
              <a:t>Advantage of OOPs over Procedure-oriented programming language</a:t>
            </a:r>
          </a:p>
        </p:txBody>
      </p:sp>
      <p:sp>
        <p:nvSpPr>
          <p:cNvPr id="5" name="TextBox 4">
            <a:extLst>
              <a:ext uri="{FF2B5EF4-FFF2-40B4-BE49-F238E27FC236}">
                <a16:creationId xmlns:a16="http://schemas.microsoft.com/office/drawing/2014/main" id="{9A3FD30E-165D-B42C-6F0B-801D456EEB21}"/>
              </a:ext>
            </a:extLst>
          </p:cNvPr>
          <p:cNvSpPr txBox="1"/>
          <p:nvPr/>
        </p:nvSpPr>
        <p:spPr>
          <a:xfrm>
            <a:off x="1482328" y="1720840"/>
            <a:ext cx="9161859" cy="317009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333333"/>
                </a:solidFill>
                <a:effectLst/>
                <a:latin typeface="inter-regular"/>
              </a:rPr>
              <a:t>OOPs makes development and maintenance easier, whereas, in a procedure-oriented programming language, it is not easy to manage if code grows as project size increases.</a:t>
            </a:r>
          </a:p>
          <a:p>
            <a:pPr marL="285750" indent="-285750">
              <a:buFont typeface="Arial" panose="020B0604020202020204" pitchFamily="34" charset="0"/>
              <a:buChar char="•"/>
            </a:pPr>
            <a:endParaRPr lang="en-US" sz="2000" dirty="0">
              <a:solidFill>
                <a:srgbClr val="333333"/>
              </a:solidFill>
              <a:latin typeface="inter-regular"/>
            </a:endParaRPr>
          </a:p>
          <a:p>
            <a:pPr marL="285750" indent="-285750">
              <a:buFont typeface="Arial" panose="020B0604020202020204" pitchFamily="34" charset="0"/>
              <a:buChar char="•"/>
            </a:pPr>
            <a:r>
              <a:rPr lang="en-US" sz="2000" b="0" i="0" dirty="0">
                <a:solidFill>
                  <a:srgbClr val="333333"/>
                </a:solidFill>
                <a:effectLst/>
                <a:latin typeface="inter-regular"/>
              </a:rPr>
              <a:t>OOPs provides data hiding, whereas, in a procedure-oriented programming language, global data can be accessed from anywhere.</a:t>
            </a:r>
          </a:p>
          <a:p>
            <a:pPr marL="285750" indent="-285750">
              <a:buFont typeface="Arial" panose="020B0604020202020204" pitchFamily="34" charset="0"/>
              <a:buChar char="•"/>
            </a:pPr>
            <a:endParaRPr lang="en-US" sz="2000" dirty="0">
              <a:solidFill>
                <a:srgbClr val="333333"/>
              </a:solidFill>
              <a:latin typeface="inter-regular"/>
            </a:endParaRPr>
          </a:p>
          <a:p>
            <a:pPr marL="285750" indent="-285750">
              <a:buFont typeface="Arial" panose="020B0604020202020204" pitchFamily="34" charset="0"/>
              <a:buChar char="•"/>
            </a:pPr>
            <a:r>
              <a:rPr lang="en-US" sz="2000" b="0" i="0" dirty="0">
                <a:solidFill>
                  <a:srgbClr val="333333"/>
                </a:solidFill>
                <a:effectLst/>
                <a:latin typeface="inter-regular"/>
              </a:rPr>
              <a:t>OOPs provides the ability to simulate real-world event much more effectively. We can provide the solution of real word problem if we are using the Object-Oriented Programming language.</a:t>
            </a:r>
            <a:endParaRPr lang="en-IN" sz="2000" dirty="0"/>
          </a:p>
        </p:txBody>
      </p:sp>
    </p:spTree>
    <p:extLst>
      <p:ext uri="{BB962C8B-B14F-4D97-AF65-F5344CB8AC3E}">
        <p14:creationId xmlns:p14="http://schemas.microsoft.com/office/powerpoint/2010/main" val="2839395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B9B59DC-2A30-DB08-0D3C-AF7A05E7EDFE}"/>
              </a:ext>
            </a:extLst>
          </p:cNvPr>
          <p:cNvGraphicFramePr>
            <a:graphicFrameLocks noGrp="1"/>
          </p:cNvGraphicFramePr>
          <p:nvPr>
            <p:extLst>
              <p:ext uri="{D42A27DB-BD31-4B8C-83A1-F6EECF244321}">
                <p14:modId xmlns:p14="http://schemas.microsoft.com/office/powerpoint/2010/main" val="2610747422"/>
              </p:ext>
            </p:extLst>
          </p:nvPr>
        </p:nvGraphicFramePr>
        <p:xfrm>
          <a:off x="365394" y="734199"/>
          <a:ext cx="10950306" cy="5950720"/>
        </p:xfrm>
        <a:graphic>
          <a:graphicData uri="http://schemas.openxmlformats.org/drawingml/2006/table">
            <a:tbl>
              <a:tblPr/>
              <a:tblGrid>
                <a:gridCol w="3650102">
                  <a:extLst>
                    <a:ext uri="{9D8B030D-6E8A-4147-A177-3AD203B41FA5}">
                      <a16:colId xmlns:a16="http://schemas.microsoft.com/office/drawing/2014/main" val="3800769048"/>
                    </a:ext>
                  </a:extLst>
                </a:gridCol>
                <a:gridCol w="3650102">
                  <a:extLst>
                    <a:ext uri="{9D8B030D-6E8A-4147-A177-3AD203B41FA5}">
                      <a16:colId xmlns:a16="http://schemas.microsoft.com/office/drawing/2014/main" val="3448806543"/>
                    </a:ext>
                  </a:extLst>
                </a:gridCol>
                <a:gridCol w="3650102">
                  <a:extLst>
                    <a:ext uri="{9D8B030D-6E8A-4147-A177-3AD203B41FA5}">
                      <a16:colId xmlns:a16="http://schemas.microsoft.com/office/drawing/2014/main" val="1011584533"/>
                    </a:ext>
                  </a:extLst>
                </a:gridCol>
              </a:tblGrid>
              <a:tr h="0">
                <a:tc>
                  <a:txBody>
                    <a:bodyPr/>
                    <a:lstStyle/>
                    <a:p>
                      <a:pPr algn="l" fontAlgn="t"/>
                      <a:r>
                        <a:rPr lang="en-IN" sz="1800" dirty="0">
                          <a:solidFill>
                            <a:srgbClr val="000000"/>
                          </a:solidFill>
                          <a:effectLst/>
                          <a:latin typeface="times new roman" panose="02020603050405020304" pitchFamily="18" charset="0"/>
                        </a:rPr>
                        <a:t>Identifiers Type</a:t>
                      </a:r>
                    </a:p>
                  </a:txBody>
                  <a:tcPr marL="31667" marR="31667" marT="31667" marB="31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times new roman" panose="02020603050405020304" pitchFamily="18" charset="0"/>
                        </a:rPr>
                        <a:t>Naming Conventions</a:t>
                      </a:r>
                    </a:p>
                  </a:txBody>
                  <a:tcPr marL="31667" marR="31667" marT="31667" marB="31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Examples</a:t>
                      </a:r>
                    </a:p>
                  </a:txBody>
                  <a:tcPr marL="31667" marR="31667" marT="31667" marB="31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2876742273"/>
                  </a:ext>
                </a:extLst>
              </a:tr>
              <a:tr h="684332">
                <a:tc>
                  <a:txBody>
                    <a:bodyPr/>
                    <a:lstStyle/>
                    <a:p>
                      <a:pPr algn="just" fontAlgn="t"/>
                      <a:r>
                        <a:rPr lang="en-IN" sz="1800" dirty="0">
                          <a:solidFill>
                            <a:srgbClr val="333333"/>
                          </a:solidFill>
                          <a:effectLst/>
                          <a:latin typeface="inter-regular"/>
                        </a:rPr>
                        <a:t>Class</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It should start with the uppercase letter.</a:t>
                      </a:r>
                      <a:br>
                        <a:rPr lang="en-US" sz="1800" dirty="0">
                          <a:solidFill>
                            <a:srgbClr val="333333"/>
                          </a:solidFill>
                          <a:effectLst/>
                          <a:latin typeface="inter-regular"/>
                        </a:rPr>
                      </a:br>
                      <a:r>
                        <a:rPr lang="en-US" sz="1800" dirty="0">
                          <a:solidFill>
                            <a:srgbClr val="333333"/>
                          </a:solidFill>
                          <a:effectLst/>
                          <a:latin typeface="inter-regular"/>
                        </a:rPr>
                        <a:t>It should be a noun such as Color, Button, System, Thread, etc.</a:t>
                      </a:r>
                      <a:br>
                        <a:rPr lang="en-US" sz="1800" dirty="0">
                          <a:solidFill>
                            <a:srgbClr val="333333"/>
                          </a:solidFill>
                          <a:effectLst/>
                          <a:latin typeface="inter-regular"/>
                        </a:rPr>
                      </a:br>
                      <a:r>
                        <a:rPr lang="en-US" sz="1800" dirty="0">
                          <a:solidFill>
                            <a:srgbClr val="333333"/>
                          </a:solidFill>
                          <a:effectLst/>
                          <a:latin typeface="inter-regular"/>
                        </a:rPr>
                        <a:t>Use appropriate words, instead of acronyms.</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public class </a:t>
                      </a:r>
                      <a:r>
                        <a:rPr lang="en-US" sz="1800" b="1" dirty="0">
                          <a:solidFill>
                            <a:srgbClr val="333333"/>
                          </a:solidFill>
                          <a:effectLst/>
                          <a:latin typeface="inter-bold"/>
                        </a:rPr>
                        <a:t>Employee</a:t>
                      </a:r>
                      <a:br>
                        <a:rPr lang="en-US" sz="1800" dirty="0">
                          <a:solidFill>
                            <a:srgbClr val="333333"/>
                          </a:solidFill>
                          <a:effectLst/>
                          <a:latin typeface="inter-regular"/>
                        </a:rPr>
                      </a:b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//code snippet</a:t>
                      </a:r>
                      <a:br>
                        <a:rPr lang="en-US" sz="1800" dirty="0">
                          <a:solidFill>
                            <a:srgbClr val="333333"/>
                          </a:solidFill>
                          <a:effectLst/>
                          <a:latin typeface="inter-regular"/>
                        </a:rPr>
                      </a:br>
                      <a:r>
                        <a:rPr lang="en-US" sz="1800" dirty="0">
                          <a:solidFill>
                            <a:srgbClr val="333333"/>
                          </a:solidFill>
                          <a:effectLst/>
                          <a:latin typeface="inter-regular"/>
                        </a:rPr>
                        <a:t>}</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3214768"/>
                  </a:ext>
                </a:extLst>
              </a:tr>
              <a:tr h="684332">
                <a:tc>
                  <a:txBody>
                    <a:bodyPr/>
                    <a:lstStyle/>
                    <a:p>
                      <a:pPr algn="just" fontAlgn="t"/>
                      <a:r>
                        <a:rPr lang="en-IN" sz="1800" dirty="0">
                          <a:solidFill>
                            <a:srgbClr val="333333"/>
                          </a:solidFill>
                          <a:effectLst/>
                          <a:latin typeface="inter-regular"/>
                        </a:rPr>
                        <a:t>Interface</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It should start with the uppercase letter.</a:t>
                      </a:r>
                      <a:br>
                        <a:rPr lang="en-US" sz="1800" dirty="0">
                          <a:solidFill>
                            <a:srgbClr val="333333"/>
                          </a:solidFill>
                          <a:effectLst/>
                          <a:latin typeface="inter-regular"/>
                        </a:rPr>
                      </a:br>
                      <a:r>
                        <a:rPr lang="en-US" sz="1800" dirty="0">
                          <a:solidFill>
                            <a:srgbClr val="333333"/>
                          </a:solidFill>
                          <a:effectLst/>
                          <a:latin typeface="inter-regular"/>
                        </a:rPr>
                        <a:t>It should be an adjective such as Runnable, Remote, ActionListener.</a:t>
                      </a:r>
                      <a:br>
                        <a:rPr lang="en-US" sz="1800" dirty="0">
                          <a:solidFill>
                            <a:srgbClr val="333333"/>
                          </a:solidFill>
                          <a:effectLst/>
                          <a:latin typeface="inter-regular"/>
                        </a:rPr>
                      </a:br>
                      <a:r>
                        <a:rPr lang="en-US" sz="1800" dirty="0">
                          <a:solidFill>
                            <a:srgbClr val="333333"/>
                          </a:solidFill>
                          <a:effectLst/>
                          <a:latin typeface="inter-regular"/>
                        </a:rPr>
                        <a:t>Use appropriate words, instead of acronyms.</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IN" sz="1800">
                          <a:solidFill>
                            <a:srgbClr val="333333"/>
                          </a:solidFill>
                          <a:effectLst/>
                          <a:latin typeface="inter-regular"/>
                        </a:rPr>
                        <a:t>interface </a:t>
                      </a:r>
                      <a:r>
                        <a:rPr lang="en-IN" sz="1800" b="1">
                          <a:solidFill>
                            <a:srgbClr val="333333"/>
                          </a:solidFill>
                          <a:effectLst/>
                          <a:latin typeface="inter-bold"/>
                        </a:rPr>
                        <a:t>Printable</a:t>
                      </a:r>
                      <a:br>
                        <a:rPr lang="en-IN" sz="1800">
                          <a:solidFill>
                            <a:srgbClr val="333333"/>
                          </a:solidFill>
                          <a:effectLst/>
                          <a:latin typeface="inter-regular"/>
                        </a:rPr>
                      </a:br>
                      <a:r>
                        <a:rPr lang="en-IN" sz="1800">
                          <a:solidFill>
                            <a:srgbClr val="333333"/>
                          </a:solidFill>
                          <a:effectLst/>
                          <a:latin typeface="inter-regular"/>
                        </a:rPr>
                        <a:t>{</a:t>
                      </a:r>
                      <a:br>
                        <a:rPr lang="en-IN" sz="1800">
                          <a:solidFill>
                            <a:srgbClr val="333333"/>
                          </a:solidFill>
                          <a:effectLst/>
                          <a:latin typeface="inter-regular"/>
                        </a:rPr>
                      </a:br>
                      <a:r>
                        <a:rPr lang="en-IN" sz="1800">
                          <a:solidFill>
                            <a:srgbClr val="333333"/>
                          </a:solidFill>
                          <a:effectLst/>
                          <a:latin typeface="inter-regular"/>
                        </a:rPr>
                        <a:t>//code snippet</a:t>
                      </a:r>
                      <a:br>
                        <a:rPr lang="en-IN" sz="1800">
                          <a:solidFill>
                            <a:srgbClr val="333333"/>
                          </a:solidFill>
                          <a:effectLst/>
                          <a:latin typeface="inter-regular"/>
                        </a:rPr>
                      </a:br>
                      <a:r>
                        <a:rPr lang="en-IN" sz="1800">
                          <a:solidFill>
                            <a:srgbClr val="333333"/>
                          </a:solidFill>
                          <a:effectLst/>
                          <a:latin typeface="inter-regular"/>
                        </a:rPr>
                        <a:t>}</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388796215"/>
                  </a:ext>
                </a:extLst>
              </a:tr>
              <a:tr h="1046695">
                <a:tc>
                  <a:txBody>
                    <a:bodyPr/>
                    <a:lstStyle/>
                    <a:p>
                      <a:pPr algn="just" fontAlgn="t"/>
                      <a:r>
                        <a:rPr lang="en-IN" sz="1800">
                          <a:solidFill>
                            <a:srgbClr val="333333"/>
                          </a:solidFill>
                          <a:effectLst/>
                          <a:latin typeface="inter-regular"/>
                        </a:rPr>
                        <a:t>Method</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It should start with lowercase letter.</a:t>
                      </a:r>
                      <a:br>
                        <a:rPr lang="en-US" sz="1800" dirty="0">
                          <a:solidFill>
                            <a:srgbClr val="333333"/>
                          </a:solidFill>
                          <a:effectLst/>
                          <a:latin typeface="inter-regular"/>
                        </a:rPr>
                      </a:br>
                      <a:r>
                        <a:rPr lang="en-US" sz="1800" dirty="0">
                          <a:solidFill>
                            <a:srgbClr val="333333"/>
                          </a:solidFill>
                          <a:effectLst/>
                          <a:latin typeface="inter-regular"/>
                        </a:rPr>
                        <a:t>It should be a verb such as main(), print(), </a:t>
                      </a:r>
                      <a:r>
                        <a:rPr lang="en-US" sz="1800" dirty="0" err="1">
                          <a:solidFill>
                            <a:srgbClr val="333333"/>
                          </a:solidFill>
                          <a:effectLst/>
                          <a:latin typeface="inter-regular"/>
                        </a:rPr>
                        <a:t>println</a:t>
                      </a: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If the name contains multiple words, start it with a lowercase letter followed by an uppercase letter such as </a:t>
                      </a:r>
                      <a:r>
                        <a:rPr lang="en-US" sz="1800" dirty="0" err="1">
                          <a:solidFill>
                            <a:srgbClr val="333333"/>
                          </a:solidFill>
                          <a:effectLst/>
                          <a:latin typeface="inter-regular"/>
                        </a:rPr>
                        <a:t>actionPerformed</a:t>
                      </a:r>
                      <a:r>
                        <a:rPr lang="en-US" sz="1800" dirty="0">
                          <a:solidFill>
                            <a:srgbClr val="333333"/>
                          </a:solidFill>
                          <a:effectLst/>
                          <a:latin typeface="inter-regular"/>
                        </a:rPr>
                        <a:t>().</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class Employee</a:t>
                      </a:r>
                      <a:br>
                        <a:rPr lang="en-US" sz="1800" dirty="0">
                          <a:solidFill>
                            <a:srgbClr val="333333"/>
                          </a:solidFill>
                          <a:effectLst/>
                          <a:latin typeface="inter-regular"/>
                        </a:rPr>
                      </a:b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 method</a:t>
                      </a:r>
                      <a:br>
                        <a:rPr lang="en-US" sz="1800" dirty="0">
                          <a:solidFill>
                            <a:srgbClr val="333333"/>
                          </a:solidFill>
                          <a:effectLst/>
                          <a:latin typeface="inter-regular"/>
                        </a:rPr>
                      </a:br>
                      <a:r>
                        <a:rPr lang="en-US" sz="1800" dirty="0">
                          <a:solidFill>
                            <a:srgbClr val="333333"/>
                          </a:solidFill>
                          <a:effectLst/>
                          <a:latin typeface="inter-regular"/>
                        </a:rPr>
                        <a:t>void </a:t>
                      </a:r>
                      <a:r>
                        <a:rPr lang="en-US" sz="1800" b="1" dirty="0">
                          <a:solidFill>
                            <a:srgbClr val="333333"/>
                          </a:solidFill>
                          <a:effectLst/>
                          <a:latin typeface="inter-bold"/>
                        </a:rPr>
                        <a:t>draw()</a:t>
                      </a:r>
                      <a:br>
                        <a:rPr lang="en-US" sz="1800" dirty="0">
                          <a:solidFill>
                            <a:srgbClr val="333333"/>
                          </a:solidFill>
                          <a:effectLst/>
                          <a:latin typeface="inter-regular"/>
                        </a:rPr>
                      </a:b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//code snippet</a:t>
                      </a:r>
                      <a:br>
                        <a:rPr lang="en-US" sz="1800" dirty="0">
                          <a:solidFill>
                            <a:srgbClr val="333333"/>
                          </a:solidFill>
                          <a:effectLst/>
                          <a:latin typeface="inter-regular"/>
                        </a:rPr>
                      </a:b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a:t>
                      </a:r>
                    </a:p>
                  </a:txBody>
                  <a:tcPr marL="21111" marR="21111" marT="21111" marB="21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6325310"/>
                  </a:ext>
                </a:extLst>
              </a:tr>
            </a:tbl>
          </a:graphicData>
        </a:graphic>
      </p:graphicFrame>
      <p:sp>
        <p:nvSpPr>
          <p:cNvPr id="4" name="TextBox 3">
            <a:extLst>
              <a:ext uri="{FF2B5EF4-FFF2-40B4-BE49-F238E27FC236}">
                <a16:creationId xmlns:a16="http://schemas.microsoft.com/office/drawing/2014/main" id="{E91FD143-1680-B75C-C6D4-3451B3339E9F}"/>
              </a:ext>
            </a:extLst>
          </p:cNvPr>
          <p:cNvSpPr txBox="1"/>
          <p:nvPr/>
        </p:nvSpPr>
        <p:spPr>
          <a:xfrm>
            <a:off x="3013472" y="173081"/>
            <a:ext cx="6702028" cy="461665"/>
          </a:xfrm>
          <a:prstGeom prst="rect">
            <a:avLst/>
          </a:prstGeom>
          <a:noFill/>
        </p:spPr>
        <p:txBody>
          <a:bodyPr wrap="square">
            <a:spAutoFit/>
          </a:bodyPr>
          <a:lstStyle/>
          <a:p>
            <a:pPr algn="just"/>
            <a:r>
              <a:rPr lang="en-US" sz="2400" b="1" i="0" dirty="0">
                <a:solidFill>
                  <a:srgbClr val="610B38"/>
                </a:solidFill>
                <a:effectLst/>
                <a:latin typeface="erdana"/>
              </a:rPr>
              <a:t>Naming Conventions of the Different Identifiers</a:t>
            </a:r>
          </a:p>
        </p:txBody>
      </p:sp>
    </p:spTree>
    <p:extLst>
      <p:ext uri="{BB962C8B-B14F-4D97-AF65-F5344CB8AC3E}">
        <p14:creationId xmlns:p14="http://schemas.microsoft.com/office/powerpoint/2010/main" val="3474828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9570A7E-64C3-E643-7AB5-66CE975664DA}"/>
              </a:ext>
            </a:extLst>
          </p:cNvPr>
          <p:cNvGraphicFramePr>
            <a:graphicFrameLocks noGrp="1"/>
          </p:cNvGraphicFramePr>
          <p:nvPr>
            <p:extLst>
              <p:ext uri="{D42A27DB-BD31-4B8C-83A1-F6EECF244321}">
                <p14:modId xmlns:p14="http://schemas.microsoft.com/office/powerpoint/2010/main" val="29775966"/>
              </p:ext>
            </p:extLst>
          </p:nvPr>
        </p:nvGraphicFramePr>
        <p:xfrm>
          <a:off x="607111" y="900114"/>
          <a:ext cx="10977777" cy="5643561"/>
        </p:xfrm>
        <a:graphic>
          <a:graphicData uri="http://schemas.openxmlformats.org/drawingml/2006/table">
            <a:tbl>
              <a:tblPr/>
              <a:tblGrid>
                <a:gridCol w="1976653">
                  <a:extLst>
                    <a:ext uri="{9D8B030D-6E8A-4147-A177-3AD203B41FA5}">
                      <a16:colId xmlns:a16="http://schemas.microsoft.com/office/drawing/2014/main" val="3833712607"/>
                    </a:ext>
                  </a:extLst>
                </a:gridCol>
                <a:gridCol w="5341865">
                  <a:extLst>
                    <a:ext uri="{9D8B030D-6E8A-4147-A177-3AD203B41FA5}">
                      <a16:colId xmlns:a16="http://schemas.microsoft.com/office/drawing/2014/main" val="407465492"/>
                    </a:ext>
                  </a:extLst>
                </a:gridCol>
                <a:gridCol w="3659259">
                  <a:extLst>
                    <a:ext uri="{9D8B030D-6E8A-4147-A177-3AD203B41FA5}">
                      <a16:colId xmlns:a16="http://schemas.microsoft.com/office/drawing/2014/main" val="756673520"/>
                    </a:ext>
                  </a:extLst>
                </a:gridCol>
              </a:tblGrid>
              <a:tr h="2171699">
                <a:tc>
                  <a:txBody>
                    <a:bodyPr/>
                    <a:lstStyle/>
                    <a:p>
                      <a:pPr algn="just" fontAlgn="t"/>
                      <a:r>
                        <a:rPr lang="en-IN" sz="1800" dirty="0">
                          <a:solidFill>
                            <a:srgbClr val="333333"/>
                          </a:solidFill>
                          <a:effectLst/>
                          <a:latin typeface="inter-regular"/>
                        </a:rPr>
                        <a:t>Variable</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It should start with a lowercase letter such as id, name.</a:t>
                      </a:r>
                      <a:br>
                        <a:rPr lang="en-US" sz="1800" dirty="0">
                          <a:solidFill>
                            <a:srgbClr val="333333"/>
                          </a:solidFill>
                          <a:effectLst/>
                          <a:latin typeface="inter-regular"/>
                        </a:rPr>
                      </a:br>
                      <a:r>
                        <a:rPr lang="en-US" sz="1800" dirty="0">
                          <a:solidFill>
                            <a:srgbClr val="333333"/>
                          </a:solidFill>
                          <a:effectLst/>
                          <a:latin typeface="inter-regular"/>
                        </a:rPr>
                        <a:t>It should not start with the special characters like &amp; (ampersand), $ (dollar), _ (underscore).</a:t>
                      </a:r>
                      <a:br>
                        <a:rPr lang="en-US" sz="1800" dirty="0">
                          <a:solidFill>
                            <a:srgbClr val="333333"/>
                          </a:solidFill>
                          <a:effectLst/>
                          <a:latin typeface="inter-regular"/>
                        </a:rPr>
                      </a:br>
                      <a:r>
                        <a:rPr lang="en-US" sz="1800" dirty="0">
                          <a:solidFill>
                            <a:srgbClr val="333333"/>
                          </a:solidFill>
                          <a:effectLst/>
                          <a:latin typeface="inter-regular"/>
                        </a:rPr>
                        <a:t>If the name contains multiple words, start it with the lowercase letter followed by an uppercase letter such as </a:t>
                      </a:r>
                      <a:r>
                        <a:rPr lang="en-US" sz="1800" dirty="0" err="1">
                          <a:solidFill>
                            <a:srgbClr val="333333"/>
                          </a:solidFill>
                          <a:effectLst/>
                          <a:latin typeface="inter-regular"/>
                        </a:rPr>
                        <a:t>firstName</a:t>
                      </a:r>
                      <a:r>
                        <a:rPr lang="en-US" sz="1800" dirty="0">
                          <a:solidFill>
                            <a:srgbClr val="333333"/>
                          </a:solidFill>
                          <a:effectLst/>
                          <a:latin typeface="inter-regular"/>
                        </a:rPr>
                        <a:t>, </a:t>
                      </a:r>
                      <a:r>
                        <a:rPr lang="en-US" sz="1800" dirty="0" err="1">
                          <a:solidFill>
                            <a:srgbClr val="333333"/>
                          </a:solidFill>
                          <a:effectLst/>
                          <a:latin typeface="inter-regular"/>
                        </a:rPr>
                        <a:t>lastName</a:t>
                      </a: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Avoid using one-character variables such as x, y, z.</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class Employee</a:t>
                      </a:r>
                      <a:br>
                        <a:rPr lang="en-US" sz="1800" dirty="0">
                          <a:solidFill>
                            <a:srgbClr val="333333"/>
                          </a:solidFill>
                          <a:effectLst/>
                          <a:latin typeface="inter-regular"/>
                        </a:rPr>
                      </a:b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 variable</a:t>
                      </a:r>
                      <a:br>
                        <a:rPr lang="en-US" sz="1800" dirty="0">
                          <a:solidFill>
                            <a:srgbClr val="333333"/>
                          </a:solidFill>
                          <a:effectLst/>
                          <a:latin typeface="inter-regular"/>
                        </a:rPr>
                      </a:br>
                      <a:r>
                        <a:rPr lang="en-US" sz="1800" dirty="0">
                          <a:solidFill>
                            <a:srgbClr val="333333"/>
                          </a:solidFill>
                          <a:effectLst/>
                          <a:latin typeface="inter-regular"/>
                        </a:rPr>
                        <a:t>int </a:t>
                      </a:r>
                      <a:r>
                        <a:rPr lang="en-US" sz="1800" b="1" dirty="0">
                          <a:solidFill>
                            <a:srgbClr val="333333"/>
                          </a:solidFill>
                          <a:effectLst/>
                          <a:latin typeface="inter-bold"/>
                        </a:rPr>
                        <a:t>id</a:t>
                      </a: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//code snippet</a:t>
                      </a:r>
                      <a:br>
                        <a:rPr lang="en-US" sz="1800" dirty="0">
                          <a:solidFill>
                            <a:srgbClr val="333333"/>
                          </a:solidFill>
                          <a:effectLst/>
                          <a:latin typeface="inter-regular"/>
                        </a:rPr>
                      </a:br>
                      <a:r>
                        <a:rPr lang="en-US" sz="1800" dirty="0">
                          <a:solidFill>
                            <a:srgbClr val="333333"/>
                          </a:solidFill>
                          <a:effectLst/>
                          <a:latin typeface="inter-regular"/>
                        </a:rPr>
                        <a:t>}</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3088460"/>
                  </a:ext>
                </a:extLst>
              </a:tr>
              <a:tr h="1615202">
                <a:tc>
                  <a:txBody>
                    <a:bodyPr/>
                    <a:lstStyle/>
                    <a:p>
                      <a:pPr algn="just" fontAlgn="t"/>
                      <a:r>
                        <a:rPr lang="en-IN" sz="1800" dirty="0">
                          <a:solidFill>
                            <a:srgbClr val="333333"/>
                          </a:solidFill>
                          <a:effectLst/>
                          <a:latin typeface="inter-regular"/>
                        </a:rPr>
                        <a:t>Package</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It should be a lowercase letter such as java, lang.</a:t>
                      </a:r>
                      <a:br>
                        <a:rPr lang="en-US" sz="1800" dirty="0">
                          <a:solidFill>
                            <a:srgbClr val="333333"/>
                          </a:solidFill>
                          <a:effectLst/>
                          <a:latin typeface="inter-regular"/>
                        </a:rPr>
                      </a:br>
                      <a:r>
                        <a:rPr lang="en-US" sz="1800" dirty="0">
                          <a:solidFill>
                            <a:srgbClr val="333333"/>
                          </a:solidFill>
                          <a:effectLst/>
                          <a:latin typeface="inter-regular"/>
                        </a:rPr>
                        <a:t>If the name contains multiple words, it should be separated by dots (.) such as </a:t>
                      </a:r>
                      <a:r>
                        <a:rPr lang="en-US" sz="1800" dirty="0" err="1">
                          <a:solidFill>
                            <a:srgbClr val="333333"/>
                          </a:solidFill>
                          <a:effectLst/>
                          <a:latin typeface="inter-regular"/>
                        </a:rPr>
                        <a:t>java.util</a:t>
                      </a:r>
                      <a:r>
                        <a:rPr lang="en-US" sz="1800" dirty="0">
                          <a:solidFill>
                            <a:srgbClr val="333333"/>
                          </a:solidFill>
                          <a:effectLst/>
                          <a:latin typeface="inter-regular"/>
                        </a:rPr>
                        <a:t>, </a:t>
                      </a:r>
                      <a:r>
                        <a:rPr lang="en-US" sz="1800" dirty="0" err="1">
                          <a:solidFill>
                            <a:srgbClr val="333333"/>
                          </a:solidFill>
                          <a:effectLst/>
                          <a:latin typeface="inter-regular"/>
                        </a:rPr>
                        <a:t>java.lang</a:t>
                      </a:r>
                      <a:r>
                        <a:rPr lang="en-US" sz="1800" dirty="0">
                          <a:solidFill>
                            <a:srgbClr val="333333"/>
                          </a:solidFill>
                          <a:effectLst/>
                          <a:latin typeface="inter-regular"/>
                        </a:rPr>
                        <a:t>.</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800" dirty="0">
                          <a:solidFill>
                            <a:srgbClr val="333333"/>
                          </a:solidFill>
                          <a:effectLst/>
                          <a:latin typeface="inter-regular"/>
                        </a:rPr>
                        <a:t>//package</a:t>
                      </a:r>
                      <a:br>
                        <a:rPr lang="en-IN" sz="1800" dirty="0">
                          <a:solidFill>
                            <a:srgbClr val="333333"/>
                          </a:solidFill>
                          <a:effectLst/>
                          <a:latin typeface="inter-regular"/>
                        </a:rPr>
                      </a:br>
                      <a:r>
                        <a:rPr lang="en-IN" sz="1800" dirty="0" err="1">
                          <a:solidFill>
                            <a:srgbClr val="333333"/>
                          </a:solidFill>
                          <a:effectLst/>
                          <a:latin typeface="inter-regular"/>
                        </a:rPr>
                        <a:t>package</a:t>
                      </a:r>
                      <a:r>
                        <a:rPr lang="en-IN" sz="1800" dirty="0">
                          <a:solidFill>
                            <a:srgbClr val="333333"/>
                          </a:solidFill>
                          <a:effectLst/>
                          <a:latin typeface="inter-regular"/>
                        </a:rPr>
                        <a:t> </a:t>
                      </a:r>
                      <a:r>
                        <a:rPr lang="en-IN" sz="1800" b="1" dirty="0" err="1">
                          <a:solidFill>
                            <a:srgbClr val="333333"/>
                          </a:solidFill>
                          <a:effectLst/>
                          <a:latin typeface="inter-bold"/>
                        </a:rPr>
                        <a:t>com.javatpoint</a:t>
                      </a:r>
                      <a:r>
                        <a:rPr lang="en-IN" sz="1800" b="1" dirty="0">
                          <a:solidFill>
                            <a:srgbClr val="333333"/>
                          </a:solidFill>
                          <a:effectLst/>
                          <a:latin typeface="inter-bold"/>
                        </a:rPr>
                        <a:t>;</a:t>
                      </a:r>
                      <a:br>
                        <a:rPr lang="en-IN" sz="1800" dirty="0">
                          <a:solidFill>
                            <a:srgbClr val="333333"/>
                          </a:solidFill>
                          <a:effectLst/>
                          <a:latin typeface="inter-regular"/>
                        </a:rPr>
                      </a:br>
                      <a:r>
                        <a:rPr lang="en-IN" sz="1800" dirty="0">
                          <a:solidFill>
                            <a:srgbClr val="333333"/>
                          </a:solidFill>
                          <a:effectLst/>
                          <a:latin typeface="inter-regular"/>
                        </a:rPr>
                        <a:t>class Employee</a:t>
                      </a:r>
                      <a:br>
                        <a:rPr lang="en-IN" sz="1800" dirty="0">
                          <a:solidFill>
                            <a:srgbClr val="333333"/>
                          </a:solidFill>
                          <a:effectLst/>
                          <a:latin typeface="inter-regular"/>
                        </a:rPr>
                      </a:br>
                      <a:r>
                        <a:rPr lang="en-IN" sz="1800" dirty="0">
                          <a:solidFill>
                            <a:srgbClr val="333333"/>
                          </a:solidFill>
                          <a:effectLst/>
                          <a:latin typeface="inter-regular"/>
                        </a:rPr>
                        <a:t>{</a:t>
                      </a:r>
                      <a:br>
                        <a:rPr lang="en-IN" sz="1800" dirty="0">
                          <a:solidFill>
                            <a:srgbClr val="333333"/>
                          </a:solidFill>
                          <a:effectLst/>
                          <a:latin typeface="inter-regular"/>
                        </a:rPr>
                      </a:br>
                      <a:r>
                        <a:rPr lang="en-IN" sz="1800" dirty="0">
                          <a:solidFill>
                            <a:srgbClr val="333333"/>
                          </a:solidFill>
                          <a:effectLst/>
                          <a:latin typeface="inter-regular"/>
                        </a:rPr>
                        <a:t>//code snippet</a:t>
                      </a:r>
                      <a:br>
                        <a:rPr lang="en-IN" sz="1800" dirty="0">
                          <a:solidFill>
                            <a:srgbClr val="333333"/>
                          </a:solidFill>
                          <a:effectLst/>
                          <a:latin typeface="inter-regular"/>
                        </a:rPr>
                      </a:br>
                      <a:r>
                        <a:rPr lang="en-IN" sz="1800" dirty="0">
                          <a:solidFill>
                            <a:srgbClr val="333333"/>
                          </a:solidFill>
                          <a:effectLst/>
                          <a:latin typeface="inter-regular"/>
                        </a:rPr>
                        <a:t>}</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66959360"/>
                  </a:ext>
                </a:extLst>
              </a:tr>
              <a:tr h="1771066">
                <a:tc>
                  <a:txBody>
                    <a:bodyPr/>
                    <a:lstStyle/>
                    <a:p>
                      <a:pPr algn="just" fontAlgn="t"/>
                      <a:r>
                        <a:rPr lang="en-IN" sz="1800" dirty="0">
                          <a:solidFill>
                            <a:srgbClr val="333333"/>
                          </a:solidFill>
                          <a:effectLst/>
                          <a:latin typeface="inter-regular"/>
                        </a:rPr>
                        <a:t>Constant</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It should be in uppercase letters such as RED, YELLOW.</a:t>
                      </a:r>
                      <a:br>
                        <a:rPr lang="en-US" sz="1800" dirty="0">
                          <a:solidFill>
                            <a:srgbClr val="333333"/>
                          </a:solidFill>
                          <a:effectLst/>
                          <a:latin typeface="inter-regular"/>
                        </a:rPr>
                      </a:br>
                      <a:r>
                        <a:rPr lang="en-US" sz="1800" dirty="0">
                          <a:solidFill>
                            <a:srgbClr val="333333"/>
                          </a:solidFill>
                          <a:effectLst/>
                          <a:latin typeface="inter-regular"/>
                        </a:rPr>
                        <a:t>If the name contains multiple words, it should be separated by an underscore(_) such as MAX_PRIORITY.</a:t>
                      </a:r>
                      <a:br>
                        <a:rPr lang="en-US" sz="1800" dirty="0">
                          <a:solidFill>
                            <a:srgbClr val="333333"/>
                          </a:solidFill>
                          <a:effectLst/>
                          <a:latin typeface="inter-regular"/>
                        </a:rPr>
                      </a:br>
                      <a:r>
                        <a:rPr lang="en-US" sz="1800" dirty="0">
                          <a:solidFill>
                            <a:srgbClr val="333333"/>
                          </a:solidFill>
                          <a:effectLst/>
                          <a:latin typeface="inter-regular"/>
                        </a:rPr>
                        <a:t>It may contain digits but not as the first letter.</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class Employee</a:t>
                      </a:r>
                      <a:br>
                        <a:rPr lang="en-US" sz="1800" dirty="0">
                          <a:solidFill>
                            <a:srgbClr val="333333"/>
                          </a:solidFill>
                          <a:effectLst/>
                          <a:latin typeface="inter-regular"/>
                        </a:rPr>
                      </a:br>
                      <a:r>
                        <a:rPr lang="en-US" sz="1800" dirty="0">
                          <a:solidFill>
                            <a:srgbClr val="333333"/>
                          </a:solidFill>
                          <a:effectLst/>
                          <a:latin typeface="inter-regular"/>
                        </a:rPr>
                        <a:t>{</a:t>
                      </a:r>
                      <a:br>
                        <a:rPr lang="en-US" sz="1800" dirty="0">
                          <a:solidFill>
                            <a:srgbClr val="333333"/>
                          </a:solidFill>
                          <a:effectLst/>
                          <a:latin typeface="inter-regular"/>
                        </a:rPr>
                      </a:br>
                      <a:r>
                        <a:rPr lang="en-US" sz="1800" dirty="0">
                          <a:solidFill>
                            <a:srgbClr val="333333"/>
                          </a:solidFill>
                          <a:effectLst/>
                          <a:latin typeface="inter-regular"/>
                        </a:rPr>
                        <a:t>//constant</a:t>
                      </a:r>
                      <a:br>
                        <a:rPr lang="en-US" sz="1800" dirty="0">
                          <a:solidFill>
                            <a:srgbClr val="333333"/>
                          </a:solidFill>
                          <a:effectLst/>
                          <a:latin typeface="inter-regular"/>
                        </a:rPr>
                      </a:br>
                      <a:r>
                        <a:rPr lang="en-US" sz="1800" dirty="0">
                          <a:solidFill>
                            <a:srgbClr val="333333"/>
                          </a:solidFill>
                          <a:effectLst/>
                          <a:latin typeface="inter-regular"/>
                        </a:rPr>
                        <a:t>static final int </a:t>
                      </a:r>
                      <a:r>
                        <a:rPr lang="en-US" sz="1800" b="1" dirty="0">
                          <a:solidFill>
                            <a:srgbClr val="333333"/>
                          </a:solidFill>
                          <a:effectLst/>
                          <a:latin typeface="inter-bold"/>
                        </a:rPr>
                        <a:t>MIN_AGE</a:t>
                      </a:r>
                      <a:r>
                        <a:rPr lang="en-US" sz="1800" dirty="0">
                          <a:solidFill>
                            <a:srgbClr val="333333"/>
                          </a:solidFill>
                          <a:effectLst/>
                          <a:latin typeface="inter-regular"/>
                        </a:rPr>
                        <a:t> = 18;</a:t>
                      </a:r>
                      <a:br>
                        <a:rPr lang="en-US" sz="1800" dirty="0">
                          <a:solidFill>
                            <a:srgbClr val="333333"/>
                          </a:solidFill>
                          <a:effectLst/>
                          <a:latin typeface="inter-regular"/>
                        </a:rPr>
                      </a:br>
                      <a:r>
                        <a:rPr lang="en-US" sz="1800" dirty="0">
                          <a:solidFill>
                            <a:srgbClr val="333333"/>
                          </a:solidFill>
                          <a:effectLst/>
                          <a:latin typeface="inter-regular"/>
                        </a:rPr>
                        <a:t>//code snippet</a:t>
                      </a:r>
                      <a:br>
                        <a:rPr lang="en-US" sz="1800" dirty="0">
                          <a:solidFill>
                            <a:srgbClr val="333333"/>
                          </a:solidFill>
                          <a:effectLst/>
                          <a:latin typeface="inter-regular"/>
                        </a:rPr>
                      </a:br>
                      <a:r>
                        <a:rPr lang="en-US" sz="1800" dirty="0">
                          <a:solidFill>
                            <a:srgbClr val="333333"/>
                          </a:solidFill>
                          <a:effectLst/>
                          <a:latin typeface="inter-regular"/>
                        </a:rPr>
                        <a:t>}</a:t>
                      </a:r>
                    </a:p>
                  </a:txBody>
                  <a:tcPr marL="27438" marR="27438" marT="27438" marB="27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2097935354"/>
                  </a:ext>
                </a:extLst>
              </a:tr>
            </a:tbl>
          </a:graphicData>
        </a:graphic>
      </p:graphicFrame>
    </p:spTree>
    <p:extLst>
      <p:ext uri="{BB962C8B-B14F-4D97-AF65-F5344CB8AC3E}">
        <p14:creationId xmlns:p14="http://schemas.microsoft.com/office/powerpoint/2010/main" val="752867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B44AD-74AB-6146-F15D-1D319CD72113}"/>
              </a:ext>
            </a:extLst>
          </p:cNvPr>
          <p:cNvSpPr txBox="1"/>
          <p:nvPr/>
        </p:nvSpPr>
        <p:spPr>
          <a:xfrm>
            <a:off x="1196579" y="1201669"/>
            <a:ext cx="6136480" cy="2492990"/>
          </a:xfrm>
          <a:prstGeom prst="rect">
            <a:avLst/>
          </a:prstGeom>
          <a:noFill/>
        </p:spPr>
        <p:txBody>
          <a:bodyPr wrap="square">
            <a:spAutoFit/>
          </a:bodyPr>
          <a:lstStyle/>
          <a:p>
            <a:pPr algn="just"/>
            <a:r>
              <a:rPr lang="en-US" sz="2400" b="0" i="0" dirty="0">
                <a:solidFill>
                  <a:srgbClr val="610B38"/>
                </a:solidFill>
                <a:effectLst/>
                <a:latin typeface="erdana"/>
              </a:rPr>
              <a:t>CamelCase in Java naming conventions:</a:t>
            </a:r>
          </a:p>
          <a:p>
            <a:pPr algn="just"/>
            <a:endParaRPr lang="en-US" sz="2400" b="0" i="0" dirty="0">
              <a:solidFill>
                <a:srgbClr val="610B38"/>
              </a:solidFill>
              <a:effectLst/>
              <a:latin typeface="erdana"/>
            </a:endParaRPr>
          </a:p>
          <a:p>
            <a:pPr marL="285750" indent="-285750" algn="just">
              <a:buFont typeface="Arial" panose="020B0604020202020204" pitchFamily="34" charset="0"/>
              <a:buChar char="•"/>
            </a:pPr>
            <a:r>
              <a:rPr lang="en-US" b="0" i="0" dirty="0">
                <a:solidFill>
                  <a:srgbClr val="333333"/>
                </a:solidFill>
                <a:effectLst/>
                <a:latin typeface="inter-regular"/>
              </a:rPr>
              <a:t>Java follows camel-case syntax for naming the class, interface, method, and variable.</a:t>
            </a:r>
          </a:p>
          <a:p>
            <a:pPr marL="285750" indent="-285750" algn="just">
              <a:buFont typeface="Arial" panose="020B0604020202020204" pitchFamily="34" charset="0"/>
              <a:buChar char="•"/>
            </a:pPr>
            <a:r>
              <a:rPr lang="en-US" b="0" i="0" dirty="0">
                <a:solidFill>
                  <a:srgbClr val="333333"/>
                </a:solidFill>
                <a:effectLst/>
                <a:latin typeface="inter-regular"/>
              </a:rPr>
              <a:t>If the name is combined with two words, the second word will start with uppercase letter always such as </a:t>
            </a:r>
            <a:r>
              <a:rPr lang="en-US" b="0" i="0" dirty="0" err="1">
                <a:solidFill>
                  <a:srgbClr val="333333"/>
                </a:solidFill>
                <a:effectLst/>
                <a:latin typeface="inter-regular"/>
              </a:rPr>
              <a:t>actionPerformed</a:t>
            </a:r>
            <a:r>
              <a:rPr lang="en-US" b="0" i="0" dirty="0">
                <a:solidFill>
                  <a:srgbClr val="333333"/>
                </a:solidFill>
                <a:effectLst/>
                <a:latin typeface="inter-regular"/>
              </a:rPr>
              <a:t>(), </a:t>
            </a:r>
            <a:r>
              <a:rPr lang="en-US" b="0" i="0" dirty="0" err="1">
                <a:solidFill>
                  <a:srgbClr val="333333"/>
                </a:solidFill>
                <a:effectLst/>
                <a:latin typeface="inter-regular"/>
              </a:rPr>
              <a:t>firstName</a:t>
            </a:r>
            <a:r>
              <a:rPr lang="en-US" b="0" i="0" dirty="0">
                <a:solidFill>
                  <a:srgbClr val="333333"/>
                </a:solidFill>
                <a:effectLst/>
                <a:latin typeface="inter-regular"/>
              </a:rPr>
              <a:t>, </a:t>
            </a:r>
            <a:r>
              <a:rPr lang="en-US" b="0" i="0" dirty="0" err="1">
                <a:solidFill>
                  <a:srgbClr val="333333"/>
                </a:solidFill>
                <a:effectLst/>
                <a:latin typeface="inter-regular"/>
              </a:rPr>
              <a:t>ActionEvent</a:t>
            </a:r>
            <a:r>
              <a:rPr lang="en-US" b="0" i="0" dirty="0">
                <a:solidFill>
                  <a:srgbClr val="333333"/>
                </a:solidFill>
                <a:effectLst/>
                <a:latin typeface="inter-regular"/>
              </a:rPr>
              <a:t>, ActionListener, etc.</a:t>
            </a:r>
          </a:p>
        </p:txBody>
      </p:sp>
    </p:spTree>
    <p:extLst>
      <p:ext uri="{BB962C8B-B14F-4D97-AF65-F5344CB8AC3E}">
        <p14:creationId xmlns:p14="http://schemas.microsoft.com/office/powerpoint/2010/main" val="709602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9A8026-82EF-003B-5803-1E4CDC005EF5}"/>
              </a:ext>
            </a:extLst>
          </p:cNvPr>
          <p:cNvSpPr/>
          <p:nvPr/>
        </p:nvSpPr>
        <p:spPr>
          <a:xfrm>
            <a:off x="896271" y="624185"/>
            <a:ext cx="8056308" cy="923330"/>
          </a:xfrm>
          <a:prstGeom prst="rect">
            <a:avLst/>
          </a:prstGeom>
          <a:noFill/>
        </p:spPr>
        <p:txBody>
          <a:bodyPr wrap="none" lIns="91440" tIns="45720" rIns="91440" bIns="45720">
            <a:spAutoFit/>
          </a:bodyPr>
          <a:lstStyle/>
          <a:p>
            <a:pPr algn="ctr"/>
            <a:r>
              <a:rPr lang="en-US" sz="5400" b="1" i="0" u="sng" cap="none" spc="50" dirty="0">
                <a:ln w="0"/>
                <a:solidFill>
                  <a:schemeClr val="bg2"/>
                </a:solidFill>
                <a:effectLst>
                  <a:innerShdw blurRad="63500" dist="50800" dir="13500000">
                    <a:srgbClr val="000000">
                      <a:alpha val="50000"/>
                    </a:srgbClr>
                  </a:innerShdw>
                </a:effectLst>
                <a:latin typeface="erdana"/>
              </a:rPr>
              <a:t>Objects and Classes in Java</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3A36A3E2-130C-32B3-4EE2-15940E273C40}"/>
              </a:ext>
            </a:extLst>
          </p:cNvPr>
          <p:cNvSpPr txBox="1"/>
          <p:nvPr/>
        </p:nvSpPr>
        <p:spPr>
          <a:xfrm>
            <a:off x="896271" y="1794152"/>
            <a:ext cx="6136480" cy="1846659"/>
          </a:xfrm>
          <a:prstGeom prst="rect">
            <a:avLst/>
          </a:prstGeom>
          <a:noFill/>
        </p:spPr>
        <p:txBody>
          <a:bodyPr wrap="square">
            <a:spAutoFit/>
          </a:bodyPr>
          <a:lstStyle/>
          <a:p>
            <a:pPr algn="just"/>
            <a:r>
              <a:rPr lang="en-US" sz="2400" b="1" i="0" dirty="0">
                <a:solidFill>
                  <a:srgbClr val="333333"/>
                </a:solidFill>
                <a:effectLst/>
                <a:latin typeface="inter-bold"/>
              </a:rPr>
              <a:t>Object Definitions:</a:t>
            </a:r>
          </a:p>
          <a:p>
            <a:pPr algn="just"/>
            <a:endParaRPr lang="en-US" b="0" i="0" dirty="0">
              <a:solidFill>
                <a:srgbClr val="333333"/>
              </a:solidFill>
              <a:effectLst/>
              <a:latin typeface="inter-regular"/>
            </a:endParaRPr>
          </a:p>
          <a:p>
            <a:pPr marL="285750" indent="-285750" algn="just">
              <a:buFont typeface="Wingdings" panose="05000000000000000000" pitchFamily="2" charset="2"/>
              <a:buChar char="Ø"/>
            </a:pPr>
            <a:r>
              <a:rPr lang="en-US" b="0" i="0" dirty="0">
                <a:solidFill>
                  <a:srgbClr val="000000"/>
                </a:solidFill>
                <a:effectLst/>
                <a:latin typeface="inter-regular"/>
              </a:rPr>
              <a:t>An object is </a:t>
            </a:r>
            <a:r>
              <a:rPr lang="en-US" b="0" i="1" dirty="0">
                <a:solidFill>
                  <a:srgbClr val="000000"/>
                </a:solidFill>
                <a:effectLst/>
                <a:latin typeface="inter-regular"/>
              </a:rPr>
              <a:t>a real-world entity</a:t>
            </a:r>
            <a:r>
              <a:rPr lang="en-US" b="0" i="0" dirty="0">
                <a:solidFill>
                  <a:srgbClr val="000000"/>
                </a:solidFill>
                <a:effectLst/>
                <a:latin typeface="inter-regular"/>
              </a:rPr>
              <a:t>.</a:t>
            </a:r>
          </a:p>
          <a:p>
            <a:pPr marL="285750" indent="-285750" algn="just">
              <a:buFont typeface="Wingdings" panose="05000000000000000000" pitchFamily="2" charset="2"/>
              <a:buChar char="Ø"/>
            </a:pPr>
            <a:r>
              <a:rPr lang="en-US" b="0" i="0" dirty="0">
                <a:solidFill>
                  <a:srgbClr val="000000"/>
                </a:solidFill>
                <a:effectLst/>
                <a:latin typeface="inter-regular"/>
              </a:rPr>
              <a:t>An object is </a:t>
            </a:r>
            <a:r>
              <a:rPr lang="en-US" b="0" i="1" dirty="0">
                <a:solidFill>
                  <a:srgbClr val="000000"/>
                </a:solidFill>
                <a:effectLst/>
                <a:latin typeface="inter-regular"/>
              </a:rPr>
              <a:t>a runtime entity</a:t>
            </a:r>
            <a:r>
              <a:rPr lang="en-US" b="0" i="0" dirty="0">
                <a:solidFill>
                  <a:srgbClr val="000000"/>
                </a:solidFill>
                <a:effectLst/>
                <a:latin typeface="inter-regular"/>
              </a:rPr>
              <a:t>.</a:t>
            </a:r>
          </a:p>
          <a:p>
            <a:pPr marL="285750" indent="-285750" algn="just">
              <a:buFont typeface="Wingdings" panose="05000000000000000000" pitchFamily="2" charset="2"/>
              <a:buChar char="Ø"/>
            </a:pPr>
            <a:r>
              <a:rPr lang="en-US" b="0" i="0" dirty="0">
                <a:solidFill>
                  <a:srgbClr val="000000"/>
                </a:solidFill>
                <a:effectLst/>
                <a:latin typeface="inter-regular"/>
              </a:rPr>
              <a:t>The object is </a:t>
            </a:r>
            <a:r>
              <a:rPr lang="en-US" b="0" i="1" dirty="0">
                <a:solidFill>
                  <a:srgbClr val="000000"/>
                </a:solidFill>
                <a:effectLst/>
                <a:latin typeface="inter-regular"/>
              </a:rPr>
              <a:t>an entity which has state and behavior</a:t>
            </a:r>
            <a:r>
              <a:rPr lang="en-US" b="0" i="0" dirty="0">
                <a:solidFill>
                  <a:srgbClr val="000000"/>
                </a:solidFill>
                <a:effectLst/>
                <a:latin typeface="inter-regular"/>
              </a:rPr>
              <a:t>.</a:t>
            </a:r>
          </a:p>
          <a:p>
            <a:pPr marL="285750" indent="-285750" algn="just">
              <a:buFont typeface="Wingdings" panose="05000000000000000000" pitchFamily="2" charset="2"/>
              <a:buChar char="Ø"/>
            </a:pPr>
            <a:r>
              <a:rPr lang="en-US" b="0" i="0" dirty="0">
                <a:solidFill>
                  <a:srgbClr val="000000"/>
                </a:solidFill>
                <a:effectLst/>
                <a:latin typeface="inter-regular"/>
              </a:rPr>
              <a:t>The object is </a:t>
            </a:r>
            <a:r>
              <a:rPr lang="en-US" b="0" i="1" dirty="0">
                <a:solidFill>
                  <a:srgbClr val="000000"/>
                </a:solidFill>
                <a:effectLst/>
                <a:latin typeface="inter-regular"/>
              </a:rPr>
              <a:t>an instance of a class</a:t>
            </a:r>
            <a:r>
              <a:rPr lang="en-US" b="0" i="0" dirty="0">
                <a:solidFill>
                  <a:srgbClr val="000000"/>
                </a:solidFill>
                <a:effectLst/>
                <a:latin typeface="inter-regular"/>
              </a:rPr>
              <a:t>. </a:t>
            </a:r>
          </a:p>
        </p:txBody>
      </p:sp>
      <p:pic>
        <p:nvPicPr>
          <p:cNvPr id="10" name="Picture 9" descr="A diagram of characteristics of object&#10;&#10;Description automatically generated">
            <a:extLst>
              <a:ext uri="{FF2B5EF4-FFF2-40B4-BE49-F238E27FC236}">
                <a16:creationId xmlns:a16="http://schemas.microsoft.com/office/drawing/2014/main" id="{F57B107D-1608-D877-4B9B-51A253569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938" y="2030253"/>
            <a:ext cx="4224165" cy="4329113"/>
          </a:xfrm>
          <a:prstGeom prst="rect">
            <a:avLst/>
          </a:prstGeom>
        </p:spPr>
      </p:pic>
    </p:spTree>
    <p:extLst>
      <p:ext uri="{BB962C8B-B14F-4D97-AF65-F5344CB8AC3E}">
        <p14:creationId xmlns:p14="http://schemas.microsoft.com/office/powerpoint/2010/main" val="3265119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 name="Picture 2" descr="A diagram of a software company&#10;&#10;Description automatically generated">
            <a:extLst>
              <a:ext uri="{FF2B5EF4-FFF2-40B4-BE49-F238E27FC236}">
                <a16:creationId xmlns:a16="http://schemas.microsoft.com/office/drawing/2014/main" id="{602352F2-6CE9-6CA1-3D85-3B2AEB2A8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5" y="490075"/>
            <a:ext cx="9323593" cy="5710700"/>
          </a:xfrm>
          <a:prstGeom prst="roundRect">
            <a:avLst>
              <a:gd name="adj" fmla="val 5301"/>
            </a:avLst>
          </a:prstGeom>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6" name="Oval 5">
            <a:extLst>
              <a:ext uri="{FF2B5EF4-FFF2-40B4-BE49-F238E27FC236}">
                <a16:creationId xmlns:a16="http://schemas.microsoft.com/office/drawing/2014/main" id="{B6AB7854-B548-92E9-B370-8634E30C5867}"/>
              </a:ext>
            </a:extLst>
          </p:cNvPr>
          <p:cNvSpPr/>
          <p:nvPr/>
        </p:nvSpPr>
        <p:spPr>
          <a:xfrm>
            <a:off x="1671638" y="490075"/>
            <a:ext cx="828675" cy="952963"/>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68C0FA2B-00FD-FA79-447A-DFD69CD42803}"/>
              </a:ext>
            </a:extLst>
          </p:cNvPr>
          <p:cNvSpPr/>
          <p:nvPr/>
        </p:nvSpPr>
        <p:spPr>
          <a:xfrm>
            <a:off x="5400675" y="3571875"/>
            <a:ext cx="1685925" cy="9429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157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DE79E5-4E40-76D2-E22C-0247477241D0}"/>
              </a:ext>
            </a:extLst>
          </p:cNvPr>
          <p:cNvSpPr/>
          <p:nvPr/>
        </p:nvSpPr>
        <p:spPr>
          <a:xfrm>
            <a:off x="1327203" y="638472"/>
            <a:ext cx="6594369" cy="923330"/>
          </a:xfrm>
          <a:prstGeom prst="rect">
            <a:avLst/>
          </a:prstGeom>
          <a:noFill/>
        </p:spPr>
        <p:txBody>
          <a:bodyPr wrap="none" lIns="91440" tIns="45720" rIns="91440" bIns="45720">
            <a:spAutoFit/>
          </a:bodyPr>
          <a:lstStyle/>
          <a:p>
            <a:pPr algn="ctr"/>
            <a:r>
              <a:rPr lang="en-US" sz="5400" b="1" i="0" u="sng" cap="none" spc="50" dirty="0">
                <a:ln w="0"/>
                <a:solidFill>
                  <a:schemeClr val="bg2"/>
                </a:solidFill>
                <a:effectLst>
                  <a:innerShdw blurRad="63500" dist="50800" dir="13500000">
                    <a:srgbClr val="000000">
                      <a:alpha val="50000"/>
                    </a:srgbClr>
                  </a:innerShdw>
                </a:effectLst>
                <a:latin typeface="erdana"/>
              </a:rPr>
              <a:t>What is a class in Java</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E1B435F4-B563-49EA-2D46-983CC91964EE}"/>
              </a:ext>
            </a:extLst>
          </p:cNvPr>
          <p:cNvSpPr txBox="1"/>
          <p:nvPr/>
        </p:nvSpPr>
        <p:spPr>
          <a:xfrm>
            <a:off x="1327203" y="1786296"/>
            <a:ext cx="6136480" cy="2585323"/>
          </a:xfrm>
          <a:prstGeom prst="rect">
            <a:avLst/>
          </a:prstGeom>
          <a:noFill/>
        </p:spPr>
        <p:txBody>
          <a:bodyPr wrap="square">
            <a:spAutoFit/>
          </a:bodyPr>
          <a:lstStyle/>
          <a:p>
            <a:pPr algn="just"/>
            <a:r>
              <a:rPr lang="en-US" b="0" i="0" dirty="0">
                <a:solidFill>
                  <a:srgbClr val="333333"/>
                </a:solidFill>
                <a:effectLst/>
                <a:latin typeface="inter-regular"/>
              </a:rPr>
              <a:t>A class is a group of objects which have common properties. It is a template or blueprint from which objects are created. It is a logical entity. It can't be physical.</a:t>
            </a:r>
          </a:p>
          <a:p>
            <a:pPr algn="just"/>
            <a:r>
              <a:rPr lang="en-US" b="0" i="0" dirty="0">
                <a:solidFill>
                  <a:srgbClr val="333333"/>
                </a:solidFill>
                <a:effectLst/>
                <a:latin typeface="inter-regular"/>
              </a:rPr>
              <a:t>A class in Java can contain:</a:t>
            </a:r>
          </a:p>
          <a:p>
            <a:pPr marL="285750" indent="-285750" algn="just">
              <a:buFont typeface="Arial" panose="020B0604020202020204" pitchFamily="34" charset="0"/>
              <a:buChar char="•"/>
            </a:pPr>
            <a:r>
              <a:rPr lang="en-US" b="1" i="0" dirty="0">
                <a:solidFill>
                  <a:srgbClr val="000000"/>
                </a:solidFill>
                <a:effectLst/>
                <a:latin typeface="inter-bold"/>
              </a:rPr>
              <a:t>Fields</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1" i="0" dirty="0">
                <a:solidFill>
                  <a:srgbClr val="000000"/>
                </a:solidFill>
                <a:effectLst/>
                <a:latin typeface="inter-bold"/>
              </a:rPr>
              <a:t>Methods</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1" i="0" dirty="0">
                <a:solidFill>
                  <a:srgbClr val="000000"/>
                </a:solidFill>
                <a:effectLst/>
                <a:latin typeface="inter-bold"/>
              </a:rPr>
              <a:t>Constructors</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1" i="0" dirty="0">
                <a:solidFill>
                  <a:srgbClr val="000000"/>
                </a:solidFill>
                <a:effectLst/>
                <a:latin typeface="inter-bold"/>
              </a:rPr>
              <a:t>Blocks</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1" i="0" dirty="0">
                <a:solidFill>
                  <a:srgbClr val="000000"/>
                </a:solidFill>
                <a:effectLst/>
                <a:latin typeface="inter-bold"/>
              </a:rPr>
              <a:t>Nested class and interface</a:t>
            </a:r>
            <a:endParaRPr lang="en-US" b="0" i="0" dirty="0">
              <a:solidFill>
                <a:srgbClr val="000000"/>
              </a:solidFill>
              <a:effectLst/>
              <a:latin typeface="inter-regular"/>
            </a:endParaRPr>
          </a:p>
        </p:txBody>
      </p:sp>
      <p:pic>
        <p:nvPicPr>
          <p:cNvPr id="8" name="Picture 7" descr="A diagram of a rocket&#10;&#10;Description automatically generated">
            <a:extLst>
              <a:ext uri="{FF2B5EF4-FFF2-40B4-BE49-F238E27FC236}">
                <a16:creationId xmlns:a16="http://schemas.microsoft.com/office/drawing/2014/main" id="{712D13EF-986B-FEF0-F088-1E8140E9F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862" y="518815"/>
            <a:ext cx="3782959" cy="5715000"/>
          </a:xfrm>
          <a:prstGeom prst="rect">
            <a:avLst/>
          </a:prstGeom>
        </p:spPr>
      </p:pic>
      <p:sp>
        <p:nvSpPr>
          <p:cNvPr id="10" name="TextBox 9">
            <a:extLst>
              <a:ext uri="{FF2B5EF4-FFF2-40B4-BE49-F238E27FC236}">
                <a16:creationId xmlns:a16="http://schemas.microsoft.com/office/drawing/2014/main" id="{05A9FCF2-9448-E0DA-7A41-90BA99B6CC0E}"/>
              </a:ext>
            </a:extLst>
          </p:cNvPr>
          <p:cNvSpPr txBox="1"/>
          <p:nvPr/>
        </p:nvSpPr>
        <p:spPr>
          <a:xfrm>
            <a:off x="1327203" y="5019199"/>
            <a:ext cx="6136480" cy="1200329"/>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&lt;</a:t>
            </a:r>
            <a:r>
              <a:rPr lang="en-US" b="0" i="0" dirty="0" err="1">
                <a:solidFill>
                  <a:srgbClr val="000000"/>
                </a:solidFill>
                <a:effectLst/>
                <a:latin typeface="inter-regular"/>
              </a:rPr>
              <a:t>class_name</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    field;  </a:t>
            </a:r>
          </a:p>
          <a:p>
            <a:pPr algn="just">
              <a:buFont typeface="+mj-lt"/>
              <a:buAutoNum type="arabicPeriod"/>
            </a:pPr>
            <a:r>
              <a:rPr lang="en-US" b="0" i="0" dirty="0">
                <a:solidFill>
                  <a:srgbClr val="000000"/>
                </a:solidFill>
                <a:effectLst/>
                <a:latin typeface="inter-regular"/>
              </a:rPr>
              <a:t>    method;  </a:t>
            </a:r>
          </a:p>
          <a:p>
            <a:pPr algn="just">
              <a:buFont typeface="+mj-lt"/>
              <a:buAutoNum type="arabicPeriod"/>
            </a:pPr>
            <a:r>
              <a:rPr lang="en-US"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A193B010-268C-0333-B443-82360CB94648}"/>
              </a:ext>
            </a:extLst>
          </p:cNvPr>
          <p:cNvSpPr txBox="1"/>
          <p:nvPr/>
        </p:nvSpPr>
        <p:spPr>
          <a:xfrm>
            <a:off x="1327203" y="4649867"/>
            <a:ext cx="6136480" cy="369332"/>
          </a:xfrm>
          <a:prstGeom prst="rect">
            <a:avLst/>
          </a:prstGeom>
          <a:noFill/>
        </p:spPr>
        <p:txBody>
          <a:bodyPr wrap="square">
            <a:spAutoFit/>
          </a:bodyPr>
          <a:lstStyle/>
          <a:p>
            <a:r>
              <a:rPr lang="en-US" b="1" dirty="0">
                <a:solidFill>
                  <a:srgbClr val="610B4B"/>
                </a:solidFill>
                <a:effectLst/>
                <a:latin typeface="erdana"/>
              </a:rPr>
              <a:t>Syntax to declare a class:</a:t>
            </a:r>
            <a:endParaRPr lang="en-IN" b="1" dirty="0"/>
          </a:p>
        </p:txBody>
      </p:sp>
    </p:spTree>
    <p:extLst>
      <p:ext uri="{BB962C8B-B14F-4D97-AF65-F5344CB8AC3E}">
        <p14:creationId xmlns:p14="http://schemas.microsoft.com/office/powerpoint/2010/main" val="1335155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F3C5-BBCD-4CEB-258F-FCF2319CAC4B}"/>
              </a:ext>
            </a:extLst>
          </p:cNvPr>
          <p:cNvSpPr txBox="1"/>
          <p:nvPr/>
        </p:nvSpPr>
        <p:spPr>
          <a:xfrm>
            <a:off x="1410890" y="751165"/>
            <a:ext cx="9290447" cy="1200329"/>
          </a:xfrm>
          <a:prstGeom prst="rect">
            <a:avLst/>
          </a:prstGeom>
          <a:noFill/>
        </p:spPr>
        <p:txBody>
          <a:bodyPr wrap="square">
            <a:spAutoFit/>
          </a:bodyPr>
          <a:lstStyle/>
          <a:p>
            <a:pPr algn="just"/>
            <a:r>
              <a:rPr lang="en-IN" b="1" i="0" dirty="0">
                <a:solidFill>
                  <a:srgbClr val="610B38"/>
                </a:solidFill>
                <a:effectLst/>
                <a:latin typeface="erdana"/>
              </a:rPr>
              <a:t>Instance variable in Java : </a:t>
            </a:r>
          </a:p>
          <a:p>
            <a:pPr algn="just"/>
            <a:r>
              <a:rPr lang="en-US" b="0" i="0" dirty="0">
                <a:solidFill>
                  <a:srgbClr val="333333"/>
                </a:solidFill>
                <a:effectLst/>
                <a:latin typeface="inter-regular"/>
              </a:rPr>
              <a:t>A variable which is created inside the class but outside the method is known as an instance variable. Instance variable doesn't get memory at compile time. It gets memory at runtime when an object or instance is created. That is why it is known as an instance variable.</a:t>
            </a:r>
            <a:endParaRPr lang="en-IN" b="1" i="0" dirty="0">
              <a:solidFill>
                <a:srgbClr val="610B38"/>
              </a:solidFill>
              <a:effectLst/>
              <a:latin typeface="erdana"/>
            </a:endParaRPr>
          </a:p>
        </p:txBody>
      </p:sp>
      <p:sp>
        <p:nvSpPr>
          <p:cNvPr id="5" name="TextBox 4">
            <a:extLst>
              <a:ext uri="{FF2B5EF4-FFF2-40B4-BE49-F238E27FC236}">
                <a16:creationId xmlns:a16="http://schemas.microsoft.com/office/drawing/2014/main" id="{5332A4BB-119E-EFFE-F458-7E2A4795F0E5}"/>
              </a:ext>
            </a:extLst>
          </p:cNvPr>
          <p:cNvSpPr txBox="1"/>
          <p:nvPr/>
        </p:nvSpPr>
        <p:spPr>
          <a:xfrm>
            <a:off x="1410889" y="2194202"/>
            <a:ext cx="9290447" cy="2031325"/>
          </a:xfrm>
          <a:prstGeom prst="rect">
            <a:avLst/>
          </a:prstGeom>
          <a:noFill/>
        </p:spPr>
        <p:txBody>
          <a:bodyPr wrap="square">
            <a:spAutoFit/>
          </a:bodyPr>
          <a:lstStyle/>
          <a:p>
            <a:pPr algn="just"/>
            <a:r>
              <a:rPr lang="en-IN" b="1" i="0" dirty="0">
                <a:solidFill>
                  <a:srgbClr val="610B38"/>
                </a:solidFill>
                <a:effectLst/>
                <a:latin typeface="erdana"/>
              </a:rPr>
              <a:t>Method in Java :</a:t>
            </a:r>
          </a:p>
          <a:p>
            <a:pPr algn="just"/>
            <a:r>
              <a:rPr lang="en-US" b="0" i="0" dirty="0">
                <a:solidFill>
                  <a:srgbClr val="333333"/>
                </a:solidFill>
                <a:effectLst/>
                <a:latin typeface="inter-regular"/>
              </a:rPr>
              <a:t>In Java, a method is like a function which is used to expose the behavior of an object.</a:t>
            </a:r>
          </a:p>
          <a:p>
            <a:pPr algn="just"/>
            <a:endParaRPr lang="en-US" b="0" i="0" dirty="0">
              <a:solidFill>
                <a:srgbClr val="610B4B"/>
              </a:solidFill>
              <a:effectLst/>
              <a:latin typeface="erdana"/>
            </a:endParaRPr>
          </a:p>
          <a:p>
            <a:pPr algn="just"/>
            <a:r>
              <a:rPr lang="en-US" b="0" i="0" dirty="0">
                <a:solidFill>
                  <a:srgbClr val="610B4B"/>
                </a:solidFill>
                <a:effectLst/>
                <a:latin typeface="erdana"/>
              </a:rPr>
              <a:t>Advantage of Method</a:t>
            </a:r>
          </a:p>
          <a:p>
            <a:pPr marL="285750" indent="-285750" algn="just">
              <a:buFont typeface="Arial" panose="020B0604020202020204" pitchFamily="34" charset="0"/>
              <a:buChar char="•"/>
            </a:pPr>
            <a:r>
              <a:rPr lang="en-US" b="0" i="0" dirty="0">
                <a:solidFill>
                  <a:srgbClr val="000000"/>
                </a:solidFill>
                <a:effectLst/>
                <a:latin typeface="inter-regular"/>
              </a:rPr>
              <a:t>Code Reusability</a:t>
            </a:r>
          </a:p>
          <a:p>
            <a:pPr marL="285750" indent="-285750" algn="just">
              <a:buFont typeface="Arial" panose="020B0604020202020204" pitchFamily="34" charset="0"/>
              <a:buChar char="•"/>
            </a:pPr>
            <a:r>
              <a:rPr lang="en-US" b="0" i="0" dirty="0">
                <a:solidFill>
                  <a:srgbClr val="000000"/>
                </a:solidFill>
                <a:effectLst/>
                <a:latin typeface="inter-regular"/>
              </a:rPr>
              <a:t>Code Optimization</a:t>
            </a:r>
          </a:p>
          <a:p>
            <a:pPr algn="just"/>
            <a:endParaRPr lang="en-IN" b="1" i="0" dirty="0">
              <a:solidFill>
                <a:srgbClr val="610B38"/>
              </a:solidFill>
              <a:effectLst/>
              <a:latin typeface="erdana"/>
            </a:endParaRPr>
          </a:p>
        </p:txBody>
      </p:sp>
      <p:sp>
        <p:nvSpPr>
          <p:cNvPr id="7" name="TextBox 6">
            <a:extLst>
              <a:ext uri="{FF2B5EF4-FFF2-40B4-BE49-F238E27FC236}">
                <a16:creationId xmlns:a16="http://schemas.microsoft.com/office/drawing/2014/main" id="{FB59960E-C354-DDFA-8362-A9153F3C0269}"/>
              </a:ext>
            </a:extLst>
          </p:cNvPr>
          <p:cNvSpPr txBox="1"/>
          <p:nvPr/>
        </p:nvSpPr>
        <p:spPr>
          <a:xfrm>
            <a:off x="1410889" y="4055149"/>
            <a:ext cx="9370222" cy="923330"/>
          </a:xfrm>
          <a:prstGeom prst="rect">
            <a:avLst/>
          </a:prstGeom>
          <a:noFill/>
        </p:spPr>
        <p:txBody>
          <a:bodyPr wrap="square">
            <a:spAutoFit/>
          </a:bodyPr>
          <a:lstStyle/>
          <a:p>
            <a:pPr algn="just"/>
            <a:r>
              <a:rPr lang="en-IN" b="1" i="0" dirty="0">
                <a:solidFill>
                  <a:srgbClr val="610B38"/>
                </a:solidFill>
                <a:effectLst/>
                <a:latin typeface="erdana"/>
              </a:rPr>
              <a:t>new keyword in Java :</a:t>
            </a:r>
          </a:p>
          <a:p>
            <a:pPr algn="just"/>
            <a:r>
              <a:rPr lang="en-US" b="0" i="0" dirty="0">
                <a:solidFill>
                  <a:srgbClr val="333333"/>
                </a:solidFill>
                <a:effectLst/>
                <a:latin typeface="inter-regular"/>
              </a:rPr>
              <a:t>The new keyword is used to allocate memory at runtime. All objects get memory in Heap memory area.</a:t>
            </a:r>
            <a:endParaRPr lang="en-IN" b="1" i="0" dirty="0">
              <a:solidFill>
                <a:srgbClr val="610B38"/>
              </a:solidFill>
              <a:effectLst/>
              <a:latin typeface="erdana"/>
            </a:endParaRPr>
          </a:p>
        </p:txBody>
      </p:sp>
    </p:spTree>
    <p:extLst>
      <p:ext uri="{BB962C8B-B14F-4D97-AF65-F5344CB8AC3E}">
        <p14:creationId xmlns:p14="http://schemas.microsoft.com/office/powerpoint/2010/main" val="1263210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C96C9-20B9-04DD-0532-78CD86E9B078}"/>
              </a:ext>
            </a:extLst>
          </p:cNvPr>
          <p:cNvSpPr txBox="1"/>
          <p:nvPr/>
        </p:nvSpPr>
        <p:spPr>
          <a:xfrm>
            <a:off x="1382316" y="808316"/>
            <a:ext cx="6136480" cy="369332"/>
          </a:xfrm>
          <a:prstGeom prst="rect">
            <a:avLst/>
          </a:prstGeom>
          <a:noFill/>
        </p:spPr>
        <p:txBody>
          <a:bodyPr wrap="square">
            <a:spAutoFit/>
          </a:bodyPr>
          <a:lstStyle/>
          <a:p>
            <a:pPr algn="just"/>
            <a:r>
              <a:rPr lang="en-US" b="1" dirty="0">
                <a:solidFill>
                  <a:srgbClr val="610B4B"/>
                </a:solidFill>
                <a:effectLst/>
                <a:latin typeface="tahoma" panose="020B0604030504040204" pitchFamily="34" charset="0"/>
              </a:rPr>
              <a:t>Object and Class Example: main within the class</a:t>
            </a:r>
          </a:p>
        </p:txBody>
      </p:sp>
      <p:sp>
        <p:nvSpPr>
          <p:cNvPr id="5" name="TextBox 4">
            <a:extLst>
              <a:ext uri="{FF2B5EF4-FFF2-40B4-BE49-F238E27FC236}">
                <a16:creationId xmlns:a16="http://schemas.microsoft.com/office/drawing/2014/main" id="{8378F761-DD40-62FE-623D-2E5062590CFE}"/>
              </a:ext>
            </a:extLst>
          </p:cNvPr>
          <p:cNvSpPr txBox="1"/>
          <p:nvPr/>
        </p:nvSpPr>
        <p:spPr>
          <a:xfrm>
            <a:off x="1382315" y="1443841"/>
            <a:ext cx="8590359" cy="4093428"/>
          </a:xfrm>
          <a:prstGeom prst="rect">
            <a:avLst/>
          </a:prstGeom>
          <a:noFill/>
        </p:spPr>
        <p:txBody>
          <a:bodyPr wrap="square">
            <a:spAutoFit/>
          </a:bodyPr>
          <a:lstStyle/>
          <a:p>
            <a:pPr algn="just">
              <a:buFont typeface="+mj-lt"/>
              <a:buAutoNum type="arabicPeriod"/>
            </a:pPr>
            <a:r>
              <a:rPr lang="en-US" sz="2000" b="1" i="0" dirty="0">
                <a:solidFill>
                  <a:srgbClr val="006699"/>
                </a:solidFill>
                <a:effectLst/>
                <a:latin typeface="inter-regular"/>
              </a:rPr>
              <a:t>class</a:t>
            </a:r>
            <a:r>
              <a:rPr lang="en-US" sz="2000" b="0" i="0" dirty="0">
                <a:solidFill>
                  <a:srgbClr val="000000"/>
                </a:solidFill>
                <a:effectLst/>
                <a:latin typeface="inter-regular"/>
              </a:rPr>
              <a:t> Student{  </a:t>
            </a:r>
          </a:p>
          <a:p>
            <a:pPr algn="just">
              <a:buFont typeface="+mj-lt"/>
              <a:buAutoNum type="arabicPeriod"/>
            </a:pPr>
            <a:r>
              <a:rPr lang="en-US" sz="2000" b="0" i="0" dirty="0">
                <a:solidFill>
                  <a:srgbClr val="000000"/>
                </a:solidFill>
                <a:effectLst/>
                <a:latin typeface="inter-regular"/>
              </a:rPr>
              <a:t> </a:t>
            </a:r>
            <a:r>
              <a:rPr lang="en-US" sz="2000" b="0" i="0" dirty="0">
                <a:solidFill>
                  <a:srgbClr val="008200"/>
                </a:solidFill>
                <a:effectLst/>
                <a:latin typeface="inter-regular"/>
              </a:rPr>
              <a:t>//defining fields</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r>
              <a:rPr lang="en-US" sz="2000" b="1" i="0" dirty="0">
                <a:solidFill>
                  <a:srgbClr val="006699"/>
                </a:solidFill>
                <a:effectLst/>
                <a:latin typeface="inter-regular"/>
              </a:rPr>
              <a:t>int</a:t>
            </a:r>
            <a:r>
              <a:rPr lang="en-US" sz="2000" b="0" i="0" dirty="0">
                <a:solidFill>
                  <a:srgbClr val="000000"/>
                </a:solidFill>
                <a:effectLst/>
                <a:latin typeface="inter-regular"/>
              </a:rPr>
              <a:t> id;</a:t>
            </a:r>
            <a:r>
              <a:rPr lang="en-US" sz="2000" b="0" i="0" dirty="0">
                <a:solidFill>
                  <a:srgbClr val="008200"/>
                </a:solidFill>
                <a:effectLst/>
                <a:latin typeface="inter-regular"/>
              </a:rPr>
              <a:t>//field or data member or instance variable</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String name;  </a:t>
            </a:r>
          </a:p>
          <a:p>
            <a:pPr algn="just">
              <a:buFont typeface="+mj-lt"/>
              <a:buAutoNum type="arabicPeriod"/>
            </a:pPr>
            <a:r>
              <a:rPr lang="en-US" sz="2000" b="0" i="0" dirty="0">
                <a:solidFill>
                  <a:srgbClr val="000000"/>
                </a:solidFill>
                <a:effectLst/>
                <a:latin typeface="inter-regular"/>
              </a:rPr>
              <a:t> </a:t>
            </a:r>
            <a:r>
              <a:rPr lang="en-US" sz="2000" b="0" i="0" dirty="0">
                <a:solidFill>
                  <a:srgbClr val="008200"/>
                </a:solidFill>
                <a:effectLst/>
                <a:latin typeface="inter-regular"/>
              </a:rPr>
              <a:t>//creating main method inside the Student class</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static</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main(String </a:t>
            </a:r>
            <a:r>
              <a:rPr lang="en-US" sz="2000" b="0" i="0" dirty="0" err="1">
                <a:solidFill>
                  <a:srgbClr val="000000"/>
                </a:solidFill>
                <a:effectLst/>
                <a:latin typeface="inter-regular"/>
              </a:rPr>
              <a:t>args</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r>
              <a:rPr lang="en-US" sz="2000" b="0" i="0" dirty="0">
                <a:solidFill>
                  <a:srgbClr val="008200"/>
                </a:solidFill>
                <a:effectLst/>
                <a:latin typeface="inter-regular"/>
              </a:rPr>
              <a:t>//Creating an object or instance</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Student s1=</a:t>
            </a:r>
            <a:r>
              <a:rPr lang="en-US" sz="2000" b="1" i="0" dirty="0">
                <a:solidFill>
                  <a:srgbClr val="006699"/>
                </a:solidFill>
                <a:effectLst/>
                <a:latin typeface="inter-regular"/>
              </a:rPr>
              <a:t>new</a:t>
            </a:r>
            <a:r>
              <a:rPr lang="en-US" sz="2000" b="0" i="0" dirty="0">
                <a:solidFill>
                  <a:srgbClr val="000000"/>
                </a:solidFill>
                <a:effectLst/>
                <a:latin typeface="inter-regular"/>
              </a:rPr>
              <a:t> Student();</a:t>
            </a:r>
            <a:r>
              <a:rPr lang="en-US" sz="2000" b="0" i="0" dirty="0">
                <a:solidFill>
                  <a:srgbClr val="008200"/>
                </a:solidFill>
                <a:effectLst/>
                <a:latin typeface="inter-regular"/>
              </a:rPr>
              <a:t>//creating an object of Student</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r>
              <a:rPr lang="en-US" sz="2000" b="0" i="0" dirty="0">
                <a:solidFill>
                  <a:srgbClr val="008200"/>
                </a:solidFill>
                <a:effectLst/>
                <a:latin typeface="inter-regular"/>
              </a:rPr>
              <a:t>//Printing values of the object</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(s1.id);</a:t>
            </a:r>
            <a:r>
              <a:rPr lang="en-US" sz="2000" b="0" i="0" dirty="0">
                <a:solidFill>
                  <a:srgbClr val="008200"/>
                </a:solidFill>
                <a:effectLst/>
                <a:latin typeface="inter-regular"/>
              </a:rPr>
              <a:t>//accessing member through reference variable</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(s1.name);  </a:t>
            </a:r>
          </a:p>
          <a:p>
            <a:pPr algn="just">
              <a:buFont typeface="+mj-lt"/>
              <a:buAutoNum type="arabicPeriod"/>
            </a:pPr>
            <a:r>
              <a:rPr lang="en-US" sz="2000" b="0" i="0" dirty="0">
                <a:solidFill>
                  <a:srgbClr val="000000"/>
                </a:solidFill>
                <a:effectLst/>
                <a:latin typeface="inter-regular"/>
              </a:rPr>
              <a:t> }  </a:t>
            </a:r>
          </a:p>
          <a:p>
            <a:pPr algn="just">
              <a:buFont typeface="+mj-lt"/>
              <a:buAutoNum type="arabicPeriod"/>
            </a:pPr>
            <a:r>
              <a:rPr lang="en-US" sz="2000" b="0" i="0" dirty="0">
                <a:solidFill>
                  <a:srgbClr val="000000"/>
                </a:solidFill>
                <a:effectLst/>
                <a:latin typeface="inter-regular"/>
              </a:rPr>
              <a:t>}  </a:t>
            </a:r>
          </a:p>
        </p:txBody>
      </p:sp>
    </p:spTree>
    <p:extLst>
      <p:ext uri="{BB962C8B-B14F-4D97-AF65-F5344CB8AC3E}">
        <p14:creationId xmlns:p14="http://schemas.microsoft.com/office/powerpoint/2010/main" val="2125941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4E7FC-1E48-2A8E-A6ED-0CBE2D0F1E80}"/>
              </a:ext>
            </a:extLst>
          </p:cNvPr>
          <p:cNvSpPr txBox="1"/>
          <p:nvPr/>
        </p:nvSpPr>
        <p:spPr>
          <a:xfrm>
            <a:off x="1496616" y="851178"/>
            <a:ext cx="3889772" cy="646331"/>
          </a:xfrm>
          <a:prstGeom prst="rect">
            <a:avLst/>
          </a:prstGeom>
          <a:noFill/>
        </p:spPr>
        <p:txBody>
          <a:bodyPr wrap="square">
            <a:spAutoFit/>
          </a:bodyPr>
          <a:lstStyle/>
          <a:p>
            <a:pPr algn="just"/>
            <a:r>
              <a:rPr lang="en-US" b="1" dirty="0">
                <a:solidFill>
                  <a:srgbClr val="610B4B"/>
                </a:solidFill>
                <a:effectLst/>
                <a:latin typeface="tahoma" panose="020B0604030504040204" pitchFamily="34" charset="0"/>
              </a:rPr>
              <a:t>Object and Class Example: main outside the class</a:t>
            </a:r>
          </a:p>
        </p:txBody>
      </p:sp>
      <p:sp>
        <p:nvSpPr>
          <p:cNvPr id="5" name="TextBox 4">
            <a:extLst>
              <a:ext uri="{FF2B5EF4-FFF2-40B4-BE49-F238E27FC236}">
                <a16:creationId xmlns:a16="http://schemas.microsoft.com/office/drawing/2014/main" id="{34D2764D-E97C-6219-7F8A-3D3A0D26E563}"/>
              </a:ext>
            </a:extLst>
          </p:cNvPr>
          <p:cNvSpPr txBox="1"/>
          <p:nvPr/>
        </p:nvSpPr>
        <p:spPr>
          <a:xfrm>
            <a:off x="1496616" y="1582340"/>
            <a:ext cx="4032647" cy="3693319"/>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Student{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buFont typeface="+mj-lt"/>
              <a:buAutoNum type="arabicPeriod"/>
            </a:pPr>
            <a:r>
              <a:rPr lang="en-IN" b="0" i="0" dirty="0">
                <a:solidFill>
                  <a:srgbClr val="000000"/>
                </a:solidFill>
                <a:effectLst/>
                <a:latin typeface="inter-regular"/>
              </a:rPr>
              <a:t> String name;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//Creating another class TestStudent1 which contains the main method</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TestStudent1{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 s1=</a:t>
            </a:r>
            <a:r>
              <a:rPr lang="en-IN" b="1" i="0" dirty="0">
                <a:solidFill>
                  <a:srgbClr val="006699"/>
                </a:solidFill>
                <a:effectLst/>
                <a:latin typeface="inter-regular"/>
              </a:rPr>
              <a:t>new</a:t>
            </a:r>
            <a:r>
              <a:rPr lang="en-IN" b="0" i="0" dirty="0">
                <a:solidFill>
                  <a:srgbClr val="000000"/>
                </a:solidFill>
                <a:effectLst/>
                <a:latin typeface="inter-regular"/>
              </a:rPr>
              <a:t> Student();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(s1.id);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(s1.name);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cxnSp>
        <p:nvCxnSpPr>
          <p:cNvPr id="7" name="Straight Connector 6">
            <a:extLst>
              <a:ext uri="{FF2B5EF4-FFF2-40B4-BE49-F238E27FC236}">
                <a16:creationId xmlns:a16="http://schemas.microsoft.com/office/drawing/2014/main" id="{E4CC26E5-A697-1FD2-AC73-43ABC6D75A78}"/>
              </a:ext>
            </a:extLst>
          </p:cNvPr>
          <p:cNvCxnSpPr>
            <a:cxnSpLocks/>
          </p:cNvCxnSpPr>
          <p:nvPr/>
        </p:nvCxnSpPr>
        <p:spPr>
          <a:xfrm>
            <a:off x="5886450" y="851178"/>
            <a:ext cx="0" cy="526387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94870DB-5C80-53AA-EACC-0165827AF26E}"/>
              </a:ext>
            </a:extLst>
          </p:cNvPr>
          <p:cNvSpPr txBox="1"/>
          <p:nvPr/>
        </p:nvSpPr>
        <p:spPr>
          <a:xfrm>
            <a:off x="6096000" y="851178"/>
            <a:ext cx="4991098" cy="2308324"/>
          </a:xfrm>
          <a:prstGeom prst="rect">
            <a:avLst/>
          </a:prstGeom>
          <a:noFill/>
        </p:spPr>
        <p:txBody>
          <a:bodyPr wrap="square">
            <a:spAutoFit/>
          </a:bodyPr>
          <a:lstStyle/>
          <a:p>
            <a:pPr algn="just"/>
            <a:r>
              <a:rPr lang="en-US" sz="2400" b="1" i="0" dirty="0">
                <a:solidFill>
                  <a:srgbClr val="333333"/>
                </a:solidFill>
                <a:effectLst/>
                <a:latin typeface="inter-regular"/>
              </a:rPr>
              <a:t>There are 3 ways to initialize object in Java.</a:t>
            </a:r>
          </a:p>
          <a:p>
            <a:pPr algn="just"/>
            <a:endParaRPr lang="en-US" sz="2400" b="1" i="0" dirty="0">
              <a:solidFill>
                <a:srgbClr val="333333"/>
              </a:solidFill>
              <a:effectLst/>
              <a:latin typeface="inter-regular"/>
            </a:endParaRPr>
          </a:p>
          <a:p>
            <a:pPr marL="342900" indent="-342900" algn="just">
              <a:buFont typeface="+mj-lt"/>
              <a:buAutoNum type="arabicPeriod"/>
            </a:pPr>
            <a:r>
              <a:rPr lang="en-US" sz="2400" b="0" i="0" dirty="0">
                <a:solidFill>
                  <a:srgbClr val="000000"/>
                </a:solidFill>
                <a:effectLst/>
                <a:latin typeface="inter-regular"/>
              </a:rPr>
              <a:t>By reference variable</a:t>
            </a:r>
          </a:p>
          <a:p>
            <a:pPr marL="342900" indent="-342900" algn="just">
              <a:buFont typeface="+mj-lt"/>
              <a:buAutoNum type="arabicPeriod"/>
            </a:pPr>
            <a:r>
              <a:rPr lang="en-US" sz="2400" b="0" i="0" dirty="0">
                <a:solidFill>
                  <a:srgbClr val="000000"/>
                </a:solidFill>
                <a:effectLst/>
                <a:latin typeface="inter-regular"/>
              </a:rPr>
              <a:t>By method</a:t>
            </a:r>
          </a:p>
          <a:p>
            <a:pPr marL="342900" indent="-342900" algn="just">
              <a:buFont typeface="+mj-lt"/>
              <a:buAutoNum type="arabicPeriod"/>
            </a:pPr>
            <a:r>
              <a:rPr lang="en-US" sz="2400" b="0" i="0" dirty="0">
                <a:solidFill>
                  <a:srgbClr val="000000"/>
                </a:solidFill>
                <a:effectLst/>
                <a:latin typeface="inter-regular"/>
              </a:rPr>
              <a:t>By constructor</a:t>
            </a:r>
          </a:p>
        </p:txBody>
      </p:sp>
    </p:spTree>
    <p:extLst>
      <p:ext uri="{BB962C8B-B14F-4D97-AF65-F5344CB8AC3E}">
        <p14:creationId xmlns:p14="http://schemas.microsoft.com/office/powerpoint/2010/main" val="1367154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D40828-0783-BEA4-85E0-B77D4E5AA115}"/>
              </a:ext>
            </a:extLst>
          </p:cNvPr>
          <p:cNvSpPr txBox="1"/>
          <p:nvPr/>
        </p:nvSpPr>
        <p:spPr>
          <a:xfrm>
            <a:off x="1425178" y="765452"/>
            <a:ext cx="7604522" cy="369332"/>
          </a:xfrm>
          <a:prstGeom prst="rect">
            <a:avLst/>
          </a:prstGeom>
          <a:noFill/>
        </p:spPr>
        <p:txBody>
          <a:bodyPr wrap="square">
            <a:spAutoFit/>
          </a:bodyPr>
          <a:lstStyle/>
          <a:p>
            <a:pPr algn="just"/>
            <a:r>
              <a:rPr lang="en-US" b="1" dirty="0">
                <a:solidFill>
                  <a:srgbClr val="610B4B"/>
                </a:solidFill>
                <a:effectLst/>
                <a:latin typeface="tahoma" panose="020B0604030504040204" pitchFamily="34" charset="0"/>
              </a:rPr>
              <a:t>Object and Class Example: Initialization through reference</a:t>
            </a:r>
          </a:p>
        </p:txBody>
      </p:sp>
      <p:sp>
        <p:nvSpPr>
          <p:cNvPr id="11" name="TextBox 10">
            <a:extLst>
              <a:ext uri="{FF2B5EF4-FFF2-40B4-BE49-F238E27FC236}">
                <a16:creationId xmlns:a16="http://schemas.microsoft.com/office/drawing/2014/main" id="{C513D24E-BD94-A070-79E5-FDF1549EE96A}"/>
              </a:ext>
            </a:extLst>
          </p:cNvPr>
          <p:cNvSpPr txBox="1"/>
          <p:nvPr/>
        </p:nvSpPr>
        <p:spPr>
          <a:xfrm>
            <a:off x="1425178" y="1320522"/>
            <a:ext cx="6136480" cy="5355312"/>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Student{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buFont typeface="+mj-lt"/>
              <a:buAutoNum type="arabicPeriod"/>
            </a:pPr>
            <a:r>
              <a:rPr lang="en-IN" b="0" i="0" dirty="0">
                <a:solidFill>
                  <a:srgbClr val="000000"/>
                </a:solidFill>
                <a:effectLst/>
                <a:latin typeface="inter-regular"/>
              </a:rPr>
              <a:t> String name;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TestStudent3{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//Creating objects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 s1=</a:t>
            </a:r>
            <a:r>
              <a:rPr lang="en-IN" b="1" i="0" dirty="0">
                <a:solidFill>
                  <a:srgbClr val="006699"/>
                </a:solidFill>
                <a:effectLst/>
                <a:latin typeface="inter-regular"/>
              </a:rPr>
              <a:t>new</a:t>
            </a:r>
            <a:r>
              <a:rPr lang="en-IN" b="0" i="0" dirty="0">
                <a:solidFill>
                  <a:srgbClr val="000000"/>
                </a:solidFill>
                <a:effectLst/>
                <a:latin typeface="inter-regular"/>
              </a:rPr>
              <a:t> Student();  </a:t>
            </a:r>
          </a:p>
          <a:p>
            <a:pPr algn="just">
              <a:buFont typeface="+mj-lt"/>
              <a:buAutoNum type="arabicPeriod"/>
            </a:pPr>
            <a:r>
              <a:rPr lang="en-IN" b="0" i="0" dirty="0">
                <a:solidFill>
                  <a:srgbClr val="000000"/>
                </a:solidFill>
                <a:effectLst/>
                <a:latin typeface="inter-regular"/>
              </a:rPr>
              <a:t>  Student s2=</a:t>
            </a:r>
            <a:r>
              <a:rPr lang="en-IN" b="1" i="0" dirty="0">
                <a:solidFill>
                  <a:srgbClr val="006699"/>
                </a:solidFill>
                <a:effectLst/>
                <a:latin typeface="inter-regular"/>
              </a:rPr>
              <a:t>new</a:t>
            </a:r>
            <a:r>
              <a:rPr lang="en-IN" b="0" i="0" dirty="0">
                <a:solidFill>
                  <a:srgbClr val="000000"/>
                </a:solidFill>
                <a:effectLst/>
                <a:latin typeface="inter-regular"/>
              </a:rPr>
              <a:t> Student();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//Initializing objects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s1.id=</a:t>
            </a:r>
            <a:r>
              <a:rPr lang="en-IN" b="0" i="0" dirty="0">
                <a:solidFill>
                  <a:srgbClr val="C00000"/>
                </a:solidFill>
                <a:effectLst/>
                <a:latin typeface="inter-regular"/>
              </a:rPr>
              <a:t>101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s1.name=</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s2.id=</a:t>
            </a:r>
            <a:r>
              <a:rPr lang="en-IN" b="0" i="0" dirty="0">
                <a:solidFill>
                  <a:srgbClr val="C00000"/>
                </a:solidFill>
                <a:effectLst/>
                <a:latin typeface="inter-regular"/>
              </a:rPr>
              <a:t>102</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s2.name=</a:t>
            </a:r>
            <a:r>
              <a:rPr lang="en-IN" b="0" i="0" dirty="0">
                <a:solidFill>
                  <a:srgbClr val="0000FF"/>
                </a:solidFill>
                <a:effectLst/>
                <a:latin typeface="inter-regular"/>
              </a:rPr>
              <a:t>"Amit"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//Printing data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(s1.id+</a:t>
            </a:r>
            <a:r>
              <a:rPr lang="en-IN" b="0" i="0" dirty="0">
                <a:solidFill>
                  <a:srgbClr val="0000FF"/>
                </a:solidFill>
                <a:effectLst/>
                <a:latin typeface="inter-regular"/>
              </a:rPr>
              <a:t>" "</a:t>
            </a:r>
            <a:r>
              <a:rPr lang="en-IN" b="0" i="0" dirty="0">
                <a:solidFill>
                  <a:srgbClr val="000000"/>
                </a:solidFill>
                <a:effectLst/>
                <a:latin typeface="inter-regular"/>
              </a:rPr>
              <a:t>+s1.name);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(s2.id+</a:t>
            </a:r>
            <a:r>
              <a:rPr lang="en-IN" b="0" i="0" dirty="0">
                <a:solidFill>
                  <a:srgbClr val="0000FF"/>
                </a:solidFill>
                <a:effectLst/>
                <a:latin typeface="inter-regular"/>
              </a:rPr>
              <a:t>" "</a:t>
            </a:r>
            <a:r>
              <a:rPr lang="en-IN" b="0" i="0" dirty="0">
                <a:solidFill>
                  <a:srgbClr val="000000"/>
                </a:solidFill>
                <a:effectLst/>
                <a:latin typeface="inter-regular"/>
              </a:rPr>
              <a:t>+s2.name);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3932386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17E3F4-0D74-E14D-3789-44F3E13872CB}"/>
              </a:ext>
            </a:extLst>
          </p:cNvPr>
          <p:cNvSpPr txBox="1"/>
          <p:nvPr/>
        </p:nvSpPr>
        <p:spPr>
          <a:xfrm>
            <a:off x="1310879" y="736878"/>
            <a:ext cx="7704534" cy="369332"/>
          </a:xfrm>
          <a:prstGeom prst="rect">
            <a:avLst/>
          </a:prstGeom>
          <a:noFill/>
        </p:spPr>
        <p:txBody>
          <a:bodyPr wrap="square">
            <a:spAutoFit/>
          </a:bodyPr>
          <a:lstStyle/>
          <a:p>
            <a:pPr algn="just"/>
            <a:r>
              <a:rPr lang="en-US" b="1" dirty="0">
                <a:solidFill>
                  <a:srgbClr val="610B4B"/>
                </a:solidFill>
                <a:effectLst/>
                <a:latin typeface="tahoma" panose="020B0604030504040204" pitchFamily="34" charset="0"/>
              </a:rPr>
              <a:t>Object and Class Example: Initialization through method</a:t>
            </a:r>
          </a:p>
        </p:txBody>
      </p:sp>
      <p:sp>
        <p:nvSpPr>
          <p:cNvPr id="7" name="TextBox 6">
            <a:extLst>
              <a:ext uri="{FF2B5EF4-FFF2-40B4-BE49-F238E27FC236}">
                <a16:creationId xmlns:a16="http://schemas.microsoft.com/office/drawing/2014/main" id="{800235EA-CE62-F743-4F24-2603D70A3C96}"/>
              </a:ext>
            </a:extLst>
          </p:cNvPr>
          <p:cNvSpPr txBox="1"/>
          <p:nvPr/>
        </p:nvSpPr>
        <p:spPr>
          <a:xfrm>
            <a:off x="1139429" y="1720840"/>
            <a:ext cx="4661296" cy="3693319"/>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Student{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name;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insertRecord</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r, String n){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=r;  </a:t>
            </a:r>
          </a:p>
          <a:p>
            <a:pPr algn="just">
              <a:buFont typeface="+mj-lt"/>
              <a:buAutoNum type="arabicPeriod"/>
            </a:pPr>
            <a:r>
              <a:rPr lang="en-IN" b="0" i="0" dirty="0">
                <a:solidFill>
                  <a:srgbClr val="000000"/>
                </a:solidFill>
                <a:effectLst/>
                <a:latin typeface="inter-regular"/>
              </a:rPr>
              <a:t>  name=n;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displayInformation</a:t>
            </a:r>
            <a:r>
              <a:rPr lang="en-IN" b="0" i="0" dirty="0">
                <a:solidFill>
                  <a:srgbClr val="000000"/>
                </a:solidFill>
                <a:effectLs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TestStudent4{  </a:t>
            </a:r>
          </a:p>
          <a:p>
            <a:pPr algn="just">
              <a:buFont typeface="+mj-lt"/>
              <a:buAutoNum type="arabicPeriod"/>
            </a:pPr>
            <a:endParaRPr lang="en-IN" b="0" i="0" dirty="0">
              <a:solidFill>
                <a:srgbClr val="000000"/>
              </a:solidFill>
              <a:effectLst/>
              <a:latin typeface="inter-regular"/>
            </a:endParaRPr>
          </a:p>
        </p:txBody>
      </p:sp>
      <p:sp>
        <p:nvSpPr>
          <p:cNvPr id="9" name="TextBox 8">
            <a:extLst>
              <a:ext uri="{FF2B5EF4-FFF2-40B4-BE49-F238E27FC236}">
                <a16:creationId xmlns:a16="http://schemas.microsoft.com/office/drawing/2014/main" id="{6D9A5C6E-38A0-7E84-A919-76DF630027F3}"/>
              </a:ext>
            </a:extLst>
          </p:cNvPr>
          <p:cNvSpPr txBox="1"/>
          <p:nvPr/>
        </p:nvSpPr>
        <p:spPr>
          <a:xfrm>
            <a:off x="6654403" y="1720840"/>
            <a:ext cx="4289822" cy="2585323"/>
          </a:xfrm>
          <a:prstGeom prst="rect">
            <a:avLst/>
          </a:prstGeom>
          <a:noFill/>
        </p:spPr>
        <p:txBody>
          <a:bodyPr wrap="square">
            <a:spAutoFit/>
          </a:bodyPr>
          <a:lstStyle/>
          <a:p>
            <a:pPr algn="just"/>
            <a:r>
              <a:rPr lang="en-IN" b="0" i="0" dirty="0">
                <a:solidFill>
                  <a:srgbClr val="000000"/>
                </a:solidFill>
                <a:effectLst/>
                <a:latin typeface="inter-regular"/>
              </a:rPr>
              <a:t>13. 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14. Student s1=</a:t>
            </a:r>
            <a:r>
              <a:rPr lang="en-IN" b="1" i="0" dirty="0">
                <a:solidFill>
                  <a:srgbClr val="006699"/>
                </a:solidFill>
                <a:effectLst/>
                <a:latin typeface="inter-regular"/>
              </a:rPr>
              <a:t>new</a:t>
            </a:r>
            <a:r>
              <a:rPr lang="en-IN" b="0" i="0" dirty="0">
                <a:solidFill>
                  <a:srgbClr val="000000"/>
                </a:solidFill>
                <a:effectLst/>
                <a:latin typeface="inter-regular"/>
              </a:rPr>
              <a:t> Student();  </a:t>
            </a:r>
          </a:p>
          <a:p>
            <a:pPr algn="just"/>
            <a:r>
              <a:rPr lang="en-IN" dirty="0">
                <a:solidFill>
                  <a:srgbClr val="000000"/>
                </a:solidFill>
                <a:latin typeface="inter-regular"/>
              </a:rPr>
              <a:t>15.</a:t>
            </a:r>
            <a:r>
              <a:rPr lang="en-IN" b="0" i="0" dirty="0">
                <a:solidFill>
                  <a:srgbClr val="000000"/>
                </a:solidFill>
                <a:effectLst/>
                <a:latin typeface="inter-regular"/>
              </a:rPr>
              <a:t>Student s2=</a:t>
            </a:r>
            <a:r>
              <a:rPr lang="en-IN" b="1" i="0" dirty="0">
                <a:solidFill>
                  <a:srgbClr val="006699"/>
                </a:solidFill>
                <a:effectLst/>
                <a:latin typeface="inter-regular"/>
              </a:rPr>
              <a:t>new</a:t>
            </a:r>
            <a:r>
              <a:rPr lang="en-IN" b="0" i="0" dirty="0">
                <a:solidFill>
                  <a:srgbClr val="000000"/>
                </a:solidFill>
                <a:effectLst/>
                <a:latin typeface="inter-regular"/>
              </a:rPr>
              <a:t> Student();  </a:t>
            </a:r>
          </a:p>
          <a:p>
            <a:pPr algn="just"/>
            <a:r>
              <a:rPr lang="en-IN" b="0" i="0" dirty="0">
                <a:solidFill>
                  <a:srgbClr val="000000"/>
                </a:solidFill>
                <a:effectLst/>
                <a:latin typeface="inter-regular"/>
              </a:rPr>
              <a:t>16. s1.insertRecord(</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"Karan"</a:t>
            </a:r>
            <a:r>
              <a:rPr lang="en-IN" b="0" i="0" dirty="0">
                <a:solidFill>
                  <a:srgbClr val="000000"/>
                </a:solidFill>
                <a:effectLst/>
                <a:latin typeface="inter-regular"/>
              </a:rPr>
              <a:t>);  </a:t>
            </a:r>
          </a:p>
          <a:p>
            <a:pPr algn="just"/>
            <a:r>
              <a:rPr lang="en-IN" b="0" i="0" dirty="0">
                <a:solidFill>
                  <a:srgbClr val="000000"/>
                </a:solidFill>
                <a:effectLst/>
                <a:latin typeface="inter-regular"/>
              </a:rPr>
              <a:t>17. s2.insertRecord(</a:t>
            </a:r>
            <a:r>
              <a:rPr lang="en-IN" b="0" i="0" dirty="0">
                <a:solidFill>
                  <a:srgbClr val="C00000"/>
                </a:solidFill>
                <a:effectLst/>
                <a:latin typeface="inter-regular"/>
              </a:rPr>
              <a:t>222</a:t>
            </a:r>
            <a:r>
              <a:rPr lang="en-IN" b="0" i="0" dirty="0">
                <a:solidFill>
                  <a:srgbClr val="000000"/>
                </a:solidFill>
                <a:effectLst/>
                <a:latin typeface="inter-regular"/>
              </a:rPr>
              <a:t>,</a:t>
            </a:r>
            <a:r>
              <a:rPr lang="en-IN" b="0" i="0" dirty="0">
                <a:solidFill>
                  <a:srgbClr val="0000FF"/>
                </a:solidFill>
                <a:effectLst/>
                <a:latin typeface="inter-regular"/>
              </a:rPr>
              <a:t>"Aryan"</a:t>
            </a:r>
            <a:r>
              <a:rPr lang="en-IN" b="0" i="0" dirty="0">
                <a:solidFill>
                  <a:srgbClr val="000000"/>
                </a:solidFill>
                <a:effectLst/>
                <a:latin typeface="inter-regular"/>
              </a:rPr>
              <a:t>);  </a:t>
            </a:r>
          </a:p>
          <a:p>
            <a:pPr algn="just"/>
            <a:r>
              <a:rPr lang="en-IN" dirty="0">
                <a:solidFill>
                  <a:srgbClr val="000000"/>
                </a:solidFill>
                <a:latin typeface="inter-regular"/>
              </a:rPr>
              <a:t>18. </a:t>
            </a:r>
            <a:r>
              <a:rPr lang="en-IN" b="0" i="0" dirty="0">
                <a:solidFill>
                  <a:srgbClr val="000000"/>
                </a:solidFill>
                <a:effectLst/>
                <a:latin typeface="inter-regular"/>
              </a:rPr>
              <a:t>s1.displayInformation();  </a:t>
            </a:r>
          </a:p>
          <a:p>
            <a:pPr algn="just"/>
            <a:r>
              <a:rPr lang="en-IN" dirty="0">
                <a:solidFill>
                  <a:srgbClr val="000000"/>
                </a:solidFill>
                <a:latin typeface="inter-regular"/>
              </a:rPr>
              <a:t>19. </a:t>
            </a:r>
            <a:r>
              <a:rPr lang="en-IN" b="0" i="0" dirty="0">
                <a:solidFill>
                  <a:srgbClr val="000000"/>
                </a:solidFill>
                <a:effectLst/>
                <a:latin typeface="inter-regular"/>
              </a:rPr>
              <a:t>s2.displayInformation();  </a:t>
            </a:r>
          </a:p>
          <a:p>
            <a:pPr algn="just"/>
            <a:r>
              <a:rPr lang="en-IN" b="0" i="0" dirty="0">
                <a:solidFill>
                  <a:srgbClr val="000000"/>
                </a:solidFill>
                <a:effectLst/>
                <a:latin typeface="inter-regular"/>
              </a:rPr>
              <a:t>20. }  </a:t>
            </a:r>
          </a:p>
          <a:p>
            <a:pPr algn="just"/>
            <a:r>
              <a:rPr lang="en-IN" dirty="0">
                <a:solidFill>
                  <a:srgbClr val="000000"/>
                </a:solidFill>
                <a:latin typeface="inter-regular"/>
              </a:rPr>
              <a:t>21</a:t>
            </a:r>
            <a:r>
              <a:rPr lang="en-IN" b="0" i="0" dirty="0">
                <a:solidFill>
                  <a:srgbClr val="000000"/>
                </a:solidFill>
                <a:effectLst/>
                <a:latin typeface="inter-regular"/>
              </a:rPr>
              <a:t>. } </a:t>
            </a:r>
            <a:endParaRPr lang="en-IN" dirty="0"/>
          </a:p>
        </p:txBody>
      </p:sp>
      <p:cxnSp>
        <p:nvCxnSpPr>
          <p:cNvPr id="11" name="Straight Connector 10">
            <a:extLst>
              <a:ext uri="{FF2B5EF4-FFF2-40B4-BE49-F238E27FC236}">
                <a16:creationId xmlns:a16="http://schemas.microsoft.com/office/drawing/2014/main" id="{8EDD7E8C-3FF5-2CBD-CBF0-49E3DA5213BD}"/>
              </a:ext>
            </a:extLst>
          </p:cNvPr>
          <p:cNvCxnSpPr/>
          <p:nvPr/>
        </p:nvCxnSpPr>
        <p:spPr>
          <a:xfrm>
            <a:off x="6096000" y="1720840"/>
            <a:ext cx="0" cy="34163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146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934A8-55F2-7FF0-BF8A-A8571225932B}"/>
              </a:ext>
            </a:extLst>
          </p:cNvPr>
          <p:cNvSpPr txBox="1"/>
          <p:nvPr/>
        </p:nvSpPr>
        <p:spPr>
          <a:xfrm>
            <a:off x="1067991" y="982176"/>
            <a:ext cx="7975996" cy="369332"/>
          </a:xfrm>
          <a:prstGeom prst="rect">
            <a:avLst/>
          </a:prstGeom>
          <a:noFill/>
        </p:spPr>
        <p:txBody>
          <a:bodyPr wrap="square">
            <a:spAutoFit/>
          </a:bodyPr>
          <a:lstStyle/>
          <a:p>
            <a:pPr algn="just"/>
            <a:r>
              <a:rPr lang="en-US" b="1" dirty="0">
                <a:solidFill>
                  <a:srgbClr val="610B4B"/>
                </a:solidFill>
                <a:effectLst/>
                <a:latin typeface="tahoma" panose="020B0604030504040204" pitchFamily="34" charset="0"/>
              </a:rPr>
              <a:t>Object and Class Example: Initialization through a constructor</a:t>
            </a:r>
          </a:p>
        </p:txBody>
      </p:sp>
      <p:sp>
        <p:nvSpPr>
          <p:cNvPr id="5" name="TextBox 4">
            <a:extLst>
              <a:ext uri="{FF2B5EF4-FFF2-40B4-BE49-F238E27FC236}">
                <a16:creationId xmlns:a16="http://schemas.microsoft.com/office/drawing/2014/main" id="{694FD838-1BA9-A556-80B4-36F8D36B8E1D}"/>
              </a:ext>
            </a:extLst>
          </p:cNvPr>
          <p:cNvSpPr txBox="1"/>
          <p:nvPr/>
        </p:nvSpPr>
        <p:spPr>
          <a:xfrm>
            <a:off x="1067991" y="1720840"/>
            <a:ext cx="4075509" cy="3970318"/>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Employee{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1" i="0" dirty="0">
                <a:solidFill>
                  <a:srgbClr val="006699"/>
                </a:solidFill>
                <a:effectLst/>
                <a:latin typeface="inter-regular"/>
              </a:rPr>
              <a:t>float</a:t>
            </a:r>
            <a:r>
              <a:rPr lang="en-IN" b="0" i="0" dirty="0">
                <a:solidFill>
                  <a:srgbClr val="000000"/>
                </a:solidFill>
                <a:effectLst/>
                <a:latin typeface="inter-regular"/>
              </a:rPr>
              <a:t> salary;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insert(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String n, </a:t>
            </a:r>
            <a:r>
              <a:rPr lang="en-IN" b="1" i="0" dirty="0">
                <a:solidFill>
                  <a:srgbClr val="006699"/>
                </a:solidFill>
                <a:effectLst/>
                <a:latin typeface="inter-regular"/>
              </a:rPr>
              <a:t>float</a:t>
            </a:r>
            <a:r>
              <a:rPr lang="en-IN" b="0" i="0" dirty="0">
                <a:solidFill>
                  <a:srgbClr val="000000"/>
                </a:solidFill>
                <a:effectLst/>
                <a:latin typeface="inter-regular"/>
              </a:rPr>
              <a:t> s) {  </a:t>
            </a:r>
          </a:p>
          <a:p>
            <a:pPr algn="just"/>
            <a:r>
              <a:rPr lang="en-IN" b="0" i="0" dirty="0">
                <a:solidFill>
                  <a:srgbClr val="000000"/>
                </a:solidFill>
                <a:effectLst/>
                <a:latin typeface="inter-regular"/>
              </a:rPr>
              <a:t>        id=</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name=n;  </a:t>
            </a:r>
          </a:p>
          <a:p>
            <a:pPr algn="just"/>
            <a:r>
              <a:rPr lang="en-IN" b="0" i="0" dirty="0">
                <a:solidFill>
                  <a:srgbClr val="000000"/>
                </a:solidFill>
                <a:effectLst/>
                <a:latin typeface="inter-regular"/>
              </a:rPr>
              <a:t>        salary=s;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(id+</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a:t>
            </a:r>
          </a:p>
          <a:p>
            <a:pPr algn="just"/>
            <a:r>
              <a:rPr lang="en-IN" b="0" i="0" dirty="0">
                <a:solidFill>
                  <a:srgbClr val="000000"/>
                </a:solidFill>
                <a:effectLst/>
                <a:latin typeface="inter-regular"/>
              </a:rPr>
              <a:t>salary);</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46DA0BFC-61A3-486D-BFF9-7A4AA3107269}"/>
              </a:ext>
            </a:extLst>
          </p:cNvPr>
          <p:cNvSpPr txBox="1"/>
          <p:nvPr/>
        </p:nvSpPr>
        <p:spPr>
          <a:xfrm>
            <a:off x="5825729" y="1720840"/>
            <a:ext cx="6136480" cy="3693319"/>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TestEmployee</a:t>
            </a:r>
            <a:r>
              <a:rPr lang="en-IN" b="0" i="0" dirty="0">
                <a:solidFill>
                  <a:srgbClr val="000000"/>
                </a:solidFill>
                <a:effectLst/>
                <a:latin typeface="inter-regular"/>
              </a:rPr>
              <a:t>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Employee e1=</a:t>
            </a:r>
            <a:r>
              <a:rPr lang="en-IN" b="1" i="0" dirty="0">
                <a:solidFill>
                  <a:srgbClr val="006699"/>
                </a:solidFill>
                <a:effectLst/>
                <a:latin typeface="inter-regular"/>
              </a:rPr>
              <a:t>new</a:t>
            </a:r>
            <a:r>
              <a:rPr lang="en-IN" b="0" i="0" dirty="0">
                <a:solidFill>
                  <a:srgbClr val="000000"/>
                </a:solidFill>
                <a:effectLst/>
                <a:latin typeface="inter-regular"/>
              </a:rPr>
              <a:t> Employee();  </a:t>
            </a:r>
          </a:p>
          <a:p>
            <a:pPr algn="just"/>
            <a:r>
              <a:rPr lang="en-IN" b="0" i="0" dirty="0">
                <a:solidFill>
                  <a:srgbClr val="000000"/>
                </a:solidFill>
                <a:effectLst/>
                <a:latin typeface="inter-regular"/>
              </a:rPr>
              <a:t>    Employee e2=</a:t>
            </a:r>
            <a:r>
              <a:rPr lang="en-IN" b="1" i="0" dirty="0">
                <a:solidFill>
                  <a:srgbClr val="006699"/>
                </a:solidFill>
                <a:effectLst/>
                <a:latin typeface="inter-regular"/>
              </a:rPr>
              <a:t>new</a:t>
            </a:r>
            <a:r>
              <a:rPr lang="en-IN" b="0" i="0" dirty="0">
                <a:solidFill>
                  <a:srgbClr val="000000"/>
                </a:solidFill>
                <a:effectLst/>
                <a:latin typeface="inter-regular"/>
              </a:rPr>
              <a:t> Employee();  </a:t>
            </a:r>
          </a:p>
          <a:p>
            <a:pPr algn="just"/>
            <a:r>
              <a:rPr lang="en-IN" b="0" i="0" dirty="0">
                <a:solidFill>
                  <a:srgbClr val="000000"/>
                </a:solidFill>
                <a:effectLst/>
                <a:latin typeface="inter-regular"/>
              </a:rPr>
              <a:t>    Employee e3=</a:t>
            </a:r>
            <a:r>
              <a:rPr lang="en-IN" b="1" i="0" dirty="0">
                <a:solidFill>
                  <a:srgbClr val="006699"/>
                </a:solidFill>
                <a:effectLst/>
                <a:latin typeface="inter-regular"/>
              </a:rPr>
              <a:t>new</a:t>
            </a:r>
            <a:r>
              <a:rPr lang="en-IN" b="0" i="0" dirty="0">
                <a:solidFill>
                  <a:srgbClr val="000000"/>
                </a:solidFill>
                <a:effectLst/>
                <a:latin typeface="inter-regular"/>
              </a:rPr>
              <a:t> Employee();  </a:t>
            </a:r>
          </a:p>
          <a:p>
            <a:pPr algn="just"/>
            <a:r>
              <a:rPr lang="en-IN" b="0" i="0" dirty="0">
                <a:solidFill>
                  <a:srgbClr val="000000"/>
                </a:solidFill>
                <a:effectLst/>
                <a:latin typeface="inter-regular"/>
              </a:rPr>
              <a:t>    e1.insert(</a:t>
            </a:r>
            <a:r>
              <a:rPr lang="en-IN" b="0" i="0" dirty="0">
                <a:solidFill>
                  <a:srgbClr val="C00000"/>
                </a:solidFill>
                <a:effectLst/>
                <a:latin typeface="inter-regular"/>
              </a:rPr>
              <a:t>101</a:t>
            </a:r>
            <a:r>
              <a:rPr lang="en-IN" b="0" i="0" dirty="0">
                <a:solidFill>
                  <a:srgbClr val="000000"/>
                </a:solidFill>
                <a:effectLst/>
                <a:latin typeface="inter-regular"/>
              </a:rPr>
              <a:t>,</a:t>
            </a:r>
            <a:r>
              <a:rPr lang="en-IN" b="0" i="0" dirty="0">
                <a:solidFill>
                  <a:srgbClr val="0000FF"/>
                </a:solidFill>
                <a:effectLst/>
                <a:latin typeface="inter-regular"/>
              </a:rPr>
              <a:t>"ajeet"</a:t>
            </a:r>
            <a:r>
              <a:rPr lang="en-IN" b="0" i="0" dirty="0">
                <a:solidFill>
                  <a:srgbClr val="000000"/>
                </a:solidFill>
                <a:effectLst/>
                <a:latin typeface="inter-regular"/>
              </a:rPr>
              <a:t>,</a:t>
            </a:r>
            <a:r>
              <a:rPr lang="en-IN" b="0" i="0" dirty="0">
                <a:solidFill>
                  <a:srgbClr val="C00000"/>
                </a:solidFill>
                <a:effectLst/>
                <a:latin typeface="inter-regular"/>
              </a:rPr>
              <a:t>45000</a:t>
            </a:r>
            <a:r>
              <a:rPr lang="en-IN" b="0" i="0" dirty="0">
                <a:solidFill>
                  <a:srgbClr val="000000"/>
                </a:solidFill>
                <a:effectLst/>
                <a:latin typeface="inter-regular"/>
              </a:rPr>
              <a:t>);  </a:t>
            </a:r>
          </a:p>
          <a:p>
            <a:pPr algn="just"/>
            <a:r>
              <a:rPr lang="en-IN" b="0" i="0" dirty="0">
                <a:solidFill>
                  <a:srgbClr val="000000"/>
                </a:solidFill>
                <a:effectLst/>
                <a:latin typeface="inter-regular"/>
              </a:rPr>
              <a:t>    e2.insert(</a:t>
            </a:r>
            <a:r>
              <a:rPr lang="en-IN" b="0" i="0" dirty="0">
                <a:solidFill>
                  <a:srgbClr val="C00000"/>
                </a:solidFill>
                <a:effectLst/>
                <a:latin typeface="inter-regular"/>
              </a:rPr>
              <a:t>102</a:t>
            </a:r>
            <a:r>
              <a:rPr lang="en-IN" b="0" i="0" dirty="0">
                <a:solidFill>
                  <a:srgbClr val="000000"/>
                </a:solidFill>
                <a:effectLst/>
                <a:latin typeface="inter-regular"/>
              </a:rPr>
              <a:t>,</a:t>
            </a:r>
            <a:r>
              <a:rPr lang="en-IN" b="0" i="0" dirty="0">
                <a:solidFill>
                  <a:srgbClr val="0000FF"/>
                </a:solidFill>
                <a:effectLst/>
                <a:latin typeface="inter-regular"/>
              </a:rPr>
              <a:t>"irfan"</a:t>
            </a:r>
            <a:r>
              <a:rPr lang="en-IN" b="0" i="0" dirty="0">
                <a:solidFill>
                  <a:srgbClr val="000000"/>
                </a:solidFill>
                <a:effectLst/>
                <a:latin typeface="inter-regular"/>
              </a:rPr>
              <a:t>,</a:t>
            </a:r>
            <a:r>
              <a:rPr lang="en-IN" b="0" i="0" dirty="0">
                <a:solidFill>
                  <a:srgbClr val="C00000"/>
                </a:solidFill>
                <a:effectLst/>
                <a:latin typeface="inter-regular"/>
              </a:rPr>
              <a:t>25000</a:t>
            </a:r>
            <a:r>
              <a:rPr lang="en-IN" b="0" i="0" dirty="0">
                <a:solidFill>
                  <a:srgbClr val="000000"/>
                </a:solidFill>
                <a:effectLst/>
                <a:latin typeface="inter-regular"/>
              </a:rPr>
              <a:t>);  </a:t>
            </a:r>
          </a:p>
          <a:p>
            <a:pPr algn="just"/>
            <a:r>
              <a:rPr lang="en-IN" b="0" i="0" dirty="0">
                <a:solidFill>
                  <a:srgbClr val="000000"/>
                </a:solidFill>
                <a:effectLst/>
                <a:latin typeface="inter-regular"/>
              </a:rPr>
              <a:t>    e3.insert(</a:t>
            </a:r>
            <a:r>
              <a:rPr lang="en-IN" b="0" i="0" dirty="0">
                <a:solidFill>
                  <a:srgbClr val="C00000"/>
                </a:solidFill>
                <a:effectLst/>
                <a:latin typeface="inter-regular"/>
              </a:rPr>
              <a:t>103</a:t>
            </a:r>
            <a:r>
              <a:rPr lang="en-IN" b="0" i="0" dirty="0">
                <a:solidFill>
                  <a:srgbClr val="000000"/>
                </a:solidFill>
                <a:effectLst/>
                <a:latin typeface="inter-regular"/>
              </a:rPr>
              <a:t>,</a:t>
            </a:r>
            <a:r>
              <a:rPr lang="en-IN" b="0" i="0" dirty="0">
                <a:solidFill>
                  <a:srgbClr val="0000FF"/>
                </a:solidFill>
                <a:effectLst/>
                <a:latin typeface="inter-regular"/>
              </a:rPr>
              <a:t>"nakul"</a:t>
            </a:r>
            <a:r>
              <a:rPr lang="en-IN" b="0" i="0" dirty="0">
                <a:solidFill>
                  <a:srgbClr val="000000"/>
                </a:solidFill>
                <a:effectLst/>
                <a:latin typeface="inter-regular"/>
              </a:rPr>
              <a:t>,</a:t>
            </a:r>
            <a:r>
              <a:rPr lang="en-IN" b="0" i="0" dirty="0">
                <a:solidFill>
                  <a:srgbClr val="C00000"/>
                </a:solidFill>
                <a:effectLst/>
                <a:latin typeface="inter-regular"/>
              </a:rPr>
              <a:t>55000</a:t>
            </a:r>
            <a:r>
              <a:rPr lang="en-IN" b="0" i="0" dirty="0">
                <a:solidFill>
                  <a:srgbClr val="000000"/>
                </a:solidFill>
                <a:effectLst/>
                <a:latin typeface="inter-regular"/>
              </a:rPr>
              <a:t>);  </a:t>
            </a:r>
          </a:p>
          <a:p>
            <a:pPr algn="just"/>
            <a:r>
              <a:rPr lang="en-IN" b="0" i="0" dirty="0">
                <a:solidFill>
                  <a:srgbClr val="000000"/>
                </a:solidFill>
                <a:effectLst/>
                <a:latin typeface="inter-regular"/>
              </a:rPr>
              <a:t>    e1.display();  </a:t>
            </a:r>
          </a:p>
          <a:p>
            <a:pPr algn="just"/>
            <a:r>
              <a:rPr lang="en-IN" b="0" i="0" dirty="0">
                <a:solidFill>
                  <a:srgbClr val="000000"/>
                </a:solidFill>
                <a:effectLst/>
                <a:latin typeface="inter-regular"/>
              </a:rPr>
              <a:t>    e2.display();  </a:t>
            </a:r>
          </a:p>
          <a:p>
            <a:pPr algn="just"/>
            <a:r>
              <a:rPr lang="en-IN" b="0" i="0" dirty="0">
                <a:solidFill>
                  <a:srgbClr val="000000"/>
                </a:solidFill>
                <a:effectLst/>
                <a:latin typeface="inter-regular"/>
              </a:rPr>
              <a:t>    e3.display();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cxnSp>
        <p:nvCxnSpPr>
          <p:cNvPr id="9" name="Straight Connector 8">
            <a:extLst>
              <a:ext uri="{FF2B5EF4-FFF2-40B4-BE49-F238E27FC236}">
                <a16:creationId xmlns:a16="http://schemas.microsoft.com/office/drawing/2014/main" id="{673DB3E7-6AD3-A940-746D-46C3270A54A4}"/>
              </a:ext>
            </a:extLst>
          </p:cNvPr>
          <p:cNvCxnSpPr>
            <a:cxnSpLocks/>
          </p:cNvCxnSpPr>
          <p:nvPr/>
        </p:nvCxnSpPr>
        <p:spPr>
          <a:xfrm>
            <a:off x="5243513" y="1720840"/>
            <a:ext cx="0" cy="44799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888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with green squares&#10;&#10;Description automatically generated">
            <a:extLst>
              <a:ext uri="{FF2B5EF4-FFF2-40B4-BE49-F238E27FC236}">
                <a16:creationId xmlns:a16="http://schemas.microsoft.com/office/drawing/2014/main" id="{692E2F53-A7D6-4264-E23B-816751CF1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712" y="2655183"/>
            <a:ext cx="5362575" cy="2895600"/>
          </a:xfrm>
          <a:prstGeom prst="rect">
            <a:avLst/>
          </a:prstGeom>
        </p:spPr>
      </p:pic>
      <p:sp>
        <p:nvSpPr>
          <p:cNvPr id="5" name="TextBox 4">
            <a:extLst>
              <a:ext uri="{FF2B5EF4-FFF2-40B4-BE49-F238E27FC236}">
                <a16:creationId xmlns:a16="http://schemas.microsoft.com/office/drawing/2014/main" id="{A75E1E2F-17BC-DFC7-E219-A21F6E6E1B4B}"/>
              </a:ext>
            </a:extLst>
          </p:cNvPr>
          <p:cNvSpPr txBox="1"/>
          <p:nvPr/>
        </p:nvSpPr>
        <p:spPr>
          <a:xfrm>
            <a:off x="1785936" y="1307217"/>
            <a:ext cx="8501063"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333333"/>
                </a:solidFill>
                <a:latin typeface="inter-regular"/>
              </a:rPr>
              <a:t>O</a:t>
            </a:r>
            <a:r>
              <a:rPr lang="en-US" sz="2000" b="0" i="0" dirty="0">
                <a:solidFill>
                  <a:srgbClr val="333333"/>
                </a:solidFill>
                <a:effectLst/>
                <a:latin typeface="inter-regular"/>
              </a:rPr>
              <a:t>bject gets the memory in heap memory area. The reference variable refers to the object allocated in the heap memory area. Here, s1 and s2 both are reference variables that refer to the objects allocated in memory.</a:t>
            </a:r>
            <a:endParaRPr lang="en-IN" sz="2000" dirty="0"/>
          </a:p>
        </p:txBody>
      </p:sp>
    </p:spTree>
    <p:extLst>
      <p:ext uri="{BB962C8B-B14F-4D97-AF65-F5344CB8AC3E}">
        <p14:creationId xmlns:p14="http://schemas.microsoft.com/office/powerpoint/2010/main" val="1743891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FA3B-D2D8-346D-AD5A-05ADA9DE6C41}"/>
              </a:ext>
            </a:extLst>
          </p:cNvPr>
          <p:cNvSpPr txBox="1"/>
          <p:nvPr/>
        </p:nvSpPr>
        <p:spPr>
          <a:xfrm>
            <a:off x="1482329" y="794028"/>
            <a:ext cx="6136480" cy="369332"/>
          </a:xfrm>
          <a:prstGeom prst="rect">
            <a:avLst/>
          </a:prstGeom>
          <a:noFill/>
        </p:spPr>
        <p:txBody>
          <a:bodyPr wrap="square">
            <a:spAutoFit/>
          </a:bodyPr>
          <a:lstStyle/>
          <a:p>
            <a:pPr algn="just"/>
            <a:r>
              <a:rPr lang="en-US" b="1" dirty="0">
                <a:solidFill>
                  <a:srgbClr val="610B4B"/>
                </a:solidFill>
                <a:effectLst/>
                <a:latin typeface="tahoma" panose="020B0604030504040204" pitchFamily="34" charset="0"/>
              </a:rPr>
              <a:t>Object and Class Example: Rectangle</a:t>
            </a:r>
          </a:p>
        </p:txBody>
      </p:sp>
      <p:sp>
        <p:nvSpPr>
          <p:cNvPr id="5" name="TextBox 4">
            <a:extLst>
              <a:ext uri="{FF2B5EF4-FFF2-40B4-BE49-F238E27FC236}">
                <a16:creationId xmlns:a16="http://schemas.microsoft.com/office/drawing/2014/main" id="{E1F97FA2-0B71-7365-D4AD-F56C663EE950}"/>
              </a:ext>
            </a:extLst>
          </p:cNvPr>
          <p:cNvSpPr txBox="1"/>
          <p:nvPr/>
        </p:nvSpPr>
        <p:spPr>
          <a:xfrm>
            <a:off x="1482329" y="1301413"/>
            <a:ext cx="6136480" cy="5355312"/>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Rectangle{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length;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width;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insert(</a:t>
            </a:r>
            <a:r>
              <a:rPr lang="en-IN" b="1" i="0" dirty="0">
                <a:solidFill>
                  <a:srgbClr val="006699"/>
                </a:solidFill>
                <a:effectLst/>
                <a:latin typeface="inter-regular"/>
              </a:rPr>
              <a:t>int</a:t>
            </a:r>
            <a:r>
              <a:rPr lang="en-IN" b="0" i="0" dirty="0">
                <a:solidFill>
                  <a:srgbClr val="000000"/>
                </a:solidFill>
                <a:effectLst/>
                <a:latin typeface="inter-regular"/>
              </a:rPr>
              <a:t> l, </a:t>
            </a:r>
            <a:r>
              <a:rPr lang="en-IN" b="1" i="0" dirty="0">
                <a:solidFill>
                  <a:srgbClr val="006699"/>
                </a:solidFill>
                <a:effectLst/>
                <a:latin typeface="inter-regular"/>
              </a:rPr>
              <a:t>int</a:t>
            </a:r>
            <a:r>
              <a:rPr lang="en-IN" b="0" i="0" dirty="0">
                <a:solidFill>
                  <a:srgbClr val="000000"/>
                </a:solidFill>
                <a:effectLst/>
                <a:latin typeface="inter-regular"/>
              </a:rPr>
              <a:t> w){  </a:t>
            </a:r>
          </a:p>
          <a:p>
            <a:pPr algn="just">
              <a:buFont typeface="+mj-lt"/>
              <a:buAutoNum type="arabicPeriod"/>
            </a:pPr>
            <a:r>
              <a:rPr lang="en-IN" b="0" i="0" dirty="0">
                <a:solidFill>
                  <a:srgbClr val="000000"/>
                </a:solidFill>
                <a:effectLst/>
                <a:latin typeface="inter-regular"/>
              </a:rPr>
              <a:t>  length=l;  </a:t>
            </a:r>
          </a:p>
          <a:p>
            <a:pPr algn="just">
              <a:buFont typeface="+mj-lt"/>
              <a:buAutoNum type="arabicPeriod"/>
            </a:pPr>
            <a:r>
              <a:rPr lang="en-IN" b="0" i="0" dirty="0">
                <a:solidFill>
                  <a:srgbClr val="000000"/>
                </a:solidFill>
                <a:effectLst/>
                <a:latin typeface="inter-regular"/>
              </a:rPr>
              <a:t>  width=w;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calculateArea</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(length*width);}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TestRectangle1{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Rectangle r1=</a:t>
            </a:r>
            <a:r>
              <a:rPr lang="en-IN" b="1" i="0" dirty="0">
                <a:solidFill>
                  <a:srgbClr val="006699"/>
                </a:solidFill>
                <a:effectLst/>
                <a:latin typeface="inter-regular"/>
              </a:rPr>
              <a:t>new</a:t>
            </a:r>
            <a:r>
              <a:rPr lang="en-IN" b="0" i="0" dirty="0">
                <a:solidFill>
                  <a:srgbClr val="000000"/>
                </a:solidFill>
                <a:effectLst/>
                <a:latin typeface="inter-regular"/>
              </a:rPr>
              <a:t> Rectangle();  </a:t>
            </a:r>
          </a:p>
          <a:p>
            <a:pPr algn="just">
              <a:buFont typeface="+mj-lt"/>
              <a:buAutoNum type="arabicPeriod"/>
            </a:pPr>
            <a:r>
              <a:rPr lang="en-IN" b="0" i="0" dirty="0">
                <a:solidFill>
                  <a:srgbClr val="000000"/>
                </a:solidFill>
                <a:effectLst/>
                <a:latin typeface="inter-regular"/>
              </a:rPr>
              <a:t>  Rectangle r2=</a:t>
            </a:r>
            <a:r>
              <a:rPr lang="en-IN" b="1" i="0" dirty="0">
                <a:solidFill>
                  <a:srgbClr val="006699"/>
                </a:solidFill>
                <a:effectLst/>
                <a:latin typeface="inter-regular"/>
              </a:rPr>
              <a:t>new</a:t>
            </a:r>
            <a:r>
              <a:rPr lang="en-IN" b="0" i="0" dirty="0">
                <a:solidFill>
                  <a:srgbClr val="000000"/>
                </a:solidFill>
                <a:effectLst/>
                <a:latin typeface="inter-regular"/>
              </a:rPr>
              <a:t> Rectangle();  </a:t>
            </a:r>
          </a:p>
          <a:p>
            <a:pPr algn="just">
              <a:buFont typeface="+mj-lt"/>
              <a:buAutoNum type="arabicPeriod"/>
            </a:pPr>
            <a:r>
              <a:rPr lang="en-IN" b="0" i="0" dirty="0">
                <a:solidFill>
                  <a:srgbClr val="000000"/>
                </a:solidFill>
                <a:effectLst/>
                <a:latin typeface="inter-regular"/>
              </a:rPr>
              <a:t>  r1.insert(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r2.insert(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15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r1.calculateArea();  </a:t>
            </a:r>
          </a:p>
          <a:p>
            <a:pPr algn="just">
              <a:buFont typeface="+mj-lt"/>
              <a:buAutoNum type="arabicPeriod"/>
            </a:pPr>
            <a:r>
              <a:rPr lang="en-IN" b="0" i="0" dirty="0">
                <a:solidFill>
                  <a:srgbClr val="000000"/>
                </a:solidFill>
                <a:effectLst/>
                <a:latin typeface="inter-regular"/>
              </a:rPr>
              <a:t>  r2.calculateArea();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4098657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B40712-88AE-A650-BD46-203DF29B3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712" y="466724"/>
            <a:ext cx="6376988" cy="6143399"/>
          </a:xfrm>
          <a:prstGeom prst="rect">
            <a:avLst/>
          </a:prstGeom>
        </p:spPr>
      </p:pic>
    </p:spTree>
    <p:extLst>
      <p:ext uri="{BB962C8B-B14F-4D97-AF65-F5344CB8AC3E}">
        <p14:creationId xmlns:p14="http://schemas.microsoft.com/office/powerpoint/2010/main" val="328297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5" name="Table 4">
            <a:extLst>
              <a:ext uri="{FF2B5EF4-FFF2-40B4-BE49-F238E27FC236}">
                <a16:creationId xmlns:a16="http://schemas.microsoft.com/office/drawing/2014/main" id="{B9864778-B286-02EC-C8DE-46197840E817}"/>
              </a:ext>
            </a:extLst>
          </p:cNvPr>
          <p:cNvGraphicFramePr>
            <a:graphicFrameLocks noGrp="1"/>
          </p:cNvGraphicFramePr>
          <p:nvPr>
            <p:extLst>
              <p:ext uri="{D42A27DB-BD31-4B8C-83A1-F6EECF244321}">
                <p14:modId xmlns:p14="http://schemas.microsoft.com/office/powerpoint/2010/main" val="2025415639"/>
              </p:ext>
            </p:extLst>
          </p:nvPr>
        </p:nvGraphicFramePr>
        <p:xfrm>
          <a:off x="1182181" y="693738"/>
          <a:ext cx="9890632" cy="5378450"/>
        </p:xfrm>
        <a:graphic>
          <a:graphicData uri="http://schemas.openxmlformats.org/drawingml/2006/table">
            <a:tbl>
              <a:tblPr firstRow="1" bandRow="1">
                <a:tableStyleId>{9D7B26C5-4107-4FEC-AEDC-1716B250A1EF}</a:tableStyleId>
              </a:tblPr>
              <a:tblGrid>
                <a:gridCol w="1483313">
                  <a:extLst>
                    <a:ext uri="{9D8B030D-6E8A-4147-A177-3AD203B41FA5}">
                      <a16:colId xmlns:a16="http://schemas.microsoft.com/office/drawing/2014/main" val="2039072586"/>
                    </a:ext>
                  </a:extLst>
                </a:gridCol>
                <a:gridCol w="3483074">
                  <a:extLst>
                    <a:ext uri="{9D8B030D-6E8A-4147-A177-3AD203B41FA5}">
                      <a16:colId xmlns:a16="http://schemas.microsoft.com/office/drawing/2014/main" val="2851156490"/>
                    </a:ext>
                  </a:extLst>
                </a:gridCol>
                <a:gridCol w="4924245">
                  <a:extLst>
                    <a:ext uri="{9D8B030D-6E8A-4147-A177-3AD203B41FA5}">
                      <a16:colId xmlns:a16="http://schemas.microsoft.com/office/drawing/2014/main" val="3285316820"/>
                    </a:ext>
                  </a:extLst>
                </a:gridCol>
              </a:tblGrid>
              <a:tr h="511334">
                <a:tc>
                  <a:txBody>
                    <a:bodyPr/>
                    <a:lstStyle/>
                    <a:p>
                      <a:pPr marL="0" marR="0" fontAlgn="t">
                        <a:spcBef>
                          <a:spcPts val="0"/>
                        </a:spcBef>
                        <a:spcAft>
                          <a:spcPts val="0"/>
                        </a:spcAft>
                      </a:pPr>
                      <a:r>
                        <a:rPr lang="en-IN" sz="1400" b="1" dirty="0">
                          <a:solidFill>
                            <a:srgbClr val="000000"/>
                          </a:solidFill>
                          <a:effectLst/>
                        </a:rPr>
                        <a:t>Comparison Index</a:t>
                      </a:r>
                      <a:endParaRPr lang="en-IN" sz="1400" dirty="0">
                        <a:solidFill>
                          <a:srgbClr val="000000"/>
                        </a:solidFill>
                        <a:effectLst/>
                        <a:latin typeface="times new roman" panose="02020603050405020304" pitchFamily="18" charset="0"/>
                      </a:endParaRPr>
                    </a:p>
                  </a:txBody>
                  <a:tcPr marL="22806" marR="22806" marT="22806" marB="22806"/>
                </a:tc>
                <a:tc>
                  <a:txBody>
                    <a:bodyPr/>
                    <a:lstStyle/>
                    <a:p>
                      <a:pPr marL="0" marR="0" fontAlgn="t">
                        <a:spcBef>
                          <a:spcPts val="0"/>
                        </a:spcBef>
                        <a:spcAft>
                          <a:spcPts val="0"/>
                        </a:spcAft>
                      </a:pPr>
                      <a:r>
                        <a:rPr lang="en-IN" sz="1400" b="1">
                          <a:solidFill>
                            <a:srgbClr val="000000"/>
                          </a:solidFill>
                          <a:effectLst/>
                        </a:rPr>
                        <a:t>C++</a:t>
                      </a:r>
                      <a:endParaRPr lang="en-IN" sz="1400">
                        <a:solidFill>
                          <a:srgbClr val="000000"/>
                        </a:solidFill>
                        <a:effectLst/>
                        <a:latin typeface="times new roman" panose="02020603050405020304" pitchFamily="18" charset="0"/>
                      </a:endParaRPr>
                    </a:p>
                  </a:txBody>
                  <a:tcPr marL="22806" marR="22806" marT="22806" marB="22806"/>
                </a:tc>
                <a:tc>
                  <a:txBody>
                    <a:bodyPr/>
                    <a:lstStyle/>
                    <a:p>
                      <a:pPr marL="0" marR="0" fontAlgn="t">
                        <a:spcBef>
                          <a:spcPts val="0"/>
                        </a:spcBef>
                        <a:spcAft>
                          <a:spcPts val="0"/>
                        </a:spcAft>
                      </a:pPr>
                      <a:r>
                        <a:rPr lang="en-IN" sz="1400" b="1">
                          <a:solidFill>
                            <a:srgbClr val="000000"/>
                          </a:solidFill>
                          <a:effectLst/>
                        </a:rPr>
                        <a:t>Java</a:t>
                      </a:r>
                      <a:endParaRPr lang="en-IN" sz="1400">
                        <a:solidFill>
                          <a:srgbClr val="000000"/>
                        </a:solidFill>
                        <a:effectLst/>
                        <a:latin typeface="times new roman" panose="02020603050405020304" pitchFamily="18" charset="0"/>
                      </a:endParaRPr>
                    </a:p>
                  </a:txBody>
                  <a:tcPr marL="22806" marR="22806" marT="22806" marB="22806"/>
                </a:tc>
                <a:extLst>
                  <a:ext uri="{0D108BD9-81ED-4DB2-BD59-A6C34878D82A}">
                    <a16:rowId xmlns:a16="http://schemas.microsoft.com/office/drawing/2014/main" val="2614117643"/>
                  </a:ext>
                </a:extLst>
              </a:tr>
              <a:tr h="511334">
                <a:tc>
                  <a:txBody>
                    <a:bodyPr/>
                    <a:lstStyle/>
                    <a:p>
                      <a:pPr marL="0" marR="0" fontAlgn="t">
                        <a:spcBef>
                          <a:spcPts val="0"/>
                        </a:spcBef>
                        <a:spcAft>
                          <a:spcPts val="0"/>
                        </a:spcAft>
                      </a:pPr>
                      <a:r>
                        <a:rPr lang="en-IN" sz="1400" b="1">
                          <a:solidFill>
                            <a:srgbClr val="333333"/>
                          </a:solidFill>
                          <a:effectLst/>
                        </a:rPr>
                        <a:t>Platform-independent</a:t>
                      </a:r>
                      <a:endParaRPr lang="en-IN" sz="1400">
                        <a:solidFill>
                          <a:srgbClr val="333333"/>
                        </a:solidFill>
                        <a:effectLst/>
                        <a:latin typeface="inter-bold"/>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C++ is platform-dependent.</a:t>
                      </a:r>
                      <a:endParaRPr lang="en-IN" sz="1400">
                        <a:solidFill>
                          <a:srgbClr val="333333"/>
                        </a:solidFill>
                        <a:effectLst/>
                        <a:latin typeface="inter-regular"/>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Java is platform-independent.</a:t>
                      </a:r>
                      <a:endParaRPr lang="en-IN" sz="1400">
                        <a:solidFill>
                          <a:srgbClr val="333333"/>
                        </a:solidFill>
                        <a:effectLst/>
                        <a:latin typeface="inter-regular"/>
                      </a:endParaRPr>
                    </a:p>
                  </a:txBody>
                  <a:tcPr marL="22806" marR="22806" marT="22806" marB="22806"/>
                </a:tc>
                <a:extLst>
                  <a:ext uri="{0D108BD9-81ED-4DB2-BD59-A6C34878D82A}">
                    <a16:rowId xmlns:a16="http://schemas.microsoft.com/office/drawing/2014/main" val="2254681040"/>
                  </a:ext>
                </a:extLst>
              </a:tr>
              <a:tr h="725964">
                <a:tc>
                  <a:txBody>
                    <a:bodyPr/>
                    <a:lstStyle/>
                    <a:p>
                      <a:pPr marL="0" marR="0" fontAlgn="t">
                        <a:spcBef>
                          <a:spcPts val="0"/>
                        </a:spcBef>
                        <a:spcAft>
                          <a:spcPts val="0"/>
                        </a:spcAft>
                      </a:pPr>
                      <a:r>
                        <a:rPr lang="en-IN" sz="1400" b="1">
                          <a:solidFill>
                            <a:srgbClr val="333333"/>
                          </a:solidFill>
                          <a:effectLst/>
                        </a:rPr>
                        <a:t>Mainly used for</a:t>
                      </a:r>
                      <a:endParaRPr lang="en-IN" sz="1400">
                        <a:solidFill>
                          <a:srgbClr val="333333"/>
                        </a:solidFill>
                        <a:effectLst/>
                        <a:latin typeface="inter-bold"/>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C++ is mainly used for system programming.</a:t>
                      </a:r>
                      <a:endParaRPr lang="en-IN" sz="1400">
                        <a:solidFill>
                          <a:srgbClr val="333333"/>
                        </a:solidFill>
                        <a:effectLst/>
                        <a:latin typeface="inter-regular"/>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Java is mainly used for application programming. It is widely used in Windows-based, web-based, enterprise, and mobile applications.</a:t>
                      </a:r>
                      <a:endParaRPr lang="en-IN" sz="1400">
                        <a:solidFill>
                          <a:srgbClr val="333333"/>
                        </a:solidFill>
                        <a:effectLst/>
                        <a:latin typeface="inter-regular"/>
                      </a:endParaRPr>
                    </a:p>
                  </a:txBody>
                  <a:tcPr marL="22806" marR="22806" marT="22806" marB="22806"/>
                </a:tc>
                <a:extLst>
                  <a:ext uri="{0D108BD9-81ED-4DB2-BD59-A6C34878D82A}">
                    <a16:rowId xmlns:a16="http://schemas.microsoft.com/office/drawing/2014/main" val="2606137388"/>
                  </a:ext>
                </a:extLst>
              </a:tr>
              <a:tr h="940593">
                <a:tc>
                  <a:txBody>
                    <a:bodyPr/>
                    <a:lstStyle/>
                    <a:p>
                      <a:pPr marL="0" marR="0" fontAlgn="t">
                        <a:spcBef>
                          <a:spcPts val="0"/>
                        </a:spcBef>
                        <a:spcAft>
                          <a:spcPts val="0"/>
                        </a:spcAft>
                      </a:pPr>
                      <a:r>
                        <a:rPr lang="en-IN" sz="1400" b="1">
                          <a:solidFill>
                            <a:srgbClr val="333333"/>
                          </a:solidFill>
                          <a:effectLst/>
                        </a:rPr>
                        <a:t>Design Goal</a:t>
                      </a:r>
                      <a:endParaRPr lang="en-IN" sz="1400">
                        <a:solidFill>
                          <a:srgbClr val="333333"/>
                        </a:solidFill>
                        <a:effectLst/>
                        <a:latin typeface="inter-bold"/>
                      </a:endParaRPr>
                    </a:p>
                  </a:txBody>
                  <a:tcPr marL="22806" marR="22806" marT="22806" marB="22806"/>
                </a:tc>
                <a:tc>
                  <a:txBody>
                    <a:bodyPr/>
                    <a:lstStyle/>
                    <a:p>
                      <a:pPr marL="0" marR="0" fontAlgn="t">
                        <a:spcBef>
                          <a:spcPts val="0"/>
                        </a:spcBef>
                        <a:spcAft>
                          <a:spcPts val="0"/>
                        </a:spcAft>
                      </a:pPr>
                      <a:r>
                        <a:rPr lang="en-IN" sz="1400" dirty="0">
                          <a:solidFill>
                            <a:srgbClr val="333333"/>
                          </a:solidFill>
                          <a:effectLst/>
                        </a:rPr>
                        <a:t>C++ was designed for systems and applications programming. It was an extension of the </a:t>
                      </a:r>
                      <a:r>
                        <a:rPr lang="en-IN" sz="1400" dirty="0">
                          <a:effectLst/>
                        </a:rPr>
                        <a:t>C programming language</a:t>
                      </a:r>
                      <a:r>
                        <a:rPr lang="en-IN" sz="1400" dirty="0">
                          <a:solidFill>
                            <a:srgbClr val="333333"/>
                          </a:solidFill>
                          <a:effectLst/>
                        </a:rPr>
                        <a:t>.</a:t>
                      </a:r>
                      <a:endParaRPr lang="en-IN" sz="1400" dirty="0">
                        <a:effectLst/>
                        <a:latin typeface="inter-regular"/>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Java was designed and created as an interpreter for printing systems but later extended as a support network computing. It was designed to be easy to use and accessible to a broader audience.</a:t>
                      </a:r>
                      <a:endParaRPr lang="en-IN" sz="1400">
                        <a:solidFill>
                          <a:srgbClr val="333333"/>
                        </a:solidFill>
                        <a:effectLst/>
                        <a:latin typeface="inter-regular"/>
                      </a:endParaRPr>
                    </a:p>
                  </a:txBody>
                  <a:tcPr marL="22806" marR="22806" marT="22806" marB="22806"/>
                </a:tc>
                <a:extLst>
                  <a:ext uri="{0D108BD9-81ED-4DB2-BD59-A6C34878D82A}">
                    <a16:rowId xmlns:a16="http://schemas.microsoft.com/office/drawing/2014/main" val="2473053150"/>
                  </a:ext>
                </a:extLst>
              </a:tr>
              <a:tr h="511334">
                <a:tc>
                  <a:txBody>
                    <a:bodyPr/>
                    <a:lstStyle/>
                    <a:p>
                      <a:pPr marL="0" marR="0" fontAlgn="t">
                        <a:spcBef>
                          <a:spcPts val="0"/>
                        </a:spcBef>
                        <a:spcAft>
                          <a:spcPts val="0"/>
                        </a:spcAft>
                      </a:pPr>
                      <a:r>
                        <a:rPr lang="en-IN" sz="1400" b="1">
                          <a:solidFill>
                            <a:srgbClr val="333333"/>
                          </a:solidFill>
                          <a:effectLst/>
                        </a:rPr>
                        <a:t>Multiple inheritance</a:t>
                      </a:r>
                      <a:endParaRPr lang="en-IN" sz="1400">
                        <a:solidFill>
                          <a:srgbClr val="333333"/>
                        </a:solidFill>
                        <a:effectLst/>
                        <a:latin typeface="inter-bold"/>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C++ supports multiple inheritance.</a:t>
                      </a:r>
                      <a:endParaRPr lang="en-IN" sz="1400">
                        <a:solidFill>
                          <a:srgbClr val="333333"/>
                        </a:solidFill>
                        <a:effectLst/>
                        <a:latin typeface="inter-regular"/>
                      </a:endParaRPr>
                    </a:p>
                  </a:txBody>
                  <a:tcPr marL="22806" marR="22806" marT="22806" marB="22806"/>
                </a:tc>
                <a:tc>
                  <a:txBody>
                    <a:bodyPr/>
                    <a:lstStyle/>
                    <a:p>
                      <a:pPr marL="0" marR="0" fontAlgn="t">
                        <a:spcBef>
                          <a:spcPts val="0"/>
                        </a:spcBef>
                        <a:spcAft>
                          <a:spcPts val="0"/>
                        </a:spcAft>
                      </a:pPr>
                      <a:r>
                        <a:rPr lang="en-IN" sz="1400" dirty="0">
                          <a:solidFill>
                            <a:srgbClr val="333333"/>
                          </a:solidFill>
                          <a:effectLst/>
                        </a:rPr>
                        <a:t>Java doesn't support multiple inheritance through class. It can be achieved by using </a:t>
                      </a:r>
                      <a:r>
                        <a:rPr lang="en-IN" sz="1400" dirty="0">
                          <a:effectLst/>
                        </a:rPr>
                        <a:t>interfaces in java</a:t>
                      </a:r>
                      <a:r>
                        <a:rPr lang="en-IN" sz="1400" dirty="0">
                          <a:solidFill>
                            <a:srgbClr val="333333"/>
                          </a:solidFill>
                          <a:effectLst/>
                        </a:rPr>
                        <a:t>.</a:t>
                      </a:r>
                      <a:endParaRPr lang="en-IN" sz="1400" dirty="0">
                        <a:effectLst/>
                        <a:latin typeface="inter-regular"/>
                      </a:endParaRPr>
                    </a:p>
                  </a:txBody>
                  <a:tcPr marL="22806" marR="22806" marT="22806" marB="22806"/>
                </a:tc>
                <a:extLst>
                  <a:ext uri="{0D108BD9-81ED-4DB2-BD59-A6C34878D82A}">
                    <a16:rowId xmlns:a16="http://schemas.microsoft.com/office/drawing/2014/main" val="3202699811"/>
                  </a:ext>
                </a:extLst>
              </a:tr>
              <a:tr h="725964">
                <a:tc>
                  <a:txBody>
                    <a:bodyPr/>
                    <a:lstStyle/>
                    <a:p>
                      <a:pPr marL="0" marR="0" fontAlgn="t">
                        <a:spcBef>
                          <a:spcPts val="0"/>
                        </a:spcBef>
                        <a:spcAft>
                          <a:spcPts val="0"/>
                        </a:spcAft>
                      </a:pPr>
                      <a:r>
                        <a:rPr lang="en-IN" sz="1400" b="1">
                          <a:solidFill>
                            <a:srgbClr val="333333"/>
                          </a:solidFill>
                          <a:effectLst/>
                        </a:rPr>
                        <a:t>Pointers</a:t>
                      </a:r>
                      <a:endParaRPr lang="en-IN" sz="1400">
                        <a:solidFill>
                          <a:srgbClr val="333333"/>
                        </a:solidFill>
                        <a:effectLst/>
                        <a:latin typeface="inter-bold"/>
                      </a:endParaRPr>
                    </a:p>
                  </a:txBody>
                  <a:tcPr marL="22806" marR="22806" marT="22806" marB="22806"/>
                </a:tc>
                <a:tc>
                  <a:txBody>
                    <a:bodyPr/>
                    <a:lstStyle/>
                    <a:p>
                      <a:pPr marL="0" marR="0" fontAlgn="t">
                        <a:spcBef>
                          <a:spcPts val="0"/>
                        </a:spcBef>
                        <a:spcAft>
                          <a:spcPts val="0"/>
                        </a:spcAft>
                      </a:pPr>
                      <a:r>
                        <a:rPr lang="en-IN" sz="1400" dirty="0">
                          <a:solidFill>
                            <a:srgbClr val="333333"/>
                          </a:solidFill>
                          <a:effectLst/>
                        </a:rPr>
                        <a:t>C++ supports </a:t>
                      </a:r>
                      <a:r>
                        <a:rPr lang="en-IN" sz="1400" dirty="0">
                          <a:effectLst/>
                        </a:rPr>
                        <a:t>pointers</a:t>
                      </a:r>
                      <a:r>
                        <a:rPr lang="en-IN" sz="1400" dirty="0">
                          <a:solidFill>
                            <a:srgbClr val="333333"/>
                          </a:solidFill>
                          <a:effectLst/>
                        </a:rPr>
                        <a:t>. You can write a pointer program in C++.</a:t>
                      </a:r>
                      <a:endParaRPr lang="en-IN" sz="1400" dirty="0">
                        <a:effectLst/>
                        <a:latin typeface="inter-regular"/>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Java supports pointer internally. However, you can't write the pointer program in java. It means java has restricted pointer support in java.</a:t>
                      </a:r>
                      <a:endParaRPr lang="en-IN" sz="1400">
                        <a:solidFill>
                          <a:srgbClr val="333333"/>
                        </a:solidFill>
                        <a:effectLst/>
                        <a:latin typeface="inter-regular"/>
                      </a:endParaRPr>
                    </a:p>
                  </a:txBody>
                  <a:tcPr marL="22806" marR="22806" marT="22806" marB="22806"/>
                </a:tc>
                <a:extLst>
                  <a:ext uri="{0D108BD9-81ED-4DB2-BD59-A6C34878D82A}">
                    <a16:rowId xmlns:a16="http://schemas.microsoft.com/office/drawing/2014/main" val="773723952"/>
                  </a:ext>
                </a:extLst>
              </a:tr>
              <a:tr h="940593">
                <a:tc>
                  <a:txBody>
                    <a:bodyPr/>
                    <a:lstStyle/>
                    <a:p>
                      <a:pPr marL="0" marR="0" fontAlgn="t">
                        <a:spcBef>
                          <a:spcPts val="0"/>
                        </a:spcBef>
                        <a:spcAft>
                          <a:spcPts val="0"/>
                        </a:spcAft>
                      </a:pPr>
                      <a:r>
                        <a:rPr lang="en-IN" sz="1400" b="1">
                          <a:solidFill>
                            <a:srgbClr val="333333"/>
                          </a:solidFill>
                          <a:effectLst/>
                        </a:rPr>
                        <a:t>Compiler and Interpreter</a:t>
                      </a:r>
                      <a:endParaRPr lang="en-IN" sz="1400">
                        <a:solidFill>
                          <a:srgbClr val="333333"/>
                        </a:solidFill>
                        <a:effectLst/>
                        <a:latin typeface="inter-bold"/>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C++ uses compiler only. C++ is compiled and run using the compiler which converts source code into machine code so, C++ is platform dependent.</a:t>
                      </a:r>
                      <a:endParaRPr lang="en-IN" sz="1400">
                        <a:solidFill>
                          <a:srgbClr val="333333"/>
                        </a:solidFill>
                        <a:effectLst/>
                        <a:latin typeface="inter-regular"/>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Java uses both compiler and interpreter. Java source code is converted into bytecode at compilation time. The interpreter executes this bytecode at runtime and produces output. Java is interpreted that is why it is platform-independent.</a:t>
                      </a:r>
                      <a:endParaRPr lang="en-IN" sz="1400">
                        <a:solidFill>
                          <a:srgbClr val="333333"/>
                        </a:solidFill>
                        <a:effectLst/>
                        <a:latin typeface="inter-regular"/>
                      </a:endParaRPr>
                    </a:p>
                  </a:txBody>
                  <a:tcPr marL="22806" marR="22806" marT="22806" marB="22806"/>
                </a:tc>
                <a:extLst>
                  <a:ext uri="{0D108BD9-81ED-4DB2-BD59-A6C34878D82A}">
                    <a16:rowId xmlns:a16="http://schemas.microsoft.com/office/drawing/2014/main" val="2703907549"/>
                  </a:ext>
                </a:extLst>
              </a:tr>
              <a:tr h="511334">
                <a:tc>
                  <a:txBody>
                    <a:bodyPr/>
                    <a:lstStyle/>
                    <a:p>
                      <a:pPr marL="0" marR="0" fontAlgn="t">
                        <a:spcBef>
                          <a:spcPts val="0"/>
                        </a:spcBef>
                        <a:spcAft>
                          <a:spcPts val="0"/>
                        </a:spcAft>
                      </a:pPr>
                      <a:r>
                        <a:rPr lang="en-IN" sz="1400" b="1">
                          <a:solidFill>
                            <a:srgbClr val="333333"/>
                          </a:solidFill>
                          <a:effectLst/>
                        </a:rPr>
                        <a:t>Call by Value and Call by reference</a:t>
                      </a:r>
                      <a:endParaRPr lang="en-IN" sz="1400">
                        <a:solidFill>
                          <a:srgbClr val="333333"/>
                        </a:solidFill>
                        <a:effectLst/>
                        <a:latin typeface="inter-bold"/>
                      </a:endParaRPr>
                    </a:p>
                  </a:txBody>
                  <a:tcPr marL="22806" marR="22806" marT="22806" marB="22806"/>
                </a:tc>
                <a:tc>
                  <a:txBody>
                    <a:bodyPr/>
                    <a:lstStyle/>
                    <a:p>
                      <a:pPr marL="0" marR="0" fontAlgn="t">
                        <a:spcBef>
                          <a:spcPts val="0"/>
                        </a:spcBef>
                        <a:spcAft>
                          <a:spcPts val="0"/>
                        </a:spcAft>
                      </a:pPr>
                      <a:r>
                        <a:rPr lang="en-IN" sz="1400">
                          <a:solidFill>
                            <a:srgbClr val="333333"/>
                          </a:solidFill>
                          <a:effectLst/>
                        </a:rPr>
                        <a:t>C++ supports both call by value and call by reference.</a:t>
                      </a:r>
                      <a:endParaRPr lang="en-IN" sz="1400">
                        <a:solidFill>
                          <a:srgbClr val="333333"/>
                        </a:solidFill>
                        <a:effectLst/>
                        <a:latin typeface="inter-regular"/>
                      </a:endParaRPr>
                    </a:p>
                  </a:txBody>
                  <a:tcPr marL="22806" marR="22806" marT="22806" marB="22806"/>
                </a:tc>
                <a:tc>
                  <a:txBody>
                    <a:bodyPr/>
                    <a:lstStyle/>
                    <a:p>
                      <a:pPr marL="0" marR="0" fontAlgn="t">
                        <a:spcBef>
                          <a:spcPts val="0"/>
                        </a:spcBef>
                        <a:spcAft>
                          <a:spcPts val="0"/>
                        </a:spcAft>
                      </a:pPr>
                      <a:r>
                        <a:rPr lang="en-IN" sz="1400" dirty="0">
                          <a:solidFill>
                            <a:srgbClr val="333333"/>
                          </a:solidFill>
                          <a:effectLst/>
                        </a:rPr>
                        <a:t>Java supports call by value only. There is no call by reference in java.</a:t>
                      </a:r>
                      <a:endParaRPr lang="en-IN" sz="1400" dirty="0">
                        <a:solidFill>
                          <a:srgbClr val="333333"/>
                        </a:solidFill>
                        <a:effectLst/>
                        <a:latin typeface="inter-regular"/>
                      </a:endParaRPr>
                    </a:p>
                  </a:txBody>
                  <a:tcPr marL="22806" marR="22806" marT="22806" marB="22806"/>
                </a:tc>
                <a:extLst>
                  <a:ext uri="{0D108BD9-81ED-4DB2-BD59-A6C34878D82A}">
                    <a16:rowId xmlns:a16="http://schemas.microsoft.com/office/drawing/2014/main" val="1861594374"/>
                  </a:ext>
                </a:extLst>
              </a:tr>
            </a:tbl>
          </a:graphicData>
        </a:graphic>
      </p:graphicFrame>
    </p:spTree>
    <p:extLst>
      <p:ext uri="{BB962C8B-B14F-4D97-AF65-F5344CB8AC3E}">
        <p14:creationId xmlns:p14="http://schemas.microsoft.com/office/powerpoint/2010/main" val="880749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9E5D2-E27B-A3D0-7D1B-F45AD9BC0FE9}"/>
              </a:ext>
            </a:extLst>
          </p:cNvPr>
          <p:cNvSpPr txBox="1"/>
          <p:nvPr/>
        </p:nvSpPr>
        <p:spPr>
          <a:xfrm>
            <a:off x="1296591" y="836891"/>
            <a:ext cx="10233422" cy="2000548"/>
          </a:xfrm>
          <a:prstGeom prst="rect">
            <a:avLst/>
          </a:prstGeom>
          <a:noFill/>
        </p:spPr>
        <p:txBody>
          <a:bodyPr wrap="square">
            <a:spAutoFit/>
          </a:bodyPr>
          <a:lstStyle/>
          <a:p>
            <a:pPr algn="just"/>
            <a:r>
              <a:rPr lang="en-IN" sz="2400" b="1" i="0" dirty="0">
                <a:solidFill>
                  <a:srgbClr val="610B38"/>
                </a:solidFill>
                <a:effectLst/>
                <a:latin typeface="erdana"/>
              </a:rPr>
              <a:t>Anonymous object : </a:t>
            </a:r>
          </a:p>
          <a:p>
            <a:pPr algn="just"/>
            <a:r>
              <a:rPr lang="en-US" sz="2000" b="0" i="0" dirty="0">
                <a:solidFill>
                  <a:srgbClr val="333333"/>
                </a:solidFill>
                <a:effectLst/>
                <a:latin typeface="inter-regular"/>
              </a:rPr>
              <a:t>Anonymous simply means nameless. An object which has no reference is known as an anonymous object. It can be used at the time of object creation only.</a:t>
            </a:r>
          </a:p>
          <a:p>
            <a:pPr algn="just"/>
            <a:r>
              <a:rPr lang="en-US" sz="2000" b="0" i="0" dirty="0">
                <a:solidFill>
                  <a:srgbClr val="333333"/>
                </a:solidFill>
                <a:effectLst/>
                <a:latin typeface="inter-regular"/>
              </a:rPr>
              <a:t>If you have to use an object only once, an anonymous object is a good approach. For example:</a:t>
            </a:r>
          </a:p>
          <a:p>
            <a:pPr algn="just"/>
            <a:endParaRPr lang="en-US" sz="2000" dirty="0">
              <a:solidFill>
                <a:srgbClr val="333333"/>
              </a:solidFill>
              <a:latin typeface="inter-regular"/>
            </a:endParaRPr>
          </a:p>
          <a:p>
            <a:pPr algn="just"/>
            <a:r>
              <a:rPr lang="en-IN" sz="2000" b="1" i="0" dirty="0">
                <a:solidFill>
                  <a:srgbClr val="006699"/>
                </a:solidFill>
                <a:effectLst/>
                <a:latin typeface="inter-regular"/>
              </a:rPr>
              <a:t>new</a:t>
            </a:r>
            <a:r>
              <a:rPr lang="en-IN" sz="2000" b="0" i="0" dirty="0">
                <a:solidFill>
                  <a:srgbClr val="000000"/>
                </a:solidFill>
                <a:effectLst/>
                <a:latin typeface="inter-regular"/>
              </a:rPr>
              <a:t> Calculation();</a:t>
            </a:r>
            <a:r>
              <a:rPr lang="en-IN" sz="2000" b="0" i="0" dirty="0">
                <a:solidFill>
                  <a:srgbClr val="008200"/>
                </a:solidFill>
                <a:effectLst/>
                <a:latin typeface="inter-regular"/>
              </a:rPr>
              <a:t>//anonymous object</a:t>
            </a:r>
            <a:r>
              <a:rPr lang="en-IN" sz="2000" b="0" i="0" dirty="0">
                <a:solidFill>
                  <a:srgbClr val="000000"/>
                </a:solidFill>
                <a:effectLst/>
                <a:latin typeface="inter-regular"/>
              </a:rPr>
              <a:t> </a:t>
            </a:r>
            <a:endParaRPr lang="en-IN" sz="2400" b="1" i="0" dirty="0">
              <a:solidFill>
                <a:srgbClr val="610B38"/>
              </a:solidFill>
              <a:effectLst/>
              <a:latin typeface="erdana"/>
            </a:endParaRPr>
          </a:p>
        </p:txBody>
      </p:sp>
      <p:sp>
        <p:nvSpPr>
          <p:cNvPr id="5" name="TextBox 4">
            <a:extLst>
              <a:ext uri="{FF2B5EF4-FFF2-40B4-BE49-F238E27FC236}">
                <a16:creationId xmlns:a16="http://schemas.microsoft.com/office/drawing/2014/main" id="{8F49D6EE-1D69-9A9B-EF09-0C083DC422AD}"/>
              </a:ext>
            </a:extLst>
          </p:cNvPr>
          <p:cNvSpPr txBox="1"/>
          <p:nvPr/>
        </p:nvSpPr>
        <p:spPr>
          <a:xfrm>
            <a:off x="1296591" y="2989660"/>
            <a:ext cx="6136480"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Calculation{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fact(</a:t>
            </a:r>
            <a:r>
              <a:rPr lang="en-IN" b="1" i="0" dirty="0">
                <a:solidFill>
                  <a:srgbClr val="006699"/>
                </a:solidFill>
                <a:effectLst/>
                <a:latin typeface="inter-regular"/>
              </a:rPr>
              <a:t>int</a:t>
            </a:r>
            <a:r>
              <a:rPr lang="en-IN" b="0" i="0" dirty="0">
                <a:solidFill>
                  <a:srgbClr val="000000"/>
                </a:solidFill>
                <a:effectLst/>
                <a:latin typeface="inter-regular"/>
              </a:rPr>
              <a:t>  n){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fact=</a:t>
            </a:r>
            <a:r>
              <a:rPr lang="en-IN" b="0" i="0" dirty="0">
                <a:solidFill>
                  <a:srgbClr val="C00000"/>
                </a:solidFill>
                <a:effectLst/>
                <a:latin typeface="inter-regular"/>
              </a:rPr>
              <a:t>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err="1">
                <a:solidFill>
                  <a:srgbClr val="000000"/>
                </a:solidFill>
                <a:effectLst/>
                <a:latin typeface="inter-regular"/>
              </a:rPr>
              <a:t>n;i</a:t>
            </a:r>
            <a:r>
              <a:rPr lang="en-IN" b="0" i="0" dirty="0">
                <a:solidFill>
                  <a:srgbClr val="000000"/>
                </a:solidFill>
                <a:effectLst/>
                <a:latin typeface="inter-regular"/>
              </a:rPr>
              <a:t>++){  </a:t>
            </a:r>
          </a:p>
          <a:p>
            <a:pPr algn="just"/>
            <a:r>
              <a:rPr lang="en-IN" b="0" i="0" dirty="0">
                <a:solidFill>
                  <a:srgbClr val="000000"/>
                </a:solidFill>
                <a:effectLst/>
                <a:latin typeface="inter-regular"/>
              </a:rPr>
              <a:t>   fact=fact*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"factorial is "</a:t>
            </a:r>
            <a:r>
              <a:rPr lang="en-IN" b="0" i="0" dirty="0">
                <a:solidFill>
                  <a:srgbClr val="000000"/>
                </a:solidFill>
                <a:effectLst/>
                <a:latin typeface="inter-regular"/>
              </a:rPr>
              <a:t>+fact);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Calculation().fact(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008200"/>
                </a:solidFill>
                <a:effectLst/>
                <a:latin typeface="inter-regular"/>
              </a:rPr>
              <a:t>//calling method with anonymous object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502305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DB731-BFFF-101E-3BA3-02EA1702A448}"/>
              </a:ext>
            </a:extLst>
          </p:cNvPr>
          <p:cNvSpPr txBox="1"/>
          <p:nvPr/>
        </p:nvSpPr>
        <p:spPr>
          <a:xfrm>
            <a:off x="1625203" y="865465"/>
            <a:ext cx="6136480" cy="461665"/>
          </a:xfrm>
          <a:prstGeom prst="rect">
            <a:avLst/>
          </a:prstGeom>
          <a:noFill/>
        </p:spPr>
        <p:txBody>
          <a:bodyPr wrap="square">
            <a:spAutoFit/>
          </a:bodyPr>
          <a:lstStyle/>
          <a:p>
            <a:pPr algn="just"/>
            <a:r>
              <a:rPr lang="en-US" sz="2400" b="1" i="0" dirty="0">
                <a:solidFill>
                  <a:srgbClr val="610B38"/>
                </a:solidFill>
                <a:effectLst/>
                <a:latin typeface="erdana"/>
              </a:rPr>
              <a:t>Creating multiple objects by one type only</a:t>
            </a:r>
          </a:p>
        </p:txBody>
      </p:sp>
      <p:sp>
        <p:nvSpPr>
          <p:cNvPr id="5" name="TextBox 4">
            <a:extLst>
              <a:ext uri="{FF2B5EF4-FFF2-40B4-BE49-F238E27FC236}">
                <a16:creationId xmlns:a16="http://schemas.microsoft.com/office/drawing/2014/main" id="{6B966F06-42A1-71C8-1B7E-CA384016C17A}"/>
              </a:ext>
            </a:extLst>
          </p:cNvPr>
          <p:cNvSpPr txBox="1"/>
          <p:nvPr/>
        </p:nvSpPr>
        <p:spPr>
          <a:xfrm>
            <a:off x="1625202" y="1314449"/>
            <a:ext cx="7475935" cy="5078313"/>
          </a:xfrm>
          <a:prstGeom prst="rect">
            <a:avLst/>
          </a:prstGeom>
          <a:noFill/>
        </p:spPr>
        <p:txBody>
          <a:bodyPr wrap="square">
            <a:spAutoFit/>
          </a:bodyPr>
          <a:lstStyle/>
          <a:p>
            <a:r>
              <a:rPr lang="en-IN" b="1" i="0" dirty="0">
                <a:solidFill>
                  <a:srgbClr val="006699"/>
                </a:solidFill>
                <a:effectLst/>
                <a:latin typeface="inter-regular"/>
              </a:rPr>
              <a:t>class</a:t>
            </a:r>
            <a:r>
              <a:rPr lang="en-IN" b="0" i="0" dirty="0">
                <a:solidFill>
                  <a:srgbClr val="000000"/>
                </a:solidFill>
                <a:effectLst/>
                <a:latin typeface="inter-regular"/>
              </a:rPr>
              <a:t> Rectangle{  </a:t>
            </a:r>
          </a:p>
          <a:p>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length;  </a:t>
            </a:r>
          </a:p>
          <a:p>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width;  </a:t>
            </a:r>
          </a:p>
          <a:p>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insert(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l,</a:t>
            </a:r>
            <a:r>
              <a:rPr lang="en-IN" b="1" i="0" dirty="0" err="1">
                <a:solidFill>
                  <a:srgbClr val="006699"/>
                </a:solidFill>
                <a:effectLst/>
                <a:latin typeface="inter-regular"/>
              </a:rPr>
              <a:t>int</a:t>
            </a:r>
            <a:r>
              <a:rPr lang="en-IN" b="0" i="0" dirty="0">
                <a:solidFill>
                  <a:srgbClr val="000000"/>
                </a:solidFill>
                <a:effectLst/>
                <a:latin typeface="inter-regular"/>
              </a:rPr>
              <a:t> w){  </a:t>
            </a:r>
          </a:p>
          <a:p>
            <a:r>
              <a:rPr lang="en-IN" b="0" i="0" dirty="0">
                <a:solidFill>
                  <a:srgbClr val="000000"/>
                </a:solidFill>
                <a:effectLst/>
                <a:latin typeface="inter-regular"/>
              </a:rPr>
              <a:t>  length=l;  </a:t>
            </a:r>
          </a:p>
          <a:p>
            <a:r>
              <a:rPr lang="en-IN" b="0" i="0" dirty="0">
                <a:solidFill>
                  <a:srgbClr val="000000"/>
                </a:solidFill>
                <a:effectLst/>
                <a:latin typeface="inter-regular"/>
              </a:rPr>
              <a:t>  width=w;  </a:t>
            </a:r>
          </a:p>
          <a:p>
            <a:r>
              <a:rPr lang="en-IN" b="0" i="0" dirty="0">
                <a:solidFill>
                  <a:srgbClr val="000000"/>
                </a:solidFill>
                <a:effectLst/>
                <a:latin typeface="inter-regular"/>
              </a:rPr>
              <a:t> }  </a:t>
            </a:r>
          </a:p>
          <a:p>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calculateArea</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(length*width);}  </a:t>
            </a:r>
          </a:p>
          <a:p>
            <a:r>
              <a:rPr lang="en-IN" b="0" i="0" dirty="0">
                <a:solidFill>
                  <a:srgbClr val="000000"/>
                </a:solidFill>
                <a:effectLst/>
                <a:latin typeface="inter-regular"/>
              </a:rPr>
              <a:t>}  </a:t>
            </a:r>
          </a:p>
          <a:p>
            <a:r>
              <a:rPr lang="en-IN" b="1" i="0" dirty="0">
                <a:solidFill>
                  <a:srgbClr val="006699"/>
                </a:solidFill>
                <a:effectLst/>
                <a:latin typeface="inter-regular"/>
              </a:rPr>
              <a:t>class</a:t>
            </a:r>
            <a:r>
              <a:rPr lang="en-IN" b="0" i="0" dirty="0">
                <a:solidFill>
                  <a:srgbClr val="000000"/>
                </a:solidFill>
                <a:effectLst/>
                <a:latin typeface="inter-regular"/>
              </a:rPr>
              <a:t> TestRectangle2{  </a:t>
            </a:r>
          </a:p>
          <a:p>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r>
              <a:rPr lang="en-IN" b="0" i="0" dirty="0">
                <a:solidFill>
                  <a:srgbClr val="000000"/>
                </a:solidFill>
                <a:effectLst/>
                <a:latin typeface="inter-regular"/>
              </a:rPr>
              <a:t>  Rectangle r1=</a:t>
            </a:r>
            <a:r>
              <a:rPr lang="en-IN" b="1" i="0" dirty="0">
                <a:solidFill>
                  <a:srgbClr val="006699"/>
                </a:solidFill>
                <a:effectLst/>
                <a:latin typeface="inter-regular"/>
              </a:rPr>
              <a:t>new</a:t>
            </a:r>
            <a:r>
              <a:rPr lang="en-IN" b="0" i="0" dirty="0">
                <a:solidFill>
                  <a:srgbClr val="000000"/>
                </a:solidFill>
                <a:effectLst/>
                <a:latin typeface="inter-regular"/>
              </a:rPr>
              <a:t> Rectangle(),r2=</a:t>
            </a:r>
            <a:r>
              <a:rPr lang="en-IN" b="1" i="0" dirty="0">
                <a:solidFill>
                  <a:srgbClr val="006699"/>
                </a:solidFill>
                <a:effectLst/>
                <a:latin typeface="inter-regular"/>
              </a:rPr>
              <a:t>new</a:t>
            </a:r>
            <a:r>
              <a:rPr lang="en-IN" b="0" i="0" dirty="0">
                <a:solidFill>
                  <a:srgbClr val="000000"/>
                </a:solidFill>
                <a:effectLst/>
                <a:latin typeface="inter-regular"/>
              </a:rPr>
              <a:t> Rectangle();</a:t>
            </a:r>
            <a:r>
              <a:rPr lang="en-IN" b="0" i="0" dirty="0">
                <a:solidFill>
                  <a:srgbClr val="008200"/>
                </a:solidFill>
                <a:effectLst/>
                <a:latin typeface="inter-regular"/>
              </a:rPr>
              <a:t>//creating two objects</a:t>
            </a:r>
            <a:r>
              <a:rPr lang="en-IN" b="0" i="0" dirty="0">
                <a:solidFill>
                  <a:srgbClr val="000000"/>
                </a:solidFill>
                <a:effectLst/>
                <a:latin typeface="inter-regular"/>
              </a:rPr>
              <a:t>  </a:t>
            </a:r>
          </a:p>
          <a:p>
            <a:r>
              <a:rPr lang="en-IN" b="0" i="0" dirty="0">
                <a:solidFill>
                  <a:srgbClr val="000000"/>
                </a:solidFill>
                <a:effectLst/>
                <a:latin typeface="inter-regular"/>
              </a:rPr>
              <a:t>  r1.insert(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r>
              <a:rPr lang="en-IN" b="0" i="0" dirty="0">
                <a:solidFill>
                  <a:srgbClr val="000000"/>
                </a:solidFill>
                <a:effectLst/>
                <a:latin typeface="inter-regular"/>
              </a:rPr>
              <a:t>  r2.insert(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15</a:t>
            </a:r>
            <a:r>
              <a:rPr lang="en-IN" b="0" i="0" dirty="0">
                <a:solidFill>
                  <a:srgbClr val="000000"/>
                </a:solidFill>
                <a:effectLst/>
                <a:latin typeface="inter-regular"/>
              </a:rPr>
              <a:t>);  </a:t>
            </a:r>
          </a:p>
          <a:p>
            <a:r>
              <a:rPr lang="en-IN" b="0" i="0" dirty="0">
                <a:solidFill>
                  <a:srgbClr val="000000"/>
                </a:solidFill>
                <a:effectLst/>
                <a:latin typeface="inter-regular"/>
              </a:rPr>
              <a:t>  r1.calculateArea();  </a:t>
            </a:r>
          </a:p>
          <a:p>
            <a:r>
              <a:rPr lang="en-IN" b="0" i="0" dirty="0">
                <a:solidFill>
                  <a:srgbClr val="000000"/>
                </a:solidFill>
                <a:effectLst/>
                <a:latin typeface="inter-regular"/>
              </a:rPr>
              <a:t>  r2.calculateArea();  </a:t>
            </a:r>
          </a:p>
          <a:p>
            <a:r>
              <a:rPr lang="en-IN" b="0" i="0" dirty="0">
                <a:solidFill>
                  <a:srgbClr val="000000"/>
                </a:solidFill>
                <a:effectLst/>
                <a:latin typeface="inter-regular"/>
              </a:rPr>
              <a:t>}  </a:t>
            </a:r>
          </a:p>
          <a:p>
            <a:r>
              <a:rPr lang="en-IN" b="0" i="0" dirty="0">
                <a:solidFill>
                  <a:srgbClr val="000000"/>
                </a:solidFill>
                <a:effectLst/>
                <a:latin typeface="inter-regular"/>
              </a:rPr>
              <a:t>}  </a:t>
            </a:r>
          </a:p>
        </p:txBody>
      </p:sp>
    </p:spTree>
    <p:extLst>
      <p:ext uri="{BB962C8B-B14F-4D97-AF65-F5344CB8AC3E}">
        <p14:creationId xmlns:p14="http://schemas.microsoft.com/office/powerpoint/2010/main" val="1651056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693A4-52A2-BB67-0052-A28C1D1CC9E0}"/>
              </a:ext>
            </a:extLst>
          </p:cNvPr>
          <p:cNvSpPr txBox="1"/>
          <p:nvPr/>
        </p:nvSpPr>
        <p:spPr>
          <a:xfrm>
            <a:off x="1296591" y="879753"/>
            <a:ext cx="6136480" cy="461665"/>
          </a:xfrm>
          <a:prstGeom prst="rect">
            <a:avLst/>
          </a:prstGeom>
          <a:noFill/>
        </p:spPr>
        <p:txBody>
          <a:bodyPr wrap="square">
            <a:spAutoFit/>
          </a:bodyPr>
          <a:lstStyle/>
          <a:p>
            <a:pPr algn="just"/>
            <a:r>
              <a:rPr lang="en-IN" sz="2400" b="1" dirty="0">
                <a:solidFill>
                  <a:srgbClr val="610B4B"/>
                </a:solidFill>
                <a:effectLst/>
                <a:latin typeface="tahoma" panose="020B0604030504040204" pitchFamily="34" charset="0"/>
              </a:rPr>
              <a:t>Real World Example: Account</a:t>
            </a:r>
          </a:p>
        </p:txBody>
      </p:sp>
      <p:sp>
        <p:nvSpPr>
          <p:cNvPr id="5" name="TextBox 4">
            <a:extLst>
              <a:ext uri="{FF2B5EF4-FFF2-40B4-BE49-F238E27FC236}">
                <a16:creationId xmlns:a16="http://schemas.microsoft.com/office/drawing/2014/main" id="{96339C9D-00D9-AD73-3A33-42CB6EE5053A}"/>
              </a:ext>
            </a:extLst>
          </p:cNvPr>
          <p:cNvSpPr txBox="1"/>
          <p:nvPr/>
        </p:nvSpPr>
        <p:spPr>
          <a:xfrm>
            <a:off x="810816" y="2070796"/>
            <a:ext cx="5118497" cy="3693319"/>
          </a:xfrm>
          <a:prstGeom prst="rect">
            <a:avLst/>
          </a:prstGeom>
          <a:noFill/>
        </p:spPr>
        <p:txBody>
          <a:bodyPr wrap="square">
            <a:spAutoFit/>
          </a:bodyPr>
          <a:lstStyle/>
          <a:p>
            <a:pPr algn="just"/>
            <a:r>
              <a:rPr lang="en-IN" b="0" i="0" dirty="0">
                <a:solidFill>
                  <a:srgbClr val="008200"/>
                </a:solidFill>
                <a:effectLst/>
                <a:latin typeface="inter-regular"/>
              </a:rPr>
              <a:t>Java Program to demonstrate the working of a </a:t>
            </a:r>
          </a:p>
          <a:p>
            <a:pPr algn="just"/>
            <a:r>
              <a:rPr lang="en-IN" b="0" i="0" dirty="0">
                <a:solidFill>
                  <a:srgbClr val="008200"/>
                </a:solidFill>
                <a:effectLst/>
                <a:latin typeface="inter-regular"/>
              </a:rPr>
              <a:t>banking-system</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Account{  </a:t>
            </a:r>
          </a:p>
          <a:p>
            <a:pPr algn="just"/>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acc_no</a:t>
            </a:r>
            <a:r>
              <a:rPr lang="en-IN" b="0" i="0" dirty="0">
                <a:solidFill>
                  <a:srgbClr val="000000"/>
                </a:solidFill>
                <a:effectLst/>
                <a:latin typeface="inter-regular"/>
              </a:rPr>
              <a:t>;  </a:t>
            </a:r>
          </a:p>
          <a:p>
            <a:pPr algn="just"/>
            <a:r>
              <a:rPr lang="en-IN" b="0" i="0" dirty="0">
                <a:solidFill>
                  <a:srgbClr val="000000"/>
                </a:solidFill>
                <a:effectLst/>
                <a:latin typeface="inter-regular"/>
              </a:rPr>
              <a:t>String name;  </a:t>
            </a:r>
          </a:p>
          <a:p>
            <a:pPr algn="just"/>
            <a:r>
              <a:rPr lang="en-IN" b="1" i="0" dirty="0">
                <a:solidFill>
                  <a:srgbClr val="006699"/>
                </a:solidFill>
                <a:effectLst/>
                <a:latin typeface="inter-regular"/>
              </a:rPr>
              <a:t>float</a:t>
            </a:r>
            <a:r>
              <a:rPr lang="en-IN" b="0" i="0" dirty="0">
                <a:solidFill>
                  <a:srgbClr val="000000"/>
                </a:solidFill>
                <a:effectLst/>
                <a:latin typeface="inter-regular"/>
              </a:rPr>
              <a:t> amount;  </a:t>
            </a:r>
          </a:p>
          <a:p>
            <a:pPr algn="just"/>
            <a:r>
              <a:rPr lang="en-IN" b="0" i="0" dirty="0">
                <a:solidFill>
                  <a:srgbClr val="008200"/>
                </a:solidFill>
                <a:effectLst/>
                <a:latin typeface="inter-regular"/>
              </a:rPr>
              <a:t>//Method to initialize object</a:t>
            </a:r>
            <a:r>
              <a:rPr lang="en-IN" b="0" i="0" dirty="0">
                <a:solidFill>
                  <a:srgbClr val="000000"/>
                </a:solidFill>
                <a:effectLst/>
                <a:latin typeface="inter-regular"/>
              </a:rPr>
              <a:t>  </a:t>
            </a:r>
          </a:p>
          <a:p>
            <a:pPr algn="just"/>
            <a:r>
              <a:rPr lang="en-IN" b="1" i="0" dirty="0">
                <a:solidFill>
                  <a:srgbClr val="006699"/>
                </a:solidFill>
                <a:effectLst/>
                <a:latin typeface="inter-regular"/>
              </a:rPr>
              <a:t>void</a:t>
            </a:r>
            <a:r>
              <a:rPr lang="en-IN" b="0" i="0" dirty="0">
                <a:solidFill>
                  <a:srgbClr val="000000"/>
                </a:solidFill>
                <a:effectLst/>
                <a:latin typeface="inter-regular"/>
              </a:rPr>
              <a:t> insert(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a,String</a:t>
            </a:r>
            <a:r>
              <a:rPr lang="en-IN" b="0" i="0" dirty="0">
                <a:solidFill>
                  <a:srgbClr val="000000"/>
                </a:solidFill>
                <a:effectLst/>
                <a:latin typeface="inter-regular"/>
              </a:rPr>
              <a:t> </a:t>
            </a:r>
            <a:r>
              <a:rPr lang="en-IN" b="0" i="0" dirty="0" err="1">
                <a:solidFill>
                  <a:srgbClr val="000000"/>
                </a:solidFill>
                <a:effectLst/>
                <a:latin typeface="inter-regular"/>
              </a:rPr>
              <a:t>n,</a:t>
            </a:r>
            <a:r>
              <a:rPr lang="en-IN" b="1" i="0" dirty="0" err="1">
                <a:solidFill>
                  <a:srgbClr val="006699"/>
                </a:solidFill>
                <a:effectLst/>
                <a:latin typeface="inter-regular"/>
              </a:rPr>
              <a:t>float</a:t>
            </a:r>
            <a:r>
              <a:rPr lang="en-IN" b="0" i="0" dirty="0">
                <a:solidFill>
                  <a:srgbClr val="000000"/>
                </a:solidFill>
                <a:effectLst/>
                <a:latin typeface="inter-regular"/>
              </a:rPr>
              <a:t> amt){  </a:t>
            </a:r>
          </a:p>
          <a:p>
            <a:pPr algn="just"/>
            <a:r>
              <a:rPr lang="en-IN" b="0" i="0" dirty="0" err="1">
                <a:solidFill>
                  <a:srgbClr val="000000"/>
                </a:solidFill>
                <a:effectLst/>
                <a:latin typeface="inter-regular"/>
              </a:rPr>
              <a:t>acc_no</a:t>
            </a:r>
            <a:r>
              <a:rPr lang="en-IN" b="0" i="0" dirty="0">
                <a:solidFill>
                  <a:srgbClr val="000000"/>
                </a:solidFill>
                <a:effectLst/>
                <a:latin typeface="inter-regular"/>
              </a:rPr>
              <a:t>=a;  </a:t>
            </a:r>
          </a:p>
          <a:p>
            <a:pPr algn="just"/>
            <a:r>
              <a:rPr lang="en-IN" b="0" i="0" dirty="0">
                <a:solidFill>
                  <a:srgbClr val="000000"/>
                </a:solidFill>
                <a:effectLst/>
                <a:latin typeface="inter-regular"/>
              </a:rPr>
              <a:t>name=n;  </a:t>
            </a:r>
          </a:p>
          <a:p>
            <a:pPr algn="just"/>
            <a:r>
              <a:rPr lang="en-IN" b="0" i="0" dirty="0">
                <a:solidFill>
                  <a:srgbClr val="000000"/>
                </a:solidFill>
                <a:effectLst/>
                <a:latin typeface="inter-regular"/>
              </a:rPr>
              <a:t>amount=amt;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C5B5D6BD-955A-65A3-ED2E-83F3F0DB106B}"/>
              </a:ext>
            </a:extLst>
          </p:cNvPr>
          <p:cNvSpPr txBox="1"/>
          <p:nvPr/>
        </p:nvSpPr>
        <p:spPr>
          <a:xfrm>
            <a:off x="6904434" y="1793797"/>
            <a:ext cx="7150894" cy="3970318"/>
          </a:xfrm>
          <a:prstGeom prst="rect">
            <a:avLst/>
          </a:prstGeom>
          <a:noFill/>
        </p:spPr>
        <p:txBody>
          <a:bodyPr wrap="square">
            <a:spAutoFit/>
          </a:bodyPr>
          <a:lstStyle/>
          <a:p>
            <a:pPr algn="just"/>
            <a:r>
              <a:rPr lang="en-IN" b="0" i="0" dirty="0">
                <a:solidFill>
                  <a:srgbClr val="008200"/>
                </a:solidFill>
                <a:effectLst/>
                <a:latin typeface="inter-regular"/>
              </a:rPr>
              <a:t>//deposit method</a:t>
            </a:r>
            <a:r>
              <a:rPr lang="en-IN" b="0" i="0" dirty="0">
                <a:solidFill>
                  <a:srgbClr val="000000"/>
                </a:solidFill>
                <a:effectLst/>
                <a:latin typeface="inter-regular"/>
              </a:rPr>
              <a:t>  </a:t>
            </a:r>
          </a:p>
          <a:p>
            <a:pPr algn="just"/>
            <a:r>
              <a:rPr lang="en-IN" b="1" i="0" dirty="0">
                <a:solidFill>
                  <a:srgbClr val="006699"/>
                </a:solidFill>
                <a:effectLst/>
                <a:latin typeface="inter-regular"/>
              </a:rPr>
              <a:t>void</a:t>
            </a:r>
            <a:r>
              <a:rPr lang="en-IN" b="0" i="0" dirty="0">
                <a:solidFill>
                  <a:srgbClr val="000000"/>
                </a:solidFill>
                <a:effectLst/>
                <a:latin typeface="inter-regular"/>
              </a:rPr>
              <a:t> deposit(</a:t>
            </a:r>
            <a:r>
              <a:rPr lang="en-IN" b="1" i="0" dirty="0">
                <a:solidFill>
                  <a:srgbClr val="006699"/>
                </a:solidFill>
                <a:effectLst/>
                <a:latin typeface="inter-regular"/>
              </a:rPr>
              <a:t>float</a:t>
            </a:r>
            <a:r>
              <a:rPr lang="en-IN" b="0" i="0" dirty="0">
                <a:solidFill>
                  <a:srgbClr val="000000"/>
                </a:solidFill>
                <a:effectLst/>
                <a:latin typeface="inter-regular"/>
              </a:rPr>
              <a:t> amt){  </a:t>
            </a:r>
          </a:p>
          <a:p>
            <a:pPr algn="just"/>
            <a:r>
              <a:rPr lang="en-IN" b="0" i="0" dirty="0">
                <a:solidFill>
                  <a:srgbClr val="000000"/>
                </a:solidFill>
                <a:effectLst/>
                <a:latin typeface="inter-regular"/>
              </a:rPr>
              <a:t>amount=</a:t>
            </a:r>
            <a:r>
              <a:rPr lang="en-IN" b="0" i="0" dirty="0" err="1">
                <a:solidFill>
                  <a:srgbClr val="000000"/>
                </a:solidFill>
                <a:effectLst/>
                <a:latin typeface="inter-regular"/>
              </a:rPr>
              <a:t>amount+amt</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(amt+</a:t>
            </a:r>
            <a:r>
              <a:rPr lang="en-IN" b="0" i="0" dirty="0">
                <a:solidFill>
                  <a:srgbClr val="0000FF"/>
                </a:solidFill>
                <a:effectLst/>
                <a:latin typeface="inter-regular"/>
              </a:rPr>
              <a:t>" deposited"</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//withdraw method</a:t>
            </a:r>
            <a:r>
              <a:rPr lang="en-IN" b="0" i="0" dirty="0">
                <a:solidFill>
                  <a:srgbClr val="000000"/>
                </a:solidFill>
                <a:effectLst/>
                <a:latin typeface="inter-regular"/>
              </a:rPr>
              <a:t>  </a:t>
            </a:r>
          </a:p>
          <a:p>
            <a:pPr algn="just"/>
            <a:r>
              <a:rPr lang="en-IN" b="1" i="0" dirty="0">
                <a:solidFill>
                  <a:srgbClr val="006699"/>
                </a:solidFill>
                <a:effectLst/>
                <a:latin typeface="inter-regular"/>
              </a:rPr>
              <a:t>void</a:t>
            </a:r>
            <a:r>
              <a:rPr lang="en-IN" b="0" i="0" dirty="0">
                <a:solidFill>
                  <a:srgbClr val="000000"/>
                </a:solidFill>
                <a:effectLst/>
                <a:latin typeface="inter-regular"/>
              </a:rPr>
              <a:t> withdraw(</a:t>
            </a:r>
            <a:r>
              <a:rPr lang="en-IN" b="1" i="0" dirty="0">
                <a:solidFill>
                  <a:srgbClr val="006699"/>
                </a:solidFill>
                <a:effectLst/>
                <a:latin typeface="inter-regular"/>
              </a:rPr>
              <a:t>float</a:t>
            </a:r>
            <a:r>
              <a:rPr lang="en-IN" b="0" i="0" dirty="0">
                <a:solidFill>
                  <a:srgbClr val="000000"/>
                </a:solidFill>
                <a:effectLst/>
                <a:latin typeface="inter-regular"/>
              </a:rPr>
              <a:t> amt){  </a:t>
            </a:r>
          </a:p>
          <a:p>
            <a:pPr algn="just"/>
            <a:r>
              <a:rPr lang="en-IN" b="1" i="0" dirty="0">
                <a:solidFill>
                  <a:srgbClr val="006699"/>
                </a:solidFill>
                <a:effectLst/>
                <a:latin typeface="inter-regular"/>
              </a:rPr>
              <a:t>if</a:t>
            </a:r>
            <a:r>
              <a:rPr lang="en-IN" b="0" i="0" dirty="0">
                <a:solidFill>
                  <a:srgbClr val="000000"/>
                </a:solidFill>
                <a:effectLst/>
                <a:latin typeface="inter-regular"/>
              </a:rPr>
              <a:t>(amount&lt;amt){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"Insufficient Balance"</a:t>
            </a:r>
            <a:r>
              <a:rPr lang="en-IN" b="0" i="0" dirty="0">
                <a:solidFill>
                  <a:srgbClr val="000000"/>
                </a:solidFill>
                <a:effectLst/>
                <a:latin typeface="inter-regular"/>
              </a:rPr>
              <a:t>);  </a:t>
            </a:r>
          </a:p>
          <a:p>
            <a:pPr algn="just"/>
            <a:r>
              <a:rPr lang="en-IN" b="0" i="0" dirty="0">
                <a:solidFill>
                  <a:srgbClr val="000000"/>
                </a:solidFill>
                <a:effectLst/>
                <a:latin typeface="inter-regular"/>
              </a:rPr>
              <a:t>}</a:t>
            </a:r>
            <a:r>
              <a:rPr lang="en-IN" b="1" i="0" dirty="0">
                <a:solidFill>
                  <a:srgbClr val="006699"/>
                </a:solidFill>
                <a:effectLst/>
                <a:latin typeface="inter-regular"/>
              </a:rPr>
              <a:t>else</a:t>
            </a:r>
            <a:r>
              <a:rPr lang="en-IN" b="0" i="0" dirty="0">
                <a:solidFill>
                  <a:srgbClr val="000000"/>
                </a:solidFill>
                <a:effectLst/>
                <a:latin typeface="inter-regular"/>
              </a:rPr>
              <a:t>{  </a:t>
            </a:r>
          </a:p>
          <a:p>
            <a:pPr algn="just"/>
            <a:r>
              <a:rPr lang="en-IN" b="0" i="0" dirty="0">
                <a:solidFill>
                  <a:srgbClr val="000000"/>
                </a:solidFill>
                <a:effectLst/>
                <a:latin typeface="inter-regular"/>
              </a:rPr>
              <a:t>amount=amount-amt;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(amt+</a:t>
            </a:r>
            <a:r>
              <a:rPr lang="en-IN" b="0" i="0" dirty="0">
                <a:solidFill>
                  <a:srgbClr val="0000FF"/>
                </a:solidFill>
                <a:effectLst/>
                <a:latin typeface="inter-regular"/>
              </a:rPr>
              <a:t>" withdrawn"</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cxnSp>
        <p:nvCxnSpPr>
          <p:cNvPr id="11" name="Straight Connector 10">
            <a:extLst>
              <a:ext uri="{FF2B5EF4-FFF2-40B4-BE49-F238E27FC236}">
                <a16:creationId xmlns:a16="http://schemas.microsoft.com/office/drawing/2014/main" id="{56A292C0-1C61-A71C-A2AD-86405C0DE33A}"/>
              </a:ext>
            </a:extLst>
          </p:cNvPr>
          <p:cNvCxnSpPr/>
          <p:nvPr/>
        </p:nvCxnSpPr>
        <p:spPr>
          <a:xfrm>
            <a:off x="6357938" y="1793797"/>
            <a:ext cx="0" cy="44355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391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33B822-BD2B-6BC0-1C07-D82DAF91DDCE}"/>
              </a:ext>
            </a:extLst>
          </p:cNvPr>
          <p:cNvSpPr txBox="1"/>
          <p:nvPr/>
        </p:nvSpPr>
        <p:spPr>
          <a:xfrm>
            <a:off x="1710928" y="1165682"/>
            <a:ext cx="6136480" cy="5355312"/>
          </a:xfrm>
          <a:prstGeom prst="rect">
            <a:avLst/>
          </a:prstGeom>
          <a:noFill/>
        </p:spPr>
        <p:txBody>
          <a:bodyPr wrap="square">
            <a:spAutoFit/>
          </a:bodyPr>
          <a:lstStyle/>
          <a:p>
            <a:pPr algn="just"/>
            <a:r>
              <a:rPr lang="en-IN" b="0" i="0" dirty="0">
                <a:solidFill>
                  <a:srgbClr val="008200"/>
                </a:solidFill>
                <a:effectLst/>
                <a:latin typeface="inter-regular"/>
              </a:rPr>
              <a:t>//method to check the balance of the account</a:t>
            </a:r>
            <a:r>
              <a:rPr lang="en-IN" b="0" i="0" dirty="0">
                <a:solidFill>
                  <a:srgbClr val="000000"/>
                </a:solidFill>
                <a:effectLst/>
                <a:latin typeface="inter-regular"/>
              </a:rPr>
              <a:t>  </a:t>
            </a:r>
          </a:p>
          <a:p>
            <a:pPr algn="just"/>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checkBalance</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"Balance is: "</a:t>
            </a:r>
            <a:r>
              <a:rPr lang="en-IN" b="0" i="0" dirty="0">
                <a:solidFill>
                  <a:srgbClr val="000000"/>
                </a:solidFill>
                <a:effectLst/>
                <a:latin typeface="inter-regular"/>
              </a:rPr>
              <a:t>+amount);}  </a:t>
            </a:r>
          </a:p>
          <a:p>
            <a:pPr algn="just"/>
            <a:r>
              <a:rPr lang="en-IN" b="0" i="0" dirty="0">
                <a:solidFill>
                  <a:srgbClr val="008200"/>
                </a:solidFill>
                <a:effectLst/>
                <a:latin typeface="inter-regular"/>
              </a:rPr>
              <a:t>//method to display the values of an object</a:t>
            </a:r>
            <a:r>
              <a:rPr lang="en-IN" b="0" i="0" dirty="0">
                <a:solidFill>
                  <a:srgbClr val="000000"/>
                </a:solidFill>
                <a:effectLst/>
                <a:latin typeface="inter-regular"/>
              </a:rPr>
              <a:t>  </a:t>
            </a:r>
          </a:p>
          <a:p>
            <a:pPr algn="just"/>
            <a:r>
              <a:rPr lang="en-IN" b="1" i="0" dirty="0">
                <a:solidFill>
                  <a:srgbClr val="006699"/>
                </a:solidFill>
                <a:effectLst/>
                <a:latin typeface="inter-regular"/>
              </a:rPr>
              <a:t>void</a:t>
            </a:r>
            <a:r>
              <a:rPr lang="en-IN" b="0" i="0" dirty="0">
                <a:solidFill>
                  <a:srgbClr val="000000"/>
                </a:solidFill>
                <a:effectLst/>
                <a:latin typeface="inter-regular"/>
              </a:rPr>
              <a:t> display(){</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acc_no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+amount);}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a test class to deposit and withdraw amount</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TestAccount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Account a1=</a:t>
            </a:r>
            <a:r>
              <a:rPr lang="en-IN" b="1" i="0" dirty="0">
                <a:solidFill>
                  <a:srgbClr val="006699"/>
                </a:solidFill>
                <a:effectLst/>
                <a:latin typeface="inter-regular"/>
              </a:rPr>
              <a:t>new</a:t>
            </a:r>
            <a:r>
              <a:rPr lang="en-IN" b="0" i="0" dirty="0">
                <a:solidFill>
                  <a:srgbClr val="000000"/>
                </a:solidFill>
                <a:effectLst/>
                <a:latin typeface="inter-regular"/>
              </a:rPr>
              <a:t> Account();  </a:t>
            </a:r>
          </a:p>
          <a:p>
            <a:pPr algn="just"/>
            <a:r>
              <a:rPr lang="en-IN" b="0" i="0" dirty="0">
                <a:solidFill>
                  <a:srgbClr val="000000"/>
                </a:solidFill>
                <a:effectLst/>
                <a:latin typeface="inter-regular"/>
              </a:rPr>
              <a:t>a1.insert(</a:t>
            </a:r>
            <a:r>
              <a:rPr lang="en-IN" b="0" i="0" dirty="0">
                <a:solidFill>
                  <a:srgbClr val="C00000"/>
                </a:solidFill>
                <a:effectLst/>
                <a:latin typeface="inter-regular"/>
              </a:rPr>
              <a:t>832345</a:t>
            </a:r>
            <a:r>
              <a:rPr lang="en-IN" b="0" i="0" dirty="0">
                <a:solidFill>
                  <a:srgbClr val="000000"/>
                </a:solidFill>
                <a:effectLst/>
                <a:latin typeface="inter-regular"/>
              </a:rPr>
              <a:t>,</a:t>
            </a:r>
            <a:r>
              <a:rPr lang="en-IN" b="0" i="0" dirty="0">
                <a:solidFill>
                  <a:srgbClr val="0000FF"/>
                </a:solidFill>
                <a:effectLst/>
                <a:latin typeface="inter-regular"/>
              </a:rPr>
              <a:t>"Ankit"</a:t>
            </a:r>
            <a:r>
              <a:rPr lang="en-IN" b="0" i="0" dirty="0">
                <a:solidFill>
                  <a:srgbClr val="000000"/>
                </a:solidFill>
                <a:effectLst/>
                <a:latin typeface="inter-regular"/>
              </a:rPr>
              <a:t>,</a:t>
            </a:r>
            <a:r>
              <a:rPr lang="en-IN" b="0" i="0" dirty="0">
                <a:solidFill>
                  <a:srgbClr val="C00000"/>
                </a:solidFill>
                <a:effectLst/>
                <a:latin typeface="inter-regular"/>
              </a:rPr>
              <a:t>1000</a:t>
            </a:r>
            <a:r>
              <a:rPr lang="en-IN" b="0" i="0" dirty="0">
                <a:solidFill>
                  <a:srgbClr val="000000"/>
                </a:solidFill>
                <a:effectLst/>
                <a:latin typeface="inter-regular"/>
              </a:rPr>
              <a:t>);  </a:t>
            </a:r>
          </a:p>
          <a:p>
            <a:pPr algn="just"/>
            <a:r>
              <a:rPr lang="en-IN" b="0" i="0" dirty="0">
                <a:solidFill>
                  <a:srgbClr val="000000"/>
                </a:solidFill>
                <a:effectLst/>
                <a:latin typeface="inter-regular"/>
              </a:rPr>
              <a:t>a1.display();  </a:t>
            </a:r>
          </a:p>
          <a:p>
            <a:pPr algn="just"/>
            <a:r>
              <a:rPr lang="en-IN" b="0" i="0" dirty="0">
                <a:solidFill>
                  <a:srgbClr val="000000"/>
                </a:solidFill>
                <a:effectLst/>
                <a:latin typeface="inter-regular"/>
              </a:rPr>
              <a:t>a1.checkBalance();  </a:t>
            </a:r>
          </a:p>
          <a:p>
            <a:pPr algn="just"/>
            <a:r>
              <a:rPr lang="en-IN" b="0" i="0" dirty="0">
                <a:solidFill>
                  <a:srgbClr val="000000"/>
                </a:solidFill>
                <a:effectLst/>
                <a:latin typeface="inter-regular"/>
              </a:rPr>
              <a:t>a1.deposit(</a:t>
            </a:r>
            <a:r>
              <a:rPr lang="en-IN" b="0" i="0" dirty="0">
                <a:solidFill>
                  <a:srgbClr val="C00000"/>
                </a:solidFill>
                <a:effectLst/>
                <a:latin typeface="inter-regular"/>
              </a:rPr>
              <a:t>40000</a:t>
            </a:r>
            <a:r>
              <a:rPr lang="en-IN" b="0" i="0" dirty="0">
                <a:solidFill>
                  <a:srgbClr val="000000"/>
                </a:solidFill>
                <a:effectLst/>
                <a:latin typeface="inter-regular"/>
              </a:rPr>
              <a:t>);  </a:t>
            </a:r>
          </a:p>
          <a:p>
            <a:pPr algn="just"/>
            <a:r>
              <a:rPr lang="en-IN" b="0" i="0" dirty="0">
                <a:solidFill>
                  <a:srgbClr val="000000"/>
                </a:solidFill>
                <a:effectLst/>
                <a:latin typeface="inter-regular"/>
              </a:rPr>
              <a:t>a1.checkBalance();  </a:t>
            </a:r>
          </a:p>
          <a:p>
            <a:pPr algn="just"/>
            <a:r>
              <a:rPr lang="en-IN" b="0" i="0" dirty="0">
                <a:solidFill>
                  <a:srgbClr val="000000"/>
                </a:solidFill>
                <a:effectLst/>
                <a:latin typeface="inter-regular"/>
              </a:rPr>
              <a:t>a1.withdraw(</a:t>
            </a:r>
            <a:r>
              <a:rPr lang="en-IN" b="0" i="0" dirty="0">
                <a:solidFill>
                  <a:srgbClr val="C00000"/>
                </a:solidFill>
                <a:effectLst/>
                <a:latin typeface="inter-regular"/>
              </a:rPr>
              <a:t>15000</a:t>
            </a:r>
            <a:r>
              <a:rPr lang="en-IN" b="0" i="0" dirty="0">
                <a:solidFill>
                  <a:srgbClr val="000000"/>
                </a:solidFill>
                <a:effectLst/>
                <a:latin typeface="inter-regular"/>
              </a:rPr>
              <a:t>);  </a:t>
            </a:r>
          </a:p>
          <a:p>
            <a:pPr algn="just"/>
            <a:r>
              <a:rPr lang="en-IN" b="0" i="0" dirty="0">
                <a:solidFill>
                  <a:srgbClr val="000000"/>
                </a:solidFill>
                <a:effectLst/>
                <a:latin typeface="inter-regular"/>
              </a:rPr>
              <a:t>a1.checkBalance();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10851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388CFC-0C92-E917-FACA-144786BE9C65}"/>
              </a:ext>
            </a:extLst>
          </p:cNvPr>
          <p:cNvSpPr/>
          <p:nvPr/>
        </p:nvSpPr>
        <p:spPr>
          <a:xfrm>
            <a:off x="1239441" y="738485"/>
            <a:ext cx="6036011" cy="923330"/>
          </a:xfrm>
          <a:prstGeom prst="rect">
            <a:avLst/>
          </a:prstGeom>
          <a:noFill/>
        </p:spPr>
        <p:txBody>
          <a:bodyPr wrap="none" lIns="91440" tIns="45720" rIns="91440" bIns="45720">
            <a:spAutoFit/>
          </a:bodyPr>
          <a:lstStyle/>
          <a:p>
            <a:pPr algn="ctr"/>
            <a:r>
              <a:rPr lang="en-IN" sz="5400" b="1" i="0" u="sng" cap="none" spc="50" dirty="0">
                <a:ln w="0"/>
                <a:solidFill>
                  <a:schemeClr val="bg2"/>
                </a:solidFill>
                <a:effectLst>
                  <a:innerShdw blurRad="63500" dist="50800" dir="13500000">
                    <a:srgbClr val="000000">
                      <a:alpha val="50000"/>
                    </a:srgbClr>
                  </a:innerShdw>
                </a:effectLst>
                <a:latin typeface="erdana"/>
              </a:rPr>
              <a:t>Constructors in Java</a:t>
            </a:r>
            <a:endParaRPr lang="en-IN" sz="5400" b="1" u="sng" cap="none" spc="50" dirty="0">
              <a:ln w="0"/>
              <a:solidFill>
                <a:schemeClr val="bg2"/>
              </a:solidFill>
              <a:effectLst>
                <a:innerShdw blurRad="63500" dist="50800" dir="13500000">
                  <a:srgbClr val="000000">
                    <a:alpha val="50000"/>
                  </a:srgbClr>
                </a:innerShdw>
              </a:effectLst>
            </a:endParaRPr>
          </a:p>
        </p:txBody>
      </p:sp>
      <p:sp>
        <p:nvSpPr>
          <p:cNvPr id="8" name="TextBox 7">
            <a:extLst>
              <a:ext uri="{FF2B5EF4-FFF2-40B4-BE49-F238E27FC236}">
                <a16:creationId xmlns:a16="http://schemas.microsoft.com/office/drawing/2014/main" id="{4B1C87F5-3468-4B80-061A-4221B1A326B1}"/>
              </a:ext>
            </a:extLst>
          </p:cNvPr>
          <p:cNvSpPr txBox="1"/>
          <p:nvPr/>
        </p:nvSpPr>
        <p:spPr>
          <a:xfrm>
            <a:off x="1239441" y="1661815"/>
            <a:ext cx="9933384" cy="32762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solidFill>
                  <a:srgbClr val="333333"/>
                </a:solidFill>
                <a:effectLst/>
                <a:latin typeface="inter-regular"/>
              </a:rPr>
              <a:t>In </a:t>
            </a:r>
            <a:r>
              <a:rPr lang="en-US" sz="2000" b="0" i="0" u="none" strike="noStrike" dirty="0">
                <a:solidFill>
                  <a:srgbClr val="008000"/>
                </a:solidFill>
                <a:effectLst/>
                <a:latin typeface="inter-regular"/>
              </a:rPr>
              <a:t>Java</a:t>
            </a:r>
            <a:r>
              <a:rPr lang="en-US" sz="2000" b="0" i="0" dirty="0">
                <a:solidFill>
                  <a:srgbClr val="333333"/>
                </a:solidFill>
                <a:effectLst/>
                <a:latin typeface="inter-regular"/>
              </a:rPr>
              <a:t>, a constructor is a block of codes similar to the method. It is called when an instance of the </a:t>
            </a:r>
            <a:r>
              <a:rPr lang="en-US" sz="2000" b="0" i="0" u="none" strike="noStrike" dirty="0">
                <a:solidFill>
                  <a:srgbClr val="008000"/>
                </a:solidFill>
                <a:effectLst/>
                <a:latin typeface="inter-regular"/>
              </a:rPr>
              <a:t>class</a:t>
            </a:r>
            <a:r>
              <a:rPr lang="en-US" sz="2000" b="0" i="0" dirty="0">
                <a:solidFill>
                  <a:srgbClr val="333333"/>
                </a:solidFill>
                <a:effectLst/>
                <a:latin typeface="inter-regular"/>
              </a:rPr>
              <a:t> is created. At the time of calling constructor, memory for the object is allocated in the memory.</a:t>
            </a:r>
          </a:p>
          <a:p>
            <a:pPr marL="285750" indent="-285750">
              <a:lnSpc>
                <a:spcPct val="150000"/>
              </a:lnSpc>
              <a:buFont typeface="Arial" panose="020B0604020202020204" pitchFamily="34" charset="0"/>
              <a:buChar char="•"/>
            </a:pPr>
            <a:r>
              <a:rPr lang="en-US" sz="2000" b="0" i="0" dirty="0">
                <a:solidFill>
                  <a:srgbClr val="333333"/>
                </a:solidFill>
                <a:effectLst/>
                <a:latin typeface="inter-regular"/>
              </a:rPr>
              <a:t>It is a special type of method which is used to initialize the object.</a:t>
            </a:r>
          </a:p>
          <a:p>
            <a:pPr marL="285750" indent="-285750">
              <a:lnSpc>
                <a:spcPct val="150000"/>
              </a:lnSpc>
              <a:buFont typeface="Arial" panose="020B0604020202020204" pitchFamily="34" charset="0"/>
              <a:buChar char="•"/>
            </a:pPr>
            <a:r>
              <a:rPr lang="en-US" sz="2000" b="0" i="0" dirty="0">
                <a:solidFill>
                  <a:srgbClr val="333333"/>
                </a:solidFill>
                <a:effectLst/>
                <a:latin typeface="inter-regular"/>
              </a:rPr>
              <a:t>Every time an object is created using the new() keyword, at least one constructor is called.</a:t>
            </a:r>
          </a:p>
          <a:p>
            <a:pPr marL="285750" indent="-285750">
              <a:lnSpc>
                <a:spcPct val="150000"/>
              </a:lnSpc>
              <a:buFont typeface="Arial" panose="020B0604020202020204" pitchFamily="34" charset="0"/>
              <a:buChar char="•"/>
            </a:pPr>
            <a:r>
              <a:rPr lang="en-US" sz="2000" b="0" i="0" dirty="0">
                <a:solidFill>
                  <a:srgbClr val="333333"/>
                </a:solidFill>
                <a:effectLst/>
                <a:latin typeface="inter-regular"/>
              </a:rPr>
              <a:t>It calls a default constructor if there is no constructor available in the class. In such case, Java compiler provides a default constructor by default.</a:t>
            </a:r>
          </a:p>
        </p:txBody>
      </p:sp>
    </p:spTree>
    <p:extLst>
      <p:ext uri="{BB962C8B-B14F-4D97-AF65-F5344CB8AC3E}">
        <p14:creationId xmlns:p14="http://schemas.microsoft.com/office/powerpoint/2010/main" val="627382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E4B98-B210-81A7-A572-3B662F93DC2E}"/>
              </a:ext>
            </a:extLst>
          </p:cNvPr>
          <p:cNvSpPr txBox="1"/>
          <p:nvPr/>
        </p:nvSpPr>
        <p:spPr>
          <a:xfrm>
            <a:off x="1439465" y="1044505"/>
            <a:ext cx="8376047" cy="2357697"/>
          </a:xfrm>
          <a:prstGeom prst="rect">
            <a:avLst/>
          </a:prstGeom>
          <a:noFill/>
        </p:spPr>
        <p:txBody>
          <a:bodyPr wrap="square">
            <a:spAutoFit/>
          </a:bodyPr>
          <a:lstStyle/>
          <a:p>
            <a:pPr algn="just"/>
            <a:r>
              <a:rPr lang="en-US" sz="2400" b="1" i="0" dirty="0">
                <a:solidFill>
                  <a:srgbClr val="610B4B"/>
                </a:solidFill>
                <a:effectLst/>
                <a:latin typeface="erdana"/>
              </a:rPr>
              <a:t>Rules for creating Java constructor</a:t>
            </a:r>
          </a:p>
          <a:p>
            <a:pPr algn="just"/>
            <a:endParaRPr lang="en-US" b="0" i="0" dirty="0">
              <a:solidFill>
                <a:srgbClr val="610B4B"/>
              </a:solidFill>
              <a:effectLst/>
              <a:latin typeface="erdana"/>
            </a:endParaRPr>
          </a:p>
          <a:p>
            <a:pPr algn="just">
              <a:lnSpc>
                <a:spcPct val="150000"/>
              </a:lnSpc>
            </a:pPr>
            <a:r>
              <a:rPr lang="en-US" b="0" i="0" dirty="0">
                <a:solidFill>
                  <a:srgbClr val="333333"/>
                </a:solidFill>
                <a:effectLst/>
                <a:latin typeface="inter-regular"/>
              </a:rPr>
              <a:t>There are two rules defined for the constructor.</a:t>
            </a:r>
          </a:p>
          <a:p>
            <a:pPr marL="342900" indent="-342900" algn="just">
              <a:lnSpc>
                <a:spcPct val="150000"/>
              </a:lnSpc>
              <a:buFont typeface="+mj-lt"/>
              <a:buAutoNum type="arabicPeriod"/>
            </a:pPr>
            <a:r>
              <a:rPr lang="en-US" b="0" i="0" dirty="0">
                <a:solidFill>
                  <a:srgbClr val="000000"/>
                </a:solidFill>
                <a:effectLst/>
                <a:latin typeface="inter-regular"/>
              </a:rPr>
              <a:t>Constructor name must be the same as its class name</a:t>
            </a:r>
          </a:p>
          <a:p>
            <a:pPr marL="342900" indent="-342900" algn="just">
              <a:lnSpc>
                <a:spcPct val="150000"/>
              </a:lnSpc>
              <a:buFont typeface="+mj-lt"/>
              <a:buAutoNum type="arabicPeriod"/>
            </a:pPr>
            <a:r>
              <a:rPr lang="en-US" b="0" i="0" dirty="0">
                <a:solidFill>
                  <a:srgbClr val="000000"/>
                </a:solidFill>
                <a:effectLst/>
                <a:latin typeface="inter-regular"/>
              </a:rPr>
              <a:t>A Constructor must have no explicit return type</a:t>
            </a:r>
          </a:p>
          <a:p>
            <a:pPr marL="342900" indent="-342900" algn="just">
              <a:lnSpc>
                <a:spcPct val="150000"/>
              </a:lnSpc>
              <a:buFont typeface="+mj-lt"/>
              <a:buAutoNum type="arabicPeriod"/>
            </a:pPr>
            <a:r>
              <a:rPr lang="en-US" b="0" i="0" dirty="0">
                <a:solidFill>
                  <a:srgbClr val="000000"/>
                </a:solidFill>
                <a:effectLst/>
                <a:latin typeface="inter-regular"/>
              </a:rPr>
              <a:t>A Java constructor cannot be abstract, static, final, and synchronized</a:t>
            </a:r>
          </a:p>
        </p:txBody>
      </p:sp>
      <p:sp>
        <p:nvSpPr>
          <p:cNvPr id="5" name="TextBox 4">
            <a:extLst>
              <a:ext uri="{FF2B5EF4-FFF2-40B4-BE49-F238E27FC236}">
                <a16:creationId xmlns:a16="http://schemas.microsoft.com/office/drawing/2014/main" id="{3AA76FFC-1442-75F8-6555-F362466A7F75}"/>
              </a:ext>
            </a:extLst>
          </p:cNvPr>
          <p:cNvSpPr txBox="1"/>
          <p:nvPr/>
        </p:nvSpPr>
        <p:spPr>
          <a:xfrm>
            <a:off x="1439465" y="4227492"/>
            <a:ext cx="9176147" cy="923330"/>
          </a:xfrm>
          <a:prstGeom prst="rect">
            <a:avLst/>
          </a:prstGeom>
          <a:noFill/>
        </p:spPr>
        <p:txBody>
          <a:bodyPr wrap="square">
            <a:spAutoFit/>
          </a:bodyPr>
          <a:lstStyle/>
          <a:p>
            <a:pPr algn="just"/>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We can use </a:t>
            </a:r>
            <a:r>
              <a:rPr lang="en-US" b="0" i="0" u="none" strike="noStrike" dirty="0">
                <a:solidFill>
                  <a:srgbClr val="008000"/>
                </a:solidFill>
                <a:effectLst/>
                <a:latin typeface="Arial" panose="020B0604020202020204" pitchFamily="34" charset="0"/>
              </a:rPr>
              <a:t>access modifiers</a:t>
            </a:r>
            <a:r>
              <a:rPr lang="en-US" b="0" i="0" dirty="0">
                <a:solidFill>
                  <a:srgbClr val="333333"/>
                </a:solidFill>
                <a:effectLst/>
                <a:latin typeface="Arial" panose="020B0604020202020204" pitchFamily="34" charset="0"/>
              </a:rPr>
              <a:t> while declaring a constructor. It controls the object creation. In other words, we can have private, protected, public or default constructor in Java.</a:t>
            </a:r>
          </a:p>
        </p:txBody>
      </p:sp>
    </p:spTree>
    <p:extLst>
      <p:ext uri="{BB962C8B-B14F-4D97-AF65-F5344CB8AC3E}">
        <p14:creationId xmlns:p14="http://schemas.microsoft.com/office/powerpoint/2010/main" val="4216028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gears with text&#10;&#10;Description automatically generated">
            <a:extLst>
              <a:ext uri="{FF2B5EF4-FFF2-40B4-BE49-F238E27FC236}">
                <a16:creationId xmlns:a16="http://schemas.microsoft.com/office/drawing/2014/main" id="{8EC81623-CA8B-2644-FB78-5460BF533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397" y="1365508"/>
            <a:ext cx="6349206" cy="4126984"/>
          </a:xfrm>
          <a:prstGeom prst="rect">
            <a:avLst/>
          </a:prstGeom>
        </p:spPr>
      </p:pic>
    </p:spTree>
    <p:extLst>
      <p:ext uri="{BB962C8B-B14F-4D97-AF65-F5344CB8AC3E}">
        <p14:creationId xmlns:p14="http://schemas.microsoft.com/office/powerpoint/2010/main" val="352725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D250B-B267-3DDA-10F1-00D5E15CCFA9}"/>
              </a:ext>
            </a:extLst>
          </p:cNvPr>
          <p:cNvSpPr txBox="1"/>
          <p:nvPr/>
        </p:nvSpPr>
        <p:spPr>
          <a:xfrm>
            <a:off x="962621" y="1569690"/>
            <a:ext cx="5275659" cy="4555093"/>
          </a:xfrm>
          <a:prstGeom prst="rect">
            <a:avLst/>
          </a:prstGeom>
          <a:noFill/>
        </p:spPr>
        <p:txBody>
          <a:bodyPr wrap="square">
            <a:spAutoFit/>
          </a:bodyPr>
          <a:lstStyle/>
          <a:p>
            <a:pPr algn="just"/>
            <a:r>
              <a:rPr lang="en-US" sz="2800" b="1" i="0" u="sng" dirty="0">
                <a:solidFill>
                  <a:srgbClr val="610B38"/>
                </a:solidFill>
                <a:effectLst/>
                <a:latin typeface="erdana"/>
              </a:rPr>
              <a:t>Java Default Constructor</a:t>
            </a:r>
          </a:p>
          <a:p>
            <a:pPr algn="just"/>
            <a:endParaRPr lang="en-US" sz="2800" b="1" i="0" dirty="0">
              <a:solidFill>
                <a:srgbClr val="610B38"/>
              </a:solidFill>
              <a:effectLst/>
              <a:latin typeface="erdana"/>
            </a:endParaRPr>
          </a:p>
          <a:p>
            <a:pPr marL="285750" indent="-285750" algn="just">
              <a:buFont typeface="Arial" panose="020B0604020202020204" pitchFamily="34" charset="0"/>
              <a:buChar char="•"/>
            </a:pPr>
            <a:r>
              <a:rPr lang="en-US" b="0" i="0" dirty="0">
                <a:solidFill>
                  <a:srgbClr val="333333"/>
                </a:solidFill>
                <a:effectLst/>
                <a:latin typeface="inter-regular"/>
              </a:rPr>
              <a:t>A constructor is called "Default Constructor" when it doesn't have any parameter.</a:t>
            </a:r>
          </a:p>
          <a:p>
            <a:pPr marL="285750" indent="-285750" algn="just">
              <a:buFont typeface="Arial" panose="020B0604020202020204" pitchFamily="34" charset="0"/>
              <a:buChar char="•"/>
            </a:pPr>
            <a:endParaRPr lang="en-US" dirty="0">
              <a:solidFill>
                <a:srgbClr val="333333"/>
              </a:solidFill>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The default constructor is used to provide the default values to the object like 0, null, etc., depending on the type.</a:t>
            </a:r>
          </a:p>
          <a:p>
            <a:pPr marL="285750" indent="-285750" algn="just">
              <a:buFont typeface="Arial" panose="020B0604020202020204" pitchFamily="34" charset="0"/>
              <a:buChar char="•"/>
            </a:pPr>
            <a:endParaRPr lang="en-US" b="0" i="0" dirty="0">
              <a:solidFill>
                <a:srgbClr val="333333"/>
              </a:solidFill>
              <a:effectLst/>
              <a:latin typeface="inter-regular"/>
            </a:endParaRPr>
          </a:p>
          <a:p>
            <a:pPr marL="285750" indent="-285750" algn="just">
              <a:buFont typeface="Arial" panose="020B0604020202020204" pitchFamily="34" charset="0"/>
              <a:buChar char="•"/>
            </a:pPr>
            <a:r>
              <a:rPr lang="en-US" i="0" dirty="0">
                <a:solidFill>
                  <a:srgbClr val="FFC000"/>
                </a:solidFill>
                <a:effectLst/>
                <a:latin typeface="Arial" panose="020B0604020202020204" pitchFamily="34" charset="0"/>
              </a:rPr>
              <a:t>If there is no constructor in a class, compiler automatically creates a default constructor.</a:t>
            </a:r>
          </a:p>
          <a:p>
            <a:pPr marL="285750" indent="-285750" algn="just">
              <a:buFont typeface="Arial" panose="020B0604020202020204" pitchFamily="34" charset="0"/>
              <a:buChar char="•"/>
            </a:pPr>
            <a:endParaRPr lang="en-US" dirty="0">
              <a:solidFill>
                <a:srgbClr val="FFC000"/>
              </a:solidFill>
              <a:latin typeface="Arial" panose="020B0604020202020204" pitchFamily="34" charset="0"/>
            </a:endParaRPr>
          </a:p>
          <a:p>
            <a:pPr algn="just"/>
            <a:endParaRPr lang="en-US" b="0" i="0" dirty="0">
              <a:solidFill>
                <a:srgbClr val="333333"/>
              </a:solidFill>
              <a:effectLst/>
              <a:latin typeface="inter-regular"/>
            </a:endParaRPr>
          </a:p>
          <a:p>
            <a:pPr algn="just"/>
            <a:r>
              <a:rPr lang="en-US" b="1" i="0" dirty="0">
                <a:solidFill>
                  <a:srgbClr val="610B4B"/>
                </a:solidFill>
                <a:effectLst/>
                <a:latin typeface="erdana"/>
              </a:rPr>
              <a:t>Syntax of default constructor:</a:t>
            </a:r>
          </a:p>
          <a:p>
            <a:pPr algn="just"/>
            <a:r>
              <a:rPr lang="en-US" b="0" i="0" dirty="0">
                <a:solidFill>
                  <a:srgbClr val="000000"/>
                </a:solidFill>
                <a:effectLst/>
                <a:latin typeface="inter-regular"/>
              </a:rPr>
              <a:t>&lt;</a:t>
            </a:r>
            <a:r>
              <a:rPr lang="en-US" b="0" i="0" dirty="0" err="1">
                <a:solidFill>
                  <a:srgbClr val="000000"/>
                </a:solidFill>
                <a:effectLst/>
                <a:latin typeface="inter-regular"/>
              </a:rPr>
              <a:t>class_name</a:t>
            </a:r>
            <a:r>
              <a:rPr lang="en-US" b="0" i="0" dirty="0">
                <a:solidFill>
                  <a:srgbClr val="000000"/>
                </a:solidFill>
                <a:effectLst/>
                <a:latin typeface="inter-regular"/>
              </a:rPr>
              <a:t>&gt;(){}</a:t>
            </a:r>
          </a:p>
        </p:txBody>
      </p:sp>
      <p:sp>
        <p:nvSpPr>
          <p:cNvPr id="5" name="TextBox 4">
            <a:extLst>
              <a:ext uri="{FF2B5EF4-FFF2-40B4-BE49-F238E27FC236}">
                <a16:creationId xmlns:a16="http://schemas.microsoft.com/office/drawing/2014/main" id="{B63FF9A8-2E79-F554-D589-86E2E83C89BB}"/>
              </a:ext>
            </a:extLst>
          </p:cNvPr>
          <p:cNvSpPr txBox="1"/>
          <p:nvPr/>
        </p:nvSpPr>
        <p:spPr>
          <a:xfrm>
            <a:off x="7197329" y="2193220"/>
            <a:ext cx="6136480" cy="2585323"/>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Bike1{  </a:t>
            </a:r>
          </a:p>
          <a:p>
            <a:pPr algn="just"/>
            <a:r>
              <a:rPr lang="en-IN" b="0" i="0" dirty="0">
                <a:solidFill>
                  <a:srgbClr val="008200"/>
                </a:solidFill>
                <a:effectLst/>
                <a:latin typeface="inter-regular"/>
              </a:rPr>
              <a:t>//creating a default constructor</a:t>
            </a:r>
            <a:r>
              <a:rPr lang="en-IN" b="0" i="0" dirty="0">
                <a:solidFill>
                  <a:srgbClr val="000000"/>
                </a:solidFill>
                <a:effectLst/>
                <a:latin typeface="inter-regular"/>
              </a:rPr>
              <a:t>  </a:t>
            </a:r>
          </a:p>
          <a:p>
            <a:pPr algn="just"/>
            <a:r>
              <a:rPr lang="en-IN" b="0" i="0" dirty="0">
                <a:solidFill>
                  <a:srgbClr val="000000"/>
                </a:solidFill>
                <a:effectLst/>
                <a:latin typeface="inter-regular"/>
              </a:rPr>
              <a:t>Bike1(){</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"Bike is created"</a:t>
            </a:r>
            <a:r>
              <a:rPr lang="en-IN" b="0" i="0" dirty="0">
                <a:solidFill>
                  <a:srgbClr val="000000"/>
                </a:solidFill>
                <a:effectLst/>
                <a:latin typeface="inter-regular"/>
              </a:rPr>
              <a:t>);}  </a:t>
            </a:r>
          </a:p>
          <a:p>
            <a:pPr algn="just"/>
            <a:r>
              <a:rPr lang="en-IN" b="0" i="0" dirty="0">
                <a:solidFill>
                  <a:srgbClr val="008200"/>
                </a:solidFill>
                <a:effectLst/>
                <a:latin typeface="inter-regular"/>
              </a:rPr>
              <a:t>//main method</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8200"/>
                </a:solidFill>
                <a:effectLst/>
                <a:latin typeface="inter-regular"/>
              </a:rPr>
              <a:t>//calling a default constructor</a:t>
            </a:r>
            <a:r>
              <a:rPr lang="en-IN" b="0" i="0" dirty="0">
                <a:solidFill>
                  <a:srgbClr val="000000"/>
                </a:solidFill>
                <a:effectLst/>
                <a:latin typeface="inter-regular"/>
              </a:rPr>
              <a:t>  </a:t>
            </a:r>
          </a:p>
          <a:p>
            <a:pPr algn="just"/>
            <a:r>
              <a:rPr lang="en-IN" b="0" i="0" dirty="0">
                <a:solidFill>
                  <a:srgbClr val="000000"/>
                </a:solidFill>
                <a:effectLst/>
                <a:latin typeface="inter-regular"/>
              </a:rPr>
              <a:t>Bike1 b=</a:t>
            </a:r>
            <a:r>
              <a:rPr lang="en-IN" b="1" i="0" dirty="0">
                <a:solidFill>
                  <a:srgbClr val="006699"/>
                </a:solidFill>
                <a:effectLst/>
                <a:latin typeface="inter-regular"/>
              </a:rPr>
              <a:t>new</a:t>
            </a:r>
            <a:r>
              <a:rPr lang="en-IN" b="0" i="0" dirty="0">
                <a:solidFill>
                  <a:srgbClr val="000000"/>
                </a:solidFill>
                <a:effectLst/>
                <a:latin typeface="inter-regular"/>
              </a:rPr>
              <a:t> Bike1();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8D484CD2-2B07-D820-CB54-B96139FC6795}"/>
              </a:ext>
            </a:extLst>
          </p:cNvPr>
          <p:cNvSpPr txBox="1"/>
          <p:nvPr/>
        </p:nvSpPr>
        <p:spPr>
          <a:xfrm>
            <a:off x="7197329" y="1823888"/>
            <a:ext cx="6136480" cy="369332"/>
          </a:xfrm>
          <a:prstGeom prst="rect">
            <a:avLst/>
          </a:prstGeom>
          <a:noFill/>
        </p:spPr>
        <p:txBody>
          <a:bodyPr wrap="square">
            <a:spAutoFit/>
          </a:bodyPr>
          <a:lstStyle/>
          <a:p>
            <a:pPr algn="just"/>
            <a:r>
              <a:rPr lang="en-IN" b="0" dirty="0">
                <a:solidFill>
                  <a:srgbClr val="610B4B"/>
                </a:solidFill>
                <a:effectLst/>
                <a:latin typeface="tahoma" panose="020B0604030504040204" pitchFamily="34" charset="0"/>
              </a:rPr>
              <a:t>Example of default constructor</a:t>
            </a:r>
          </a:p>
        </p:txBody>
      </p:sp>
      <p:cxnSp>
        <p:nvCxnSpPr>
          <p:cNvPr id="11" name="Straight Connector 10">
            <a:extLst>
              <a:ext uri="{FF2B5EF4-FFF2-40B4-BE49-F238E27FC236}">
                <a16:creationId xmlns:a16="http://schemas.microsoft.com/office/drawing/2014/main" id="{10B57839-3AEF-EB32-DE49-AB16ACD6512D}"/>
              </a:ext>
            </a:extLst>
          </p:cNvPr>
          <p:cNvCxnSpPr/>
          <p:nvPr/>
        </p:nvCxnSpPr>
        <p:spPr>
          <a:xfrm>
            <a:off x="6557963" y="1128713"/>
            <a:ext cx="0" cy="47291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48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lex process&#10;&#10;Description automatically generated with medium confidence">
            <a:extLst>
              <a:ext uri="{FF2B5EF4-FFF2-40B4-BE49-F238E27FC236}">
                <a16:creationId xmlns:a16="http://schemas.microsoft.com/office/drawing/2014/main" id="{9B89612B-03B5-7275-917D-8307875CF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480" y="1595438"/>
            <a:ext cx="9759040" cy="3667124"/>
          </a:xfrm>
          <a:prstGeom prst="rect">
            <a:avLst/>
          </a:prstGeom>
        </p:spPr>
      </p:pic>
    </p:spTree>
    <p:extLst>
      <p:ext uri="{BB962C8B-B14F-4D97-AF65-F5344CB8AC3E}">
        <p14:creationId xmlns:p14="http://schemas.microsoft.com/office/powerpoint/2010/main" val="3099258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28F5F-950E-5A7F-C890-14A2B5035B94}"/>
              </a:ext>
            </a:extLst>
          </p:cNvPr>
          <p:cNvSpPr txBox="1"/>
          <p:nvPr/>
        </p:nvSpPr>
        <p:spPr>
          <a:xfrm>
            <a:off x="1382316" y="1498224"/>
            <a:ext cx="5461397" cy="4247317"/>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Student3{  </a:t>
            </a:r>
          </a:p>
          <a:p>
            <a:pPr algn="just">
              <a:buFont typeface="+mj-lt"/>
              <a:buAutoNum type="arabicPeriod"/>
            </a:pPr>
            <a:r>
              <a:rPr lang="en-US" b="1" i="0" dirty="0">
                <a:solidFill>
                  <a:srgbClr val="006699"/>
                </a:solidFill>
                <a:effectLst/>
                <a:latin typeface="inter-regular"/>
              </a:rPr>
              <a:t>int</a:t>
            </a:r>
            <a:r>
              <a:rPr lang="en-US" b="0" i="0" dirty="0">
                <a:solidFill>
                  <a:srgbClr val="000000"/>
                </a:solidFill>
                <a:effectLst/>
                <a:latin typeface="inter-regular"/>
              </a:rPr>
              <a:t> id;  </a:t>
            </a:r>
          </a:p>
          <a:p>
            <a:pPr algn="just">
              <a:buFont typeface="+mj-lt"/>
              <a:buAutoNum type="arabicPeriod"/>
            </a:pPr>
            <a:r>
              <a:rPr lang="en-US" b="0" i="0" dirty="0">
                <a:solidFill>
                  <a:srgbClr val="000000"/>
                </a:solidFill>
                <a:effectLst/>
                <a:latin typeface="inter-regular"/>
              </a:rPr>
              <a:t>String name;  </a:t>
            </a:r>
          </a:p>
          <a:p>
            <a:pPr algn="just">
              <a:buFont typeface="+mj-lt"/>
              <a:buAutoNum type="arabicPeriod"/>
            </a:pPr>
            <a:r>
              <a:rPr lang="en-US" b="0" i="0" dirty="0">
                <a:solidFill>
                  <a:srgbClr val="008200"/>
                </a:solidFill>
                <a:effectLst/>
                <a:latin typeface="inter-regular"/>
              </a:rPr>
              <a:t>//method to display the value of id and name</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void</a:t>
            </a:r>
            <a:r>
              <a:rPr lang="en-US" b="0" i="0" dirty="0">
                <a:solidFill>
                  <a:srgbClr val="000000"/>
                </a:solidFill>
                <a:effectLst/>
                <a:latin typeface="inter-regular"/>
              </a:rPr>
              <a:t> display(){</a:t>
            </a:r>
            <a:r>
              <a:rPr lang="en-US" b="0" i="0" dirty="0" err="1">
                <a:solidFill>
                  <a:srgbClr val="000000"/>
                </a:solidFill>
                <a:effectLst/>
                <a:latin typeface="inter-regular"/>
              </a:rPr>
              <a:t>System.out.println</a:t>
            </a:r>
            <a:r>
              <a:rPr lang="en-US" b="0" i="0" dirty="0">
                <a:solidFill>
                  <a:srgbClr val="000000"/>
                </a:solidFill>
                <a:effectLst/>
                <a:latin typeface="inter-regular"/>
              </a:rPr>
              <a:t>(id+</a:t>
            </a:r>
            <a:r>
              <a:rPr lang="en-US" b="0" i="0" dirty="0">
                <a:solidFill>
                  <a:srgbClr val="0000FF"/>
                </a:solidFill>
                <a:effectLst/>
                <a:latin typeface="inter-regular"/>
              </a:rPr>
              <a:t>" "</a:t>
            </a:r>
            <a:r>
              <a:rPr lang="en-US" b="0" i="0" dirty="0">
                <a:solidFill>
                  <a:srgbClr val="000000"/>
                </a:solidFill>
                <a:effectLst/>
                <a:latin typeface="inter-regular"/>
              </a:rPr>
              <a:t>+name);}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0" i="0" dirty="0">
                <a:solidFill>
                  <a:srgbClr val="008200"/>
                </a:solidFill>
                <a:effectLst/>
                <a:latin typeface="inter-regular"/>
              </a:rPr>
              <a:t>//creating objects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Student3 s1=</a:t>
            </a:r>
            <a:r>
              <a:rPr lang="en-US" b="1" i="0" dirty="0">
                <a:solidFill>
                  <a:srgbClr val="006699"/>
                </a:solidFill>
                <a:effectLst/>
                <a:latin typeface="inter-regular"/>
              </a:rPr>
              <a:t>new</a:t>
            </a:r>
            <a:r>
              <a:rPr lang="en-US" b="0" i="0" dirty="0">
                <a:solidFill>
                  <a:srgbClr val="000000"/>
                </a:solidFill>
                <a:effectLst/>
                <a:latin typeface="inter-regular"/>
              </a:rPr>
              <a:t> Student3();  </a:t>
            </a:r>
          </a:p>
          <a:p>
            <a:pPr algn="just">
              <a:buFont typeface="+mj-lt"/>
              <a:buAutoNum type="arabicPeriod"/>
            </a:pPr>
            <a:r>
              <a:rPr lang="en-US" b="0" i="0" dirty="0">
                <a:solidFill>
                  <a:srgbClr val="000000"/>
                </a:solidFill>
                <a:effectLst/>
                <a:latin typeface="inter-regular"/>
              </a:rPr>
              <a:t>Student3 s2=</a:t>
            </a:r>
            <a:r>
              <a:rPr lang="en-US" b="1" i="0" dirty="0">
                <a:solidFill>
                  <a:srgbClr val="006699"/>
                </a:solidFill>
                <a:effectLst/>
                <a:latin typeface="inter-regular"/>
              </a:rPr>
              <a:t>new</a:t>
            </a:r>
            <a:r>
              <a:rPr lang="en-US" b="0" i="0" dirty="0">
                <a:solidFill>
                  <a:srgbClr val="000000"/>
                </a:solidFill>
                <a:effectLst/>
                <a:latin typeface="inter-regular"/>
              </a:rPr>
              <a:t> Student3();  </a:t>
            </a:r>
          </a:p>
          <a:p>
            <a:pPr algn="just">
              <a:buFont typeface="+mj-lt"/>
              <a:buAutoNum type="arabicPeriod"/>
            </a:pPr>
            <a:r>
              <a:rPr lang="en-US" b="0" i="0" dirty="0">
                <a:solidFill>
                  <a:srgbClr val="008200"/>
                </a:solidFill>
                <a:effectLst/>
                <a:latin typeface="inter-regular"/>
              </a:rPr>
              <a:t>//displaying values of the object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s1.display();  </a:t>
            </a:r>
          </a:p>
          <a:p>
            <a:pPr algn="just">
              <a:buFont typeface="+mj-lt"/>
              <a:buAutoNum type="arabicPeriod"/>
            </a:pPr>
            <a:r>
              <a:rPr lang="en-US" b="0" i="0" dirty="0">
                <a:solidFill>
                  <a:srgbClr val="000000"/>
                </a:solidFill>
                <a:effectLst/>
                <a:latin typeface="inter-regular"/>
              </a:rPr>
              <a:t>s2.display();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p:txBody>
      </p:sp>
    </p:spTree>
    <p:extLst>
      <p:ext uri="{BB962C8B-B14F-4D97-AF65-F5344CB8AC3E}">
        <p14:creationId xmlns:p14="http://schemas.microsoft.com/office/powerpoint/2010/main" val="1915939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6401</TotalTime>
  <Words>17641</Words>
  <Application>Microsoft Office PowerPoint</Application>
  <PresentationFormat>Widescreen</PresentationFormat>
  <Paragraphs>2208</Paragraphs>
  <Slides>186</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186</vt:i4>
      </vt:variant>
    </vt:vector>
  </HeadingPairs>
  <TitlesOfParts>
    <vt:vector size="201" baseType="lpstr">
      <vt:lpstr>-apple-system</vt:lpstr>
      <vt:lpstr>Arial</vt:lpstr>
      <vt:lpstr>Arial Unicode MS</vt:lpstr>
      <vt:lpstr>Calibri</vt:lpstr>
      <vt:lpstr>Consolas</vt:lpstr>
      <vt:lpstr>erdana</vt:lpstr>
      <vt:lpstr>inter-bold</vt:lpstr>
      <vt:lpstr>inter-regular</vt:lpstr>
      <vt:lpstr>Tahoma</vt:lpstr>
      <vt:lpstr>Times New Roman</vt:lpstr>
      <vt:lpstr>Times New Roman</vt:lpstr>
      <vt:lpstr>Tw Cen MT</vt:lpstr>
      <vt:lpstr>Verdana</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Gulia</dc:creator>
  <cp:lastModifiedBy>Hemant Gulia</cp:lastModifiedBy>
  <cp:revision>23</cp:revision>
  <dcterms:created xsi:type="dcterms:W3CDTF">2023-08-13T15:59:43Z</dcterms:created>
  <dcterms:modified xsi:type="dcterms:W3CDTF">2023-08-24T04:45:17Z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c544ca-bb84-4280-906e-934547e1d30c_Enabled">
    <vt:lpwstr>true</vt:lpwstr>
  </property>
  <property fmtid="{D5CDD505-2E9C-101B-9397-08002B2CF9AE}" pid="3" name="MSIP_Label_a8c544ca-bb84-4280-906e-934547e1d30c_SetDate">
    <vt:lpwstr>2023-08-13T16:24:21Z</vt:lpwstr>
  </property>
  <property fmtid="{D5CDD505-2E9C-101B-9397-08002B2CF9AE}" pid="4" name="MSIP_Label_a8c544ca-bb84-4280-906e-934547e1d30c_Method">
    <vt:lpwstr>Standard</vt:lpwstr>
  </property>
  <property fmtid="{D5CDD505-2E9C-101B-9397-08002B2CF9AE}" pid="5" name="MSIP_Label_a8c544ca-bb84-4280-906e-934547e1d30c_Name">
    <vt:lpwstr>Internal - General Use</vt:lpwstr>
  </property>
  <property fmtid="{D5CDD505-2E9C-101B-9397-08002B2CF9AE}" pid="6" name="MSIP_Label_a8c544ca-bb84-4280-906e-934547e1d30c_SiteId">
    <vt:lpwstr>258ac4e4-146a-411e-9dc8-79a9e12fd6da</vt:lpwstr>
  </property>
  <property fmtid="{D5CDD505-2E9C-101B-9397-08002B2CF9AE}" pid="7" name="MSIP_Label_a8c544ca-bb84-4280-906e-934547e1d30c_ActionId">
    <vt:lpwstr>3f03e695-9b77-4751-b54a-b78d4c7c7007</vt:lpwstr>
  </property>
  <property fmtid="{D5CDD505-2E9C-101B-9397-08002B2CF9AE}" pid="8" name="MSIP_Label_a8c544ca-bb84-4280-906e-934547e1d30c_ContentBits">
    <vt:lpwstr>2</vt:lpwstr>
  </property>
  <property fmtid="{D5CDD505-2E9C-101B-9397-08002B2CF9AE}" pid="9" name="ClassificationContentMarkingFooterLocations">
    <vt:lpwstr>Droplet:8</vt:lpwstr>
  </property>
  <property fmtid="{D5CDD505-2E9C-101B-9397-08002B2CF9AE}" pid="10" name="ClassificationContentMarkingFooterText">
    <vt:lpwstr>Internal - General Use</vt:lpwstr>
  </property>
</Properties>
</file>