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80" r:id="rId5"/>
    <p:sldId id="260" r:id="rId6"/>
    <p:sldId id="261" r:id="rId7"/>
    <p:sldId id="262" r:id="rId8"/>
    <p:sldId id="263" r:id="rId9"/>
    <p:sldId id="282" r:id="rId10"/>
    <p:sldId id="264" r:id="rId11"/>
    <p:sldId id="283" r:id="rId12"/>
    <p:sldId id="265" r:id="rId13"/>
    <p:sldId id="266" r:id="rId14"/>
    <p:sldId id="271" r:id="rId15"/>
    <p:sldId id="272" r:id="rId16"/>
    <p:sldId id="275" r:id="rId17"/>
    <p:sldId id="276" r:id="rId18"/>
    <p:sldId id="277" r:id="rId19"/>
    <p:sldId id="278" r:id="rId20"/>
    <p:sldId id="279" r:id="rId21"/>
    <p:sldId id="26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4" d="100"/>
          <a:sy n="74" d="100"/>
        </p:scale>
        <p:origin x="3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024" y="770709"/>
            <a:ext cx="10319656" cy="1492072"/>
          </a:xfrm>
        </p:spPr>
        <p:txBody>
          <a:bodyPr>
            <a:normAutofit/>
          </a:bodyPr>
          <a:lstStyle/>
          <a:p>
            <a:pPr algn="ctr"/>
            <a:r>
              <a:rPr lang="en-IN" b="1" dirty="0" smtClean="0">
                <a:solidFill>
                  <a:srgbClr val="00B050"/>
                </a:solidFill>
                <a:latin typeface="Times New Roman" pitchFamily="18" charset="0"/>
                <a:cs typeface="Times New Roman" pitchFamily="18" charset="0"/>
              </a:rPr>
              <a:t>Merchant Fraud Detection</a:t>
            </a:r>
            <a:endParaRPr lang="en-US" dirty="0"/>
          </a:p>
        </p:txBody>
      </p:sp>
      <p:sp>
        <p:nvSpPr>
          <p:cNvPr id="3" name="Subtitle 2"/>
          <p:cNvSpPr>
            <a:spLocks noGrp="1"/>
          </p:cNvSpPr>
          <p:nvPr>
            <p:ph type="subTitle" idx="1"/>
          </p:nvPr>
        </p:nvSpPr>
        <p:spPr>
          <a:xfrm>
            <a:off x="1491933" y="3366590"/>
            <a:ext cx="8915399" cy="1610358"/>
          </a:xfrm>
        </p:spPr>
        <p:txBody>
          <a:bodyPr>
            <a:normAutofit/>
          </a:bodyPr>
          <a:lstStyle/>
          <a:p>
            <a:pPr algn="ctr"/>
            <a:r>
              <a:rPr lang="en-US" sz="2400" b="1" i="1" dirty="0" smtClean="0">
                <a:solidFill>
                  <a:srgbClr val="FF0000"/>
                </a:solidFill>
                <a:latin typeface="Times New Roman" pitchFamily="18" charset="0"/>
                <a:cs typeface="Times New Roman" pitchFamily="18" charset="0"/>
              </a:rPr>
              <a:t>By</a:t>
            </a:r>
            <a:r>
              <a:rPr lang="en-US" i="1" dirty="0" smtClean="0">
                <a:solidFill>
                  <a:srgbClr val="FF0000"/>
                </a:solidFill>
                <a:latin typeface="Times New Roman" pitchFamily="18" charset="0"/>
                <a:cs typeface="Times New Roman" pitchFamily="18" charset="0"/>
              </a:rPr>
              <a:t>:</a:t>
            </a:r>
          </a:p>
          <a:p>
            <a:pPr algn="ctr">
              <a:spcBef>
                <a:spcPts val="600"/>
              </a:spcBef>
            </a:pPr>
            <a:r>
              <a:rPr lang="en-US" sz="2400" b="1" i="1" dirty="0" err="1" smtClean="0">
                <a:solidFill>
                  <a:schemeClr val="tx1"/>
                </a:solidFill>
                <a:latin typeface="Times New Roman" pitchFamily="18" charset="0"/>
                <a:cs typeface="Times New Roman" pitchFamily="18" charset="0"/>
              </a:rPr>
              <a:t>Sahishnuta</a:t>
            </a:r>
            <a:r>
              <a:rPr lang="en-US" sz="2400" b="1" i="1" dirty="0" smtClean="0">
                <a:solidFill>
                  <a:schemeClr val="tx1"/>
                </a:solidFill>
                <a:latin typeface="Times New Roman" pitchFamily="18" charset="0"/>
                <a:cs typeface="Times New Roman" pitchFamily="18" charset="0"/>
              </a:rPr>
              <a:t> Tosh</a:t>
            </a:r>
            <a:endParaRPr lang="en-US" sz="2400" b="1" i="1" dirty="0" smtClean="0">
              <a:solidFill>
                <a:schemeClr val="tx1"/>
              </a:solidFill>
              <a:latin typeface="Times New Roman" pitchFamily="18" charset="0"/>
              <a:cs typeface="Times New Roman" pitchFamily="18" charset="0"/>
            </a:endParaRPr>
          </a:p>
          <a:p>
            <a:pPr>
              <a:spcBef>
                <a:spcPts val="600"/>
              </a:spcBef>
            </a:pPr>
            <a:endParaRPr lang="en-US" b="1"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4374339"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Exploratory Data Analysis:</a:t>
            </a:r>
            <a:endParaRPr lang="en-IN" sz="2800" b="1"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31818" y="1820979"/>
            <a:ext cx="4538875" cy="347729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43440" y="1915133"/>
            <a:ext cx="4489160" cy="3288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4374339"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Exploratory Data Analysis:</a:t>
            </a:r>
            <a:endParaRPr lang="en-IN" sz="2800" b="1"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84099" y="1262115"/>
            <a:ext cx="6137929" cy="4091951"/>
          </a:xfrm>
          <a:prstGeom prst="rect">
            <a:avLst/>
          </a:prstGeom>
          <a:noFill/>
          <a:ln w="9525">
            <a:noFill/>
            <a:miter lim="800000"/>
            <a:headEnd/>
            <a:tailEnd/>
          </a:ln>
          <a:effectLst/>
        </p:spPr>
      </p:pic>
    </p:spTree>
    <p:extLst>
      <p:ext uri="{BB962C8B-B14F-4D97-AF65-F5344CB8AC3E}">
        <p14:creationId xmlns:p14="http://schemas.microsoft.com/office/powerpoint/2010/main" val="1740645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2449581"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Error Metrics:</a:t>
            </a:r>
            <a:endParaRPr lang="en-IN" sz="2800" b="1" dirty="0">
              <a:solidFill>
                <a:srgbClr val="FF0000"/>
              </a:solidFill>
              <a:latin typeface="Times New Roman" pitchFamily="18" charset="0"/>
              <a:cs typeface="Times New Roman" pitchFamily="18" charset="0"/>
            </a:endParaRPr>
          </a:p>
        </p:txBody>
      </p:sp>
      <p:sp>
        <p:nvSpPr>
          <p:cNvPr id="3" name="Rectangle 2"/>
          <p:cNvSpPr/>
          <p:nvPr/>
        </p:nvSpPr>
        <p:spPr>
          <a:xfrm>
            <a:off x="566055" y="1120281"/>
            <a:ext cx="6187441" cy="822789"/>
          </a:xfrm>
          <a:prstGeom prst="rect">
            <a:avLst/>
          </a:prstGeom>
        </p:spPr>
        <p:txBody>
          <a:bodyPr wrap="square">
            <a:spAutoFit/>
          </a:bodyPr>
          <a:lstStyle/>
          <a:p>
            <a:pPr>
              <a:lnSpc>
                <a:spcPct val="200000"/>
              </a:lnSpc>
            </a:pPr>
            <a:r>
              <a:rPr lang="en-IN" sz="2800" b="1" dirty="0" smtClean="0">
                <a:latin typeface="Times New Roman" pitchFamily="18" charset="0"/>
                <a:cs typeface="Times New Roman" pitchFamily="18" charset="0"/>
              </a:rPr>
              <a:t>Random Forest:</a:t>
            </a:r>
          </a:p>
        </p:txBody>
      </p:sp>
      <p:sp>
        <p:nvSpPr>
          <p:cNvPr id="6" name="TextBox 5"/>
          <p:cNvSpPr txBox="1"/>
          <p:nvPr/>
        </p:nvSpPr>
        <p:spPr>
          <a:xfrm>
            <a:off x="2821577" y="2181497"/>
            <a:ext cx="126400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Train Data</a:t>
            </a:r>
            <a:endParaRPr lang="en-IN" b="1" dirty="0">
              <a:latin typeface="Times New Roman" pitchFamily="18" charset="0"/>
              <a:cs typeface="Times New Roman" pitchFamily="18" charset="0"/>
            </a:endParaRPr>
          </a:p>
        </p:txBody>
      </p:sp>
      <p:sp>
        <p:nvSpPr>
          <p:cNvPr id="7" name="TextBox 6"/>
          <p:cNvSpPr txBox="1"/>
          <p:nvPr/>
        </p:nvSpPr>
        <p:spPr>
          <a:xfrm>
            <a:off x="8591037" y="2203269"/>
            <a:ext cx="111889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Test Data</a:t>
            </a:r>
            <a:endParaRPr lang="en-IN"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8747" y="2980004"/>
            <a:ext cx="4435405" cy="2823398"/>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6528" y="2895508"/>
            <a:ext cx="4495994" cy="30815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6833858"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Summary Details of Random Forest Model:</a:t>
            </a:r>
            <a:endParaRPr lang="en-IN" sz="2800" b="1" dirty="0">
              <a:solidFill>
                <a:srgbClr val="FF0000"/>
              </a:solidFill>
              <a:latin typeface="Times New Roman" pitchFamily="18" charset="0"/>
              <a:cs typeface="Times New Roman" pitchFamily="18" charset="0"/>
            </a:endParaRPr>
          </a:p>
        </p:txBody>
      </p:sp>
      <p:sp>
        <p:nvSpPr>
          <p:cNvPr id="5" name="TextBox 4"/>
          <p:cNvSpPr txBox="1"/>
          <p:nvPr/>
        </p:nvSpPr>
        <p:spPr>
          <a:xfrm>
            <a:off x="2821577" y="2181497"/>
            <a:ext cx="126400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Train Data</a:t>
            </a:r>
            <a:endParaRPr lang="en-IN" b="1" dirty="0">
              <a:latin typeface="Times New Roman" pitchFamily="18" charset="0"/>
              <a:cs typeface="Times New Roman" pitchFamily="18" charset="0"/>
            </a:endParaRPr>
          </a:p>
        </p:txBody>
      </p:sp>
      <p:sp>
        <p:nvSpPr>
          <p:cNvPr id="7" name="TextBox 6"/>
          <p:cNvSpPr txBox="1"/>
          <p:nvPr/>
        </p:nvSpPr>
        <p:spPr>
          <a:xfrm>
            <a:off x="8512659" y="2216332"/>
            <a:ext cx="111889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Test Data</a:t>
            </a:r>
            <a:endParaRPr lang="en-IN" b="1" dirty="0">
              <a:latin typeface="Times New Roman" pitchFamily="18" charset="0"/>
              <a:cs typeface="Times New Roman" pitchFamily="18" charset="0"/>
            </a:endParaRPr>
          </a:p>
        </p:txBody>
      </p:sp>
      <p:sp>
        <p:nvSpPr>
          <p:cNvPr id="11" name="Rectangle 10"/>
          <p:cNvSpPr/>
          <p:nvPr/>
        </p:nvSpPr>
        <p:spPr>
          <a:xfrm>
            <a:off x="566055" y="1120281"/>
            <a:ext cx="6187441" cy="822789"/>
          </a:xfrm>
          <a:prstGeom prst="rect">
            <a:avLst/>
          </a:prstGeom>
        </p:spPr>
        <p:txBody>
          <a:bodyPr wrap="square">
            <a:spAutoFit/>
          </a:bodyPr>
          <a:lstStyle/>
          <a:p>
            <a:pPr>
              <a:lnSpc>
                <a:spcPct val="200000"/>
              </a:lnSpc>
            </a:pPr>
            <a:r>
              <a:rPr lang="en-IN" sz="2800" b="1" dirty="0" smtClean="0">
                <a:latin typeface="Times New Roman" pitchFamily="18" charset="0"/>
                <a:cs typeface="Times New Roman" pitchFamily="18" charset="0"/>
              </a:rPr>
              <a:t>Random Forest: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810" y="2950265"/>
            <a:ext cx="5688739" cy="173539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1819" y="3001711"/>
            <a:ext cx="5720182" cy="1676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2449581"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Error Metrics:</a:t>
            </a:r>
            <a:endParaRPr lang="en-IN" sz="2800" b="1" dirty="0">
              <a:solidFill>
                <a:srgbClr val="FF0000"/>
              </a:solidFill>
              <a:latin typeface="Times New Roman" pitchFamily="18" charset="0"/>
              <a:cs typeface="Times New Roman" pitchFamily="18" charset="0"/>
            </a:endParaRPr>
          </a:p>
        </p:txBody>
      </p:sp>
      <p:sp>
        <p:nvSpPr>
          <p:cNvPr id="3" name="Rectangle 2"/>
          <p:cNvSpPr/>
          <p:nvPr/>
        </p:nvSpPr>
        <p:spPr>
          <a:xfrm>
            <a:off x="566055" y="1120281"/>
            <a:ext cx="6187441" cy="822789"/>
          </a:xfrm>
          <a:prstGeom prst="rect">
            <a:avLst/>
          </a:prstGeom>
        </p:spPr>
        <p:txBody>
          <a:bodyPr wrap="square">
            <a:spAutoFit/>
          </a:bodyPr>
          <a:lstStyle/>
          <a:p>
            <a:pPr>
              <a:lnSpc>
                <a:spcPct val="200000"/>
              </a:lnSpc>
            </a:pPr>
            <a:r>
              <a:rPr lang="en-IN" sz="2800" b="1" dirty="0" smtClean="0">
                <a:latin typeface="Times New Roman" pitchFamily="18" charset="0"/>
                <a:cs typeface="Times New Roman" pitchFamily="18" charset="0"/>
              </a:rPr>
              <a:t>Decision Tree:</a:t>
            </a:r>
          </a:p>
        </p:txBody>
      </p:sp>
      <p:sp>
        <p:nvSpPr>
          <p:cNvPr id="6" name="TextBox 5"/>
          <p:cNvSpPr txBox="1"/>
          <p:nvPr/>
        </p:nvSpPr>
        <p:spPr>
          <a:xfrm>
            <a:off x="2821577" y="2181497"/>
            <a:ext cx="126400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Train Data</a:t>
            </a:r>
            <a:endParaRPr lang="en-IN" b="1" dirty="0">
              <a:latin typeface="Times New Roman" pitchFamily="18" charset="0"/>
              <a:cs typeface="Times New Roman" pitchFamily="18" charset="0"/>
            </a:endParaRPr>
          </a:p>
        </p:txBody>
      </p:sp>
      <p:sp>
        <p:nvSpPr>
          <p:cNvPr id="7" name="TextBox 6"/>
          <p:cNvSpPr txBox="1"/>
          <p:nvPr/>
        </p:nvSpPr>
        <p:spPr>
          <a:xfrm>
            <a:off x="8591037" y="2203269"/>
            <a:ext cx="111889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Test Data</a:t>
            </a:r>
            <a:endParaRPr lang="en-IN" b="1"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5758" y="2837936"/>
            <a:ext cx="4040641" cy="2802379"/>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49392" y="2799296"/>
            <a:ext cx="4130374" cy="28951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6574685"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Summary Details of Decision Tree Model:</a:t>
            </a:r>
            <a:endParaRPr lang="en-IN" sz="2800" b="1" dirty="0">
              <a:solidFill>
                <a:srgbClr val="FF0000"/>
              </a:solidFill>
              <a:latin typeface="Times New Roman" pitchFamily="18" charset="0"/>
              <a:cs typeface="Times New Roman" pitchFamily="18" charset="0"/>
            </a:endParaRPr>
          </a:p>
        </p:txBody>
      </p:sp>
      <p:sp>
        <p:nvSpPr>
          <p:cNvPr id="5" name="TextBox 4"/>
          <p:cNvSpPr txBox="1"/>
          <p:nvPr/>
        </p:nvSpPr>
        <p:spPr>
          <a:xfrm>
            <a:off x="2821577" y="2181497"/>
            <a:ext cx="126400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Train Data</a:t>
            </a:r>
            <a:endParaRPr lang="en-IN" b="1" dirty="0">
              <a:latin typeface="Times New Roman" pitchFamily="18" charset="0"/>
              <a:cs typeface="Times New Roman" pitchFamily="18" charset="0"/>
            </a:endParaRPr>
          </a:p>
        </p:txBody>
      </p:sp>
      <p:sp>
        <p:nvSpPr>
          <p:cNvPr id="7" name="TextBox 6"/>
          <p:cNvSpPr txBox="1"/>
          <p:nvPr/>
        </p:nvSpPr>
        <p:spPr>
          <a:xfrm>
            <a:off x="8512659" y="2216332"/>
            <a:ext cx="111889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Test Data</a:t>
            </a:r>
            <a:endParaRPr lang="en-IN" b="1"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3037" y="2941593"/>
            <a:ext cx="5017208" cy="1460972"/>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53496" y="2972615"/>
            <a:ext cx="5082309" cy="1429567"/>
          </a:xfrm>
          <a:prstGeom prst="rect">
            <a:avLst/>
          </a:prstGeom>
          <a:noFill/>
          <a:ln w="9525">
            <a:noFill/>
            <a:miter lim="800000"/>
            <a:headEnd/>
            <a:tailEnd/>
          </a:ln>
          <a:effectLst/>
        </p:spPr>
      </p:pic>
      <p:sp>
        <p:nvSpPr>
          <p:cNvPr id="12" name="Rectangle 11"/>
          <p:cNvSpPr/>
          <p:nvPr/>
        </p:nvSpPr>
        <p:spPr>
          <a:xfrm>
            <a:off x="566055" y="1120281"/>
            <a:ext cx="6187441" cy="822789"/>
          </a:xfrm>
          <a:prstGeom prst="rect">
            <a:avLst/>
          </a:prstGeom>
        </p:spPr>
        <p:txBody>
          <a:bodyPr wrap="square">
            <a:spAutoFit/>
          </a:bodyPr>
          <a:lstStyle/>
          <a:p>
            <a:pPr>
              <a:lnSpc>
                <a:spcPct val="200000"/>
              </a:lnSpc>
            </a:pPr>
            <a:r>
              <a:rPr lang="en-IN" sz="2800" b="1" dirty="0" smtClean="0">
                <a:latin typeface="Times New Roman" pitchFamily="18" charset="0"/>
                <a:cs typeface="Times New Roman" pitchFamily="18" charset="0"/>
              </a:rPr>
              <a:t>Decision Tree: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2449581"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Error Metrics:</a:t>
            </a:r>
            <a:endParaRPr lang="en-IN" sz="2800" b="1" dirty="0">
              <a:solidFill>
                <a:srgbClr val="FF0000"/>
              </a:solidFill>
              <a:latin typeface="Times New Roman" pitchFamily="18" charset="0"/>
              <a:cs typeface="Times New Roman" pitchFamily="18" charset="0"/>
            </a:endParaRPr>
          </a:p>
        </p:txBody>
      </p:sp>
      <p:sp>
        <p:nvSpPr>
          <p:cNvPr id="3" name="Rectangle 2"/>
          <p:cNvSpPr/>
          <p:nvPr/>
        </p:nvSpPr>
        <p:spPr>
          <a:xfrm>
            <a:off x="566055" y="1120281"/>
            <a:ext cx="6187441" cy="822789"/>
          </a:xfrm>
          <a:prstGeom prst="rect">
            <a:avLst/>
          </a:prstGeom>
        </p:spPr>
        <p:txBody>
          <a:bodyPr wrap="square">
            <a:spAutoFit/>
          </a:bodyPr>
          <a:lstStyle/>
          <a:p>
            <a:pPr>
              <a:lnSpc>
                <a:spcPct val="200000"/>
              </a:lnSpc>
            </a:pPr>
            <a:r>
              <a:rPr lang="en-IN" sz="2800" b="1" dirty="0" smtClean="0">
                <a:latin typeface="Times New Roman" pitchFamily="18" charset="0"/>
                <a:cs typeface="Times New Roman" pitchFamily="18" charset="0"/>
              </a:rPr>
              <a:t>KNN:</a:t>
            </a:r>
          </a:p>
        </p:txBody>
      </p:sp>
      <p:sp>
        <p:nvSpPr>
          <p:cNvPr id="6" name="TextBox 5"/>
          <p:cNvSpPr txBox="1"/>
          <p:nvPr/>
        </p:nvSpPr>
        <p:spPr>
          <a:xfrm>
            <a:off x="2821577" y="2181497"/>
            <a:ext cx="126400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Train Data</a:t>
            </a:r>
            <a:endParaRPr lang="en-IN" b="1" dirty="0">
              <a:latin typeface="Times New Roman" pitchFamily="18" charset="0"/>
              <a:cs typeface="Times New Roman" pitchFamily="18" charset="0"/>
            </a:endParaRPr>
          </a:p>
        </p:txBody>
      </p:sp>
      <p:sp>
        <p:nvSpPr>
          <p:cNvPr id="7" name="TextBox 6"/>
          <p:cNvSpPr txBox="1"/>
          <p:nvPr/>
        </p:nvSpPr>
        <p:spPr>
          <a:xfrm>
            <a:off x="8591037" y="2203269"/>
            <a:ext cx="111889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Test Data</a:t>
            </a:r>
            <a:endParaRPr lang="en-IN" b="1"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0244" y="2855725"/>
            <a:ext cx="4091550" cy="27277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02681" y="2848089"/>
            <a:ext cx="3956958" cy="27380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5312673"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Summary Details of KNN Model:</a:t>
            </a:r>
            <a:endParaRPr lang="en-IN" sz="2800" b="1" dirty="0">
              <a:solidFill>
                <a:srgbClr val="FF0000"/>
              </a:solidFill>
              <a:latin typeface="Times New Roman" pitchFamily="18" charset="0"/>
              <a:cs typeface="Times New Roman" pitchFamily="18" charset="0"/>
            </a:endParaRPr>
          </a:p>
        </p:txBody>
      </p:sp>
      <p:sp>
        <p:nvSpPr>
          <p:cNvPr id="5" name="TextBox 4"/>
          <p:cNvSpPr txBox="1"/>
          <p:nvPr/>
        </p:nvSpPr>
        <p:spPr>
          <a:xfrm>
            <a:off x="2821577" y="2181497"/>
            <a:ext cx="126400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Train Data</a:t>
            </a:r>
            <a:endParaRPr lang="en-IN" b="1" dirty="0">
              <a:latin typeface="Times New Roman" pitchFamily="18" charset="0"/>
              <a:cs typeface="Times New Roman" pitchFamily="18" charset="0"/>
            </a:endParaRPr>
          </a:p>
        </p:txBody>
      </p:sp>
      <p:sp>
        <p:nvSpPr>
          <p:cNvPr id="7" name="TextBox 6"/>
          <p:cNvSpPr txBox="1"/>
          <p:nvPr/>
        </p:nvSpPr>
        <p:spPr>
          <a:xfrm>
            <a:off x="8512659" y="2216332"/>
            <a:ext cx="111889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Test Data</a:t>
            </a:r>
            <a:endParaRPr lang="en-IN" b="1" dirty="0">
              <a:latin typeface="Times New Roman" pitchFamily="18" charset="0"/>
              <a:cs typeface="Times New Roman" pitchFamily="18" charset="0"/>
            </a:endParaRPr>
          </a:p>
        </p:txBody>
      </p:sp>
      <p:sp>
        <p:nvSpPr>
          <p:cNvPr id="11" name="Rectangle 10"/>
          <p:cNvSpPr/>
          <p:nvPr/>
        </p:nvSpPr>
        <p:spPr>
          <a:xfrm>
            <a:off x="566055" y="1120281"/>
            <a:ext cx="6187441" cy="822789"/>
          </a:xfrm>
          <a:prstGeom prst="rect">
            <a:avLst/>
          </a:prstGeom>
        </p:spPr>
        <p:txBody>
          <a:bodyPr wrap="square">
            <a:spAutoFit/>
          </a:bodyPr>
          <a:lstStyle/>
          <a:p>
            <a:pPr>
              <a:lnSpc>
                <a:spcPct val="200000"/>
              </a:lnSpc>
            </a:pPr>
            <a:r>
              <a:rPr lang="en-IN" sz="2800" b="1" dirty="0" smtClean="0">
                <a:latin typeface="Times New Roman" pitchFamily="18" charset="0"/>
                <a:cs typeface="Times New Roman" pitchFamily="18" charset="0"/>
              </a:rPr>
              <a:t>KNN: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2267" y="2805114"/>
            <a:ext cx="5530108" cy="1701572"/>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0387" y="2855516"/>
            <a:ext cx="5291614" cy="15675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2449581"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Error Metrics:</a:t>
            </a:r>
            <a:endParaRPr lang="en-IN" sz="2800" b="1" dirty="0">
              <a:solidFill>
                <a:srgbClr val="FF0000"/>
              </a:solidFill>
              <a:latin typeface="Times New Roman" pitchFamily="18" charset="0"/>
              <a:cs typeface="Times New Roman" pitchFamily="18" charset="0"/>
            </a:endParaRPr>
          </a:p>
        </p:txBody>
      </p:sp>
      <p:sp>
        <p:nvSpPr>
          <p:cNvPr id="3" name="Rectangle 2"/>
          <p:cNvSpPr/>
          <p:nvPr/>
        </p:nvSpPr>
        <p:spPr>
          <a:xfrm>
            <a:off x="566055" y="1120281"/>
            <a:ext cx="6187441" cy="822789"/>
          </a:xfrm>
          <a:prstGeom prst="rect">
            <a:avLst/>
          </a:prstGeom>
        </p:spPr>
        <p:txBody>
          <a:bodyPr wrap="square">
            <a:spAutoFit/>
          </a:bodyPr>
          <a:lstStyle/>
          <a:p>
            <a:pPr>
              <a:lnSpc>
                <a:spcPct val="200000"/>
              </a:lnSpc>
            </a:pPr>
            <a:r>
              <a:rPr lang="en-IN" sz="2800" b="1" dirty="0" err="1" smtClean="0">
                <a:latin typeface="Times New Roman" pitchFamily="18" charset="0"/>
                <a:cs typeface="Times New Roman" pitchFamily="18" charset="0"/>
              </a:rPr>
              <a:t>XGBoost</a:t>
            </a:r>
            <a:r>
              <a:rPr lang="en-IN" sz="2800" b="1" dirty="0" smtClean="0">
                <a:latin typeface="Times New Roman" pitchFamily="18" charset="0"/>
                <a:cs typeface="Times New Roman" pitchFamily="18" charset="0"/>
              </a:rPr>
              <a:t>:</a:t>
            </a:r>
          </a:p>
        </p:txBody>
      </p:sp>
      <p:sp>
        <p:nvSpPr>
          <p:cNvPr id="6" name="TextBox 5"/>
          <p:cNvSpPr txBox="1"/>
          <p:nvPr/>
        </p:nvSpPr>
        <p:spPr>
          <a:xfrm>
            <a:off x="2821577" y="2181497"/>
            <a:ext cx="126400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Train Data</a:t>
            </a:r>
            <a:endParaRPr lang="en-IN" b="1" dirty="0">
              <a:latin typeface="Times New Roman" pitchFamily="18" charset="0"/>
              <a:cs typeface="Times New Roman" pitchFamily="18" charset="0"/>
            </a:endParaRPr>
          </a:p>
        </p:txBody>
      </p:sp>
      <p:sp>
        <p:nvSpPr>
          <p:cNvPr id="7" name="TextBox 6"/>
          <p:cNvSpPr txBox="1"/>
          <p:nvPr/>
        </p:nvSpPr>
        <p:spPr>
          <a:xfrm>
            <a:off x="8591037" y="2203269"/>
            <a:ext cx="111889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Test Data</a:t>
            </a:r>
            <a:endParaRPr lang="en-IN" b="1"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3386" y="2844210"/>
            <a:ext cx="4129768" cy="2877756"/>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18181" y="2752853"/>
            <a:ext cx="4188968" cy="30379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5910592"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Summary Details of </a:t>
            </a:r>
            <a:r>
              <a:rPr lang="en-US" sz="2800" b="1" dirty="0" err="1" smtClean="0">
                <a:solidFill>
                  <a:srgbClr val="FF0000"/>
                </a:solidFill>
                <a:latin typeface="Times New Roman" pitchFamily="18" charset="0"/>
                <a:cs typeface="Times New Roman" pitchFamily="18" charset="0"/>
              </a:rPr>
              <a:t>XGBoost</a:t>
            </a:r>
            <a:r>
              <a:rPr lang="en-US" sz="2800" b="1" dirty="0" smtClean="0">
                <a:solidFill>
                  <a:srgbClr val="FF0000"/>
                </a:solidFill>
                <a:latin typeface="Times New Roman" pitchFamily="18" charset="0"/>
                <a:cs typeface="Times New Roman" pitchFamily="18" charset="0"/>
              </a:rPr>
              <a:t> Model:</a:t>
            </a:r>
            <a:endParaRPr lang="en-IN" sz="2800" b="1" dirty="0">
              <a:solidFill>
                <a:srgbClr val="FF0000"/>
              </a:solidFill>
              <a:latin typeface="Times New Roman" pitchFamily="18" charset="0"/>
              <a:cs typeface="Times New Roman" pitchFamily="18" charset="0"/>
            </a:endParaRPr>
          </a:p>
        </p:txBody>
      </p:sp>
      <p:sp>
        <p:nvSpPr>
          <p:cNvPr id="5" name="TextBox 4"/>
          <p:cNvSpPr txBox="1"/>
          <p:nvPr/>
        </p:nvSpPr>
        <p:spPr>
          <a:xfrm>
            <a:off x="2821577" y="2181497"/>
            <a:ext cx="126400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Train Data</a:t>
            </a:r>
            <a:endParaRPr lang="en-IN" b="1" dirty="0">
              <a:latin typeface="Times New Roman" pitchFamily="18" charset="0"/>
              <a:cs typeface="Times New Roman" pitchFamily="18" charset="0"/>
            </a:endParaRPr>
          </a:p>
        </p:txBody>
      </p:sp>
      <p:sp>
        <p:nvSpPr>
          <p:cNvPr id="7" name="TextBox 6"/>
          <p:cNvSpPr txBox="1"/>
          <p:nvPr/>
        </p:nvSpPr>
        <p:spPr>
          <a:xfrm>
            <a:off x="8512659" y="2216332"/>
            <a:ext cx="111889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Test Data</a:t>
            </a:r>
            <a:endParaRPr lang="en-IN" b="1" dirty="0">
              <a:latin typeface="Times New Roman" pitchFamily="18" charset="0"/>
              <a:cs typeface="Times New Roman" pitchFamily="18" charset="0"/>
            </a:endParaRPr>
          </a:p>
        </p:txBody>
      </p:sp>
      <p:sp>
        <p:nvSpPr>
          <p:cNvPr id="11" name="Rectangle 10"/>
          <p:cNvSpPr/>
          <p:nvPr/>
        </p:nvSpPr>
        <p:spPr>
          <a:xfrm>
            <a:off x="566055" y="1120281"/>
            <a:ext cx="6187441" cy="822789"/>
          </a:xfrm>
          <a:prstGeom prst="rect">
            <a:avLst/>
          </a:prstGeom>
        </p:spPr>
        <p:txBody>
          <a:bodyPr wrap="square">
            <a:spAutoFit/>
          </a:bodyPr>
          <a:lstStyle/>
          <a:p>
            <a:pPr>
              <a:lnSpc>
                <a:spcPct val="200000"/>
              </a:lnSpc>
            </a:pPr>
            <a:r>
              <a:rPr lang="en-IN" sz="2800" b="1" dirty="0" err="1" smtClean="0">
                <a:latin typeface="Times New Roman" pitchFamily="18" charset="0"/>
                <a:cs typeface="Times New Roman" pitchFamily="18" charset="0"/>
              </a:rPr>
              <a:t>XGBoost</a:t>
            </a:r>
            <a:r>
              <a:rPr lang="en-IN" sz="2800" b="1" dirty="0" smtClean="0">
                <a:latin typeface="Times New Roman" pitchFamily="18" charset="0"/>
                <a:cs typeface="Times New Roman" pitchFamily="18" charset="0"/>
              </a:rPr>
              <a:t>:</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9139" y="2796887"/>
            <a:ext cx="5790502" cy="150194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6066" y="2773243"/>
            <a:ext cx="5438700" cy="15301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3262368"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Problem Statement:</a:t>
            </a:r>
            <a:endParaRPr lang="en-IN" sz="2800" b="1" dirty="0">
              <a:solidFill>
                <a:srgbClr val="FF0000"/>
              </a:solidFill>
              <a:latin typeface="Times New Roman" pitchFamily="18" charset="0"/>
              <a:cs typeface="Times New Roman" pitchFamily="18" charset="0"/>
            </a:endParaRPr>
          </a:p>
        </p:txBody>
      </p:sp>
      <p:sp>
        <p:nvSpPr>
          <p:cNvPr id="3" name="Rectangle 2"/>
          <p:cNvSpPr/>
          <p:nvPr/>
        </p:nvSpPr>
        <p:spPr>
          <a:xfrm>
            <a:off x="988422" y="5310778"/>
            <a:ext cx="11203577" cy="707886"/>
          </a:xfrm>
          <a:prstGeom prst="rect">
            <a:avLst/>
          </a:prstGeom>
        </p:spPr>
        <p:txBody>
          <a:bodyPr wrap="square">
            <a:spAutoFit/>
          </a:bodyPr>
          <a:lstStyle/>
          <a:p>
            <a:pPr>
              <a:buFont typeface="Arial" pitchFamily="34" charset="0"/>
              <a:buChar char="•"/>
            </a:pPr>
            <a:r>
              <a:rPr lang="en-IN" sz="2000" dirty="0" smtClean="0">
                <a:latin typeface="Times New Roman" pitchFamily="18" charset="0"/>
                <a:cs typeface="Times New Roman" pitchFamily="18" charset="0"/>
              </a:rPr>
              <a:t>  A Classification problem which </a:t>
            </a:r>
            <a:r>
              <a:rPr lang="en-IN" sz="2000" dirty="0" smtClean="0">
                <a:latin typeface="Times New Roman" pitchFamily="18" charset="0"/>
                <a:cs typeface="Times New Roman" pitchFamily="18" charset="0"/>
              </a:rPr>
              <a:t>predicts </a:t>
            </a:r>
            <a:r>
              <a:rPr lang="en-US" sz="2000" dirty="0">
                <a:latin typeface="Times New Roman" panose="02020603050405020304" pitchFamily="18" charset="0"/>
                <a:cs typeface="Times New Roman" panose="02020603050405020304" pitchFamily="18" charset="0"/>
              </a:rPr>
              <a:t>if the Merchant is Fraudster or not for an e-commerce client </a:t>
            </a:r>
            <a:r>
              <a:rPr lang="en-US" sz="2000" dirty="0" smtClean="0">
                <a:latin typeface="Times New Roman" panose="02020603050405020304" pitchFamily="18" charset="0"/>
                <a:cs typeface="Times New Roman" panose="02020603050405020304" pitchFamily="18" charset="0"/>
              </a:rPr>
              <a:t>by analyzing merchant and order data.</a:t>
            </a:r>
            <a:endParaRPr lang="en-IN" sz="20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6400" y="1442434"/>
            <a:ext cx="6341841" cy="292350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2085827"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Conclusion:</a:t>
            </a:r>
            <a:endParaRPr lang="en-IN" sz="2800" b="1" dirty="0">
              <a:solidFill>
                <a:srgbClr val="FF0000"/>
              </a:solidFill>
              <a:latin typeface="Times New Roman" pitchFamily="18" charset="0"/>
              <a:cs typeface="Times New Roman" pitchFamily="18" charset="0"/>
            </a:endParaRPr>
          </a:p>
        </p:txBody>
      </p:sp>
      <p:sp>
        <p:nvSpPr>
          <p:cNvPr id="3" name="Rectangle 2"/>
          <p:cNvSpPr/>
          <p:nvPr/>
        </p:nvSpPr>
        <p:spPr>
          <a:xfrm>
            <a:off x="1133601" y="1402472"/>
            <a:ext cx="8540800" cy="2308324"/>
          </a:xfrm>
          <a:prstGeom prst="rect">
            <a:avLst/>
          </a:prstGeom>
        </p:spPr>
        <p:txBody>
          <a:bodyPr wrap="none">
            <a:spAutoFit/>
          </a:bodyPr>
          <a:lstStyle/>
          <a:p>
            <a:pPr>
              <a:buFont typeface="Wingdings" pitchFamily="2" charset="2"/>
              <a:buChar char="Ø"/>
            </a:pPr>
            <a:r>
              <a:rPr lang="en-IN" dirty="0" smtClean="0">
                <a:latin typeface="Times New Roman" pitchFamily="18" charset="0"/>
                <a:cs typeface="Times New Roman" pitchFamily="18" charset="0"/>
              </a:rPr>
              <a:t> There are several different models and all tend to share a similar modelling framework. </a:t>
            </a:r>
          </a:p>
          <a:p>
            <a:pPr>
              <a:buFont typeface="Wingdings" pitchFamily="2" charset="2"/>
              <a:buChar char="Ø"/>
            </a:pP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For Merchant Fraud detection, F1 score is the evaluation metric.</a:t>
            </a:r>
          </a:p>
          <a:p>
            <a:pPr marL="742950" lvl="1" indent="-285750">
              <a:buFont typeface="Wingdings" panose="05000000000000000000" pitchFamily="2" charset="2"/>
              <a:buChar char="ü"/>
            </a:pPr>
            <a:r>
              <a:rPr lang="en-IN" dirty="0" smtClean="0">
                <a:latin typeface="Times New Roman" pitchFamily="18" charset="0"/>
                <a:cs typeface="Times New Roman" pitchFamily="18" charset="0"/>
              </a:rPr>
              <a:t>Higher F1 score of the model should be considered for choosing the </a:t>
            </a:r>
            <a:r>
              <a:rPr lang="en-IN" smtClean="0">
                <a:latin typeface="Times New Roman" pitchFamily="18" charset="0"/>
                <a:cs typeface="Times New Roman" pitchFamily="18" charset="0"/>
              </a:rPr>
              <a:t>best model.</a:t>
            </a:r>
          </a:p>
          <a:p>
            <a:pPr marL="742950" lvl="1" indent="-285750">
              <a:buFont typeface="Wingdings" panose="05000000000000000000" pitchFamily="2" charset="2"/>
              <a:buChar char="ü"/>
            </a:pPr>
            <a:endParaRPr lang="en-IN" smtClean="0">
              <a:latin typeface="Times New Roman" pitchFamily="18" charset="0"/>
              <a:cs typeface="Times New Roman" pitchFamily="18" charset="0"/>
            </a:endParaRPr>
          </a:p>
          <a:p>
            <a:pPr marL="742950" lvl="1" indent="-285750">
              <a:buFont typeface="Wingdings" panose="05000000000000000000" pitchFamily="2" charset="2"/>
              <a:buChar char="ü"/>
            </a:pPr>
            <a:endParaRPr lang="en-IN" dirty="0" smtClean="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184731" cy="523220"/>
          </a:xfrm>
          <a:prstGeom prst="rect">
            <a:avLst/>
          </a:prstGeom>
          <a:noFill/>
        </p:spPr>
        <p:txBody>
          <a:bodyPr wrap="none" rtlCol="0">
            <a:spAutoFit/>
          </a:bodyPr>
          <a:lstStyle/>
          <a:p>
            <a:endParaRPr lang="en-IN" sz="2800" b="1" dirty="0">
              <a:solidFill>
                <a:srgbClr val="FF0000"/>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b="1" dirty="0">
                <a:solidFill>
                  <a:srgbClr val="FF0000"/>
                </a:solidFill>
                <a:latin typeface="Times New Roman" pitchFamily="18" charset="0"/>
                <a:cs typeface="Times New Roman" pitchFamily="18" charset="0"/>
              </a:rPr>
              <a:t/>
            </a:r>
            <a:br>
              <a:rPr lang="en-IN" b="1" dirty="0">
                <a:solidFill>
                  <a:srgbClr val="FF0000"/>
                </a:solidFill>
                <a:latin typeface="Times New Roman" pitchFamily="18" charset="0"/>
                <a:cs typeface="Times New Roman" pitchFamily="18" charset="0"/>
              </a:rPr>
            </a:br>
            <a:endParaRPr lang="en-US" dirty="0"/>
          </a:p>
        </p:txBody>
      </p:sp>
      <p:sp>
        <p:nvSpPr>
          <p:cNvPr id="4" name="Content Placeholder 3"/>
          <p:cNvSpPr>
            <a:spLocks noGrp="1"/>
          </p:cNvSpPr>
          <p:nvPr>
            <p:ph idx="1"/>
          </p:nvPr>
        </p:nvSpPr>
        <p:spPr>
          <a:xfrm>
            <a:off x="1465806" y="1454331"/>
            <a:ext cx="8915400" cy="3777622"/>
          </a:xfrm>
        </p:spPr>
        <p:txBody>
          <a:bodyPr/>
          <a:lstStyle/>
          <a:p>
            <a:r>
              <a:rPr lang="en-US" dirty="0">
                <a:latin typeface="Times New Roman" panose="02020603050405020304" pitchFamily="18" charset="0"/>
                <a:cs typeface="Times New Roman" panose="02020603050405020304" pitchFamily="18" charset="0"/>
              </a:rPr>
              <a:t>https://towardsdatascience.com/detecting-financial-fraud-using-machine-learning-three-ways-of-winning-the-war-against-imbalanced-a03f8815cce9</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r>
              <a:rPr lang="en-US" dirty="0">
                <a:latin typeface="Times New Roman" panose="02020603050405020304" pitchFamily="18" charset="0"/>
                <a:cs typeface="Times New Roman" panose="02020603050405020304" pitchFamily="18" charset="0"/>
              </a:rPr>
              <a:t>https://www.finextra.com/blogposting/14769/three-types-of-merchant-fraud-a-guide-for-merchant-acquirers</a:t>
            </a:r>
            <a:endParaRPr lang="en-US" dirty="0">
              <a:latin typeface="Times New Roman" pitchFamily="18" charset="0"/>
              <a:cs typeface="Times New Roman" pitchFamily="18" charset="0"/>
            </a:endParaRPr>
          </a:p>
        </p:txBody>
      </p:sp>
      <p:sp>
        <p:nvSpPr>
          <p:cNvPr id="5" name="TextBox 4"/>
          <p:cNvSpPr txBox="1"/>
          <p:nvPr/>
        </p:nvSpPr>
        <p:spPr>
          <a:xfrm>
            <a:off x="315686" y="182880"/>
            <a:ext cx="2863220"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Reference Links:</a:t>
            </a:r>
            <a:endParaRPr lang="en-IN" sz="2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3732" y="2965268"/>
            <a:ext cx="3044423" cy="830997"/>
          </a:xfrm>
          <a:prstGeom prst="rect">
            <a:avLst/>
          </a:prstGeom>
          <a:noFill/>
        </p:spPr>
        <p:txBody>
          <a:bodyPr wrap="none" rtlCol="0">
            <a:spAutoFit/>
          </a:bodyPr>
          <a:lstStyle/>
          <a:p>
            <a:r>
              <a:rPr lang="en-US" sz="4800" b="1" i="1" dirty="0" smtClean="0">
                <a:solidFill>
                  <a:srgbClr val="FF0000"/>
                </a:solidFill>
                <a:latin typeface="Times New Roman" pitchFamily="18" charset="0"/>
                <a:cs typeface="Times New Roman" pitchFamily="18" charset="0"/>
              </a:rPr>
              <a:t>Thank you</a:t>
            </a:r>
            <a:endParaRPr lang="en-IN" sz="4800" b="1"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1383712"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Insight:</a:t>
            </a:r>
            <a:endParaRPr lang="en-IN" sz="2800" b="1" dirty="0">
              <a:solidFill>
                <a:srgbClr val="FF0000"/>
              </a:solidFill>
              <a:latin typeface="Times New Roman" pitchFamily="18" charset="0"/>
              <a:cs typeface="Times New Roman" pitchFamily="18" charset="0"/>
            </a:endParaRPr>
          </a:p>
        </p:txBody>
      </p:sp>
      <p:sp>
        <p:nvSpPr>
          <p:cNvPr id="3" name="Rectangle 2"/>
          <p:cNvSpPr/>
          <p:nvPr/>
        </p:nvSpPr>
        <p:spPr>
          <a:xfrm>
            <a:off x="670559" y="1357925"/>
            <a:ext cx="11295017" cy="5478423"/>
          </a:xfrm>
          <a:prstGeom prst="rect">
            <a:avLst/>
          </a:prstGeom>
        </p:spPr>
        <p:txBody>
          <a:bodyPr wrap="square">
            <a:spAutoFit/>
          </a:bodyPr>
          <a:lstStyle/>
          <a:p>
            <a:pPr>
              <a:buFont typeface="Arial" pitchFamily="34" charset="0"/>
              <a:buChar char="•"/>
            </a:pPr>
            <a:r>
              <a:rPr lang="en-US" dirty="0">
                <a:latin typeface="Times New Roman" panose="02020603050405020304" pitchFamily="18" charset="0"/>
                <a:cs typeface="Times New Roman" panose="02020603050405020304" pitchFamily="18" charset="0"/>
              </a:rPr>
              <a:t>With all the hype about identity theft and other consumer-side digital crimes, it’s easy to overlook the fact that merchant fraud is still one of the most common and costly causes of financial loss for acquirers.</a:t>
            </a:r>
            <a:r>
              <a:rPr lang="en-IN" b="1" dirty="0" smtClean="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Merchant fraud can be very hard to detect – especially given the complexity of the digital payments ecosystem</a:t>
            </a:r>
            <a:r>
              <a:rPr lang="en-US" dirty="0" smtClean="0">
                <a:latin typeface="Times New Roman" panose="02020603050405020304" pitchFamily="18" charset="0"/>
                <a:cs typeface="Times New Roman" panose="02020603050405020304" pitchFamily="18" charset="0"/>
              </a:rPr>
              <a:t>.</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a:latin typeface="Times New Roman" panose="02020603050405020304" pitchFamily="18" charset="0"/>
                <a:cs typeface="Times New Roman" panose="02020603050405020304" pitchFamily="18" charset="0"/>
              </a:rPr>
              <a:t>Bust Out </a:t>
            </a:r>
            <a:r>
              <a:rPr lang="en-US" b="1" dirty="0" smtClean="0">
                <a:latin typeface="Times New Roman" panose="02020603050405020304" pitchFamily="18" charset="0"/>
                <a:cs typeface="Times New Roman" panose="02020603050405020304" pitchFamily="18" charset="0"/>
              </a:rPr>
              <a:t>Fraud -</a:t>
            </a:r>
            <a:r>
              <a:rPr lang="en-US" dirty="0">
                <a:latin typeface="Times New Roman" panose="02020603050405020304" pitchFamily="18" charset="0"/>
                <a:cs typeface="Times New Roman" panose="02020603050405020304" pitchFamily="18" charset="0"/>
              </a:rPr>
              <a:t>The aim of this type of fraud is simple: process as many fraudulent transactions as possible within a short amount of time, and before being caught, simply abandon the </a:t>
            </a:r>
            <a:r>
              <a:rPr lang="en-US" dirty="0" smtClean="0">
                <a:latin typeface="Times New Roman" panose="02020603050405020304" pitchFamily="18" charset="0"/>
                <a:cs typeface="Times New Roman" panose="02020603050405020304" pitchFamily="18" charset="0"/>
              </a:rPr>
              <a:t>account</a:t>
            </a:r>
          </a:p>
          <a:p>
            <a:pPr>
              <a:buFont typeface="Arial" pitchFamily="34" charset="0"/>
              <a:buChar char="•"/>
            </a:pPr>
            <a:endParaRPr lang="en-US" b="1" dirty="0">
              <a:latin typeface="Times New Roman" panose="02020603050405020304" pitchFamily="18" charset="0"/>
              <a:cs typeface="Times New Roman" panose="02020603050405020304" pitchFamily="18" charset="0"/>
            </a:endParaRPr>
          </a:p>
          <a:p>
            <a:pPr>
              <a:buFont typeface="Arial" pitchFamily="34" charset="0"/>
              <a:buChar char="•"/>
            </a:pPr>
            <a:r>
              <a:rPr lang="en-US" b="1" dirty="0">
                <a:latin typeface="Times New Roman" panose="02020603050405020304" pitchFamily="18" charset="0"/>
                <a:cs typeface="Times New Roman" panose="02020603050405020304" pitchFamily="18" charset="0"/>
              </a:rPr>
              <a:t>Identity </a:t>
            </a:r>
            <a:r>
              <a:rPr lang="en-US" b="1" dirty="0" smtClean="0">
                <a:latin typeface="Times New Roman" panose="02020603050405020304" pitchFamily="18" charset="0"/>
                <a:cs typeface="Times New Roman" panose="02020603050405020304" pitchFamily="18" charset="0"/>
              </a:rPr>
              <a:t>Swap - </a:t>
            </a:r>
            <a:r>
              <a:rPr lang="en-US" dirty="0">
                <a:latin typeface="Times New Roman" panose="02020603050405020304" pitchFamily="18" charset="0"/>
                <a:cs typeface="Times New Roman" panose="02020603050405020304" pitchFamily="18" charset="0"/>
              </a:rPr>
              <a:t>Certain individuals, for example individuals on the AML/ATF watch lists, merchants from countries on which economic sanctions are imposed or those belonging to certain extremist groups are prohibited from opening merchant accounts with major acquirers. To circumvent these prohibitions, merchants often use a fake or stolen identity or set up a bogus online storefront in order to secure a merchant account</a:t>
            </a:r>
            <a:r>
              <a:rPr lang="en-US" dirty="0" smtClean="0">
                <a:latin typeface="Times New Roman" panose="02020603050405020304" pitchFamily="18" charset="0"/>
                <a:cs typeface="Times New Roman" panose="02020603050405020304" pitchFamily="18" charset="0"/>
              </a:rPr>
              <a:t>.</a:t>
            </a:r>
          </a:p>
          <a:p>
            <a:pPr>
              <a:buFont typeface="Arial" pitchFamily="34" charset="0"/>
              <a:buChar char="•"/>
            </a:pPr>
            <a:endParaRPr lang="en-US" b="1" dirty="0" smtClean="0">
              <a:latin typeface="Times New Roman" pitchFamily="18" charset="0"/>
              <a:cs typeface="Times New Roman" pitchFamily="18" charset="0"/>
            </a:endParaRPr>
          </a:p>
          <a:p>
            <a:pPr>
              <a:buFont typeface="Arial" pitchFamily="34" charset="0"/>
              <a:buChar char="•"/>
            </a:pPr>
            <a:r>
              <a:rPr lang="en-US" b="1" dirty="0">
                <a:latin typeface="Times New Roman" panose="02020603050405020304" pitchFamily="18" charset="0"/>
                <a:cs typeface="Times New Roman" panose="02020603050405020304" pitchFamily="18" charset="0"/>
              </a:rPr>
              <a:t>Transaction Laundering (a.k.a. Factoring</a:t>
            </a:r>
            <a:r>
              <a:rPr lang="en-US" b="1"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An urgent and growing problem in the payments industry, transaction laundering occurs when an unknown business uses an approved merchant’s payment credentials to process payments for products and services that the acquirer is not aware of</a:t>
            </a:r>
            <a:r>
              <a:rPr lang="en-US" dirty="0" smtClean="0">
                <a:latin typeface="Times New Roman" panose="02020603050405020304" pitchFamily="18" charset="0"/>
                <a:cs typeface="Times New Roman" panose="02020603050405020304" pitchFamily="18" charset="0"/>
              </a:rPr>
              <a:t>.</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256" y="1276703"/>
            <a:ext cx="10942320" cy="3416320"/>
          </a:xfrm>
          <a:prstGeom prst="rect">
            <a:avLst/>
          </a:prstGeom>
        </p:spPr>
        <p:txBody>
          <a:bodyPr wrap="square">
            <a:spAutoFit/>
          </a:bodyPr>
          <a:lstStyle/>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Based on available data, </a:t>
            </a:r>
            <a:r>
              <a:rPr lang="en-US" dirty="0" smtClean="0">
                <a:latin typeface="Times New Roman" pitchFamily="18" charset="0"/>
                <a:cs typeface="Times New Roman" pitchFamily="18" charset="0"/>
              </a:rPr>
              <a:t>we have the information regarding the Merchant and the details of the Orders by Customers.</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We have </a:t>
            </a:r>
            <a:r>
              <a:rPr lang="en-US" dirty="0" smtClean="0">
                <a:latin typeface="Times New Roman" pitchFamily="18" charset="0"/>
                <a:cs typeface="Times New Roman" pitchFamily="18" charset="0"/>
              </a:rPr>
              <a:t>information on lower and upper bound of IP Address for different countries</a:t>
            </a:r>
            <a:r>
              <a:rPr lang="en-US" dirty="0" smtClean="0">
                <a:latin typeface="Times New Roman" pitchFamily="18" charset="0"/>
                <a:cs typeface="Times New Roman" pitchFamily="18" charset="0"/>
              </a:rPr>
              <a:t>. Hence, in the Merchant data, we can get the location of the merchant.  </a:t>
            </a:r>
          </a:p>
          <a:p>
            <a:pPr>
              <a:buFont typeface="Arial" pitchFamily="34" charset="0"/>
              <a:buChar char="•"/>
            </a:pPr>
            <a:endParaRPr lang="en-US" dirty="0" smtClean="0">
              <a:latin typeface="Times New Roman" pitchFamily="18" charset="0"/>
              <a:cs typeface="Times New Roman" pitchFamily="18" charset="0"/>
            </a:endParaRPr>
          </a:p>
          <a:p>
            <a:pPr lvl="1">
              <a:buFont typeface="Wingdings" pitchFamily="2" charset="2"/>
              <a:buChar char="ü"/>
            </a:pPr>
            <a:r>
              <a:rPr lang="en-US" dirty="0" smtClean="0">
                <a:latin typeface="Times New Roman" pitchFamily="18" charset="0"/>
                <a:cs typeface="Times New Roman" pitchFamily="18" charset="0"/>
              </a:rPr>
              <a:t> One way to preprocess </a:t>
            </a:r>
            <a:r>
              <a:rPr lang="en-US" dirty="0" err="1" smtClean="0">
                <a:latin typeface="Times New Roman" pitchFamily="18" charset="0"/>
                <a:cs typeface="Times New Roman" pitchFamily="18" charset="0"/>
              </a:rPr>
              <a:t>IPAddress</a:t>
            </a:r>
            <a:r>
              <a:rPr lang="en-US" dirty="0" smtClean="0">
                <a:latin typeface="Times New Roman" pitchFamily="18" charset="0"/>
                <a:cs typeface="Times New Roman" pitchFamily="18" charset="0"/>
              </a:rPr>
              <a:t> is by getting the range and assigning it the Country name accordingly.</a:t>
            </a:r>
            <a:endParaRPr lang="en-US" dirty="0" smtClean="0">
              <a:latin typeface="Times New Roman" pitchFamily="18" charset="0"/>
              <a:cs typeface="Times New Roman" pitchFamily="18" charset="0"/>
            </a:endParaRPr>
          </a:p>
          <a:p>
            <a:pPr>
              <a:buFont typeface="Wingdings" pitchFamily="2" charset="2"/>
              <a:buChar char="ü"/>
            </a:pPr>
            <a:endParaRPr lang="en-US" dirty="0" smtClean="0">
              <a:latin typeface="Times New Roman" pitchFamily="18" charset="0"/>
              <a:cs typeface="Times New Roman" pitchFamily="18" charset="0"/>
            </a:endParaRPr>
          </a:p>
          <a:p>
            <a:pPr lvl="1">
              <a:buFont typeface="Wingdings" pitchFamily="2" charset="2"/>
              <a:buChar char="ü"/>
            </a:pPr>
            <a:r>
              <a:rPr lang="en-US" dirty="0" smtClean="0">
                <a:latin typeface="Times New Roman" pitchFamily="18" charset="0"/>
                <a:cs typeface="Times New Roman" pitchFamily="18" charset="0"/>
              </a:rPr>
              <a:t> Another way to </a:t>
            </a:r>
            <a:r>
              <a:rPr lang="en-US" dirty="0" smtClean="0">
                <a:latin typeface="Times New Roman" pitchFamily="18" charset="0"/>
                <a:cs typeface="Times New Roman" pitchFamily="18" charset="0"/>
              </a:rPr>
              <a:t>preprocess is by using </a:t>
            </a:r>
            <a:r>
              <a:rPr lang="en-US" dirty="0">
                <a:latin typeface="Times New Roman" pitchFamily="18" charset="0"/>
                <a:cs typeface="Times New Roman" pitchFamily="18" charset="0"/>
              </a:rPr>
              <a:t>Python library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geoip</a:t>
            </a:r>
            <a:r>
              <a:rPr lang="en-US" dirty="0" smtClean="0">
                <a:latin typeface="Times New Roman" pitchFamily="18" charset="0"/>
                <a:cs typeface="Times New Roman" pitchFamily="18" charset="0"/>
              </a:rPr>
              <a:t> to get the country name.</a:t>
            </a:r>
          </a:p>
          <a:p>
            <a:pPr lvl="1">
              <a:buFont typeface="Wingdings" pitchFamily="2" charset="2"/>
              <a:buChar char="ü"/>
            </a:pPr>
            <a:endParaRPr lang="en-US" dirty="0">
              <a:latin typeface="Times New Roman" pitchFamily="18" charset="0"/>
              <a:cs typeface="Times New Roman" pitchFamily="18" charset="0"/>
            </a:endParaRPr>
          </a:p>
          <a:p>
            <a:pPr lvl="1"/>
            <a:endParaRPr lang="en-IN" dirty="0" smtClean="0">
              <a:latin typeface="Times New Roman" pitchFamily="18" charset="0"/>
              <a:cs typeface="Times New Roman" pitchFamily="18" charset="0"/>
            </a:endParaRPr>
          </a:p>
        </p:txBody>
      </p:sp>
      <p:sp>
        <p:nvSpPr>
          <p:cNvPr id="3" name="TextBox 2"/>
          <p:cNvSpPr txBox="1"/>
          <p:nvPr/>
        </p:nvSpPr>
        <p:spPr>
          <a:xfrm>
            <a:off x="315686" y="182880"/>
            <a:ext cx="6900479"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Multiple Approach for Problem Statement:</a:t>
            </a:r>
            <a:endParaRPr lang="en-IN" sz="2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3430747"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Understanding Data:</a:t>
            </a:r>
            <a:endParaRPr lang="en-IN" sz="2800" b="1" dirty="0">
              <a:solidFill>
                <a:srgbClr val="FF0000"/>
              </a:solidFill>
              <a:latin typeface="Times New Roman" pitchFamily="18" charset="0"/>
              <a:cs typeface="Times New Roman" pitchFamily="18" charset="0"/>
            </a:endParaRPr>
          </a:p>
        </p:txBody>
      </p:sp>
      <p:sp>
        <p:nvSpPr>
          <p:cNvPr id="3" name="Rectangle 2"/>
          <p:cNvSpPr/>
          <p:nvPr/>
        </p:nvSpPr>
        <p:spPr>
          <a:xfrm>
            <a:off x="761999" y="1391921"/>
            <a:ext cx="10916195" cy="5509200"/>
          </a:xfrm>
          <a:prstGeom prst="rect">
            <a:avLst/>
          </a:prstGeom>
        </p:spPr>
        <p:txBody>
          <a:bodyPr wrap="square">
            <a:spAutoFit/>
          </a:bodyPr>
          <a:lstStyle/>
          <a:p>
            <a:pPr>
              <a:buFont typeface="Arial" pitchFamily="34" charset="0"/>
              <a:buChar char="•"/>
            </a:pPr>
            <a:r>
              <a:rPr lang="en-IN" sz="2000" dirty="0" smtClean="0">
                <a:latin typeface="Times New Roman" pitchFamily="18" charset="0"/>
                <a:cs typeface="Times New Roman" pitchFamily="18" charset="0"/>
              </a:rPr>
              <a:t> Start by running Descriptive Statistics and understanding the data briefly.</a:t>
            </a:r>
          </a:p>
          <a:p>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Merchant </a:t>
            </a:r>
            <a:r>
              <a:rPr lang="en-IN" sz="2000" dirty="0" smtClean="0">
                <a:latin typeface="Times New Roman" pitchFamily="18" charset="0"/>
                <a:cs typeface="Times New Roman" pitchFamily="18" charset="0"/>
              </a:rPr>
              <a:t>data file contains </a:t>
            </a:r>
            <a:r>
              <a:rPr lang="en-IN" sz="2000" dirty="0" smtClean="0">
                <a:latin typeface="Times New Roman" pitchFamily="18" charset="0"/>
                <a:cs typeface="Times New Roman" pitchFamily="18" charset="0"/>
              </a:rPr>
              <a:t>details of the merchant </a:t>
            </a:r>
            <a:r>
              <a:rPr lang="en-IN" sz="2000" dirty="0" smtClean="0">
                <a:latin typeface="Times New Roman" pitchFamily="18" charset="0"/>
                <a:cs typeface="Times New Roman" pitchFamily="18" charset="0"/>
              </a:rPr>
              <a:t>like </a:t>
            </a:r>
            <a:r>
              <a:rPr lang="en-IN" sz="2000" dirty="0" smtClean="0">
                <a:latin typeface="Times New Roman" pitchFamily="18" charset="0"/>
                <a:cs typeface="Times New Roman" pitchFamily="18" charset="0"/>
              </a:rPr>
              <a:t>‘Ecommerce Provider ID’, ‘Merchant ID’, ‘Merchant Registration Date’, ‘Registered Device ID’, ‘Gender</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‘Age’, ‘</a:t>
            </a:r>
            <a:r>
              <a:rPr lang="en-IN" sz="2000" dirty="0" smtClean="0">
                <a:latin typeface="Times New Roman" pitchFamily="18" charset="0"/>
                <a:cs typeface="Times New Roman" pitchFamily="18" charset="0"/>
              </a:rPr>
              <a:t>IP Address’</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etc.</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Order</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data file </a:t>
            </a:r>
            <a:r>
              <a:rPr lang="en-US" sz="2000" dirty="0" smtClean="0">
                <a:latin typeface="Times New Roman" pitchFamily="18" charset="0"/>
                <a:cs typeface="Times New Roman" pitchFamily="18" charset="0"/>
              </a:rPr>
              <a:t>contains details of the orders placed by customer or </a:t>
            </a:r>
            <a:r>
              <a:rPr lang="en-US" sz="2000" dirty="0" smtClean="0">
                <a:latin typeface="Times New Roman" pitchFamily="18" charset="0"/>
                <a:cs typeface="Times New Roman" pitchFamily="18" charset="0"/>
              </a:rPr>
              <a:t>purchase history like </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Order </a:t>
            </a:r>
            <a:r>
              <a:rPr lang="en-US" sz="2000" dirty="0" smtClean="0">
                <a:latin typeface="Times New Roman" pitchFamily="18" charset="0"/>
                <a:cs typeface="Times New Roman" pitchFamily="18" charset="0"/>
              </a:rPr>
              <a:t>ID’, ‘</a:t>
            </a:r>
            <a:r>
              <a:rPr lang="en-US" sz="2000" dirty="0" smtClean="0">
                <a:latin typeface="Times New Roman" pitchFamily="18" charset="0"/>
                <a:cs typeface="Times New Roman" pitchFamily="18" charset="0"/>
              </a:rPr>
              <a:t>Date of Order</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Order Value USD</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Order Source</a:t>
            </a:r>
            <a:r>
              <a:rPr lang="en-US" sz="2000" dirty="0" smtClean="0">
                <a:latin typeface="Times New Roman" pitchFamily="18" charset="0"/>
                <a:cs typeface="Times New Roman" pitchFamily="18" charset="0"/>
              </a:rPr>
              <a:t>’, ‘Order Payment Method’ </a:t>
            </a:r>
            <a:r>
              <a:rPr lang="en-US" sz="2000" dirty="0" smtClean="0">
                <a:latin typeface="Times New Roman" pitchFamily="18" charset="0"/>
                <a:cs typeface="Times New Roman" pitchFamily="18" charset="0"/>
              </a:rPr>
              <a:t>etc.</a:t>
            </a:r>
            <a:endParaRPr lang="en-IN"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Main train data file contains the unique </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Merchant_</a:t>
            </a:r>
            <a:r>
              <a:rPr lang="en-IN" sz="2000" dirty="0" err="1" smtClean="0">
                <a:latin typeface="Times New Roman" pitchFamily="18" charset="0"/>
                <a:cs typeface="Times New Roman" pitchFamily="18" charset="0"/>
              </a:rPr>
              <a:t>ID</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&amp; </a:t>
            </a:r>
            <a:r>
              <a:rPr lang="en-IN" sz="2000" dirty="0" smtClean="0">
                <a:latin typeface="Times New Roman" pitchFamily="18" charset="0"/>
                <a:cs typeface="Times New Roman" pitchFamily="18" charset="0"/>
              </a:rPr>
              <a:t>‘Fraudster’ </a:t>
            </a:r>
            <a:r>
              <a:rPr lang="en-IN" sz="2000" dirty="0" smtClean="0">
                <a:latin typeface="Times New Roman" pitchFamily="18" charset="0"/>
                <a:cs typeface="Times New Roman" pitchFamily="18" charset="0"/>
              </a:rPr>
              <a:t>as Target attribute.</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Here the task to </a:t>
            </a:r>
            <a:r>
              <a:rPr lang="en-US" sz="2000" dirty="0" smtClean="0">
                <a:latin typeface="Times New Roman" pitchFamily="18" charset="0"/>
                <a:cs typeface="Times New Roman" pitchFamily="18" charset="0"/>
              </a:rPr>
              <a:t>predict whether</a:t>
            </a:r>
            <a:r>
              <a:rPr lang="en-US" sz="2000" dirty="0" smtClean="0">
                <a:latin typeface="Times New Roman" pitchFamily="18" charset="0"/>
                <a:cs typeface="Times New Roman" pitchFamily="18" charset="0"/>
              </a:rPr>
              <a:t> the merchant is fraudster or not </a:t>
            </a:r>
            <a:r>
              <a:rPr lang="en-US" sz="2000" dirty="0" smtClean="0">
                <a:latin typeface="Times New Roman" pitchFamily="18" charset="0"/>
                <a:cs typeface="Times New Roman" pitchFamily="18" charset="0"/>
              </a:rPr>
              <a:t>based </a:t>
            </a:r>
            <a:r>
              <a:rPr lang="en-US" sz="2000" dirty="0" smtClean="0">
                <a:latin typeface="Times New Roman" pitchFamily="18" charset="0"/>
                <a:cs typeface="Times New Roman" pitchFamily="18" charset="0"/>
              </a:rPr>
              <a:t>on his/her </a:t>
            </a:r>
            <a:r>
              <a:rPr lang="en-US" sz="2000" dirty="0" smtClean="0">
                <a:latin typeface="Times New Roman" pitchFamily="18" charset="0"/>
                <a:cs typeface="Times New Roman" pitchFamily="18" charset="0"/>
              </a:rPr>
              <a:t>details</a:t>
            </a:r>
            <a:r>
              <a:rPr lang="en-US" sz="2000" dirty="0" smtClean="0">
                <a:latin typeface="Times New Roman" pitchFamily="18" charset="0"/>
                <a:cs typeface="Times New Roman" pitchFamily="18" charset="0"/>
              </a:rPr>
              <a:t> and order </a:t>
            </a:r>
            <a:r>
              <a:rPr lang="en-US" sz="2000" dirty="0" smtClean="0">
                <a:latin typeface="Times New Roman" pitchFamily="18" charset="0"/>
                <a:cs typeface="Times New Roman" pitchFamily="18" charset="0"/>
              </a:rPr>
              <a:t>data.</a:t>
            </a:r>
          </a:p>
          <a:p>
            <a:pPr>
              <a:buFont typeface="Arial" pitchFamily="34" charset="0"/>
              <a:buChar char="•"/>
            </a:pPr>
            <a:endParaRPr lang="en-IN" sz="2000" dirty="0" smtClean="0">
              <a:latin typeface="Times New Roman" pitchFamily="18" charset="0"/>
              <a:cs typeface="Times New Roman" pitchFamily="18" charset="0"/>
            </a:endParaRPr>
          </a:p>
          <a:p>
            <a:pPr lvl="1">
              <a:buFont typeface="Arial" pitchFamily="34" charset="0"/>
              <a:buChar char="•"/>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endParaRPr lang="en-I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686" y="182880"/>
            <a:ext cx="4459875"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Understanding Data Cont.:</a:t>
            </a:r>
            <a:endParaRPr lang="en-IN" sz="2800" b="1" dirty="0">
              <a:solidFill>
                <a:srgbClr val="FF0000"/>
              </a:solidFill>
              <a:latin typeface="Times New Roman" pitchFamily="18" charset="0"/>
              <a:cs typeface="Times New Roman" pitchFamily="18" charset="0"/>
            </a:endParaRPr>
          </a:p>
        </p:txBody>
      </p:sp>
      <p:sp>
        <p:nvSpPr>
          <p:cNvPr id="3" name="Rectangle 2"/>
          <p:cNvSpPr/>
          <p:nvPr/>
        </p:nvSpPr>
        <p:spPr>
          <a:xfrm>
            <a:off x="761999" y="1313544"/>
            <a:ext cx="10916195" cy="7171194"/>
          </a:xfrm>
          <a:prstGeom prst="rect">
            <a:avLst/>
          </a:prstGeom>
        </p:spPr>
        <p:txBody>
          <a:bodyPr wrap="square">
            <a:spAutoFit/>
          </a:bodyPr>
          <a:lstStyle/>
          <a:p>
            <a:pPr>
              <a:buFont typeface="Arial" pitchFamily="34" charset="0"/>
              <a:buChar char="•"/>
            </a:pPr>
            <a:r>
              <a:rPr lang="en-IN"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Descriptive Stats:</a:t>
            </a:r>
          </a:p>
          <a:p>
            <a:pPr lvl="1">
              <a:buFont typeface="Arial" pitchFamily="34" charset="0"/>
              <a:buChar char="•"/>
            </a:pPr>
            <a:r>
              <a:rPr lang="en-US" sz="2000" dirty="0" smtClean="0">
                <a:latin typeface="Times New Roman" pitchFamily="18" charset="0"/>
                <a:cs typeface="Times New Roman" pitchFamily="18" charset="0"/>
              </a:rPr>
              <a:t> We have </a:t>
            </a:r>
            <a:r>
              <a:rPr lang="en-US" sz="2000" dirty="0" smtClean="0">
                <a:latin typeface="Times New Roman" pitchFamily="18" charset="0"/>
                <a:cs typeface="Times New Roman" pitchFamily="18" charset="0"/>
              </a:rPr>
              <a:t>54213</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no. of unique </a:t>
            </a:r>
            <a:r>
              <a:rPr lang="en-US" sz="2000" dirty="0" smtClean="0">
                <a:latin typeface="Times New Roman" pitchFamily="18" charset="0"/>
                <a:cs typeface="Times New Roman" pitchFamily="18" charset="0"/>
              </a:rPr>
              <a:t>merchant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ids and their respective values in train data set.</a:t>
            </a:r>
          </a:p>
          <a:p>
            <a:pPr lvl="1">
              <a:buFont typeface="Arial" pitchFamily="34" charset="0"/>
              <a:buChar char="•"/>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Merchant </a:t>
            </a:r>
            <a:r>
              <a:rPr lang="en-US" sz="2000" dirty="0" smtClean="0">
                <a:latin typeface="Times New Roman" pitchFamily="18" charset="0"/>
                <a:cs typeface="Times New Roman" pitchFamily="18" charset="0"/>
              </a:rPr>
              <a:t>file contains </a:t>
            </a:r>
            <a:r>
              <a:rPr lang="en-US" sz="2000" dirty="0" smtClean="0">
                <a:latin typeface="Times New Roman" pitchFamily="18" charset="0"/>
                <a:cs typeface="Times New Roman" pitchFamily="18" charset="0"/>
              </a:rPr>
              <a:t>54213</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no. of </a:t>
            </a:r>
            <a:r>
              <a:rPr lang="en-US" sz="2000" dirty="0" smtClean="0">
                <a:latin typeface="Times New Roman" pitchFamily="18" charset="0"/>
                <a:cs typeface="Times New Roman" pitchFamily="18" charset="0"/>
              </a:rPr>
              <a:t> records regarding merchant </a:t>
            </a:r>
            <a:r>
              <a:rPr lang="en-US" sz="2000" dirty="0" smtClean="0">
                <a:latin typeface="Times New Roman" pitchFamily="18" charset="0"/>
                <a:cs typeface="Times New Roman" pitchFamily="18" charset="0"/>
              </a:rPr>
              <a:t>and </a:t>
            </a:r>
            <a:r>
              <a:rPr lang="en-US" sz="2000" dirty="0" smtClean="0">
                <a:latin typeface="Times New Roman" pitchFamily="18" charset="0"/>
                <a:cs typeface="Times New Roman" pitchFamily="18" charset="0"/>
              </a:rPr>
              <a:t>7 </a:t>
            </a:r>
            <a:r>
              <a:rPr lang="en-US" sz="2000" dirty="0" smtClean="0">
                <a:latin typeface="Times New Roman" pitchFamily="18" charset="0"/>
                <a:cs typeface="Times New Roman" pitchFamily="18" charset="0"/>
              </a:rPr>
              <a:t>features </a:t>
            </a:r>
            <a:endParaRPr lang="en-US" sz="2000" dirty="0" smtClean="0">
              <a:latin typeface="Times New Roman" pitchFamily="18" charset="0"/>
              <a:cs typeface="Times New Roman" pitchFamily="18" charset="0"/>
            </a:endParaRPr>
          </a:p>
          <a:p>
            <a:pPr lvl="1">
              <a:buFont typeface="Arial" pitchFamily="34" charset="0"/>
              <a:buChar cha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Order data file </a:t>
            </a:r>
            <a:r>
              <a:rPr lang="en-US" sz="2000" dirty="0" smtClean="0">
                <a:latin typeface="Times New Roman" pitchFamily="18" charset="0"/>
                <a:cs typeface="Times New Roman" pitchFamily="18" charset="0"/>
              </a:rPr>
              <a:t>contains </a:t>
            </a:r>
            <a:r>
              <a:rPr lang="en-US" sz="2000" dirty="0" smtClean="0">
                <a:latin typeface="Times New Roman" pitchFamily="18" charset="0"/>
                <a:cs typeface="Times New Roman" pitchFamily="18" charset="0"/>
              </a:rPr>
              <a:t>54213</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no. records and </a:t>
            </a:r>
            <a:r>
              <a:rPr lang="en-US" sz="2000" dirty="0" smtClean="0">
                <a:latin typeface="Times New Roman" pitchFamily="18" charset="0"/>
                <a:cs typeface="Times New Roman" pitchFamily="18" charset="0"/>
              </a:rPr>
              <a:t>7 </a:t>
            </a:r>
            <a:r>
              <a:rPr lang="en-US" sz="2000" dirty="0" smtClean="0">
                <a:latin typeface="Times New Roman" pitchFamily="18" charset="0"/>
                <a:cs typeface="Times New Roman" pitchFamily="18" charset="0"/>
              </a:rPr>
              <a:t>features having </a:t>
            </a:r>
            <a:r>
              <a:rPr lang="en-US" sz="2000" dirty="0" err="1" smtClean="0">
                <a:latin typeface="Times New Roman" pitchFamily="18" charset="0"/>
                <a:cs typeface="Times New Roman" pitchFamily="18" charset="0"/>
              </a:rPr>
              <a:t>customerID</a:t>
            </a:r>
            <a:r>
              <a:rPr lang="en-US" sz="2000" dirty="0" smtClean="0">
                <a:latin typeface="Times New Roman" pitchFamily="18" charset="0"/>
                <a:cs typeface="Times New Roman" pitchFamily="18" charset="0"/>
              </a:rPr>
              <a:t> and details regarding order transactions.</a:t>
            </a:r>
            <a:endParaRPr lang="en-US" sz="2000" dirty="0" smtClean="0">
              <a:latin typeface="Times New Roman" pitchFamily="18" charset="0"/>
              <a:cs typeface="Times New Roman" pitchFamily="18" charset="0"/>
            </a:endParaRPr>
          </a:p>
          <a:p>
            <a:pPr lvl="1">
              <a:buFont typeface="Arial" pitchFamily="34" charset="0"/>
              <a:buChar char="•"/>
            </a:pPr>
            <a:r>
              <a:rPr lang="en-US" sz="2000" dirty="0" smtClean="0">
                <a:latin typeface="Times New Roman" pitchFamily="18" charset="0"/>
                <a:cs typeface="Times New Roman" pitchFamily="18" charset="0"/>
              </a:rPr>
              <a:t> No missing values in any data files.</a:t>
            </a:r>
          </a:p>
          <a:p>
            <a:pPr lvl="1">
              <a:buFont typeface="Arial" pitchFamily="34" charset="0"/>
              <a:buChar char="•"/>
            </a:pPr>
            <a:r>
              <a:rPr lang="en-US" sz="2000" dirty="0" smtClean="0">
                <a:latin typeface="Times New Roman" pitchFamily="18" charset="0"/>
                <a:cs typeface="Times New Roman" pitchFamily="18" charset="0"/>
              </a:rPr>
              <a:t> Following features are excluded from analysis based on initial observation.</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a:t>
            </a:r>
            <a:r>
              <a:rPr lang="en-US" sz="2000" dirty="0" err="1" smtClean="0">
                <a:latin typeface="Times New Roman" pitchFamily="18" charset="0"/>
                <a:cs typeface="Times New Roman" pitchFamily="18" charset="0"/>
              </a:rPr>
              <a:t>rchant_Registration_Date</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ii. </a:t>
            </a:r>
            <a:r>
              <a:rPr lang="en-US" sz="2000" dirty="0" err="1" smtClean="0">
                <a:latin typeface="Times New Roman" pitchFamily="18" charset="0"/>
                <a:cs typeface="Times New Roman" pitchFamily="18" charset="0"/>
              </a:rPr>
              <a:t>Registered_Device_ID</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iii. </a:t>
            </a:r>
            <a:r>
              <a:rPr lang="en-US" sz="2000" dirty="0" err="1" smtClean="0">
                <a:latin typeface="Times New Roman" pitchFamily="18" charset="0"/>
                <a:cs typeface="Times New Roman" pitchFamily="18" charset="0"/>
              </a:rPr>
              <a:t>Order_ID</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iv. </a:t>
            </a:r>
            <a:r>
              <a:rPr lang="en-US" sz="2000" dirty="0" err="1" smtClean="0">
                <a:latin typeface="Times New Roman" pitchFamily="18" charset="0"/>
                <a:cs typeface="Times New Roman" pitchFamily="18" charset="0"/>
              </a:rPr>
              <a:t>Date_of_Order</a:t>
            </a:r>
            <a:endParaRPr lang="en-IN" sz="2000" dirty="0">
              <a:latin typeface="Times New Roman" pitchFamily="18" charset="0"/>
              <a:cs typeface="Times New Roman" pitchFamily="18" charset="0"/>
            </a:endParaRPr>
          </a:p>
          <a:p>
            <a:pPr marL="514350" indent="-514350"/>
            <a:endParaRPr lang="en-US" sz="2000" dirty="0">
              <a:latin typeface="Times New Roman" pitchFamily="18" charset="0"/>
              <a:cs typeface="Times New Roman" pitchFamily="18" charset="0"/>
            </a:endParaRPr>
          </a:p>
          <a:p>
            <a:pPr marL="514350" indent="-514350">
              <a:buFont typeface="Arial" panose="020B0604020202020204" pitchFamily="34" charset="0"/>
              <a:buChar char="•"/>
            </a:pPr>
            <a:r>
              <a:rPr lang="en-US" sz="2000" dirty="0" smtClean="0">
                <a:latin typeface="Times New Roman" pitchFamily="18" charset="0"/>
                <a:cs typeface="Times New Roman" pitchFamily="18" charset="0"/>
              </a:rPr>
              <a:t>We performed various classification algorithms like Decision Tree, Random Forest, </a:t>
            </a:r>
            <a:r>
              <a:rPr lang="en-US" sz="2000" dirty="0" smtClean="0">
                <a:latin typeface="Times New Roman" pitchFamily="18" charset="0"/>
                <a:cs typeface="Times New Roman" pitchFamily="18" charset="0"/>
              </a:rPr>
              <a:t>KNN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XGBoost</a:t>
            </a:r>
            <a:r>
              <a:rPr lang="en-US" sz="2000" dirty="0" smtClean="0">
                <a:latin typeface="Times New Roman" pitchFamily="18" charset="0"/>
                <a:cs typeface="Times New Roman" pitchFamily="18" charset="0"/>
              </a:rPr>
              <a:t> on data set in order to understand model performance and we found following :</a:t>
            </a:r>
          </a:p>
          <a:p>
            <a:pPr marL="514350" indent="-514350"/>
            <a:endParaRPr lang="en-US" sz="2000" dirty="0">
              <a:latin typeface="Times New Roman" pitchFamily="18" charset="0"/>
              <a:cs typeface="Times New Roman" pitchFamily="18" charset="0"/>
            </a:endParaRPr>
          </a:p>
          <a:p>
            <a:pPr marL="971550" lvl="1" indent="-514350">
              <a:buFont typeface="Wingdings" panose="05000000000000000000" pitchFamily="2" charset="2"/>
              <a:buChar char="ü"/>
            </a:pPr>
            <a:r>
              <a:rPr lang="en-IN" sz="2000" dirty="0" smtClean="0">
                <a:latin typeface="Times New Roman" pitchFamily="18" charset="0"/>
                <a:cs typeface="Times New Roman" pitchFamily="18" charset="0"/>
              </a:rPr>
              <a:t>Decision Tree has </a:t>
            </a:r>
            <a:r>
              <a:rPr lang="en-IN" sz="2000" dirty="0" smtClean="0">
                <a:latin typeface="Times New Roman" pitchFamily="18" charset="0"/>
                <a:cs typeface="Times New Roman" pitchFamily="18" charset="0"/>
              </a:rPr>
              <a:t>given highest accuracy on </a:t>
            </a:r>
            <a:r>
              <a:rPr lang="en-IN" sz="2000" dirty="0" smtClean="0">
                <a:latin typeface="Times New Roman" pitchFamily="18" charset="0"/>
                <a:cs typeface="Times New Roman" pitchFamily="18" charset="0"/>
              </a:rPr>
              <a:t>unseen </a:t>
            </a:r>
            <a:r>
              <a:rPr lang="en-IN" sz="2000" dirty="0" smtClean="0">
                <a:latin typeface="Times New Roman" pitchFamily="18" charset="0"/>
                <a:cs typeface="Times New Roman" pitchFamily="18" charset="0"/>
              </a:rPr>
              <a:t>data.</a:t>
            </a:r>
          </a:p>
          <a:p>
            <a:pPr marL="514350" indent="-514350"/>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1">
              <a:buFont typeface="Arial" pitchFamily="34" charset="0"/>
              <a:buChar char="•"/>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endParaRPr lang="en-I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5686" y="182880"/>
            <a:ext cx="2443169"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Preprocessing:</a:t>
            </a:r>
            <a:endParaRPr lang="en-IN" sz="2800" b="1" dirty="0">
              <a:solidFill>
                <a:srgbClr val="FF0000"/>
              </a:solidFill>
              <a:latin typeface="Times New Roman" pitchFamily="18" charset="0"/>
              <a:cs typeface="Times New Roman" pitchFamily="18" charset="0"/>
            </a:endParaRPr>
          </a:p>
        </p:txBody>
      </p:sp>
      <p:sp>
        <p:nvSpPr>
          <p:cNvPr id="4" name="Rectangle 3"/>
          <p:cNvSpPr/>
          <p:nvPr/>
        </p:nvSpPr>
        <p:spPr>
          <a:xfrm>
            <a:off x="1075506" y="1525229"/>
            <a:ext cx="11116493" cy="3323987"/>
          </a:xfrm>
          <a:prstGeom prst="rect">
            <a:avLst/>
          </a:prstGeom>
        </p:spPr>
        <p:txBody>
          <a:bodyPr wrap="square">
            <a:spAutoFit/>
          </a:bodyPr>
          <a:lstStyle/>
          <a:p>
            <a:pPr>
              <a:lnSpc>
                <a:spcPct val="150000"/>
              </a:lnSpc>
              <a:buFont typeface="Arial" pitchFamily="34" charset="0"/>
              <a:buChar char="•"/>
            </a:pPr>
            <a:r>
              <a:rPr lang="en-IN" sz="2000" dirty="0" smtClean="0">
                <a:latin typeface="Times New Roman" pitchFamily="18" charset="0"/>
                <a:cs typeface="Times New Roman" pitchFamily="18" charset="0"/>
              </a:rPr>
              <a:t> So we have converted following object type attribute to categorical.</a:t>
            </a:r>
          </a:p>
          <a:p>
            <a:pPr marL="971550" lvl="1" indent="-514350">
              <a:lnSpc>
                <a:spcPct val="150000"/>
              </a:lnSpc>
              <a:buFont typeface="Wingdings" pitchFamily="2" charset="2"/>
              <a:buChar char="Ø"/>
            </a:pPr>
            <a:r>
              <a:rPr lang="en-US" sz="2000" dirty="0" smtClean="0">
                <a:latin typeface="Times New Roman" pitchFamily="18" charset="0"/>
                <a:cs typeface="Times New Roman" pitchFamily="18" charset="0"/>
              </a:rPr>
              <a:t>Gender</a:t>
            </a:r>
            <a:endParaRPr lang="en-US" sz="2000" dirty="0" smtClean="0">
              <a:latin typeface="Times New Roman" pitchFamily="18" charset="0"/>
              <a:cs typeface="Times New Roman" pitchFamily="18" charset="0"/>
            </a:endParaRPr>
          </a:p>
          <a:p>
            <a:pPr marL="971550" lvl="1" indent="-514350">
              <a:lnSpc>
                <a:spcPct val="150000"/>
              </a:lnSpc>
              <a:buFont typeface="Wingdings" pitchFamily="2" charset="2"/>
              <a:buChar char="Ø"/>
            </a:pPr>
            <a:r>
              <a:rPr lang="en-US" sz="2000" dirty="0" smtClean="0">
                <a:latin typeface="Times New Roman" pitchFamily="18" charset="0"/>
                <a:cs typeface="Times New Roman" pitchFamily="18" charset="0"/>
              </a:rPr>
              <a:t>Order Source </a:t>
            </a:r>
            <a:endParaRPr lang="en-US" sz="2000" dirty="0" smtClean="0">
              <a:latin typeface="Times New Roman" pitchFamily="18" charset="0"/>
              <a:cs typeface="Times New Roman" pitchFamily="18" charset="0"/>
            </a:endParaRPr>
          </a:p>
          <a:p>
            <a:pPr marL="971550" lvl="1" indent="-514350">
              <a:lnSpc>
                <a:spcPct val="150000"/>
              </a:lnSpc>
              <a:buFont typeface="Wingdings" pitchFamily="2" charset="2"/>
              <a:buChar char="Ø"/>
            </a:pPr>
            <a:r>
              <a:rPr lang="en-US" sz="2000" dirty="0" smtClean="0">
                <a:latin typeface="Times New Roman" pitchFamily="18" charset="0"/>
                <a:cs typeface="Times New Roman" pitchFamily="18" charset="0"/>
              </a:rPr>
              <a:t>Order Payment</a:t>
            </a: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nSpc>
                <a:spcPct val="150000"/>
              </a:lnSpc>
              <a:buFont typeface="Arial" pitchFamily="34" charset="0"/>
              <a:buChar char="•"/>
            </a:pPr>
            <a:r>
              <a:rPr lang="en-US" sz="2000" dirty="0" smtClean="0">
                <a:latin typeface="Times New Roman" pitchFamily="18" charset="0"/>
                <a:cs typeface="Times New Roman" pitchFamily="18" charset="0"/>
              </a:rPr>
              <a:t> Dummify the categorical attribute.</a:t>
            </a:r>
          </a:p>
          <a:p>
            <a:pPr>
              <a:lnSpc>
                <a:spcPct val="150000"/>
              </a:lnSpc>
              <a:buFont typeface="Arial" pitchFamily="34" charset="0"/>
              <a:buChar char="•"/>
            </a:pPr>
            <a:r>
              <a:rPr lang="en-US" sz="2000" dirty="0" smtClean="0">
                <a:latin typeface="Times New Roman" pitchFamily="18" charset="0"/>
                <a:cs typeface="Times New Roman" pitchFamily="18" charset="0"/>
              </a:rPr>
              <a:t> Drop the original &amp; unnecessary categorical attribute that has generated after dummification.</a:t>
            </a:r>
          </a:p>
          <a:p>
            <a:pPr>
              <a:lnSpc>
                <a:spcPct val="150000"/>
              </a:lnSpc>
              <a:buFont typeface="Arial" pitchFamily="34" charset="0"/>
              <a:buChar char="•"/>
            </a:pPr>
            <a:r>
              <a:rPr lang="en-US" sz="2000" dirty="0" smtClean="0">
                <a:latin typeface="Times New Roman" pitchFamily="18" charset="0"/>
                <a:cs typeface="Times New Roman" pitchFamily="18" charset="0"/>
              </a:rPr>
              <a:t> Converted the IP Address to the location of the merchant i</a:t>
            </a:r>
            <a:r>
              <a:rPr lang="en-US" sz="2000" dirty="0" smtClean="0">
                <a:latin typeface="Times New Roman" pitchFamily="18" charset="0"/>
                <a:cs typeface="Times New Roman" pitchFamily="18" charset="0"/>
              </a:rPr>
              <a:t>.e. country</a:t>
            </a: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5686" y="182880"/>
            <a:ext cx="2443169"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Preprocessing:</a:t>
            </a:r>
            <a:endParaRPr lang="en-IN" sz="2800" b="1" dirty="0">
              <a:solidFill>
                <a:srgbClr val="FF0000"/>
              </a:solidFill>
              <a:latin typeface="Times New Roman" pitchFamily="18" charset="0"/>
              <a:cs typeface="Times New Roman" pitchFamily="18" charset="0"/>
            </a:endParaRPr>
          </a:p>
        </p:txBody>
      </p:sp>
      <p:sp>
        <p:nvSpPr>
          <p:cNvPr id="4" name="Rectangle 3"/>
          <p:cNvSpPr/>
          <p:nvPr/>
        </p:nvSpPr>
        <p:spPr>
          <a:xfrm>
            <a:off x="880104" y="1167340"/>
            <a:ext cx="9275296" cy="369332"/>
          </a:xfrm>
          <a:prstGeom prst="rect">
            <a:avLst/>
          </a:prstGeom>
        </p:spPr>
        <p:txBody>
          <a:bodyPr wrap="none">
            <a:spAutoFit/>
          </a:bodyPr>
          <a:lstStyle/>
          <a:p>
            <a:pPr>
              <a:buFont typeface="Arial" pitchFamily="34" charset="0"/>
              <a:buChar char="•"/>
            </a:pPr>
            <a:r>
              <a:rPr lang="en-US" dirty="0" smtClean="0">
                <a:latin typeface="Times New Roman" pitchFamily="18" charset="0"/>
                <a:cs typeface="Times New Roman" pitchFamily="18" charset="0"/>
              </a:rPr>
              <a:t> Checked </a:t>
            </a:r>
            <a:r>
              <a:rPr lang="en-US" dirty="0" smtClean="0">
                <a:latin typeface="Times New Roman" pitchFamily="18" charset="0"/>
                <a:cs typeface="Times New Roman" pitchFamily="18" charset="0"/>
              </a:rPr>
              <a:t>the count of the Merchant being fraudster and count of the Merchant not being fraudster.</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976" y="2112135"/>
            <a:ext cx="4324954" cy="256340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5686" y="182880"/>
            <a:ext cx="2443169"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Preprocessing:</a:t>
            </a:r>
            <a:endParaRPr lang="en-IN" sz="2800" b="1" dirty="0">
              <a:solidFill>
                <a:srgbClr val="FF0000"/>
              </a:solidFill>
              <a:latin typeface="Times New Roman" pitchFamily="18" charset="0"/>
              <a:cs typeface="Times New Roman" pitchFamily="18" charset="0"/>
            </a:endParaRPr>
          </a:p>
        </p:txBody>
      </p:sp>
      <p:sp>
        <p:nvSpPr>
          <p:cNvPr id="4" name="Rectangle 3"/>
          <p:cNvSpPr/>
          <p:nvPr/>
        </p:nvSpPr>
        <p:spPr>
          <a:xfrm>
            <a:off x="880104" y="1167339"/>
            <a:ext cx="10504820" cy="3970318"/>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Since the count of the Merchant being fraudster and count of the Merchant not being fraudster is imbalanced i.e. having huge difference.</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We can handle the imbalanced data by following ways:</a:t>
            </a:r>
            <a:endParaRPr lang="en-IN" dirty="0"/>
          </a:p>
          <a:p>
            <a:pPr marL="285750" indent="-285750">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popular way to deal with imbalanced data is by</a:t>
            </a:r>
            <a:r>
              <a:rPr lang="en-US" dirty="0"/>
              <a:t> </a:t>
            </a:r>
            <a:r>
              <a:rPr lang="en-US" dirty="0" smtClean="0">
                <a:latin typeface="Times New Roman" panose="02020603050405020304" pitchFamily="18" charset="0"/>
                <a:cs typeface="Times New Roman" panose="02020603050405020304" pitchFamily="18" charset="0"/>
              </a:rPr>
              <a:t>Oversampling i.e. </a:t>
            </a:r>
            <a:r>
              <a:rPr lang="en-US" b="1" dirty="0">
                <a:latin typeface="Times New Roman" panose="02020603050405020304" pitchFamily="18" charset="0"/>
                <a:cs typeface="Times New Roman" panose="02020603050405020304" pitchFamily="18" charset="0"/>
              </a:rPr>
              <a:t>SMOTE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— Synthetic Minority Over-sampling </a:t>
            </a:r>
            <a:r>
              <a:rPr lang="en-US" b="1" dirty="0" smtClean="0">
                <a:latin typeface="Times New Roman" panose="02020603050405020304" pitchFamily="18" charset="0"/>
                <a:cs typeface="Times New Roman" panose="02020603050405020304" pitchFamily="18" charset="0"/>
              </a:rPr>
              <a:t>Technique. </a:t>
            </a:r>
            <a:r>
              <a:rPr lang="en-US" dirty="0" smtClean="0">
                <a:latin typeface="Times New Roman" panose="02020603050405020304" pitchFamily="18" charset="0"/>
                <a:cs typeface="Times New Roman" panose="02020603050405020304" pitchFamily="18" charset="0"/>
              </a:rPr>
              <a:t>i.e. </a:t>
            </a:r>
            <a:r>
              <a:rPr lang="en-US" dirty="0"/>
              <a:t> </a:t>
            </a:r>
            <a:r>
              <a:rPr lang="en-US" dirty="0">
                <a:latin typeface="Times New Roman" panose="02020603050405020304" pitchFamily="18" charset="0"/>
                <a:cs typeface="Times New Roman" panose="02020603050405020304" pitchFamily="18" charset="0"/>
              </a:rPr>
              <a:t>artificially create observations in our data set belonging to the class that is under represented in our </a:t>
            </a:r>
            <a:r>
              <a:rPr lang="en-US" dirty="0" smtClean="0">
                <a:latin typeface="Times New Roman" panose="02020603050405020304" pitchFamily="18" charset="0"/>
                <a:cs typeface="Times New Roman" panose="02020603050405020304" pitchFamily="18" charset="0"/>
              </a:rPr>
              <a:t>data.</a:t>
            </a:r>
          </a:p>
          <a:p>
            <a:pPr marL="285750" indent="-285750">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Another simple </a:t>
            </a:r>
            <a:r>
              <a:rPr lang="en-US" dirty="0">
                <a:latin typeface="Times New Roman" panose="02020603050405020304" pitchFamily="18" charset="0"/>
                <a:cs typeface="Times New Roman" panose="02020603050405020304" pitchFamily="18" charset="0"/>
              </a:rPr>
              <a:t>way </a:t>
            </a:r>
            <a:r>
              <a:rPr lang="en-US" dirty="0" smtClean="0">
                <a:latin typeface="Times New Roman" panose="02020603050405020304" pitchFamily="18" charset="0"/>
                <a:cs typeface="Times New Roman" panose="02020603050405020304" pitchFamily="18" charset="0"/>
              </a:rPr>
              <a:t>to deal is </a:t>
            </a:r>
            <a:r>
              <a:rPr lang="en-US" b="1" dirty="0" err="1" smtClean="0">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is randomly selecting a handful of samples from the class that is </a:t>
            </a:r>
            <a:r>
              <a:rPr lang="en-US" dirty="0" smtClean="0">
                <a:latin typeface="Times New Roman" panose="02020603050405020304" pitchFamily="18" charset="0"/>
                <a:cs typeface="Times New Roman" panose="02020603050405020304" pitchFamily="18" charset="0"/>
              </a:rPr>
              <a:t>overrepresented.</a:t>
            </a:r>
          </a:p>
          <a:p>
            <a:pPr marL="285750" indent="-285750">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Another way to deal is by </a:t>
            </a:r>
            <a:r>
              <a:rPr lang="en-US" b="1" dirty="0">
                <a:latin typeface="Times New Roman" panose="02020603050405020304" pitchFamily="18" charset="0"/>
                <a:cs typeface="Times New Roman" panose="02020603050405020304" pitchFamily="18" charset="0"/>
              </a:rPr>
              <a:t>Combined Class </a:t>
            </a:r>
            <a:r>
              <a:rPr lang="en-US" b="1" dirty="0" smtClean="0">
                <a:latin typeface="Times New Roman" panose="02020603050405020304" pitchFamily="18" charset="0"/>
                <a:cs typeface="Times New Roman" panose="02020603050405020304" pitchFamily="18" charset="0"/>
              </a:rPr>
              <a:t>Methods. </a:t>
            </a:r>
            <a:r>
              <a:rPr lang="en-US" dirty="0">
                <a:latin typeface="Times New Roman" panose="02020603050405020304" pitchFamily="18" charset="0"/>
                <a:cs typeface="Times New Roman" panose="02020603050405020304" pitchFamily="18" charset="0"/>
              </a:rPr>
              <a:t>In this regard, we will use </a:t>
            </a:r>
            <a:r>
              <a:rPr lang="en-US" b="1" dirty="0">
                <a:latin typeface="Times New Roman" panose="02020603050405020304" pitchFamily="18" charset="0"/>
                <a:cs typeface="Times New Roman" panose="02020603050405020304" pitchFamily="18" charset="0"/>
              </a:rPr>
              <a:t>SMOTE</a:t>
            </a:r>
            <a:r>
              <a:rPr lang="en-US" dirty="0">
                <a:latin typeface="Times New Roman" panose="02020603050405020304" pitchFamily="18" charset="0"/>
                <a:cs typeface="Times New Roman" panose="02020603050405020304" pitchFamily="18" charset="0"/>
              </a:rPr>
              <a:t> together with </a:t>
            </a:r>
            <a:r>
              <a:rPr lang="en-US" b="1" dirty="0">
                <a:latin typeface="Times New Roman" panose="02020603050405020304" pitchFamily="18" charset="0"/>
                <a:cs typeface="Times New Roman" panose="02020603050405020304" pitchFamily="18" charset="0"/>
              </a:rPr>
              <a:t>edited nearest-</a:t>
            </a:r>
            <a:r>
              <a:rPr lang="en-US" b="1" dirty="0" err="1">
                <a:latin typeface="Times New Roman" panose="02020603050405020304" pitchFamily="18" charset="0"/>
                <a:cs typeface="Times New Roman" panose="02020603050405020304" pitchFamily="18" charset="0"/>
              </a:rPr>
              <a:t>neighbours</a:t>
            </a:r>
            <a:r>
              <a:rPr lang="en-US" b="1" dirty="0">
                <a:latin typeface="Times New Roman" panose="02020603050405020304" pitchFamily="18" charset="0"/>
                <a:cs typeface="Times New Roman" panose="02020603050405020304" pitchFamily="18" charset="0"/>
              </a:rPr>
              <a:t>(ENN). </a:t>
            </a:r>
            <a:r>
              <a:rPr lang="en-US" dirty="0">
                <a:latin typeface="Times New Roman" panose="02020603050405020304" pitchFamily="18" charset="0"/>
                <a:cs typeface="Times New Roman" panose="02020603050405020304" pitchFamily="18" charset="0"/>
              </a:rPr>
              <a:t>Here, ENN is used as the cleaning method after SMOTE over-sampling to obtain a cleaner space.</a:t>
            </a: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45721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399</TotalTime>
  <Words>537</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Times New Roman</vt:lpstr>
      <vt:lpstr>Wingdings</vt:lpstr>
      <vt:lpstr>Wingdings 3</vt:lpstr>
      <vt:lpstr>Wisp</vt:lpstr>
      <vt:lpstr>Merchant Fraud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SAHISHNUTA TOSH</cp:lastModifiedBy>
  <cp:revision>118</cp:revision>
  <dcterms:created xsi:type="dcterms:W3CDTF">2014-09-12T02:13:59Z</dcterms:created>
  <dcterms:modified xsi:type="dcterms:W3CDTF">2019-07-06T17:01:16Z</dcterms:modified>
</cp:coreProperties>
</file>