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5" r:id="rId8"/>
    <p:sldId id="263" r:id="rId9"/>
    <p:sldId id="261"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12206-23E6-49C2-8D45-EA247507AC53}" v="6" dt="2023-10-06T04:53:03.699"/>
    <p1510:client id="{49323BC7-67DE-BDD2-CFD4-AB5D9DE2781C}" v="1" dt="2023-10-06T05:00:08.711"/>
    <p1510:client id="{A958AF00-D61C-4048-B97B-5C3A739799EA}" v="4" dt="2023-10-06T06:00:54.433"/>
    <p1510:client id="{CBA4F72F-76BD-4A31-8726-B27278C71CF2}" v="109" dt="2023-10-06T06:00:15.886"/>
    <p1510:client id="{D7F74DD1-3D89-4DC3-9F0D-E563F1C176C4}" v="18" dt="2023-10-06T05:48:12.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72" d="100"/>
          <a:sy n="72" d="100"/>
        </p:scale>
        <p:origin x="3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an12340987/Sales360Rep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E4AD-FE55-BB98-6C6E-6A63DBC4E00C}"/>
              </a:ext>
            </a:extLst>
          </p:cNvPr>
          <p:cNvSpPr>
            <a:spLocks noGrp="1"/>
          </p:cNvSpPr>
          <p:nvPr>
            <p:ph type="ctrTitle"/>
          </p:nvPr>
        </p:nvSpPr>
        <p:spPr>
          <a:xfrm>
            <a:off x="2260739" y="517125"/>
            <a:ext cx="8915399" cy="2262781"/>
          </a:xfrm>
        </p:spPr>
        <p:txBody>
          <a:bodyPr/>
          <a:lstStyle/>
          <a:p>
            <a:r>
              <a:rPr lang="en-GB" b="1" dirty="0"/>
              <a:t>Sales360 Analysis- </a:t>
            </a:r>
            <a:r>
              <a:rPr lang="en-GB" i="1" dirty="0"/>
              <a:t>A Case Study</a:t>
            </a:r>
          </a:p>
        </p:txBody>
      </p:sp>
      <p:sp>
        <p:nvSpPr>
          <p:cNvPr id="3" name="Subtitle 2">
            <a:extLst>
              <a:ext uri="{FF2B5EF4-FFF2-40B4-BE49-F238E27FC236}">
                <a16:creationId xmlns:a16="http://schemas.microsoft.com/office/drawing/2014/main" id="{947DCC53-3151-89E8-58EA-F3248CD90F9A}"/>
              </a:ext>
            </a:extLst>
          </p:cNvPr>
          <p:cNvSpPr>
            <a:spLocks noGrp="1"/>
          </p:cNvSpPr>
          <p:nvPr>
            <p:ph type="subTitle" idx="1"/>
          </p:nvPr>
        </p:nvSpPr>
        <p:spPr>
          <a:xfrm>
            <a:off x="2260739" y="3143888"/>
            <a:ext cx="9315742" cy="2866295"/>
          </a:xfrm>
        </p:spPr>
        <p:txBody>
          <a:bodyPr>
            <a:normAutofit/>
          </a:bodyPr>
          <a:lstStyle/>
          <a:p>
            <a:r>
              <a:rPr lang="en-GB" b="1" dirty="0">
                <a:solidFill>
                  <a:schemeClr val="accent1"/>
                </a:solidFill>
              </a:rPr>
              <a:t>Prepared by : </a:t>
            </a:r>
          </a:p>
          <a:p>
            <a:r>
              <a:rPr lang="en-GB" b="1" dirty="0">
                <a:solidFill>
                  <a:schemeClr val="accent1"/>
                </a:solidFill>
              </a:rPr>
              <a:t>	</a:t>
            </a:r>
            <a:r>
              <a:rPr lang="en-GB" dirty="0"/>
              <a:t>B5_Nikhil_Gupta</a:t>
            </a:r>
          </a:p>
          <a:p>
            <a:r>
              <a:rPr lang="en-GB" dirty="0"/>
              <a:t>	B5_Sahith_Varma</a:t>
            </a:r>
          </a:p>
          <a:p>
            <a:r>
              <a:rPr lang="en-GB" dirty="0"/>
              <a:t> 	B5_K_Avinash_Nayak</a:t>
            </a:r>
          </a:p>
          <a:p>
            <a:r>
              <a:rPr lang="en-GB" dirty="0"/>
              <a:t>	B5_Pramath_Sahoo</a:t>
            </a:r>
          </a:p>
        </p:txBody>
      </p:sp>
    </p:spTree>
    <p:extLst>
      <p:ext uri="{BB962C8B-B14F-4D97-AF65-F5344CB8AC3E}">
        <p14:creationId xmlns:p14="http://schemas.microsoft.com/office/powerpoint/2010/main" val="159877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89F5-64CA-DE4F-0FB9-E078C63389BA}"/>
              </a:ext>
            </a:extLst>
          </p:cNvPr>
          <p:cNvSpPr>
            <a:spLocks noGrp="1"/>
          </p:cNvSpPr>
          <p:nvPr>
            <p:ph type="title"/>
          </p:nvPr>
        </p:nvSpPr>
        <p:spPr>
          <a:xfrm>
            <a:off x="2220063" y="624110"/>
            <a:ext cx="6391277" cy="751929"/>
          </a:xfrm>
        </p:spPr>
        <p:txBody>
          <a:bodyPr/>
          <a:lstStyle/>
          <a:p>
            <a:r>
              <a:rPr lang="en-GB" b="1" i="1" dirty="0" err="1">
                <a:solidFill>
                  <a:schemeClr val="accent1"/>
                </a:solidFill>
              </a:rPr>
              <a:t>Github</a:t>
            </a:r>
            <a:r>
              <a:rPr lang="en-GB" b="1" i="1" dirty="0">
                <a:solidFill>
                  <a:schemeClr val="accent1"/>
                </a:solidFill>
              </a:rPr>
              <a:t> Link:</a:t>
            </a:r>
          </a:p>
        </p:txBody>
      </p:sp>
      <p:sp>
        <p:nvSpPr>
          <p:cNvPr id="3" name="Content Placeholder 2">
            <a:extLst>
              <a:ext uri="{FF2B5EF4-FFF2-40B4-BE49-F238E27FC236}">
                <a16:creationId xmlns:a16="http://schemas.microsoft.com/office/drawing/2014/main" id="{F578563A-4FA8-8001-11D2-D8AB7EDA085F}"/>
              </a:ext>
            </a:extLst>
          </p:cNvPr>
          <p:cNvSpPr>
            <a:spLocks noGrp="1"/>
          </p:cNvSpPr>
          <p:nvPr>
            <p:ph idx="1"/>
          </p:nvPr>
        </p:nvSpPr>
        <p:spPr>
          <a:xfrm>
            <a:off x="2220063" y="1964925"/>
            <a:ext cx="8915400" cy="3777622"/>
          </a:xfrm>
        </p:spPr>
        <p:txBody>
          <a:bodyPr>
            <a:normAutofit/>
          </a:bodyPr>
          <a:lstStyle/>
          <a:p>
            <a:pPr marL="0" indent="0">
              <a:buNone/>
            </a:pPr>
            <a:r>
              <a:rPr lang="en-US" sz="2800" b="1" dirty="0">
                <a:solidFill>
                  <a:schemeClr val="tx1"/>
                </a:solidFill>
                <a:effectLst/>
                <a:hlinkClick r:id="rId2" tooltip="https://github.com/kan12340987/sales360repo">
                  <a:extLst>
                    <a:ext uri="{A12FA001-AC4F-418D-AE19-62706E023703}">
                      <ahyp:hlinkClr xmlns:ahyp="http://schemas.microsoft.com/office/drawing/2018/hyperlinkcolor" val="tx"/>
                    </a:ext>
                  </a:extLst>
                </a:hlinkClick>
              </a:rPr>
              <a:t>kan12340987/Sales360Repo (github.com)</a:t>
            </a:r>
            <a:endParaRPr lang="en-GB" sz="2800" b="1" dirty="0">
              <a:solidFill>
                <a:schemeClr val="tx1"/>
              </a:solidFill>
            </a:endParaRPr>
          </a:p>
        </p:txBody>
      </p:sp>
    </p:spTree>
    <p:extLst>
      <p:ext uri="{BB962C8B-B14F-4D97-AF65-F5344CB8AC3E}">
        <p14:creationId xmlns:p14="http://schemas.microsoft.com/office/powerpoint/2010/main" val="132672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23D0-6934-EA34-4AB0-79BC2F71E212}"/>
              </a:ext>
            </a:extLst>
          </p:cNvPr>
          <p:cNvSpPr>
            <a:spLocks noGrp="1"/>
          </p:cNvSpPr>
          <p:nvPr>
            <p:ph type="title"/>
          </p:nvPr>
        </p:nvSpPr>
        <p:spPr>
          <a:xfrm>
            <a:off x="3054564" y="2852406"/>
            <a:ext cx="8911687" cy="1280890"/>
          </a:xfrm>
        </p:spPr>
        <p:txBody>
          <a:bodyPr>
            <a:normAutofit/>
          </a:bodyPr>
          <a:lstStyle/>
          <a:p>
            <a:r>
              <a:rPr lang="en-GB" sz="5400" b="1" i="1" dirty="0">
                <a:solidFill>
                  <a:schemeClr val="accent1"/>
                </a:solidFill>
              </a:rPr>
              <a:t>      Thank You</a:t>
            </a:r>
          </a:p>
        </p:txBody>
      </p:sp>
    </p:spTree>
    <p:extLst>
      <p:ext uri="{BB962C8B-B14F-4D97-AF65-F5344CB8AC3E}">
        <p14:creationId xmlns:p14="http://schemas.microsoft.com/office/powerpoint/2010/main" val="174922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553B-CD3A-8D36-BFD0-6A8544A069B6}"/>
              </a:ext>
            </a:extLst>
          </p:cNvPr>
          <p:cNvSpPr>
            <a:spLocks noGrp="1"/>
          </p:cNvSpPr>
          <p:nvPr>
            <p:ph type="title"/>
          </p:nvPr>
        </p:nvSpPr>
        <p:spPr>
          <a:xfrm>
            <a:off x="1640156" y="2566611"/>
            <a:ext cx="8911687" cy="1605893"/>
          </a:xfrm>
        </p:spPr>
        <p:txBody>
          <a:bodyPr>
            <a:normAutofit fontScale="90000"/>
          </a:bodyPr>
          <a:lstStyle/>
          <a:p>
            <a:r>
              <a:rPr lang="en-GB" dirty="0"/>
              <a:t>                          </a:t>
            </a:r>
            <a:r>
              <a:rPr lang="en-GB" sz="10700" b="1" dirty="0"/>
              <a:t>Q&amp;A</a:t>
            </a:r>
          </a:p>
        </p:txBody>
      </p:sp>
    </p:spTree>
    <p:extLst>
      <p:ext uri="{BB962C8B-B14F-4D97-AF65-F5344CB8AC3E}">
        <p14:creationId xmlns:p14="http://schemas.microsoft.com/office/powerpoint/2010/main" val="29755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5B65-C7F0-3779-18B1-FFDC30F57F11}"/>
              </a:ext>
            </a:extLst>
          </p:cNvPr>
          <p:cNvSpPr>
            <a:spLocks noGrp="1"/>
          </p:cNvSpPr>
          <p:nvPr>
            <p:ph type="title"/>
          </p:nvPr>
        </p:nvSpPr>
        <p:spPr>
          <a:xfrm>
            <a:off x="1784412" y="411045"/>
            <a:ext cx="8911687" cy="982748"/>
          </a:xfrm>
        </p:spPr>
        <p:txBody>
          <a:bodyPr/>
          <a:lstStyle/>
          <a:p>
            <a:r>
              <a:rPr lang="en-GB" b="1" i="1">
                <a:solidFill>
                  <a:schemeClr val="accent1"/>
                </a:solidFill>
              </a:rPr>
              <a:t>Problem Statement:</a:t>
            </a:r>
          </a:p>
        </p:txBody>
      </p:sp>
      <p:sp>
        <p:nvSpPr>
          <p:cNvPr id="3" name="Content Placeholder 2">
            <a:extLst>
              <a:ext uri="{FF2B5EF4-FFF2-40B4-BE49-F238E27FC236}">
                <a16:creationId xmlns:a16="http://schemas.microsoft.com/office/drawing/2014/main" id="{CD949732-ED08-C40F-F904-051A7F8BA24F}"/>
              </a:ext>
            </a:extLst>
          </p:cNvPr>
          <p:cNvSpPr>
            <a:spLocks noGrp="1"/>
          </p:cNvSpPr>
          <p:nvPr>
            <p:ph idx="1"/>
          </p:nvPr>
        </p:nvSpPr>
        <p:spPr>
          <a:xfrm>
            <a:off x="1784412" y="1393793"/>
            <a:ext cx="9720200" cy="5095783"/>
          </a:xfrm>
        </p:spPr>
        <p:txBody>
          <a:bodyPr>
            <a:normAutofit/>
          </a:bodyPr>
          <a:lstStyle/>
          <a:p>
            <a:pPr marL="0" indent="0">
              <a:buNone/>
            </a:pPr>
            <a:r>
              <a:rPr lang="en-US" sz="2000" b="1" dirty="0"/>
              <a:t>This case study project focuses on enhancing the shopping experience in the </a:t>
            </a:r>
            <a:r>
              <a:rPr lang="en-US" sz="2000" b="1" dirty="0" err="1"/>
              <a:t>Geocart</a:t>
            </a:r>
            <a:r>
              <a:rPr lang="en-US" sz="2000" b="1" dirty="0"/>
              <a:t> e-commerce app. It involves designing and implementing a robust data pipeline to process and analyze a large dataset of customer orders. The goal is to predict user behavior, such as repeat purchases and new product trials, to optimize the shopping journey. The project aims to create an efficient and scalable data engineering solution that integrates with machine learning models for real-time predictions, improving </a:t>
            </a:r>
            <a:r>
              <a:rPr lang="en-US" sz="2000" b="1" dirty="0" err="1"/>
              <a:t>Geocart's</a:t>
            </a:r>
            <a:r>
              <a:rPr lang="en-US" sz="2000" b="1" dirty="0"/>
              <a:t> user experience.</a:t>
            </a:r>
            <a:endParaRPr lang="en-GB" sz="2000" b="1" dirty="0"/>
          </a:p>
        </p:txBody>
      </p:sp>
    </p:spTree>
    <p:extLst>
      <p:ext uri="{BB962C8B-B14F-4D97-AF65-F5344CB8AC3E}">
        <p14:creationId xmlns:p14="http://schemas.microsoft.com/office/powerpoint/2010/main" val="427830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061B4-C0FC-7A11-29F3-E95AA5ABFCCF}"/>
              </a:ext>
            </a:extLst>
          </p:cNvPr>
          <p:cNvSpPr>
            <a:spLocks noGrp="1"/>
          </p:cNvSpPr>
          <p:nvPr>
            <p:ph type="title"/>
          </p:nvPr>
        </p:nvSpPr>
        <p:spPr>
          <a:xfrm>
            <a:off x="649225" y="645106"/>
            <a:ext cx="3854722" cy="1259894"/>
          </a:xfrm>
        </p:spPr>
        <p:txBody>
          <a:bodyPr>
            <a:normAutofit/>
          </a:bodyPr>
          <a:lstStyle/>
          <a:p>
            <a:r>
              <a:rPr lang="en-GB" b="1" i="1" dirty="0">
                <a:solidFill>
                  <a:schemeClr val="accent1"/>
                </a:solidFill>
              </a:rPr>
              <a:t>Architecture </a:t>
            </a:r>
            <a:br>
              <a:rPr lang="en-GB" b="1" i="1" dirty="0">
                <a:solidFill>
                  <a:schemeClr val="accent1"/>
                </a:solidFill>
              </a:rPr>
            </a:br>
            <a:r>
              <a:rPr lang="en-GB" b="1" i="1" dirty="0">
                <a:solidFill>
                  <a:schemeClr val="accent1"/>
                </a:solidFill>
              </a:rPr>
              <a:t>Diagram:</a:t>
            </a:r>
          </a:p>
        </p:txBody>
      </p:sp>
      <p:sp>
        <p:nvSpPr>
          <p:cNvPr id="14"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diagram of a diagram&#10;&#10;Description automatically generated">
            <a:extLst>
              <a:ext uri="{FF2B5EF4-FFF2-40B4-BE49-F238E27FC236}">
                <a16:creationId xmlns:a16="http://schemas.microsoft.com/office/drawing/2014/main" id="{C62268D6-D066-F165-2069-441A20D7EE44}"/>
              </a:ext>
            </a:extLst>
          </p:cNvPr>
          <p:cNvPicPr>
            <a:picLocks noChangeAspect="1"/>
          </p:cNvPicPr>
          <p:nvPr/>
        </p:nvPicPr>
        <p:blipFill>
          <a:blip r:embed="rId2"/>
          <a:stretch>
            <a:fillRect/>
          </a:stretch>
        </p:blipFill>
        <p:spPr>
          <a:xfrm>
            <a:off x="5359101" y="59167"/>
            <a:ext cx="2875279" cy="6736080"/>
          </a:xfrm>
          <a:prstGeom prst="rect">
            <a:avLst/>
          </a:prstGeom>
        </p:spPr>
      </p:pic>
      <p:sp>
        <p:nvSpPr>
          <p:cNvPr id="1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86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0695-9F15-02E9-B39F-B0410A55B3BF}"/>
              </a:ext>
            </a:extLst>
          </p:cNvPr>
          <p:cNvSpPr>
            <a:spLocks noGrp="1"/>
          </p:cNvSpPr>
          <p:nvPr>
            <p:ph type="title"/>
          </p:nvPr>
        </p:nvSpPr>
        <p:spPr>
          <a:xfrm>
            <a:off x="2135393" y="588600"/>
            <a:ext cx="8911687" cy="654274"/>
          </a:xfrm>
        </p:spPr>
        <p:txBody>
          <a:bodyPr/>
          <a:lstStyle/>
          <a:p>
            <a:r>
              <a:rPr lang="en-GB" b="1" i="1" dirty="0">
                <a:solidFill>
                  <a:schemeClr val="accent1"/>
                </a:solidFill>
              </a:rPr>
              <a:t>Raw Data:</a:t>
            </a:r>
          </a:p>
        </p:txBody>
      </p:sp>
      <p:pic>
        <p:nvPicPr>
          <p:cNvPr id="5" name="Content Placeholder 4" descr="A screenshot of a computer&#10;&#10;Description automatically generated">
            <a:extLst>
              <a:ext uri="{FF2B5EF4-FFF2-40B4-BE49-F238E27FC236}">
                <a16:creationId xmlns:a16="http://schemas.microsoft.com/office/drawing/2014/main" id="{7B610A79-A9F5-7C0D-8D27-21FCA9084878}"/>
              </a:ext>
            </a:extLst>
          </p:cNvPr>
          <p:cNvPicPr>
            <a:picLocks noGrp="1" noChangeAspect="1"/>
          </p:cNvPicPr>
          <p:nvPr>
            <p:ph idx="1"/>
          </p:nvPr>
        </p:nvPicPr>
        <p:blipFill>
          <a:blip r:embed="rId2"/>
          <a:stretch>
            <a:fillRect/>
          </a:stretch>
        </p:blipFill>
        <p:spPr>
          <a:xfrm>
            <a:off x="2135393" y="1372946"/>
            <a:ext cx="9950225" cy="5273637"/>
          </a:xfrm>
        </p:spPr>
      </p:pic>
    </p:spTree>
    <p:extLst>
      <p:ext uri="{BB962C8B-B14F-4D97-AF65-F5344CB8AC3E}">
        <p14:creationId xmlns:p14="http://schemas.microsoft.com/office/powerpoint/2010/main" val="324539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0121-4CCA-478D-0EA3-33312BE0FA05}"/>
              </a:ext>
            </a:extLst>
          </p:cNvPr>
          <p:cNvSpPr>
            <a:spLocks noGrp="1"/>
          </p:cNvSpPr>
          <p:nvPr>
            <p:ph type="title"/>
          </p:nvPr>
        </p:nvSpPr>
        <p:spPr>
          <a:xfrm>
            <a:off x="1881232" y="547861"/>
            <a:ext cx="8911687" cy="703891"/>
          </a:xfrm>
        </p:spPr>
        <p:txBody>
          <a:bodyPr/>
          <a:lstStyle/>
          <a:p>
            <a:r>
              <a:rPr lang="en-GB" b="1" i="1" dirty="0">
                <a:solidFill>
                  <a:schemeClr val="accent1"/>
                </a:solidFill>
              </a:rPr>
              <a:t>Staged Data:</a:t>
            </a:r>
          </a:p>
        </p:txBody>
      </p:sp>
      <p:pic>
        <p:nvPicPr>
          <p:cNvPr id="5" name="Content Placeholder 4" descr="A screenshot of a computer&#10;&#10;Description automatically generated">
            <a:extLst>
              <a:ext uri="{FF2B5EF4-FFF2-40B4-BE49-F238E27FC236}">
                <a16:creationId xmlns:a16="http://schemas.microsoft.com/office/drawing/2014/main" id="{4DBC07E5-4E92-54CB-7D86-AB3798B01E19}"/>
              </a:ext>
            </a:extLst>
          </p:cNvPr>
          <p:cNvPicPr>
            <a:picLocks noGrp="1" noChangeAspect="1"/>
          </p:cNvPicPr>
          <p:nvPr>
            <p:ph idx="1"/>
          </p:nvPr>
        </p:nvPicPr>
        <p:blipFill>
          <a:blip r:embed="rId2"/>
          <a:stretch>
            <a:fillRect/>
          </a:stretch>
        </p:blipFill>
        <p:spPr>
          <a:xfrm>
            <a:off x="1881232" y="1338694"/>
            <a:ext cx="9662757" cy="5426635"/>
          </a:xfrm>
        </p:spPr>
      </p:pic>
    </p:spTree>
    <p:extLst>
      <p:ext uri="{BB962C8B-B14F-4D97-AF65-F5344CB8AC3E}">
        <p14:creationId xmlns:p14="http://schemas.microsoft.com/office/powerpoint/2010/main" val="123775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A213-1D46-72F1-8D97-379A52580F27}"/>
              </a:ext>
            </a:extLst>
          </p:cNvPr>
          <p:cNvSpPr>
            <a:spLocks noGrp="1"/>
          </p:cNvSpPr>
          <p:nvPr>
            <p:ph type="title"/>
          </p:nvPr>
        </p:nvSpPr>
        <p:spPr>
          <a:xfrm>
            <a:off x="2015876" y="615233"/>
            <a:ext cx="8911687" cy="636519"/>
          </a:xfrm>
        </p:spPr>
        <p:txBody>
          <a:bodyPr>
            <a:normAutofit fontScale="90000"/>
          </a:bodyPr>
          <a:lstStyle/>
          <a:p>
            <a:r>
              <a:rPr lang="en-GB" sz="4000" b="1" i="1" dirty="0">
                <a:solidFill>
                  <a:schemeClr val="accent1"/>
                </a:solidFill>
              </a:rPr>
              <a:t>Curated</a:t>
            </a:r>
            <a:r>
              <a:rPr lang="en-GB" b="1" i="1" dirty="0">
                <a:solidFill>
                  <a:schemeClr val="accent1"/>
                </a:solidFill>
              </a:rPr>
              <a:t> </a:t>
            </a:r>
            <a:r>
              <a:rPr lang="en-GB" sz="4000" b="1" i="1" dirty="0">
                <a:solidFill>
                  <a:schemeClr val="accent1"/>
                </a:solidFill>
              </a:rPr>
              <a:t>data</a:t>
            </a:r>
            <a:r>
              <a:rPr lang="en-GB" b="1" i="1" dirty="0">
                <a:solidFill>
                  <a:schemeClr val="accent1"/>
                </a:solidFill>
              </a:rPr>
              <a:t>:</a:t>
            </a:r>
          </a:p>
        </p:txBody>
      </p:sp>
      <p:pic>
        <p:nvPicPr>
          <p:cNvPr id="5" name="Content Placeholder 4" descr="A screenshot of a computer&#10;&#10;Description automatically generated">
            <a:extLst>
              <a:ext uri="{FF2B5EF4-FFF2-40B4-BE49-F238E27FC236}">
                <a16:creationId xmlns:a16="http://schemas.microsoft.com/office/drawing/2014/main" id="{B9FA139E-66B7-982A-9962-70E6EC8DC6E5}"/>
              </a:ext>
            </a:extLst>
          </p:cNvPr>
          <p:cNvPicPr>
            <a:picLocks noGrp="1" noChangeAspect="1"/>
          </p:cNvPicPr>
          <p:nvPr>
            <p:ph idx="1"/>
          </p:nvPr>
        </p:nvPicPr>
        <p:blipFill>
          <a:blip r:embed="rId2"/>
          <a:stretch>
            <a:fillRect/>
          </a:stretch>
        </p:blipFill>
        <p:spPr>
          <a:xfrm>
            <a:off x="2015876" y="1454953"/>
            <a:ext cx="9682978" cy="5156465"/>
          </a:xfrm>
        </p:spPr>
      </p:pic>
    </p:spTree>
    <p:extLst>
      <p:ext uri="{BB962C8B-B14F-4D97-AF65-F5344CB8AC3E}">
        <p14:creationId xmlns:p14="http://schemas.microsoft.com/office/powerpoint/2010/main" val="48702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7C87-4D9C-952B-C460-42097B4130ED}"/>
              </a:ext>
            </a:extLst>
          </p:cNvPr>
          <p:cNvSpPr>
            <a:spLocks noGrp="1"/>
          </p:cNvSpPr>
          <p:nvPr>
            <p:ph type="title"/>
          </p:nvPr>
        </p:nvSpPr>
        <p:spPr>
          <a:xfrm>
            <a:off x="1973165" y="624110"/>
            <a:ext cx="8911687" cy="737330"/>
          </a:xfrm>
        </p:spPr>
        <p:txBody>
          <a:bodyPr/>
          <a:lstStyle/>
          <a:p>
            <a:r>
              <a:rPr lang="en-GB" b="1" i="1" dirty="0">
                <a:solidFill>
                  <a:schemeClr val="accent1"/>
                </a:solidFill>
              </a:rPr>
              <a:t>Power BI Dashboard:</a:t>
            </a:r>
          </a:p>
        </p:txBody>
      </p:sp>
      <p:pic>
        <p:nvPicPr>
          <p:cNvPr id="5" name="Content Placeholder 4" descr="A screenshot of a graph&#10;&#10;Description automatically generated">
            <a:extLst>
              <a:ext uri="{FF2B5EF4-FFF2-40B4-BE49-F238E27FC236}">
                <a16:creationId xmlns:a16="http://schemas.microsoft.com/office/drawing/2014/main" id="{60777070-D63C-D76D-F7F3-E7FF1809CD16}"/>
              </a:ext>
            </a:extLst>
          </p:cNvPr>
          <p:cNvPicPr>
            <a:picLocks noGrp="1" noChangeAspect="1"/>
          </p:cNvPicPr>
          <p:nvPr>
            <p:ph idx="1"/>
          </p:nvPr>
        </p:nvPicPr>
        <p:blipFill>
          <a:blip r:embed="rId2"/>
          <a:stretch>
            <a:fillRect/>
          </a:stretch>
        </p:blipFill>
        <p:spPr>
          <a:xfrm>
            <a:off x="1973165" y="1528785"/>
            <a:ext cx="9289130" cy="5177548"/>
          </a:xfrm>
        </p:spPr>
      </p:pic>
    </p:spTree>
    <p:extLst>
      <p:ext uri="{BB962C8B-B14F-4D97-AF65-F5344CB8AC3E}">
        <p14:creationId xmlns:p14="http://schemas.microsoft.com/office/powerpoint/2010/main" val="264365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133B-E748-1588-082B-13BC03A6380D}"/>
              </a:ext>
            </a:extLst>
          </p:cNvPr>
          <p:cNvSpPr>
            <a:spLocks noGrp="1"/>
          </p:cNvSpPr>
          <p:nvPr>
            <p:ph type="title"/>
          </p:nvPr>
        </p:nvSpPr>
        <p:spPr>
          <a:xfrm>
            <a:off x="2826113" y="2525213"/>
            <a:ext cx="6947808" cy="1280890"/>
          </a:xfrm>
        </p:spPr>
        <p:txBody>
          <a:bodyPr>
            <a:normAutofit/>
          </a:bodyPr>
          <a:lstStyle/>
          <a:p>
            <a:r>
              <a:rPr lang="en-GB" sz="7200" b="1" dirty="0">
                <a:solidFill>
                  <a:schemeClr val="accent1"/>
                </a:solidFill>
              </a:rPr>
              <a:t>System Demo</a:t>
            </a:r>
          </a:p>
        </p:txBody>
      </p:sp>
    </p:spTree>
    <p:extLst>
      <p:ext uri="{BB962C8B-B14F-4D97-AF65-F5344CB8AC3E}">
        <p14:creationId xmlns:p14="http://schemas.microsoft.com/office/powerpoint/2010/main" val="376567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3B21C-6A4A-2F38-9454-79C5B61E508D}"/>
              </a:ext>
            </a:extLst>
          </p:cNvPr>
          <p:cNvSpPr>
            <a:spLocks noGrp="1"/>
          </p:cNvSpPr>
          <p:nvPr>
            <p:ph idx="1"/>
          </p:nvPr>
        </p:nvSpPr>
        <p:spPr>
          <a:xfrm>
            <a:off x="2109818" y="642151"/>
            <a:ext cx="8915400" cy="5785282"/>
          </a:xfrm>
        </p:spPr>
        <p:txBody>
          <a:bodyPr vert="horz" lIns="91440" tIns="45720" rIns="91440" bIns="45720" rtlCol="0" anchor="t">
            <a:normAutofit/>
          </a:bodyPr>
          <a:lstStyle/>
          <a:p>
            <a:r>
              <a:rPr lang="en-GB" sz="2400" b="1" i="1" dirty="0">
                <a:solidFill>
                  <a:srgbClr val="C00000"/>
                </a:solidFill>
              </a:rPr>
              <a:t>Challenges Faced:</a:t>
            </a:r>
          </a:p>
          <a:p>
            <a:pPr lvl="1"/>
            <a:r>
              <a:rPr lang="en-GB" sz="2200" dirty="0">
                <a:solidFill>
                  <a:schemeClr val="tx1"/>
                </a:solidFill>
              </a:rPr>
              <a:t>Understanding the specific requirements of the project, which we felt were vague.</a:t>
            </a:r>
          </a:p>
          <a:p>
            <a:pPr lvl="1"/>
            <a:r>
              <a:rPr lang="en-GB" sz="2200" dirty="0">
                <a:solidFill>
                  <a:schemeClr val="tx1"/>
                </a:solidFill>
              </a:rPr>
              <a:t>Operating within the stipulated time frame.</a:t>
            </a:r>
          </a:p>
          <a:p>
            <a:pPr lvl="1"/>
            <a:r>
              <a:rPr lang="en-GB" sz="2200" dirty="0">
                <a:solidFill>
                  <a:schemeClr val="tx1"/>
                </a:solidFill>
              </a:rPr>
              <a:t>Planning and deciding on an architecture.</a:t>
            </a:r>
          </a:p>
          <a:p>
            <a:pPr marL="457200" lvl="1" indent="0">
              <a:buNone/>
            </a:pPr>
            <a:endParaRPr lang="en-GB" sz="2200" b="1" i="1" dirty="0">
              <a:solidFill>
                <a:srgbClr val="C00000"/>
              </a:solidFill>
            </a:endParaRPr>
          </a:p>
          <a:p>
            <a:pPr marL="400050"/>
            <a:r>
              <a:rPr lang="en-GB" sz="2400" b="1" i="1" dirty="0">
                <a:solidFill>
                  <a:srgbClr val="C00000"/>
                </a:solidFill>
              </a:rPr>
              <a:t>Learnings:</a:t>
            </a:r>
          </a:p>
          <a:p>
            <a:pPr lvl="1"/>
            <a:r>
              <a:rPr lang="en-GB" sz="2200" dirty="0">
                <a:solidFill>
                  <a:schemeClr val="tx1"/>
                </a:solidFill>
              </a:rPr>
              <a:t>We got to learn how the various technologies involved in a data engineering project work together.  </a:t>
            </a:r>
          </a:p>
          <a:p>
            <a:pPr lvl="1"/>
            <a:r>
              <a:rPr lang="en-GB" sz="2200" dirty="0">
                <a:solidFill>
                  <a:schemeClr val="tx1"/>
                </a:solidFill>
              </a:rPr>
              <a:t>Performed Data Collection, Data Transformation, Data Integration, Data Ingestion, among many other processes.</a:t>
            </a:r>
          </a:p>
          <a:p>
            <a:pPr lvl="1"/>
            <a:r>
              <a:rPr lang="en-GB" sz="2200" dirty="0">
                <a:solidFill>
                  <a:schemeClr val="tx1"/>
                </a:solidFill>
              </a:rPr>
              <a:t>We learnt to work as a team and coalesce individual ideas and strengths.</a:t>
            </a:r>
            <a:endParaRPr lang="en-GB" sz="2200" b="1" i="1" dirty="0">
              <a:solidFill>
                <a:srgbClr val="C00000"/>
              </a:solidFill>
            </a:endParaRPr>
          </a:p>
          <a:p>
            <a:pPr marL="514350" lvl="1" indent="0">
              <a:buNone/>
            </a:pPr>
            <a:endParaRPr lang="en-GB" sz="2200" b="1" i="1" dirty="0">
              <a:solidFill>
                <a:srgbClr val="C00000"/>
              </a:solidFill>
            </a:endParaRPr>
          </a:p>
          <a:p>
            <a:pPr marL="57150" indent="0">
              <a:buNone/>
            </a:pPr>
            <a:endParaRPr lang="en-GB" sz="2400" b="1" i="1" dirty="0">
              <a:solidFill>
                <a:srgbClr val="C00000"/>
              </a:solidFill>
            </a:endParaRPr>
          </a:p>
        </p:txBody>
      </p:sp>
    </p:spTree>
    <p:extLst>
      <p:ext uri="{BB962C8B-B14F-4D97-AF65-F5344CB8AC3E}">
        <p14:creationId xmlns:p14="http://schemas.microsoft.com/office/powerpoint/2010/main" val="13513632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Wisp</Template>
  <TotalTime>0</TotalTime>
  <Words>243</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Sales360 Analysis- A Case Study</vt:lpstr>
      <vt:lpstr>Problem Statement:</vt:lpstr>
      <vt:lpstr>Architecture  Diagram:</vt:lpstr>
      <vt:lpstr>Raw Data:</vt:lpstr>
      <vt:lpstr>Staged Data:</vt:lpstr>
      <vt:lpstr>Curated data:</vt:lpstr>
      <vt:lpstr>Power BI Dashboard:</vt:lpstr>
      <vt:lpstr>System Demo</vt:lpstr>
      <vt:lpstr>PowerPoint Presentation</vt:lpstr>
      <vt:lpstr>Github Link:</vt:lpstr>
      <vt:lpstr>      Thank You</vt:lpstr>
      <vt:lpstr>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Sales360 Analysis- A Case Study</dc:title>
  <dc:creator>Sahoo, Pramath C SBOBNG-PTIY/TLK</dc:creator>
  <cp:lastModifiedBy>Sangaraju, Yuva Sahith V SBOBNG-PTIY/TAD</cp:lastModifiedBy>
  <cp:revision>4</cp:revision>
  <dcterms:created xsi:type="dcterms:W3CDTF">2023-10-05T09:23:43Z</dcterms:created>
  <dcterms:modified xsi:type="dcterms:W3CDTF">2023-10-06T08:35:59Z</dcterms:modified>
</cp:coreProperties>
</file>