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sldIdLst>
    <p:sldId id="256" r:id="rId2"/>
    <p:sldId id="257" r:id="rId3"/>
    <p:sldId id="259" r:id="rId4"/>
    <p:sldId id="261" r:id="rId5"/>
    <p:sldId id="262" r:id="rId6"/>
    <p:sldId id="263" r:id="rId7"/>
    <p:sldId id="264" r:id="rId8"/>
    <p:sldId id="265" r:id="rId9"/>
    <p:sldId id="266" r:id="rId10"/>
    <p:sldId id="270"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13BB340-8178-4CAD-B6CC-F5C92033D861}" type="datetimeFigureOut">
              <a:rPr lang="en-US" smtClean="0"/>
              <a:t>10/26/2022</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2EC5D993-9E2D-414B-B175-721E1429950B}" type="slidenum">
              <a:rPr lang="en-US" smtClean="0"/>
              <a:t>‹#›</a:t>
            </a:fld>
            <a:endParaRPr lang="en-US"/>
          </a:p>
        </p:txBody>
      </p:sp>
    </p:spTree>
    <p:extLst>
      <p:ext uri="{BB962C8B-B14F-4D97-AF65-F5344CB8AC3E}">
        <p14:creationId xmlns:p14="http://schemas.microsoft.com/office/powerpoint/2010/main" val="1787868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3BB340-8178-4CAD-B6CC-F5C92033D861}" type="datetimeFigureOut">
              <a:rPr lang="en-US" smtClean="0"/>
              <a:t>10/26/2022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C5D993-9E2D-414B-B175-721E1429950B}" type="slidenum">
              <a:rPr lang="en-US" smtClean="0"/>
              <a:t>‹#›</a:t>
            </a:fld>
            <a:endParaRPr lang="en-US"/>
          </a:p>
        </p:txBody>
      </p:sp>
    </p:spTree>
    <p:extLst>
      <p:ext uri="{BB962C8B-B14F-4D97-AF65-F5344CB8AC3E}">
        <p14:creationId xmlns:p14="http://schemas.microsoft.com/office/powerpoint/2010/main" val="407827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3BB340-8178-4CAD-B6CC-F5C92033D861}" type="datetimeFigureOut">
              <a:rPr lang="en-US" smtClean="0"/>
              <a:t>10/26/2022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C5D993-9E2D-414B-B175-721E1429950B}" type="slidenum">
              <a:rPr lang="en-US" smtClean="0"/>
              <a:t>‹#›</a:t>
            </a:fld>
            <a:endParaRPr lang="en-US"/>
          </a:p>
        </p:txBody>
      </p:sp>
    </p:spTree>
    <p:extLst>
      <p:ext uri="{BB962C8B-B14F-4D97-AF65-F5344CB8AC3E}">
        <p14:creationId xmlns:p14="http://schemas.microsoft.com/office/powerpoint/2010/main" val="30521628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3BB340-8178-4CAD-B6CC-F5C92033D861}" type="datetimeFigureOut">
              <a:rPr lang="en-US" smtClean="0"/>
              <a:t>10/26/2022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C5D993-9E2D-414B-B175-721E1429950B}"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926646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3BB340-8178-4CAD-B6CC-F5C92033D861}" type="datetimeFigureOut">
              <a:rPr lang="en-US" smtClean="0"/>
              <a:t>10/26/2022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C5D993-9E2D-414B-B175-721E1429950B}" type="slidenum">
              <a:rPr lang="en-US" smtClean="0"/>
              <a:t>‹#›</a:t>
            </a:fld>
            <a:endParaRPr lang="en-US"/>
          </a:p>
        </p:txBody>
      </p:sp>
    </p:spTree>
    <p:extLst>
      <p:ext uri="{BB962C8B-B14F-4D97-AF65-F5344CB8AC3E}">
        <p14:creationId xmlns:p14="http://schemas.microsoft.com/office/powerpoint/2010/main" val="7415456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13BB340-8178-4CAD-B6CC-F5C92033D861}" type="datetimeFigureOut">
              <a:rPr lang="en-US" smtClean="0"/>
              <a:t>10/26/2022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C5D993-9E2D-414B-B175-721E1429950B}" type="slidenum">
              <a:rPr lang="en-US" smtClean="0"/>
              <a:t>‹#›</a:t>
            </a:fld>
            <a:endParaRPr lang="en-US"/>
          </a:p>
        </p:txBody>
      </p:sp>
    </p:spTree>
    <p:extLst>
      <p:ext uri="{BB962C8B-B14F-4D97-AF65-F5344CB8AC3E}">
        <p14:creationId xmlns:p14="http://schemas.microsoft.com/office/powerpoint/2010/main" val="2390376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13BB340-8178-4CAD-B6CC-F5C92033D861}" type="datetimeFigureOut">
              <a:rPr lang="en-US" smtClean="0"/>
              <a:t>10/26/2022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C5D993-9E2D-414B-B175-721E1429950B}" type="slidenum">
              <a:rPr lang="en-US" smtClean="0"/>
              <a:t>‹#›</a:t>
            </a:fld>
            <a:endParaRPr lang="en-US"/>
          </a:p>
        </p:txBody>
      </p:sp>
    </p:spTree>
    <p:extLst>
      <p:ext uri="{BB962C8B-B14F-4D97-AF65-F5344CB8AC3E}">
        <p14:creationId xmlns:p14="http://schemas.microsoft.com/office/powerpoint/2010/main" val="26891776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3BB340-8178-4CAD-B6CC-F5C92033D861}" type="datetimeFigureOut">
              <a:rPr lang="en-US" smtClean="0"/>
              <a:t>10/26/2022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C5D993-9E2D-414B-B175-721E1429950B}" type="slidenum">
              <a:rPr lang="en-US" smtClean="0"/>
              <a:t>‹#›</a:t>
            </a:fld>
            <a:endParaRPr lang="en-US"/>
          </a:p>
        </p:txBody>
      </p:sp>
    </p:spTree>
    <p:extLst>
      <p:ext uri="{BB962C8B-B14F-4D97-AF65-F5344CB8AC3E}">
        <p14:creationId xmlns:p14="http://schemas.microsoft.com/office/powerpoint/2010/main" val="1118401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3BB340-8178-4CAD-B6CC-F5C92033D861}" type="datetimeFigureOut">
              <a:rPr lang="en-US" smtClean="0"/>
              <a:t>10/26/2022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C5D993-9E2D-414B-B175-721E1429950B}" type="slidenum">
              <a:rPr lang="en-US" smtClean="0"/>
              <a:t>‹#›</a:t>
            </a:fld>
            <a:endParaRPr lang="en-US"/>
          </a:p>
        </p:txBody>
      </p:sp>
    </p:spTree>
    <p:extLst>
      <p:ext uri="{BB962C8B-B14F-4D97-AF65-F5344CB8AC3E}">
        <p14:creationId xmlns:p14="http://schemas.microsoft.com/office/powerpoint/2010/main" val="2929343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3BB340-8178-4CAD-B6CC-F5C92033D861}" type="datetimeFigureOut">
              <a:rPr lang="en-US" smtClean="0"/>
              <a:t>10/26/2022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C5D993-9E2D-414B-B175-721E1429950B}" type="slidenum">
              <a:rPr lang="en-US" smtClean="0"/>
              <a:t>‹#›</a:t>
            </a:fld>
            <a:endParaRPr lang="en-US"/>
          </a:p>
        </p:txBody>
      </p:sp>
    </p:spTree>
    <p:extLst>
      <p:ext uri="{BB962C8B-B14F-4D97-AF65-F5344CB8AC3E}">
        <p14:creationId xmlns:p14="http://schemas.microsoft.com/office/powerpoint/2010/main" val="3830041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3BB340-8178-4CAD-B6CC-F5C92033D861}" type="datetimeFigureOut">
              <a:rPr lang="en-US" smtClean="0"/>
              <a:t>10/26/2022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C5D993-9E2D-414B-B175-721E1429950B}" type="slidenum">
              <a:rPr lang="en-US" smtClean="0"/>
              <a:t>‹#›</a:t>
            </a:fld>
            <a:endParaRPr lang="en-US"/>
          </a:p>
        </p:txBody>
      </p:sp>
    </p:spTree>
    <p:extLst>
      <p:ext uri="{BB962C8B-B14F-4D97-AF65-F5344CB8AC3E}">
        <p14:creationId xmlns:p14="http://schemas.microsoft.com/office/powerpoint/2010/main" val="2234919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13BB340-8178-4CAD-B6CC-F5C92033D861}" type="datetimeFigureOut">
              <a:rPr lang="en-US" smtClean="0"/>
              <a:t>10/26/2022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C5D993-9E2D-414B-B175-721E1429950B}" type="slidenum">
              <a:rPr lang="en-US" smtClean="0"/>
              <a:t>‹#›</a:t>
            </a:fld>
            <a:endParaRPr lang="en-US"/>
          </a:p>
        </p:txBody>
      </p:sp>
    </p:spTree>
    <p:extLst>
      <p:ext uri="{BB962C8B-B14F-4D97-AF65-F5344CB8AC3E}">
        <p14:creationId xmlns:p14="http://schemas.microsoft.com/office/powerpoint/2010/main" val="2729600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13BB340-8178-4CAD-B6CC-F5C92033D861}" type="datetimeFigureOut">
              <a:rPr lang="en-US" smtClean="0"/>
              <a:t>10/26/2022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C5D993-9E2D-414B-B175-721E1429950B}" type="slidenum">
              <a:rPr lang="en-US" smtClean="0"/>
              <a:t>‹#›</a:t>
            </a:fld>
            <a:endParaRPr lang="en-US"/>
          </a:p>
        </p:txBody>
      </p:sp>
    </p:spTree>
    <p:extLst>
      <p:ext uri="{BB962C8B-B14F-4D97-AF65-F5344CB8AC3E}">
        <p14:creationId xmlns:p14="http://schemas.microsoft.com/office/powerpoint/2010/main" val="3796275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13BB340-8178-4CAD-B6CC-F5C92033D861}" type="datetimeFigureOut">
              <a:rPr lang="en-US" smtClean="0"/>
              <a:t>10/26/2022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C5D993-9E2D-414B-B175-721E1429950B}" type="slidenum">
              <a:rPr lang="en-US" smtClean="0"/>
              <a:t>‹#›</a:t>
            </a:fld>
            <a:endParaRPr lang="en-US"/>
          </a:p>
        </p:txBody>
      </p:sp>
    </p:spTree>
    <p:extLst>
      <p:ext uri="{BB962C8B-B14F-4D97-AF65-F5344CB8AC3E}">
        <p14:creationId xmlns:p14="http://schemas.microsoft.com/office/powerpoint/2010/main" val="2240033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3BB340-8178-4CAD-B6CC-F5C92033D861}" type="datetimeFigureOut">
              <a:rPr lang="en-US" smtClean="0"/>
              <a:t>10/26/2022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C5D993-9E2D-414B-B175-721E1429950B}" type="slidenum">
              <a:rPr lang="en-US" smtClean="0"/>
              <a:t>‹#›</a:t>
            </a:fld>
            <a:endParaRPr lang="en-US"/>
          </a:p>
        </p:txBody>
      </p:sp>
    </p:spTree>
    <p:extLst>
      <p:ext uri="{BB962C8B-B14F-4D97-AF65-F5344CB8AC3E}">
        <p14:creationId xmlns:p14="http://schemas.microsoft.com/office/powerpoint/2010/main" val="4162582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3BB340-8178-4CAD-B6CC-F5C92033D861}" type="datetimeFigureOut">
              <a:rPr lang="en-US" smtClean="0"/>
              <a:t>10/26/2022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C5D993-9E2D-414B-B175-721E1429950B}" type="slidenum">
              <a:rPr lang="en-US" smtClean="0"/>
              <a:t>‹#›</a:t>
            </a:fld>
            <a:endParaRPr lang="en-US"/>
          </a:p>
        </p:txBody>
      </p:sp>
    </p:spTree>
    <p:extLst>
      <p:ext uri="{BB962C8B-B14F-4D97-AF65-F5344CB8AC3E}">
        <p14:creationId xmlns:p14="http://schemas.microsoft.com/office/powerpoint/2010/main" val="3740970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3BB340-8178-4CAD-B6CC-F5C92033D861}" type="datetimeFigureOut">
              <a:rPr lang="en-US" smtClean="0"/>
              <a:t>10/26/2022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C5D993-9E2D-414B-B175-721E1429950B}" type="slidenum">
              <a:rPr lang="en-US" smtClean="0"/>
              <a:t>‹#›</a:t>
            </a:fld>
            <a:endParaRPr lang="en-US"/>
          </a:p>
        </p:txBody>
      </p:sp>
    </p:spTree>
    <p:extLst>
      <p:ext uri="{BB962C8B-B14F-4D97-AF65-F5344CB8AC3E}">
        <p14:creationId xmlns:p14="http://schemas.microsoft.com/office/powerpoint/2010/main" val="4065477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13BB340-8178-4CAD-B6CC-F5C92033D861}" type="datetimeFigureOut">
              <a:rPr lang="en-US" smtClean="0"/>
              <a:t>10/26/2022</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EC5D993-9E2D-414B-B175-721E1429950B}" type="slidenum">
              <a:rPr lang="en-US" smtClean="0"/>
              <a:t>‹#›</a:t>
            </a:fld>
            <a:endParaRPr lang="en-US"/>
          </a:p>
        </p:txBody>
      </p:sp>
    </p:spTree>
    <p:extLst>
      <p:ext uri="{BB962C8B-B14F-4D97-AF65-F5344CB8AC3E}">
        <p14:creationId xmlns:p14="http://schemas.microsoft.com/office/powerpoint/2010/main" val="1309562763"/>
      </p:ext>
    </p:extLst>
  </p:cSld>
  <p:clrMap bg1="dk1" tx1="lt1" bg2="dk2" tx2="lt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 id="2147483775" r:id="rId14"/>
    <p:sldLayoutId id="2147483776" r:id="rId15"/>
    <p:sldLayoutId id="2147483777" r:id="rId16"/>
    <p:sldLayoutId id="2147483778"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04EDC-93C5-1664-0F12-CA97E89A3D95}"/>
              </a:ext>
            </a:extLst>
          </p:cNvPr>
          <p:cNvSpPr>
            <a:spLocks noGrp="1"/>
          </p:cNvSpPr>
          <p:nvPr>
            <p:ph type="ctrTitle"/>
          </p:nvPr>
        </p:nvSpPr>
        <p:spPr>
          <a:xfrm>
            <a:off x="1524000" y="2042319"/>
            <a:ext cx="9144000" cy="2387600"/>
          </a:xfrm>
        </p:spPr>
        <p:txBody>
          <a:bodyPr>
            <a:normAutofit/>
          </a:bodyPr>
          <a:lstStyle/>
          <a:p>
            <a:pPr marL="0" marR="0">
              <a:lnSpc>
                <a:spcPct val="107000"/>
              </a:lnSpc>
              <a:spcBef>
                <a:spcPts val="1200"/>
              </a:spcBef>
              <a:spcAft>
                <a:spcPts val="0"/>
              </a:spcAft>
            </a:pPr>
            <a:r>
              <a:rPr lang="en-US" sz="3600" b="1" kern="0">
                <a:solidFill>
                  <a:schemeClr val="accent3">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Speech Emotion Recognition Using </a:t>
            </a:r>
            <a:r>
              <a:rPr lang="en-US" sz="3600" b="1" kern="0">
                <a:solidFill>
                  <a:schemeClr val="accent3">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Deep</a:t>
            </a:r>
            <a:r>
              <a:rPr lang="en-US" sz="3600" b="1" kern="0">
                <a:solidFill>
                  <a:schemeClr val="accent3">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Learning:</a:t>
            </a:r>
            <a:br>
              <a:rPr lang="en-US" sz="1800" b="1" kern="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r>
              <a:rPr lang="en-US" sz="1800">
                <a:effectLst/>
                <a:latin typeface="Calibri" panose="020F0502020204030204" pitchFamily="34" charset="0"/>
                <a:ea typeface="Calibri" panose="020F0502020204030204" pitchFamily="34" charset="0"/>
                <a:cs typeface="Times New Roman" panose="02020603050405020304" pitchFamily="18" charset="0"/>
              </a:rPr>
              <a:t> </a:t>
            </a:r>
            <a:br>
              <a:rPr lang="en-US" sz="180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id="{1779D209-0C35-43C4-61A5-F3BF71DD9922}"/>
              </a:ext>
            </a:extLst>
          </p:cNvPr>
          <p:cNvSpPr>
            <a:spLocks noGrp="1"/>
          </p:cNvSpPr>
          <p:nvPr>
            <p:ph type="subTitle" idx="1"/>
          </p:nvPr>
        </p:nvSpPr>
        <p:spPr/>
        <p:txBody>
          <a:bodyPr>
            <a:normAutofit/>
          </a:bodyPr>
          <a:lstStyle/>
          <a:p>
            <a:pPr marL="3657600" marR="0">
              <a:lnSpc>
                <a:spcPct val="107000"/>
              </a:lnSpc>
              <a:spcBef>
                <a:spcPts val="0"/>
              </a:spcBef>
              <a:spcAft>
                <a:spcPts val="800"/>
              </a:spcAft>
            </a:pPr>
            <a:r>
              <a:rPr lang="en-US" sz="1600" dirty="0">
                <a:solidFill>
                  <a:schemeClr val="tx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US" sz="1600" dirty="0">
                <a:solidFill>
                  <a:schemeClr val="tx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rPr>
              <a:t>Sahith Reddy (2010040088)</a:t>
            </a:r>
          </a:p>
          <a:p>
            <a:pPr marL="3657600" marR="0">
              <a:lnSpc>
                <a:spcPct val="107000"/>
              </a:lnSpc>
              <a:spcBef>
                <a:spcPts val="0"/>
              </a:spcBef>
              <a:spcAft>
                <a:spcPts val="800"/>
              </a:spcAft>
            </a:pPr>
            <a:r>
              <a:rPr lang="en-US" sz="1600" dirty="0">
                <a:solidFill>
                  <a:schemeClr val="tx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US" sz="1600" dirty="0">
                <a:solidFill>
                  <a:schemeClr val="tx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rPr>
              <a:t>Raj Parikh (2010040076)</a:t>
            </a:r>
          </a:p>
          <a:p>
            <a:pPr marL="3657600" marR="0">
              <a:lnSpc>
                <a:spcPct val="107000"/>
              </a:lnSpc>
              <a:spcBef>
                <a:spcPts val="0"/>
              </a:spcBef>
              <a:spcAft>
                <a:spcPts val="800"/>
              </a:spcAft>
            </a:pPr>
            <a:r>
              <a:rPr lang="en-US" sz="1600" dirty="0">
                <a:solidFill>
                  <a:schemeClr val="tx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US" sz="1600" dirty="0">
                <a:solidFill>
                  <a:schemeClr val="tx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rPr>
              <a:t>Nanda Sai (2010040028)</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dirty="0"/>
          </a:p>
        </p:txBody>
      </p:sp>
    </p:spTree>
    <p:extLst>
      <p:ext uri="{BB962C8B-B14F-4D97-AF65-F5344CB8AC3E}">
        <p14:creationId xmlns:p14="http://schemas.microsoft.com/office/powerpoint/2010/main" val="4016803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88000"/>
                <a:hueMod val="106000"/>
                <a:satMod val="140000"/>
                <a:lumMod val="54000"/>
              </a:schemeClr>
              <a:schemeClr val="bg1">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56" name="Picture 2">
            <a:extLst>
              <a:ext uri="{FF2B5EF4-FFF2-40B4-BE49-F238E27FC236}">
                <a16:creationId xmlns:a16="http://schemas.microsoft.com/office/drawing/2014/main" id="{6551C300-1D7A-46C3-9EF6-0EAC9B1E1F5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58" name="Group 57">
            <a:extLst>
              <a:ext uri="{FF2B5EF4-FFF2-40B4-BE49-F238E27FC236}">
                <a16:creationId xmlns:a16="http://schemas.microsoft.com/office/drawing/2014/main" id="{8EC1EDC6-1B42-4FCD-BC53-B1D05BFF2E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59" name="Group 58">
              <a:extLst>
                <a:ext uri="{FF2B5EF4-FFF2-40B4-BE49-F238E27FC236}">
                  <a16:creationId xmlns:a16="http://schemas.microsoft.com/office/drawing/2014/main" id="{633EFBCB-98A2-4F16-B3BB-BF9EC17846B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71" name="Rectangle 5">
                <a:extLst>
                  <a:ext uri="{FF2B5EF4-FFF2-40B4-BE49-F238E27FC236}">
                    <a16:creationId xmlns:a16="http://schemas.microsoft.com/office/drawing/2014/main" id="{B399E29C-9CF8-4BD1-8750-949BA21268E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2" name="Freeform 6">
                <a:extLst>
                  <a:ext uri="{FF2B5EF4-FFF2-40B4-BE49-F238E27FC236}">
                    <a16:creationId xmlns:a16="http://schemas.microsoft.com/office/drawing/2014/main" id="{CB02DFF7-56DA-42B6-B49A-C8926B841A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7">
                <a:extLst>
                  <a:ext uri="{FF2B5EF4-FFF2-40B4-BE49-F238E27FC236}">
                    <a16:creationId xmlns:a16="http://schemas.microsoft.com/office/drawing/2014/main" id="{07F77B45-21CD-43DB-AD58-24F8145021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Freeform 8">
                <a:extLst>
                  <a:ext uri="{FF2B5EF4-FFF2-40B4-BE49-F238E27FC236}">
                    <a16:creationId xmlns:a16="http://schemas.microsoft.com/office/drawing/2014/main" id="{F0151C40-12A4-4A09-A8B6-179A062EF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Freeform 9">
                <a:extLst>
                  <a:ext uri="{FF2B5EF4-FFF2-40B4-BE49-F238E27FC236}">
                    <a16:creationId xmlns:a16="http://schemas.microsoft.com/office/drawing/2014/main" id="{F0146EA7-EB82-410D-A6ED-7C10C525AD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10">
                <a:extLst>
                  <a:ext uri="{FF2B5EF4-FFF2-40B4-BE49-F238E27FC236}">
                    <a16:creationId xmlns:a16="http://schemas.microsoft.com/office/drawing/2014/main" id="{20DD5C02-0C86-4FA9-B82A-254EF58D37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11">
                <a:extLst>
                  <a:ext uri="{FF2B5EF4-FFF2-40B4-BE49-F238E27FC236}">
                    <a16:creationId xmlns:a16="http://schemas.microsoft.com/office/drawing/2014/main" id="{19ED9FD5-1147-400A-8A32-82A74F7AD8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12">
                <a:extLst>
                  <a:ext uri="{FF2B5EF4-FFF2-40B4-BE49-F238E27FC236}">
                    <a16:creationId xmlns:a16="http://schemas.microsoft.com/office/drawing/2014/main" id="{E79E6A0D-4D79-4788-8769-B989488019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13">
                <a:extLst>
                  <a:ext uri="{FF2B5EF4-FFF2-40B4-BE49-F238E27FC236}">
                    <a16:creationId xmlns:a16="http://schemas.microsoft.com/office/drawing/2014/main" id="{A6F42038-BF59-409A-902B-AD7799149A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14">
                <a:extLst>
                  <a:ext uri="{FF2B5EF4-FFF2-40B4-BE49-F238E27FC236}">
                    <a16:creationId xmlns:a16="http://schemas.microsoft.com/office/drawing/2014/main" id="{D8B0BD48-5982-4C95-A7C8-E0D230645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15">
                <a:extLst>
                  <a:ext uri="{FF2B5EF4-FFF2-40B4-BE49-F238E27FC236}">
                    <a16:creationId xmlns:a16="http://schemas.microsoft.com/office/drawing/2014/main" id="{F6C539D3-C6BD-4FB0-AA91-5AF1BF14C5F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Line 16">
                <a:extLst>
                  <a:ext uri="{FF2B5EF4-FFF2-40B4-BE49-F238E27FC236}">
                    <a16:creationId xmlns:a16="http://schemas.microsoft.com/office/drawing/2014/main" id="{34F70AD6-B8F4-4F9D-8593-D4047107BD90}"/>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83" name="Freeform 17">
                <a:extLst>
                  <a:ext uri="{FF2B5EF4-FFF2-40B4-BE49-F238E27FC236}">
                    <a16:creationId xmlns:a16="http://schemas.microsoft.com/office/drawing/2014/main" id="{51EAB0E0-5DE2-4906-80B0-211A62478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18">
                <a:extLst>
                  <a:ext uri="{FF2B5EF4-FFF2-40B4-BE49-F238E27FC236}">
                    <a16:creationId xmlns:a16="http://schemas.microsoft.com/office/drawing/2014/main" id="{38E8B65E-526B-458D-85A5-21C0A1A74F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19">
                <a:extLst>
                  <a:ext uri="{FF2B5EF4-FFF2-40B4-BE49-F238E27FC236}">
                    <a16:creationId xmlns:a16="http://schemas.microsoft.com/office/drawing/2014/main" id="{CCE331A2-5388-42F4-A175-69310C1BEF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20">
                <a:extLst>
                  <a:ext uri="{FF2B5EF4-FFF2-40B4-BE49-F238E27FC236}">
                    <a16:creationId xmlns:a16="http://schemas.microsoft.com/office/drawing/2014/main" id="{4E758D69-ACA2-4888-84BB-B05B1FAF2A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Rectangle 21">
                <a:extLst>
                  <a:ext uri="{FF2B5EF4-FFF2-40B4-BE49-F238E27FC236}">
                    <a16:creationId xmlns:a16="http://schemas.microsoft.com/office/drawing/2014/main" id="{078AAA22-796B-4F0E-85DA-B8B0E81115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88" name="Freeform 22">
                <a:extLst>
                  <a:ext uri="{FF2B5EF4-FFF2-40B4-BE49-F238E27FC236}">
                    <a16:creationId xmlns:a16="http://schemas.microsoft.com/office/drawing/2014/main" id="{D1254A9A-3E31-4A25-9A91-F9BC6CF6A3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23">
                <a:extLst>
                  <a:ext uri="{FF2B5EF4-FFF2-40B4-BE49-F238E27FC236}">
                    <a16:creationId xmlns:a16="http://schemas.microsoft.com/office/drawing/2014/main" id="{18CADB3C-936C-476A-A261-28DD5ABA734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24">
                <a:extLst>
                  <a:ext uri="{FF2B5EF4-FFF2-40B4-BE49-F238E27FC236}">
                    <a16:creationId xmlns:a16="http://schemas.microsoft.com/office/drawing/2014/main" id="{771961D1-28D7-4CC1-A720-2933E8B913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25">
                <a:extLst>
                  <a:ext uri="{FF2B5EF4-FFF2-40B4-BE49-F238E27FC236}">
                    <a16:creationId xmlns:a16="http://schemas.microsoft.com/office/drawing/2014/main" id="{E7B8B616-B89E-4A1C-98DE-13B8B93947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26">
                <a:extLst>
                  <a:ext uri="{FF2B5EF4-FFF2-40B4-BE49-F238E27FC236}">
                    <a16:creationId xmlns:a16="http://schemas.microsoft.com/office/drawing/2014/main" id="{5D6CC1A1-D003-44BA-87E4-B3A7F3D30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Freeform 27">
                <a:extLst>
                  <a:ext uri="{FF2B5EF4-FFF2-40B4-BE49-F238E27FC236}">
                    <a16:creationId xmlns:a16="http://schemas.microsoft.com/office/drawing/2014/main" id="{FF32749B-B34C-4FCB-A33A-0478844A9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28">
                <a:extLst>
                  <a:ext uri="{FF2B5EF4-FFF2-40B4-BE49-F238E27FC236}">
                    <a16:creationId xmlns:a16="http://schemas.microsoft.com/office/drawing/2014/main" id="{4455F261-AC57-4085-8989-4DBED747F1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29">
                <a:extLst>
                  <a:ext uri="{FF2B5EF4-FFF2-40B4-BE49-F238E27FC236}">
                    <a16:creationId xmlns:a16="http://schemas.microsoft.com/office/drawing/2014/main" id="{57CEA90D-DB58-4EC0-A55C-15FAF59E0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Freeform 30">
                <a:extLst>
                  <a:ext uri="{FF2B5EF4-FFF2-40B4-BE49-F238E27FC236}">
                    <a16:creationId xmlns:a16="http://schemas.microsoft.com/office/drawing/2014/main" id="{66BBB005-2E38-496A-A46C-FD2B0605C1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7" name="Freeform 31">
                <a:extLst>
                  <a:ext uri="{FF2B5EF4-FFF2-40B4-BE49-F238E27FC236}">
                    <a16:creationId xmlns:a16="http://schemas.microsoft.com/office/drawing/2014/main" id="{E1A7618C-DE9D-401A-AD7A-784F19DA85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60" name="Group 59">
              <a:extLst>
                <a:ext uri="{FF2B5EF4-FFF2-40B4-BE49-F238E27FC236}">
                  <a16:creationId xmlns:a16="http://schemas.microsoft.com/office/drawing/2014/main" id="{5E441C57-A0CF-4D49-9609-55CB4646BD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61" name="Freeform 32">
                <a:extLst>
                  <a:ext uri="{FF2B5EF4-FFF2-40B4-BE49-F238E27FC236}">
                    <a16:creationId xmlns:a16="http://schemas.microsoft.com/office/drawing/2014/main" id="{2D3240AD-75B9-452B-9967-D05B40DE5F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33">
                <a:extLst>
                  <a:ext uri="{FF2B5EF4-FFF2-40B4-BE49-F238E27FC236}">
                    <a16:creationId xmlns:a16="http://schemas.microsoft.com/office/drawing/2014/main" id="{6A557EE5-4777-4655-A433-05006D8410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34">
                <a:extLst>
                  <a:ext uri="{FF2B5EF4-FFF2-40B4-BE49-F238E27FC236}">
                    <a16:creationId xmlns:a16="http://schemas.microsoft.com/office/drawing/2014/main" id="{6B721B6E-8FF2-470B-A180-C594E82718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35">
                <a:extLst>
                  <a:ext uri="{FF2B5EF4-FFF2-40B4-BE49-F238E27FC236}">
                    <a16:creationId xmlns:a16="http://schemas.microsoft.com/office/drawing/2014/main" id="{23E045A6-2D54-488D-B5F0-6885184308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36">
                <a:extLst>
                  <a:ext uri="{FF2B5EF4-FFF2-40B4-BE49-F238E27FC236}">
                    <a16:creationId xmlns:a16="http://schemas.microsoft.com/office/drawing/2014/main" id="{2A4F07ED-57C7-4FF7-ABF8-793FC03A24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37">
                <a:extLst>
                  <a:ext uri="{FF2B5EF4-FFF2-40B4-BE49-F238E27FC236}">
                    <a16:creationId xmlns:a16="http://schemas.microsoft.com/office/drawing/2014/main" id="{8829D0E6-D04F-4297-A784-6837F13EC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38">
                <a:extLst>
                  <a:ext uri="{FF2B5EF4-FFF2-40B4-BE49-F238E27FC236}">
                    <a16:creationId xmlns:a16="http://schemas.microsoft.com/office/drawing/2014/main" id="{9477D3D3-AA00-446F-B05D-EBBA25D3C9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39">
                <a:extLst>
                  <a:ext uri="{FF2B5EF4-FFF2-40B4-BE49-F238E27FC236}">
                    <a16:creationId xmlns:a16="http://schemas.microsoft.com/office/drawing/2014/main" id="{5AC450AD-A350-42FA-B7EA-103D4416B4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40">
                <a:extLst>
                  <a:ext uri="{FF2B5EF4-FFF2-40B4-BE49-F238E27FC236}">
                    <a16:creationId xmlns:a16="http://schemas.microsoft.com/office/drawing/2014/main" id="{A10F783A-EC27-47BE-A21D-3531A036FA6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Rectangle 41">
                <a:extLst>
                  <a:ext uri="{FF2B5EF4-FFF2-40B4-BE49-F238E27FC236}">
                    <a16:creationId xmlns:a16="http://schemas.microsoft.com/office/drawing/2014/main" id="{A2CBE444-D00C-4C80-9F29-42A250C500B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grpSp>
        <p:nvGrpSpPr>
          <p:cNvPr id="99" name="Group 98">
            <a:extLst>
              <a:ext uri="{FF2B5EF4-FFF2-40B4-BE49-F238E27FC236}">
                <a16:creationId xmlns:a16="http://schemas.microsoft.com/office/drawing/2014/main" id="{08AFDCCA-EC08-414E-B480-1D1877FE74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3" cy="6858001"/>
            <a:chOff x="0" y="-1"/>
            <a:chExt cx="12192003" cy="6858001"/>
          </a:xfrm>
        </p:grpSpPr>
        <p:sp useBgFill="1">
          <p:nvSpPr>
            <p:cNvPr id="100" name="Rectangle 99">
              <a:extLst>
                <a:ext uri="{FF2B5EF4-FFF2-40B4-BE49-F238E27FC236}">
                  <a16:creationId xmlns:a16="http://schemas.microsoft.com/office/drawing/2014/main" id="{98030F13-6DC8-412D-A37E-D6C832600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1" name="Picture 2">
              <a:extLst>
                <a:ext uri="{FF2B5EF4-FFF2-40B4-BE49-F238E27FC236}">
                  <a16:creationId xmlns:a16="http://schemas.microsoft.com/office/drawing/2014/main" id="{49F8A5B6-B5E2-4326-8F6F-A93A10030542}"/>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pic>
        <p:nvPicPr>
          <p:cNvPr id="144" name="Picture 2">
            <a:extLst>
              <a:ext uri="{FF2B5EF4-FFF2-40B4-BE49-F238E27FC236}">
                <a16:creationId xmlns:a16="http://schemas.microsoft.com/office/drawing/2014/main" id="{1DE10DE7-9D2C-4BED-BB15-10A57A4852D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pic>
        <p:nvPicPr>
          <p:cNvPr id="38" name="Picture 37">
            <a:extLst>
              <a:ext uri="{FF2B5EF4-FFF2-40B4-BE49-F238E27FC236}">
                <a16:creationId xmlns:a16="http://schemas.microsoft.com/office/drawing/2014/main" id="{726A3CBA-B5B9-E0FB-40F4-C772F3A1ABE2}"/>
              </a:ext>
            </a:extLst>
          </p:cNvPr>
          <p:cNvPicPr>
            <a:picLocks noChangeAspect="1"/>
          </p:cNvPicPr>
          <p:nvPr/>
        </p:nvPicPr>
        <p:blipFill rotWithShape="1">
          <a:blip r:embed="rId4"/>
          <a:srcRect r="19940" b="-1"/>
          <a:stretch/>
        </p:blipFill>
        <p:spPr>
          <a:xfrm>
            <a:off x="965201" y="965200"/>
            <a:ext cx="10253130" cy="4866640"/>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3328088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41" name="Rectangle 7">
            <a:extLst>
              <a:ext uri="{FF2B5EF4-FFF2-40B4-BE49-F238E27FC236}">
                <a16:creationId xmlns:a16="http://schemas.microsoft.com/office/drawing/2014/main" id="{CC892AB0-7D6D-4FC9-9105-0CB427161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9">
            <a:extLst>
              <a:ext uri="{FF2B5EF4-FFF2-40B4-BE49-F238E27FC236}">
                <a16:creationId xmlns:a16="http://schemas.microsoft.com/office/drawing/2014/main" id="{807353E4-FA19-40CB-8AF8-3A8E6704B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11" name="Freeform 35">
              <a:extLst>
                <a:ext uri="{FF2B5EF4-FFF2-40B4-BE49-F238E27FC236}">
                  <a16:creationId xmlns:a16="http://schemas.microsoft.com/office/drawing/2014/main" id="{697D009D-8E70-460A-BE57-321BB076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12" name="Freeform 36">
              <a:extLst>
                <a:ext uri="{FF2B5EF4-FFF2-40B4-BE49-F238E27FC236}">
                  <a16:creationId xmlns:a16="http://schemas.microsoft.com/office/drawing/2014/main" id="{D0001F35-F282-403E-8D08-0D204D851F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13" name="Freeform 38">
              <a:extLst>
                <a:ext uri="{FF2B5EF4-FFF2-40B4-BE49-F238E27FC236}">
                  <a16:creationId xmlns:a16="http://schemas.microsoft.com/office/drawing/2014/main" id="{3F8A69A2-2D15-40CD-8C14-A18643ABA5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4" name="Freeform 39">
              <a:extLst>
                <a:ext uri="{FF2B5EF4-FFF2-40B4-BE49-F238E27FC236}">
                  <a16:creationId xmlns:a16="http://schemas.microsoft.com/office/drawing/2014/main" id="{B665CA2A-9D55-4786-9343-EB4667262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15" name="Freeform 40">
              <a:extLst>
                <a:ext uri="{FF2B5EF4-FFF2-40B4-BE49-F238E27FC236}">
                  <a16:creationId xmlns:a16="http://schemas.microsoft.com/office/drawing/2014/main" id="{CEE9BD85-96DF-4CDF-BC0F-C4E46062B3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6" name="Rectangle 41">
              <a:extLst>
                <a:ext uri="{FF2B5EF4-FFF2-40B4-BE49-F238E27FC236}">
                  <a16:creationId xmlns:a16="http://schemas.microsoft.com/office/drawing/2014/main" id="{6BB6F5E5-6CA3-4B20-86A7-1174D6E71F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nvGrpSpPr>
          <p:cNvPr id="18" name="Group 17">
            <a:extLst>
              <a:ext uri="{FF2B5EF4-FFF2-40B4-BE49-F238E27FC236}">
                <a16:creationId xmlns:a16="http://schemas.microsoft.com/office/drawing/2014/main" id="{0328E69E-CE3D-4110-8BF7-AD3C0C10CB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19" name="Freeform 32">
              <a:extLst>
                <a:ext uri="{FF2B5EF4-FFF2-40B4-BE49-F238E27FC236}">
                  <a16:creationId xmlns:a16="http://schemas.microsoft.com/office/drawing/2014/main" id="{30F84C80-9E12-4460-B88F-D03839F0C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0" name="Freeform 33">
              <a:extLst>
                <a:ext uri="{FF2B5EF4-FFF2-40B4-BE49-F238E27FC236}">
                  <a16:creationId xmlns:a16="http://schemas.microsoft.com/office/drawing/2014/main" id="{2F84C18C-5783-48FF-9DE0-FDA327CFC4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1" name="Freeform 34">
              <a:extLst>
                <a:ext uri="{FF2B5EF4-FFF2-40B4-BE49-F238E27FC236}">
                  <a16:creationId xmlns:a16="http://schemas.microsoft.com/office/drawing/2014/main" id="{08C6A855-346C-4589-9AD4-5E15BCBC7A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2" name="Freeform 37">
              <a:extLst>
                <a:ext uri="{FF2B5EF4-FFF2-40B4-BE49-F238E27FC236}">
                  <a16:creationId xmlns:a16="http://schemas.microsoft.com/office/drawing/2014/main" id="{7E64BEE6-1157-421C-A02A-47639E4D9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24" name="Group 23">
            <a:extLst>
              <a:ext uri="{FF2B5EF4-FFF2-40B4-BE49-F238E27FC236}">
                <a16:creationId xmlns:a16="http://schemas.microsoft.com/office/drawing/2014/main" id="{F64806C9-3599-45A7-BCFF-F762C54276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25" name="Freeform 32">
              <a:extLst>
                <a:ext uri="{FF2B5EF4-FFF2-40B4-BE49-F238E27FC236}">
                  <a16:creationId xmlns:a16="http://schemas.microsoft.com/office/drawing/2014/main" id="{41D6E755-9558-4CAA-8F56-469D231C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6" name="Freeform 33">
              <a:extLst>
                <a:ext uri="{FF2B5EF4-FFF2-40B4-BE49-F238E27FC236}">
                  <a16:creationId xmlns:a16="http://schemas.microsoft.com/office/drawing/2014/main" id="{8FCD41C4-606C-446C-8C81-6353C644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7" name="Freeform 34">
              <a:extLst>
                <a:ext uri="{FF2B5EF4-FFF2-40B4-BE49-F238E27FC236}">
                  <a16:creationId xmlns:a16="http://schemas.microsoft.com/office/drawing/2014/main" id="{274CFBE4-CEA6-4C81-BB1E-83E1896771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8" name="Freeform 37">
              <a:extLst>
                <a:ext uri="{FF2B5EF4-FFF2-40B4-BE49-F238E27FC236}">
                  <a16:creationId xmlns:a16="http://schemas.microsoft.com/office/drawing/2014/main" id="{24813D3D-7B30-42F2-9065-1B40F140C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30" name="Group 29">
            <a:extLst>
              <a:ext uri="{FF2B5EF4-FFF2-40B4-BE49-F238E27FC236}">
                <a16:creationId xmlns:a16="http://schemas.microsoft.com/office/drawing/2014/main" id="{1287AC97-A8E8-4B45-A50A-3057A88B40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31" name="Freeform 35">
              <a:extLst>
                <a:ext uri="{FF2B5EF4-FFF2-40B4-BE49-F238E27FC236}">
                  <a16:creationId xmlns:a16="http://schemas.microsoft.com/office/drawing/2014/main" id="{57D70AA8-D36C-4DF9-B7D7-4E2C9BEFD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32" name="Freeform 36">
              <a:extLst>
                <a:ext uri="{FF2B5EF4-FFF2-40B4-BE49-F238E27FC236}">
                  <a16:creationId xmlns:a16="http://schemas.microsoft.com/office/drawing/2014/main" id="{74D88556-8C5B-41AF-9FA0-92D2734708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33" name="Freeform 38">
              <a:extLst>
                <a:ext uri="{FF2B5EF4-FFF2-40B4-BE49-F238E27FC236}">
                  <a16:creationId xmlns:a16="http://schemas.microsoft.com/office/drawing/2014/main" id="{17E00558-8912-48C6-8202-D8A2D854B7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4" name="Freeform 39">
              <a:extLst>
                <a:ext uri="{FF2B5EF4-FFF2-40B4-BE49-F238E27FC236}">
                  <a16:creationId xmlns:a16="http://schemas.microsoft.com/office/drawing/2014/main" id="{7E4C092A-90EF-4870-97FC-C2D97FD2C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35" name="Freeform 40">
              <a:extLst>
                <a:ext uri="{FF2B5EF4-FFF2-40B4-BE49-F238E27FC236}">
                  <a16:creationId xmlns:a16="http://schemas.microsoft.com/office/drawing/2014/main" id="{0C8C091A-4902-4B98-BB6B-AF6FA1174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6" name="Rectangle 41">
              <a:extLst>
                <a:ext uri="{FF2B5EF4-FFF2-40B4-BE49-F238E27FC236}">
                  <a16:creationId xmlns:a16="http://schemas.microsoft.com/office/drawing/2014/main" id="{50C57AA3-5B6E-4C49-9AE3-D130A25404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sp>
        <p:nvSpPr>
          <p:cNvPr id="38" name="Rectangle 37">
            <a:extLst>
              <a:ext uri="{FF2B5EF4-FFF2-40B4-BE49-F238E27FC236}">
                <a16:creationId xmlns:a16="http://schemas.microsoft.com/office/drawing/2014/main" id="{6D29BE04-4454-4832-B83F-10D001BFF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ound Diagonal Corner Rectangle 7">
            <a:extLst>
              <a:ext uri="{FF2B5EF4-FFF2-40B4-BE49-F238E27FC236}">
                <a16:creationId xmlns:a16="http://schemas.microsoft.com/office/drawing/2014/main" id="{98714CE9-3C2C-48E1-8B8F-CFB7735C4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B51702-FC4B-8EB4-052E-6B696B57952D}"/>
              </a:ext>
            </a:extLst>
          </p:cNvPr>
          <p:cNvSpPr>
            <a:spLocks noGrp="1"/>
          </p:cNvSpPr>
          <p:nvPr>
            <p:ph type="title"/>
          </p:nvPr>
        </p:nvSpPr>
        <p:spPr>
          <a:xfrm>
            <a:off x="1577445" y="1168078"/>
            <a:ext cx="9048219" cy="1092200"/>
          </a:xfrm>
        </p:spPr>
        <p:txBody>
          <a:bodyPr anchor="ctr">
            <a:normAutofit/>
          </a:bodyPr>
          <a:lstStyle/>
          <a:p>
            <a:pPr algn="ctr"/>
            <a:r>
              <a:rPr lang="en-US" dirty="0">
                <a:solidFill>
                  <a:srgbClr val="FFFFFF"/>
                </a:solidFill>
              </a:rPr>
              <a:t>Result :</a:t>
            </a:r>
          </a:p>
        </p:txBody>
      </p:sp>
      <p:sp>
        <p:nvSpPr>
          <p:cNvPr id="3" name="Content Placeholder 2">
            <a:extLst>
              <a:ext uri="{FF2B5EF4-FFF2-40B4-BE49-F238E27FC236}">
                <a16:creationId xmlns:a16="http://schemas.microsoft.com/office/drawing/2014/main" id="{1E69D79A-1A89-E49C-73C2-4B2C815AFD30}"/>
              </a:ext>
            </a:extLst>
          </p:cNvPr>
          <p:cNvSpPr>
            <a:spLocks noGrp="1"/>
          </p:cNvSpPr>
          <p:nvPr>
            <p:ph idx="1"/>
          </p:nvPr>
        </p:nvSpPr>
        <p:spPr>
          <a:xfrm>
            <a:off x="1577446" y="2413001"/>
            <a:ext cx="9048218" cy="3033180"/>
          </a:xfrm>
        </p:spPr>
        <p:txBody>
          <a:bodyPr anchor="ctr">
            <a:normAutofit/>
          </a:bodyPr>
          <a:lstStyle/>
          <a:p>
            <a:r>
              <a:rPr lang="en-US" sz="2000" b="0" i="0" dirty="0">
                <a:solidFill>
                  <a:srgbClr val="FFFFFF"/>
                </a:solidFill>
                <a:effectLst/>
                <a:latin typeface="Roboto" panose="02000000000000000000" pitchFamily="2" charset="0"/>
              </a:rPr>
              <a:t>Our evaluation shows that the proposed approach yields accuracies of </a:t>
            </a:r>
            <a:r>
              <a:rPr lang="en-US" sz="2000" b="0" i="0" dirty="0">
                <a:solidFill>
                  <a:schemeClr val="accent2"/>
                </a:solidFill>
                <a:effectLst/>
                <a:latin typeface="Roboto" panose="02000000000000000000" pitchFamily="2" charset="0"/>
              </a:rPr>
              <a:t>87% </a:t>
            </a:r>
            <a:r>
              <a:rPr lang="en-US" sz="2000" b="0" i="0" dirty="0">
                <a:solidFill>
                  <a:srgbClr val="FFFFFF"/>
                </a:solidFill>
                <a:effectLst/>
                <a:latin typeface="Roboto" panose="02000000000000000000" pitchFamily="2" charset="0"/>
              </a:rPr>
              <a:t>MLP Classifier for 8 emotions using Ryerson Audio-Visual Database of Emotional Speech and Song (RAVDESS) dataset.</a:t>
            </a:r>
          </a:p>
          <a:p>
            <a:r>
              <a:rPr lang="en-US" sz="2000" dirty="0">
                <a:solidFill>
                  <a:srgbClr val="FFFFFF"/>
                </a:solidFill>
                <a:latin typeface="Roboto" panose="02000000000000000000" pitchFamily="2" charset="0"/>
              </a:rPr>
              <a:t>Code Link:-</a:t>
            </a:r>
            <a:r>
              <a:rPr lang="en-US" sz="2000" dirty="0">
                <a:solidFill>
                  <a:schemeClr val="bg2">
                    <a:lumMod val="60000"/>
                    <a:lumOff val="40000"/>
                  </a:schemeClr>
                </a:solidFill>
                <a:latin typeface="Roboto" panose="02000000000000000000" pitchFamily="2" charset="0"/>
              </a:rPr>
              <a:t>https://colab.research.google.com/drive/1SMUEHS9lF51o_vFX5CtDF-g02Ja6R5s6?usp=sharing</a:t>
            </a:r>
            <a:endParaRPr lang="en-US" sz="2000" dirty="0">
              <a:solidFill>
                <a:schemeClr val="bg2">
                  <a:lumMod val="60000"/>
                  <a:lumOff val="40000"/>
                </a:schemeClr>
              </a:solidFill>
            </a:endParaRPr>
          </a:p>
        </p:txBody>
      </p:sp>
    </p:spTree>
    <p:extLst>
      <p:ext uri="{BB962C8B-B14F-4D97-AF65-F5344CB8AC3E}">
        <p14:creationId xmlns:p14="http://schemas.microsoft.com/office/powerpoint/2010/main" val="3217472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72" name="Rectangle 7">
            <a:extLst>
              <a:ext uri="{FF2B5EF4-FFF2-40B4-BE49-F238E27FC236}">
                <a16:creationId xmlns:a16="http://schemas.microsoft.com/office/drawing/2014/main" id="{CC892AB0-7D6D-4FC9-9105-0CB427161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07353E4-FA19-40CB-8AF8-3A8E6704B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11" name="Freeform 35">
              <a:extLst>
                <a:ext uri="{FF2B5EF4-FFF2-40B4-BE49-F238E27FC236}">
                  <a16:creationId xmlns:a16="http://schemas.microsoft.com/office/drawing/2014/main" id="{697D009D-8E70-460A-BE57-321BB076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12" name="Freeform 36">
              <a:extLst>
                <a:ext uri="{FF2B5EF4-FFF2-40B4-BE49-F238E27FC236}">
                  <a16:creationId xmlns:a16="http://schemas.microsoft.com/office/drawing/2014/main" id="{D0001F35-F282-403E-8D08-0D204D851F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13" name="Freeform 38">
              <a:extLst>
                <a:ext uri="{FF2B5EF4-FFF2-40B4-BE49-F238E27FC236}">
                  <a16:creationId xmlns:a16="http://schemas.microsoft.com/office/drawing/2014/main" id="{3F8A69A2-2D15-40CD-8C14-A18643ABA5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4" name="Freeform 39">
              <a:extLst>
                <a:ext uri="{FF2B5EF4-FFF2-40B4-BE49-F238E27FC236}">
                  <a16:creationId xmlns:a16="http://schemas.microsoft.com/office/drawing/2014/main" id="{B665CA2A-9D55-4786-9343-EB4667262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15" name="Freeform 40">
              <a:extLst>
                <a:ext uri="{FF2B5EF4-FFF2-40B4-BE49-F238E27FC236}">
                  <a16:creationId xmlns:a16="http://schemas.microsoft.com/office/drawing/2014/main" id="{CEE9BD85-96DF-4CDF-BC0F-C4E46062B3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6" name="Rectangle 41">
              <a:extLst>
                <a:ext uri="{FF2B5EF4-FFF2-40B4-BE49-F238E27FC236}">
                  <a16:creationId xmlns:a16="http://schemas.microsoft.com/office/drawing/2014/main" id="{6BB6F5E5-6CA3-4B20-86A7-1174D6E71F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nvGrpSpPr>
          <p:cNvPr id="18" name="Group 17">
            <a:extLst>
              <a:ext uri="{FF2B5EF4-FFF2-40B4-BE49-F238E27FC236}">
                <a16:creationId xmlns:a16="http://schemas.microsoft.com/office/drawing/2014/main" id="{0328E69E-CE3D-4110-8BF7-AD3C0C10CB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19" name="Freeform 32">
              <a:extLst>
                <a:ext uri="{FF2B5EF4-FFF2-40B4-BE49-F238E27FC236}">
                  <a16:creationId xmlns:a16="http://schemas.microsoft.com/office/drawing/2014/main" id="{30F84C80-9E12-4460-B88F-D03839F0C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0" name="Freeform 33">
              <a:extLst>
                <a:ext uri="{FF2B5EF4-FFF2-40B4-BE49-F238E27FC236}">
                  <a16:creationId xmlns:a16="http://schemas.microsoft.com/office/drawing/2014/main" id="{2F84C18C-5783-48FF-9DE0-FDA327CFC4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1" name="Freeform 34">
              <a:extLst>
                <a:ext uri="{FF2B5EF4-FFF2-40B4-BE49-F238E27FC236}">
                  <a16:creationId xmlns:a16="http://schemas.microsoft.com/office/drawing/2014/main" id="{08C6A855-346C-4589-9AD4-5E15BCBC7A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2" name="Freeform 37">
              <a:extLst>
                <a:ext uri="{FF2B5EF4-FFF2-40B4-BE49-F238E27FC236}">
                  <a16:creationId xmlns:a16="http://schemas.microsoft.com/office/drawing/2014/main" id="{7E64BEE6-1157-421C-A02A-47639E4D9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24" name="Group 23">
            <a:extLst>
              <a:ext uri="{FF2B5EF4-FFF2-40B4-BE49-F238E27FC236}">
                <a16:creationId xmlns:a16="http://schemas.microsoft.com/office/drawing/2014/main" id="{F64806C9-3599-45A7-BCFF-F762C54276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25" name="Freeform 32">
              <a:extLst>
                <a:ext uri="{FF2B5EF4-FFF2-40B4-BE49-F238E27FC236}">
                  <a16:creationId xmlns:a16="http://schemas.microsoft.com/office/drawing/2014/main" id="{41D6E755-9558-4CAA-8F56-469D231C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6" name="Freeform 33">
              <a:extLst>
                <a:ext uri="{FF2B5EF4-FFF2-40B4-BE49-F238E27FC236}">
                  <a16:creationId xmlns:a16="http://schemas.microsoft.com/office/drawing/2014/main" id="{8FCD41C4-606C-446C-8C81-6353C644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7" name="Freeform 34">
              <a:extLst>
                <a:ext uri="{FF2B5EF4-FFF2-40B4-BE49-F238E27FC236}">
                  <a16:creationId xmlns:a16="http://schemas.microsoft.com/office/drawing/2014/main" id="{274CFBE4-CEA6-4C81-BB1E-83E1896771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8" name="Freeform 37">
              <a:extLst>
                <a:ext uri="{FF2B5EF4-FFF2-40B4-BE49-F238E27FC236}">
                  <a16:creationId xmlns:a16="http://schemas.microsoft.com/office/drawing/2014/main" id="{24813D3D-7B30-42F2-9065-1B40F140C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30" name="Group 29">
            <a:extLst>
              <a:ext uri="{FF2B5EF4-FFF2-40B4-BE49-F238E27FC236}">
                <a16:creationId xmlns:a16="http://schemas.microsoft.com/office/drawing/2014/main" id="{1287AC97-A8E8-4B45-A50A-3057A88B40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31" name="Freeform 35">
              <a:extLst>
                <a:ext uri="{FF2B5EF4-FFF2-40B4-BE49-F238E27FC236}">
                  <a16:creationId xmlns:a16="http://schemas.microsoft.com/office/drawing/2014/main" id="{57D70AA8-D36C-4DF9-B7D7-4E2C9BEFD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32" name="Freeform 36">
              <a:extLst>
                <a:ext uri="{FF2B5EF4-FFF2-40B4-BE49-F238E27FC236}">
                  <a16:creationId xmlns:a16="http://schemas.microsoft.com/office/drawing/2014/main" id="{74D88556-8C5B-41AF-9FA0-92D2734708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33" name="Freeform 38">
              <a:extLst>
                <a:ext uri="{FF2B5EF4-FFF2-40B4-BE49-F238E27FC236}">
                  <a16:creationId xmlns:a16="http://schemas.microsoft.com/office/drawing/2014/main" id="{17E00558-8912-48C6-8202-D8A2D854B7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4" name="Freeform 39">
              <a:extLst>
                <a:ext uri="{FF2B5EF4-FFF2-40B4-BE49-F238E27FC236}">
                  <a16:creationId xmlns:a16="http://schemas.microsoft.com/office/drawing/2014/main" id="{7E4C092A-90EF-4870-97FC-C2D97FD2C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35" name="Freeform 40">
              <a:extLst>
                <a:ext uri="{FF2B5EF4-FFF2-40B4-BE49-F238E27FC236}">
                  <a16:creationId xmlns:a16="http://schemas.microsoft.com/office/drawing/2014/main" id="{0C8C091A-4902-4B98-BB6B-AF6FA1174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6" name="Rectangle 41">
              <a:extLst>
                <a:ext uri="{FF2B5EF4-FFF2-40B4-BE49-F238E27FC236}">
                  <a16:creationId xmlns:a16="http://schemas.microsoft.com/office/drawing/2014/main" id="{50C57AA3-5B6E-4C49-9AE3-D130A25404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sp>
        <p:nvSpPr>
          <p:cNvPr id="38" name="Rectangle 37">
            <a:extLst>
              <a:ext uri="{FF2B5EF4-FFF2-40B4-BE49-F238E27FC236}">
                <a16:creationId xmlns:a16="http://schemas.microsoft.com/office/drawing/2014/main" id="{6D29BE04-4454-4832-B83F-10D001BFF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ound Diagonal Corner Rectangle 7">
            <a:extLst>
              <a:ext uri="{FF2B5EF4-FFF2-40B4-BE49-F238E27FC236}">
                <a16:creationId xmlns:a16="http://schemas.microsoft.com/office/drawing/2014/main" id="{98714CE9-3C2C-48E1-8B8F-CFB7735C4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554AB9-55FE-D0B8-95DF-C62B1EF60EDE}"/>
              </a:ext>
            </a:extLst>
          </p:cNvPr>
          <p:cNvSpPr>
            <a:spLocks noGrp="1"/>
          </p:cNvSpPr>
          <p:nvPr>
            <p:ph type="title"/>
          </p:nvPr>
        </p:nvSpPr>
        <p:spPr>
          <a:xfrm>
            <a:off x="1577445" y="1168078"/>
            <a:ext cx="9048219" cy="1092200"/>
          </a:xfrm>
        </p:spPr>
        <p:txBody>
          <a:bodyPr anchor="ctr">
            <a:normAutofit/>
          </a:bodyPr>
          <a:lstStyle/>
          <a:p>
            <a:pPr algn="ctr"/>
            <a:r>
              <a:rPr lang="en-US" b="1" dirty="0">
                <a:solidFill>
                  <a:srgbClr val="FFFFFF"/>
                </a:solidFill>
                <a:latin typeface="Cambria" panose="02040503050406030204" pitchFamily="18" charset="0"/>
                <a:ea typeface="Calibri" panose="020F0502020204030204" pitchFamily="34" charset="0"/>
                <a:cs typeface="Times New Roman" panose="02020603050405020304" pitchFamily="18" charset="0"/>
              </a:rPr>
              <a:t>I</a:t>
            </a:r>
            <a:r>
              <a:rPr lang="en-US" b="1" dirty="0">
                <a:solidFill>
                  <a:srgbClr val="FFFFFF"/>
                </a:solidFill>
                <a:effectLst/>
                <a:latin typeface="Cambria" panose="02040503050406030204" pitchFamily="18" charset="0"/>
                <a:ea typeface="Calibri" panose="020F0502020204030204" pitchFamily="34" charset="0"/>
                <a:cs typeface="Times New Roman" panose="02020603050405020304" pitchFamily="18" charset="0"/>
              </a:rPr>
              <a:t>ntroduction:</a:t>
            </a:r>
            <a:endParaRPr lang="en-US" dirty="0">
              <a:solidFill>
                <a:srgbClr val="FFFFFF"/>
              </a:solidFill>
            </a:endParaRPr>
          </a:p>
        </p:txBody>
      </p:sp>
      <p:sp>
        <p:nvSpPr>
          <p:cNvPr id="3" name="Content Placeholder 2">
            <a:extLst>
              <a:ext uri="{FF2B5EF4-FFF2-40B4-BE49-F238E27FC236}">
                <a16:creationId xmlns:a16="http://schemas.microsoft.com/office/drawing/2014/main" id="{146CB501-700F-C660-CE6C-9AB29F0D266A}"/>
              </a:ext>
            </a:extLst>
          </p:cNvPr>
          <p:cNvSpPr>
            <a:spLocks noGrp="1"/>
          </p:cNvSpPr>
          <p:nvPr>
            <p:ph idx="1"/>
          </p:nvPr>
        </p:nvSpPr>
        <p:spPr>
          <a:xfrm>
            <a:off x="1577446" y="2413001"/>
            <a:ext cx="9048218" cy="3033180"/>
          </a:xfrm>
        </p:spPr>
        <p:txBody>
          <a:bodyPr anchor="ctr">
            <a:normAutofit/>
          </a:bodyPr>
          <a:lstStyle/>
          <a:p>
            <a:pPr>
              <a:lnSpc>
                <a:spcPct val="110000"/>
              </a:lnSpc>
            </a:pPr>
            <a:r>
              <a:rPr lang="en-US" sz="1700" dirty="0">
                <a:solidFill>
                  <a:srgbClr val="FFFFFF"/>
                </a:solidFill>
                <a:effectLst/>
                <a:latin typeface="Times New Roman" panose="02020603050405020304" pitchFamily="18" charset="0"/>
                <a:ea typeface="Calibri" panose="020F0502020204030204" pitchFamily="34" charset="0"/>
              </a:rPr>
              <a:t>Speech emotion recognition is an act of predicting human's emotion through their speech along with the accuracy of prediction. It creates a better human computer interaction. </a:t>
            </a:r>
          </a:p>
          <a:p>
            <a:pPr>
              <a:lnSpc>
                <a:spcPct val="110000"/>
              </a:lnSpc>
            </a:pPr>
            <a:r>
              <a:rPr lang="en-US" sz="1700" dirty="0">
                <a:solidFill>
                  <a:srgbClr val="FFFFFF"/>
                </a:solidFill>
                <a:effectLst/>
                <a:latin typeface="Times New Roman" panose="02020603050405020304" pitchFamily="18" charset="0"/>
                <a:ea typeface="Calibri" panose="020F0502020204030204" pitchFamily="34" charset="0"/>
              </a:rPr>
              <a:t>There are various states to predict one's emotion, they are tone, pitch, expression, behavior etc. </a:t>
            </a:r>
          </a:p>
          <a:p>
            <a:pPr>
              <a:lnSpc>
                <a:spcPct val="110000"/>
              </a:lnSpc>
            </a:pPr>
            <a:r>
              <a:rPr lang="en-US" sz="1700" dirty="0">
                <a:solidFill>
                  <a:srgbClr val="FFFFFF"/>
                </a:solidFill>
                <a:effectLst/>
                <a:latin typeface="Times New Roman" panose="02020603050405020304" pitchFamily="18" charset="0"/>
                <a:ea typeface="Calibri" panose="020F0502020204030204" pitchFamily="34" charset="0"/>
              </a:rPr>
              <a:t>Among them, few states are considered to find the emotion through the speech.</a:t>
            </a:r>
          </a:p>
          <a:p>
            <a:pPr>
              <a:lnSpc>
                <a:spcPct val="110000"/>
              </a:lnSpc>
            </a:pPr>
            <a:r>
              <a:rPr lang="en-US" sz="1700" dirty="0">
                <a:solidFill>
                  <a:srgbClr val="FFFFFF"/>
                </a:solidFill>
                <a:effectLst/>
                <a:latin typeface="Times New Roman" panose="02020603050405020304" pitchFamily="18" charset="0"/>
                <a:ea typeface="Calibri" panose="020F0502020204030204" pitchFamily="34" charset="0"/>
              </a:rPr>
              <a:t>This research work considers the RAVDESS dataset (Ryerson Audio-Visual Database of Emotional Speech and Song dataset). </a:t>
            </a:r>
            <a:endParaRPr lang="en-US" sz="1700" dirty="0">
              <a:solidFill>
                <a:srgbClr val="FFFFFF"/>
              </a:solidFill>
              <a:latin typeface="Times New Roman" panose="02020603050405020304" pitchFamily="18" charset="0"/>
              <a:ea typeface="Calibri" panose="020F0502020204030204" pitchFamily="34" charset="0"/>
            </a:endParaRPr>
          </a:p>
          <a:p>
            <a:pPr>
              <a:lnSpc>
                <a:spcPct val="110000"/>
              </a:lnSpc>
            </a:pPr>
            <a:r>
              <a:rPr lang="en-US" sz="1700"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The RAVDESS consists of 24 professional actors, each performing 104 unique vocalizations with emotions that include: happy, sad, angry, fear, surprise, disgust, calm and neutral.</a:t>
            </a:r>
            <a:endParaRPr lang="en-US" sz="17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10000"/>
              </a:lnSpc>
            </a:pPr>
            <a:endParaRPr lang="en-US" sz="1700" dirty="0">
              <a:solidFill>
                <a:srgbClr val="FFFFFF"/>
              </a:solidFill>
            </a:endParaRPr>
          </a:p>
        </p:txBody>
      </p:sp>
    </p:spTree>
    <p:extLst>
      <p:ext uri="{BB962C8B-B14F-4D97-AF65-F5344CB8AC3E}">
        <p14:creationId xmlns:p14="http://schemas.microsoft.com/office/powerpoint/2010/main" val="836362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B3554AB9-55FE-D0B8-95DF-C62B1EF60EDE}"/>
              </a:ext>
            </a:extLst>
          </p:cNvPr>
          <p:cNvSpPr>
            <a:spLocks noGrp="1"/>
          </p:cNvSpPr>
          <p:nvPr>
            <p:ph type="title"/>
          </p:nvPr>
        </p:nvSpPr>
        <p:spPr>
          <a:xfrm>
            <a:off x="1019015" y="1093787"/>
            <a:ext cx="3059969" cy="4697413"/>
          </a:xfrm>
        </p:spPr>
        <p:txBody>
          <a:bodyPr>
            <a:normAutofit/>
          </a:bodyPr>
          <a:lstStyle/>
          <a:p>
            <a:r>
              <a:rPr lang="en-US" b="1" dirty="0">
                <a:latin typeface="Cambria" panose="02040503050406030204" pitchFamily="18" charset="0"/>
                <a:ea typeface="Calibri" panose="020F0502020204030204" pitchFamily="34" charset="0"/>
                <a:cs typeface="Times New Roman" panose="02020603050405020304" pitchFamily="18" charset="0"/>
              </a:rPr>
              <a:t>Objectives</a:t>
            </a:r>
            <a:r>
              <a:rPr lang="en-US" b="1" dirty="0">
                <a:effectLst/>
                <a:latin typeface="Cambria" panose="02040503050406030204" pitchFamily="18" charset="0"/>
                <a:ea typeface="Calibri" panose="020F0502020204030204" pitchFamily="34" charset="0"/>
                <a:cs typeface="Times New Roman" panose="02020603050405020304" pitchFamily="18" charset="0"/>
              </a:rPr>
              <a:t>:</a:t>
            </a:r>
            <a:endParaRPr lang="en-US" dirty="0"/>
          </a:p>
        </p:txBody>
      </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46CB501-700F-C660-CE6C-9AB29F0D266A}"/>
              </a:ext>
            </a:extLst>
          </p:cNvPr>
          <p:cNvSpPr>
            <a:spLocks noGrp="1"/>
          </p:cNvSpPr>
          <p:nvPr>
            <p:ph idx="1"/>
          </p:nvPr>
        </p:nvSpPr>
        <p:spPr>
          <a:xfrm>
            <a:off x="5215467" y="1093788"/>
            <a:ext cx="5831944" cy="4697413"/>
          </a:xfrm>
        </p:spPr>
        <p:txBody>
          <a:bodyPr>
            <a:normAutofit/>
          </a:bodyPr>
          <a:lstStyle/>
          <a:p>
            <a:pPr marL="0" marR="0">
              <a:lnSpc>
                <a:spcPct val="110000"/>
              </a:lnSpc>
              <a:spcBef>
                <a:spcPts val="0"/>
              </a:spcBef>
              <a:spcAft>
                <a:spcPts val="800"/>
              </a:spcAft>
            </a:pPr>
            <a:r>
              <a:rPr lang="en-US" sz="1700" b="1" dirty="0">
                <a:effectLst/>
                <a:latin typeface="Times New Roman" panose="02020603050405020304" pitchFamily="18" charset="0"/>
                <a:ea typeface="Calibri" panose="020F0502020204030204" pitchFamily="34" charset="0"/>
                <a:cs typeface="Times New Roman" panose="02020603050405020304" pitchFamily="18" charset="0"/>
              </a:rPr>
              <a:t>Speech input:</a:t>
            </a:r>
            <a:r>
              <a:rPr lang="en-US" sz="1700" dirty="0">
                <a:effectLst/>
                <a:latin typeface="Times New Roman" panose="02020603050405020304" pitchFamily="18" charset="0"/>
                <a:ea typeface="Calibri" panose="020F0502020204030204" pitchFamily="34" charset="0"/>
                <a:cs typeface="Times New Roman" panose="02020603050405020304" pitchFamily="18" charset="0"/>
              </a:rPr>
              <a:t> Input to the system is speech taken </a:t>
            </a:r>
            <a:r>
              <a:rPr lang="en-US" sz="1700" dirty="0">
                <a:latin typeface="Times New Roman" panose="02020603050405020304" pitchFamily="18" charset="0"/>
                <a:ea typeface="Calibri" panose="020F0502020204030204" pitchFamily="34" charset="0"/>
                <a:cs typeface="Times New Roman" panose="02020603050405020304" pitchFamily="18" charset="0"/>
              </a:rPr>
              <a:t>from RAVDESS Dataset</a:t>
            </a:r>
            <a:r>
              <a:rPr lang="en-US" sz="17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nSpc>
                <a:spcPct val="110000"/>
              </a:lnSpc>
              <a:spcBef>
                <a:spcPts val="0"/>
              </a:spcBef>
              <a:spcAft>
                <a:spcPts val="800"/>
              </a:spcAft>
            </a:pPr>
            <a:r>
              <a:rPr lang="en-US" sz="1700" b="1" dirty="0">
                <a:effectLst/>
                <a:latin typeface="Times New Roman" panose="02020603050405020304" pitchFamily="18" charset="0"/>
                <a:ea typeface="Calibri" panose="020F0502020204030204" pitchFamily="34" charset="0"/>
                <a:cs typeface="Times New Roman" panose="02020603050405020304" pitchFamily="18" charset="0"/>
              </a:rPr>
              <a:t>Feature extraction and selection:</a:t>
            </a:r>
            <a:r>
              <a:rPr lang="en-US" sz="1700" dirty="0">
                <a:effectLst/>
                <a:latin typeface="Times New Roman" panose="02020603050405020304" pitchFamily="18" charset="0"/>
                <a:ea typeface="Calibri" panose="020F0502020204030204" pitchFamily="34" charset="0"/>
                <a:cs typeface="Times New Roman" panose="02020603050405020304" pitchFamily="18" charset="0"/>
              </a:rPr>
              <a:t> There are 8 emotional states of emotion and emotion relevance is used to select the extracted speech features. For speech feature extraction to selection corresponding to emotions all procedure revolves around the speech signal.</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0000"/>
              </a:lnSpc>
              <a:spcBef>
                <a:spcPts val="0"/>
              </a:spcBef>
              <a:spcAft>
                <a:spcPts val="800"/>
              </a:spcAft>
            </a:pPr>
            <a:r>
              <a:rPr lang="en-US" sz="1700" b="1" dirty="0">
                <a:effectLst/>
                <a:latin typeface="Times New Roman" panose="02020603050405020304" pitchFamily="18" charset="0"/>
                <a:ea typeface="Calibri" panose="020F0502020204030204" pitchFamily="34" charset="0"/>
                <a:cs typeface="Times New Roman" panose="02020603050405020304" pitchFamily="18" charset="0"/>
              </a:rPr>
              <a:t>Classification:</a:t>
            </a:r>
            <a:r>
              <a:rPr lang="en-US" sz="1700" dirty="0">
                <a:effectLst/>
                <a:latin typeface="Times New Roman" panose="02020603050405020304" pitchFamily="18" charset="0"/>
                <a:ea typeface="Calibri" panose="020F0502020204030204" pitchFamily="34" charset="0"/>
                <a:cs typeface="Times New Roman" panose="02020603050405020304" pitchFamily="18" charset="0"/>
              </a:rPr>
              <a:t> Finding a set of significant emotions for classification is the main concern in speech emotion recognition system. There are 8 emotional states contains in a typical set of emotions that makes classification a complicated task.</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0000"/>
              </a:lnSpc>
              <a:spcBef>
                <a:spcPts val="0"/>
              </a:spcBef>
              <a:spcAft>
                <a:spcPts val="800"/>
              </a:spcAft>
            </a:pPr>
            <a:r>
              <a:rPr lang="en-US" sz="1700" b="1" dirty="0">
                <a:effectLst/>
                <a:latin typeface="Times New Roman" panose="02020603050405020304" pitchFamily="18" charset="0"/>
                <a:ea typeface="Calibri" panose="020F0502020204030204" pitchFamily="34" charset="0"/>
                <a:cs typeface="Times New Roman" panose="02020603050405020304" pitchFamily="18" charset="0"/>
              </a:rPr>
              <a:t>Recognized emotional output:</a:t>
            </a:r>
            <a:r>
              <a:rPr lang="en-US" sz="1700"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 happy, sad, angry, fear, surprise, disgust, calm and neutral.</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7690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C892AB0-7D6D-4FC9-9105-0CB427161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07353E4-FA19-40CB-8AF8-3A8E6704B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11" name="Freeform 35">
              <a:extLst>
                <a:ext uri="{FF2B5EF4-FFF2-40B4-BE49-F238E27FC236}">
                  <a16:creationId xmlns:a16="http://schemas.microsoft.com/office/drawing/2014/main" id="{697D009D-8E70-460A-BE57-321BB076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12" name="Freeform 36">
              <a:extLst>
                <a:ext uri="{FF2B5EF4-FFF2-40B4-BE49-F238E27FC236}">
                  <a16:creationId xmlns:a16="http://schemas.microsoft.com/office/drawing/2014/main" id="{D0001F35-F282-403E-8D08-0D204D851F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13" name="Freeform 38">
              <a:extLst>
                <a:ext uri="{FF2B5EF4-FFF2-40B4-BE49-F238E27FC236}">
                  <a16:creationId xmlns:a16="http://schemas.microsoft.com/office/drawing/2014/main" id="{3F8A69A2-2D15-40CD-8C14-A18643ABA5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4" name="Freeform 39">
              <a:extLst>
                <a:ext uri="{FF2B5EF4-FFF2-40B4-BE49-F238E27FC236}">
                  <a16:creationId xmlns:a16="http://schemas.microsoft.com/office/drawing/2014/main" id="{B665CA2A-9D55-4786-9343-EB4667262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15" name="Freeform 40">
              <a:extLst>
                <a:ext uri="{FF2B5EF4-FFF2-40B4-BE49-F238E27FC236}">
                  <a16:creationId xmlns:a16="http://schemas.microsoft.com/office/drawing/2014/main" id="{CEE9BD85-96DF-4CDF-BC0F-C4E46062B3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6" name="Rectangle 41">
              <a:extLst>
                <a:ext uri="{FF2B5EF4-FFF2-40B4-BE49-F238E27FC236}">
                  <a16:creationId xmlns:a16="http://schemas.microsoft.com/office/drawing/2014/main" id="{6BB6F5E5-6CA3-4B20-86A7-1174D6E71F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nvGrpSpPr>
          <p:cNvPr id="18" name="Group 17">
            <a:extLst>
              <a:ext uri="{FF2B5EF4-FFF2-40B4-BE49-F238E27FC236}">
                <a16:creationId xmlns:a16="http://schemas.microsoft.com/office/drawing/2014/main" id="{0328E69E-CE3D-4110-8BF7-AD3C0C10CB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19" name="Freeform 32">
              <a:extLst>
                <a:ext uri="{FF2B5EF4-FFF2-40B4-BE49-F238E27FC236}">
                  <a16:creationId xmlns:a16="http://schemas.microsoft.com/office/drawing/2014/main" id="{30F84C80-9E12-4460-B88F-D03839F0C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0" name="Freeform 33">
              <a:extLst>
                <a:ext uri="{FF2B5EF4-FFF2-40B4-BE49-F238E27FC236}">
                  <a16:creationId xmlns:a16="http://schemas.microsoft.com/office/drawing/2014/main" id="{2F84C18C-5783-48FF-9DE0-FDA327CFC4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1" name="Freeform 34">
              <a:extLst>
                <a:ext uri="{FF2B5EF4-FFF2-40B4-BE49-F238E27FC236}">
                  <a16:creationId xmlns:a16="http://schemas.microsoft.com/office/drawing/2014/main" id="{08C6A855-346C-4589-9AD4-5E15BCBC7A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2" name="Freeform 37">
              <a:extLst>
                <a:ext uri="{FF2B5EF4-FFF2-40B4-BE49-F238E27FC236}">
                  <a16:creationId xmlns:a16="http://schemas.microsoft.com/office/drawing/2014/main" id="{7E64BEE6-1157-421C-A02A-47639E4D9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24" name="Group 23">
            <a:extLst>
              <a:ext uri="{FF2B5EF4-FFF2-40B4-BE49-F238E27FC236}">
                <a16:creationId xmlns:a16="http://schemas.microsoft.com/office/drawing/2014/main" id="{F64806C9-3599-45A7-BCFF-F762C54276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25" name="Freeform 32">
              <a:extLst>
                <a:ext uri="{FF2B5EF4-FFF2-40B4-BE49-F238E27FC236}">
                  <a16:creationId xmlns:a16="http://schemas.microsoft.com/office/drawing/2014/main" id="{41D6E755-9558-4CAA-8F56-469D231C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6" name="Freeform 33">
              <a:extLst>
                <a:ext uri="{FF2B5EF4-FFF2-40B4-BE49-F238E27FC236}">
                  <a16:creationId xmlns:a16="http://schemas.microsoft.com/office/drawing/2014/main" id="{8FCD41C4-606C-446C-8C81-6353C644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7" name="Freeform 34">
              <a:extLst>
                <a:ext uri="{FF2B5EF4-FFF2-40B4-BE49-F238E27FC236}">
                  <a16:creationId xmlns:a16="http://schemas.microsoft.com/office/drawing/2014/main" id="{274CFBE4-CEA6-4C81-BB1E-83E1896771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8" name="Freeform 37">
              <a:extLst>
                <a:ext uri="{FF2B5EF4-FFF2-40B4-BE49-F238E27FC236}">
                  <a16:creationId xmlns:a16="http://schemas.microsoft.com/office/drawing/2014/main" id="{24813D3D-7B30-42F2-9065-1B40F140C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30" name="Group 29">
            <a:extLst>
              <a:ext uri="{FF2B5EF4-FFF2-40B4-BE49-F238E27FC236}">
                <a16:creationId xmlns:a16="http://schemas.microsoft.com/office/drawing/2014/main" id="{1287AC97-A8E8-4B45-A50A-3057A88B40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31" name="Freeform 35">
              <a:extLst>
                <a:ext uri="{FF2B5EF4-FFF2-40B4-BE49-F238E27FC236}">
                  <a16:creationId xmlns:a16="http://schemas.microsoft.com/office/drawing/2014/main" id="{57D70AA8-D36C-4DF9-B7D7-4E2C9BEFD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32" name="Freeform 36">
              <a:extLst>
                <a:ext uri="{FF2B5EF4-FFF2-40B4-BE49-F238E27FC236}">
                  <a16:creationId xmlns:a16="http://schemas.microsoft.com/office/drawing/2014/main" id="{74D88556-8C5B-41AF-9FA0-92D2734708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33" name="Freeform 38">
              <a:extLst>
                <a:ext uri="{FF2B5EF4-FFF2-40B4-BE49-F238E27FC236}">
                  <a16:creationId xmlns:a16="http://schemas.microsoft.com/office/drawing/2014/main" id="{17E00558-8912-48C6-8202-D8A2D854B7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4" name="Freeform 39">
              <a:extLst>
                <a:ext uri="{FF2B5EF4-FFF2-40B4-BE49-F238E27FC236}">
                  <a16:creationId xmlns:a16="http://schemas.microsoft.com/office/drawing/2014/main" id="{7E4C092A-90EF-4870-97FC-C2D97FD2C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35" name="Freeform 40">
              <a:extLst>
                <a:ext uri="{FF2B5EF4-FFF2-40B4-BE49-F238E27FC236}">
                  <a16:creationId xmlns:a16="http://schemas.microsoft.com/office/drawing/2014/main" id="{0C8C091A-4902-4B98-BB6B-AF6FA1174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6" name="Rectangle 41">
              <a:extLst>
                <a:ext uri="{FF2B5EF4-FFF2-40B4-BE49-F238E27FC236}">
                  <a16:creationId xmlns:a16="http://schemas.microsoft.com/office/drawing/2014/main" id="{50C57AA3-5B6E-4C49-9AE3-D130A25404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sp>
        <p:nvSpPr>
          <p:cNvPr id="38" name="Rectangle 37">
            <a:extLst>
              <a:ext uri="{FF2B5EF4-FFF2-40B4-BE49-F238E27FC236}">
                <a16:creationId xmlns:a16="http://schemas.microsoft.com/office/drawing/2014/main" id="{6D29BE04-4454-4832-B83F-10D001BFF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ound Diagonal Corner Rectangle 7">
            <a:extLst>
              <a:ext uri="{FF2B5EF4-FFF2-40B4-BE49-F238E27FC236}">
                <a16:creationId xmlns:a16="http://schemas.microsoft.com/office/drawing/2014/main" id="{98714CE9-3C2C-48E1-8B8F-CFB7735C4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554AB9-55FE-D0B8-95DF-C62B1EF60EDE}"/>
              </a:ext>
            </a:extLst>
          </p:cNvPr>
          <p:cNvSpPr>
            <a:spLocks noGrp="1"/>
          </p:cNvSpPr>
          <p:nvPr>
            <p:ph type="title"/>
          </p:nvPr>
        </p:nvSpPr>
        <p:spPr>
          <a:xfrm>
            <a:off x="1577445" y="1168078"/>
            <a:ext cx="9048219" cy="1092200"/>
          </a:xfrm>
        </p:spPr>
        <p:txBody>
          <a:bodyPr anchor="ctr">
            <a:normAutofit/>
          </a:bodyPr>
          <a:lstStyle/>
          <a:p>
            <a:pPr algn="ctr"/>
            <a:r>
              <a:rPr lang="en-US" b="1">
                <a:solidFill>
                  <a:srgbClr val="FFFFFF"/>
                </a:solidFill>
                <a:latin typeface="Cambria" panose="02040503050406030204" pitchFamily="18" charset="0"/>
                <a:ea typeface="Calibri" panose="020F0502020204030204" pitchFamily="34" charset="0"/>
                <a:cs typeface="Times New Roman" panose="02020603050405020304" pitchFamily="18" charset="0"/>
              </a:rPr>
              <a:t>Motivation</a:t>
            </a:r>
            <a:r>
              <a:rPr lang="en-US" b="1">
                <a:solidFill>
                  <a:srgbClr val="FFFFFF"/>
                </a:solidFill>
                <a:effectLst/>
                <a:latin typeface="Cambria" panose="02040503050406030204" pitchFamily="18" charset="0"/>
                <a:ea typeface="Calibri" panose="020F0502020204030204" pitchFamily="34" charset="0"/>
                <a:cs typeface="Times New Roman" panose="02020603050405020304" pitchFamily="18" charset="0"/>
              </a:rPr>
              <a:t>:</a:t>
            </a:r>
            <a:endParaRPr lang="en-US">
              <a:solidFill>
                <a:srgbClr val="FFFFFF"/>
              </a:solidFill>
            </a:endParaRPr>
          </a:p>
        </p:txBody>
      </p:sp>
      <p:sp>
        <p:nvSpPr>
          <p:cNvPr id="3" name="Content Placeholder 2">
            <a:extLst>
              <a:ext uri="{FF2B5EF4-FFF2-40B4-BE49-F238E27FC236}">
                <a16:creationId xmlns:a16="http://schemas.microsoft.com/office/drawing/2014/main" id="{146CB501-700F-C660-CE6C-9AB29F0D266A}"/>
              </a:ext>
            </a:extLst>
          </p:cNvPr>
          <p:cNvSpPr>
            <a:spLocks noGrp="1"/>
          </p:cNvSpPr>
          <p:nvPr>
            <p:ph idx="1"/>
          </p:nvPr>
        </p:nvSpPr>
        <p:spPr>
          <a:xfrm>
            <a:off x="1577446" y="2413001"/>
            <a:ext cx="9048218" cy="3033180"/>
          </a:xfrm>
        </p:spPr>
        <p:txBody>
          <a:bodyPr anchor="ctr">
            <a:normAutofit/>
          </a:bodyPr>
          <a:lstStyle/>
          <a:p>
            <a:pPr marL="0" marR="0">
              <a:lnSpc>
                <a:spcPct val="110000"/>
              </a:lnSpc>
              <a:spcBef>
                <a:spcPts val="0"/>
              </a:spcBef>
              <a:spcAft>
                <a:spcPts val="800"/>
              </a:spcAft>
            </a:pPr>
            <a:r>
              <a:rPr lang="en-US" sz="1400">
                <a:solidFill>
                  <a:srgbClr val="FFFFFF"/>
                </a:solidFill>
                <a:effectLst/>
                <a:latin typeface="Times New Roman" panose="02020603050405020304" pitchFamily="18" charset="0"/>
                <a:ea typeface="Calibri" panose="020F0502020204030204" pitchFamily="34" charset="0"/>
              </a:rPr>
              <a:t>Identifying the emotion expressed in a speech percept has several use cases in the modern-day applications. The field of Internet of Things (IoT) is rapidly growing. Many real word IoT applications that are used daily such as Amazon Alexa, Google Home, and Mycroft function on voice-based inputs.</a:t>
            </a:r>
          </a:p>
          <a:p>
            <a:pPr marL="0" marR="0">
              <a:lnSpc>
                <a:spcPct val="110000"/>
              </a:lnSpc>
              <a:spcBef>
                <a:spcPts val="0"/>
              </a:spcBef>
              <a:spcAft>
                <a:spcPts val="800"/>
              </a:spcAft>
            </a:pPr>
            <a:r>
              <a:rPr lang="en-US" sz="1400">
                <a:solidFill>
                  <a:srgbClr val="FFFFFF"/>
                </a:solidFill>
                <a:effectLst/>
                <a:latin typeface="Times New Roman" panose="02020603050405020304" pitchFamily="18" charset="0"/>
                <a:ea typeface="Calibri" panose="020F0502020204030204" pitchFamily="34" charset="0"/>
              </a:rPr>
              <a:t>The study in a recent article foresees that by 2022, about 12% of all IoT applications would fully function based on voice commands only. These voice interactions could be mono-directional or bi-directional, and in both cases, it is highly important to comprehend the speech signal.</a:t>
            </a:r>
          </a:p>
          <a:p>
            <a:pPr marL="0" marR="0">
              <a:lnSpc>
                <a:spcPct val="110000"/>
              </a:lnSpc>
              <a:spcBef>
                <a:spcPts val="0"/>
              </a:spcBef>
              <a:spcAft>
                <a:spcPts val="800"/>
              </a:spcAft>
            </a:pPr>
            <a:r>
              <a:rPr lang="en-US" sz="1400">
                <a:solidFill>
                  <a:srgbClr val="FFFFFF"/>
                </a:solidFill>
                <a:effectLst/>
                <a:latin typeface="Times New Roman" panose="02020603050405020304" pitchFamily="18" charset="0"/>
                <a:ea typeface="Calibri" panose="020F0502020204030204" pitchFamily="34" charset="0"/>
              </a:rPr>
              <a:t>Identifying the emotional state of the user comes with a great advantage in this applications like automated vehicles. Considering emergency situations in which the user may be unable to clearly provide a voice command, the emotion expressed through the user’s tone of voice can be used to turn on certain emergency features of the vehicle. </a:t>
            </a:r>
          </a:p>
          <a:p>
            <a:pPr marL="0" marR="0">
              <a:lnSpc>
                <a:spcPct val="110000"/>
              </a:lnSpc>
              <a:spcBef>
                <a:spcPts val="0"/>
              </a:spcBef>
              <a:spcAft>
                <a:spcPts val="800"/>
              </a:spcAft>
            </a:pPr>
            <a:r>
              <a:rPr lang="en-US" sz="1400">
                <a:solidFill>
                  <a:srgbClr val="FFFFFF"/>
                </a:solidFill>
                <a:effectLst/>
                <a:latin typeface="Times New Roman" panose="02020603050405020304" pitchFamily="18" charset="0"/>
                <a:ea typeface="Calibri" panose="020F0502020204030204" pitchFamily="34" charset="0"/>
              </a:rPr>
              <a:t>Other applications of using a speech emotion detection system can be found in lie detecting systems, criminal department analysis, and in humanoids.</a:t>
            </a:r>
            <a:endParaRPr lang="en-US" sz="140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02192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CC892AB0-7D6D-4FC9-9105-0CB427161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6" name="Group 55">
            <a:extLst>
              <a:ext uri="{FF2B5EF4-FFF2-40B4-BE49-F238E27FC236}">
                <a16:creationId xmlns:a16="http://schemas.microsoft.com/office/drawing/2014/main" id="{807353E4-FA19-40CB-8AF8-3A8E6704B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57" name="Freeform 35">
              <a:extLst>
                <a:ext uri="{FF2B5EF4-FFF2-40B4-BE49-F238E27FC236}">
                  <a16:creationId xmlns:a16="http://schemas.microsoft.com/office/drawing/2014/main" id="{697D009D-8E70-460A-BE57-321BB076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58" name="Freeform 36">
              <a:extLst>
                <a:ext uri="{FF2B5EF4-FFF2-40B4-BE49-F238E27FC236}">
                  <a16:creationId xmlns:a16="http://schemas.microsoft.com/office/drawing/2014/main" id="{D0001F35-F282-403E-8D08-0D204D851F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59" name="Freeform 38">
              <a:extLst>
                <a:ext uri="{FF2B5EF4-FFF2-40B4-BE49-F238E27FC236}">
                  <a16:creationId xmlns:a16="http://schemas.microsoft.com/office/drawing/2014/main" id="{3F8A69A2-2D15-40CD-8C14-A18643ABA5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60" name="Freeform 39">
              <a:extLst>
                <a:ext uri="{FF2B5EF4-FFF2-40B4-BE49-F238E27FC236}">
                  <a16:creationId xmlns:a16="http://schemas.microsoft.com/office/drawing/2014/main" id="{B665CA2A-9D55-4786-9343-EB4667262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61" name="Freeform 40">
              <a:extLst>
                <a:ext uri="{FF2B5EF4-FFF2-40B4-BE49-F238E27FC236}">
                  <a16:creationId xmlns:a16="http://schemas.microsoft.com/office/drawing/2014/main" id="{CEE9BD85-96DF-4CDF-BC0F-C4E46062B3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62" name="Rectangle 41">
              <a:extLst>
                <a:ext uri="{FF2B5EF4-FFF2-40B4-BE49-F238E27FC236}">
                  <a16:creationId xmlns:a16="http://schemas.microsoft.com/office/drawing/2014/main" id="{6BB6F5E5-6CA3-4B20-86A7-1174D6E71F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nvGrpSpPr>
          <p:cNvPr id="64" name="Group 63">
            <a:extLst>
              <a:ext uri="{FF2B5EF4-FFF2-40B4-BE49-F238E27FC236}">
                <a16:creationId xmlns:a16="http://schemas.microsoft.com/office/drawing/2014/main" id="{0328E69E-CE3D-4110-8BF7-AD3C0C10CB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65" name="Freeform 32">
              <a:extLst>
                <a:ext uri="{FF2B5EF4-FFF2-40B4-BE49-F238E27FC236}">
                  <a16:creationId xmlns:a16="http://schemas.microsoft.com/office/drawing/2014/main" id="{30F84C80-9E12-4460-B88F-D03839F0C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66" name="Freeform 33">
              <a:extLst>
                <a:ext uri="{FF2B5EF4-FFF2-40B4-BE49-F238E27FC236}">
                  <a16:creationId xmlns:a16="http://schemas.microsoft.com/office/drawing/2014/main" id="{2F84C18C-5783-48FF-9DE0-FDA327CFC4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67" name="Freeform 34">
              <a:extLst>
                <a:ext uri="{FF2B5EF4-FFF2-40B4-BE49-F238E27FC236}">
                  <a16:creationId xmlns:a16="http://schemas.microsoft.com/office/drawing/2014/main" id="{08C6A855-346C-4589-9AD4-5E15BCBC7A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68" name="Freeform 37">
              <a:extLst>
                <a:ext uri="{FF2B5EF4-FFF2-40B4-BE49-F238E27FC236}">
                  <a16:creationId xmlns:a16="http://schemas.microsoft.com/office/drawing/2014/main" id="{7E64BEE6-1157-421C-A02A-47639E4D9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70" name="Group 69">
            <a:extLst>
              <a:ext uri="{FF2B5EF4-FFF2-40B4-BE49-F238E27FC236}">
                <a16:creationId xmlns:a16="http://schemas.microsoft.com/office/drawing/2014/main" id="{F64806C9-3599-45A7-BCFF-F762C54276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71" name="Freeform 32">
              <a:extLst>
                <a:ext uri="{FF2B5EF4-FFF2-40B4-BE49-F238E27FC236}">
                  <a16:creationId xmlns:a16="http://schemas.microsoft.com/office/drawing/2014/main" id="{41D6E755-9558-4CAA-8F56-469D231C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72" name="Freeform 33">
              <a:extLst>
                <a:ext uri="{FF2B5EF4-FFF2-40B4-BE49-F238E27FC236}">
                  <a16:creationId xmlns:a16="http://schemas.microsoft.com/office/drawing/2014/main" id="{8FCD41C4-606C-446C-8C81-6353C644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73" name="Freeform 34">
              <a:extLst>
                <a:ext uri="{FF2B5EF4-FFF2-40B4-BE49-F238E27FC236}">
                  <a16:creationId xmlns:a16="http://schemas.microsoft.com/office/drawing/2014/main" id="{274CFBE4-CEA6-4C81-BB1E-83E1896771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74" name="Freeform 37">
              <a:extLst>
                <a:ext uri="{FF2B5EF4-FFF2-40B4-BE49-F238E27FC236}">
                  <a16:creationId xmlns:a16="http://schemas.microsoft.com/office/drawing/2014/main" id="{24813D3D-7B30-42F2-9065-1B40F140C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76" name="Group 75">
            <a:extLst>
              <a:ext uri="{FF2B5EF4-FFF2-40B4-BE49-F238E27FC236}">
                <a16:creationId xmlns:a16="http://schemas.microsoft.com/office/drawing/2014/main" id="{1287AC97-A8E8-4B45-A50A-3057A88B40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77" name="Freeform 35">
              <a:extLst>
                <a:ext uri="{FF2B5EF4-FFF2-40B4-BE49-F238E27FC236}">
                  <a16:creationId xmlns:a16="http://schemas.microsoft.com/office/drawing/2014/main" id="{57D70AA8-D36C-4DF9-B7D7-4E2C9BEFD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78" name="Freeform 36">
              <a:extLst>
                <a:ext uri="{FF2B5EF4-FFF2-40B4-BE49-F238E27FC236}">
                  <a16:creationId xmlns:a16="http://schemas.microsoft.com/office/drawing/2014/main" id="{74D88556-8C5B-41AF-9FA0-92D2734708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79" name="Freeform 38">
              <a:extLst>
                <a:ext uri="{FF2B5EF4-FFF2-40B4-BE49-F238E27FC236}">
                  <a16:creationId xmlns:a16="http://schemas.microsoft.com/office/drawing/2014/main" id="{17E00558-8912-48C6-8202-D8A2D854B7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80" name="Freeform 39">
              <a:extLst>
                <a:ext uri="{FF2B5EF4-FFF2-40B4-BE49-F238E27FC236}">
                  <a16:creationId xmlns:a16="http://schemas.microsoft.com/office/drawing/2014/main" id="{7E4C092A-90EF-4870-97FC-C2D97FD2C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81" name="Freeform 40">
              <a:extLst>
                <a:ext uri="{FF2B5EF4-FFF2-40B4-BE49-F238E27FC236}">
                  <a16:creationId xmlns:a16="http://schemas.microsoft.com/office/drawing/2014/main" id="{0C8C091A-4902-4B98-BB6B-AF6FA1174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82" name="Rectangle 41">
              <a:extLst>
                <a:ext uri="{FF2B5EF4-FFF2-40B4-BE49-F238E27FC236}">
                  <a16:creationId xmlns:a16="http://schemas.microsoft.com/office/drawing/2014/main" id="{50C57AA3-5B6E-4C49-9AE3-D130A25404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sp>
        <p:nvSpPr>
          <p:cNvPr id="84" name="Rectangle 83">
            <a:extLst>
              <a:ext uri="{FF2B5EF4-FFF2-40B4-BE49-F238E27FC236}">
                <a16:creationId xmlns:a16="http://schemas.microsoft.com/office/drawing/2014/main" id="{6D29BE04-4454-4832-B83F-10D001BFF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ound Diagonal Corner Rectangle 7">
            <a:extLst>
              <a:ext uri="{FF2B5EF4-FFF2-40B4-BE49-F238E27FC236}">
                <a16:creationId xmlns:a16="http://schemas.microsoft.com/office/drawing/2014/main" id="{98714CE9-3C2C-48E1-8B8F-CFB7735C4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554AB9-55FE-D0B8-95DF-C62B1EF60EDE}"/>
              </a:ext>
            </a:extLst>
          </p:cNvPr>
          <p:cNvSpPr>
            <a:spLocks noGrp="1"/>
          </p:cNvSpPr>
          <p:nvPr>
            <p:ph type="title"/>
          </p:nvPr>
        </p:nvSpPr>
        <p:spPr>
          <a:xfrm>
            <a:off x="1577445" y="1168078"/>
            <a:ext cx="9048219" cy="1092200"/>
          </a:xfrm>
        </p:spPr>
        <p:txBody>
          <a:bodyPr anchor="ctr">
            <a:normAutofit/>
          </a:bodyPr>
          <a:lstStyle/>
          <a:p>
            <a:pPr algn="ctr"/>
            <a:r>
              <a:rPr lang="en-US" b="1">
                <a:solidFill>
                  <a:srgbClr val="FFFFFF"/>
                </a:solidFill>
                <a:latin typeface="Cambria" panose="02040503050406030204" pitchFamily="18" charset="0"/>
                <a:ea typeface="Calibri" panose="020F0502020204030204" pitchFamily="34" charset="0"/>
                <a:cs typeface="Times New Roman" panose="02020603050405020304" pitchFamily="18" charset="0"/>
              </a:rPr>
              <a:t>Dataset for Speech Emotion</a:t>
            </a:r>
            <a:r>
              <a:rPr lang="en-US" b="1">
                <a:solidFill>
                  <a:srgbClr val="FFFFFF"/>
                </a:solidFill>
                <a:effectLst/>
                <a:latin typeface="Cambria" panose="02040503050406030204" pitchFamily="18" charset="0"/>
                <a:ea typeface="Calibri" panose="020F0502020204030204" pitchFamily="34" charset="0"/>
                <a:cs typeface="Times New Roman" panose="02020603050405020304" pitchFamily="18" charset="0"/>
              </a:rPr>
              <a:t>:</a:t>
            </a:r>
            <a:endParaRPr lang="en-US">
              <a:solidFill>
                <a:srgbClr val="FFFFFF"/>
              </a:solidFill>
            </a:endParaRPr>
          </a:p>
        </p:txBody>
      </p:sp>
      <p:sp>
        <p:nvSpPr>
          <p:cNvPr id="3" name="Content Placeholder 2">
            <a:extLst>
              <a:ext uri="{FF2B5EF4-FFF2-40B4-BE49-F238E27FC236}">
                <a16:creationId xmlns:a16="http://schemas.microsoft.com/office/drawing/2014/main" id="{146CB501-700F-C660-CE6C-9AB29F0D266A}"/>
              </a:ext>
            </a:extLst>
          </p:cNvPr>
          <p:cNvSpPr>
            <a:spLocks noGrp="1"/>
          </p:cNvSpPr>
          <p:nvPr>
            <p:ph idx="1"/>
          </p:nvPr>
        </p:nvSpPr>
        <p:spPr>
          <a:xfrm>
            <a:off x="1577446" y="2413001"/>
            <a:ext cx="9048218" cy="3033180"/>
          </a:xfrm>
        </p:spPr>
        <p:txBody>
          <a:bodyPr anchor="ctr">
            <a:normAutofit/>
          </a:bodyPr>
          <a:lstStyle/>
          <a:p>
            <a:pPr marL="0" marR="0" indent="0">
              <a:lnSpc>
                <a:spcPct val="110000"/>
              </a:lnSpc>
              <a:spcBef>
                <a:spcPts val="0"/>
              </a:spcBef>
              <a:spcAft>
                <a:spcPts val="800"/>
              </a:spcAft>
              <a:buNone/>
            </a:pPr>
            <a:r>
              <a:rPr lang="en-US" sz="1700"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In the field of affect detection, a very important role is played by suitable choice of speech database. Three databases are used for good emotion recognition the system as given below</a:t>
            </a:r>
            <a:endParaRPr lang="en-US" sz="17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0000"/>
              </a:lnSpc>
              <a:spcBef>
                <a:spcPts val="0"/>
              </a:spcBef>
              <a:spcAft>
                <a:spcPts val="0"/>
              </a:spcAft>
              <a:buFont typeface="Symbol" panose="05050102010706020507" pitchFamily="18" charset="2"/>
              <a:buChar char=""/>
            </a:pPr>
            <a:r>
              <a:rPr lang="en-US" sz="1700" b="1"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Elicited emotional speech database:</a:t>
            </a:r>
            <a:r>
              <a:rPr lang="en-US" sz="1700"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 In this case emotional situation is created artificially by collecting data from the speaker</a:t>
            </a:r>
            <a:endParaRPr lang="en-US" sz="17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0000"/>
              </a:lnSpc>
              <a:spcBef>
                <a:spcPts val="0"/>
              </a:spcBef>
              <a:spcAft>
                <a:spcPts val="0"/>
              </a:spcAft>
              <a:buFont typeface="Symbol" panose="05050102010706020507" pitchFamily="18" charset="2"/>
              <a:buChar char=""/>
            </a:pPr>
            <a:r>
              <a:rPr lang="en-US" sz="1700" b="1"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Actor based speech database:</a:t>
            </a:r>
            <a:r>
              <a:rPr lang="en-US" sz="1700"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 Trained and professional artists collect this type of speech dataset.</a:t>
            </a:r>
            <a:endParaRPr lang="en-US" sz="17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0000"/>
              </a:lnSpc>
              <a:spcBef>
                <a:spcPts val="0"/>
              </a:spcBef>
              <a:spcAft>
                <a:spcPts val="800"/>
              </a:spcAft>
              <a:buFont typeface="Symbol" panose="05050102010706020507" pitchFamily="18" charset="2"/>
              <a:buChar char=""/>
            </a:pPr>
            <a:r>
              <a:rPr lang="en-US" sz="1700" b="1"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Natural speech database:</a:t>
            </a:r>
            <a:r>
              <a:rPr lang="en-US" sz="1700"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 Real world data is used to create this database</a:t>
            </a:r>
          </a:p>
          <a:p>
            <a:pPr marL="0" marR="0" lvl="0" indent="0">
              <a:lnSpc>
                <a:spcPct val="110000"/>
              </a:lnSpc>
              <a:spcBef>
                <a:spcPts val="0"/>
              </a:spcBef>
              <a:spcAft>
                <a:spcPts val="800"/>
              </a:spcAft>
              <a:buNone/>
            </a:pPr>
            <a:endParaRPr lang="en-US" sz="1700" dirty="0">
              <a:solidFill>
                <a:srgbClr val="FFFFFF"/>
              </a:solidFill>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nSpc>
                <a:spcPct val="110000"/>
              </a:lnSpc>
              <a:spcBef>
                <a:spcPts val="0"/>
              </a:spcBef>
              <a:spcAft>
                <a:spcPts val="800"/>
              </a:spcAft>
              <a:buNone/>
            </a:pPr>
            <a:r>
              <a:rPr lang="en-US" sz="1700" dirty="0">
                <a:solidFill>
                  <a:schemeClr val="accent2"/>
                </a:solidFill>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 We have used RAVDESS DATASET which is an Actor based speech database that contains the voice of 24 professional actors.</a:t>
            </a:r>
            <a:endParaRPr lang="en-US" sz="17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01532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54AB9-55FE-D0B8-95DF-C62B1EF60EDE}"/>
              </a:ext>
            </a:extLst>
          </p:cNvPr>
          <p:cNvSpPr>
            <a:spLocks noGrp="1"/>
          </p:cNvSpPr>
          <p:nvPr>
            <p:ph type="title"/>
          </p:nvPr>
        </p:nvSpPr>
        <p:spPr>
          <a:xfrm>
            <a:off x="230819" y="1967266"/>
            <a:ext cx="4421080" cy="2547257"/>
          </a:xfrm>
          <a:noFill/>
        </p:spPr>
        <p:txBody>
          <a:bodyPr vert="horz" lIns="91440" tIns="45720" rIns="91440" bIns="45720" rtlCol="0" anchor="ctr">
            <a:normAutofit/>
          </a:bodyPr>
          <a:lstStyle/>
          <a:p>
            <a:pPr algn="ctr"/>
            <a:r>
              <a:rPr lang="en-US" sz="3300" b="1" kern="1200" dirty="0">
                <a:solidFill>
                  <a:srgbClr val="FFFFFF"/>
                </a:solidFill>
                <a:latin typeface="+mj-lt"/>
                <a:ea typeface="+mj-ea"/>
                <a:cs typeface="+mj-cs"/>
              </a:rPr>
              <a:t>Methodology :-</a:t>
            </a:r>
            <a:endParaRPr lang="en-US" sz="3300" kern="1200" dirty="0">
              <a:solidFill>
                <a:srgbClr val="FFFFFF"/>
              </a:solidFill>
              <a:latin typeface="+mj-lt"/>
              <a:ea typeface="+mj-ea"/>
              <a:cs typeface="+mj-cs"/>
            </a:endParaRPr>
          </a:p>
        </p:txBody>
      </p:sp>
      <p:pic>
        <p:nvPicPr>
          <p:cNvPr id="5" name="Content Placeholder 4">
            <a:extLst>
              <a:ext uri="{FF2B5EF4-FFF2-40B4-BE49-F238E27FC236}">
                <a16:creationId xmlns:a16="http://schemas.microsoft.com/office/drawing/2014/main" id="{48B92695-540C-41F9-7F87-A49ACF49B3F9}"/>
              </a:ext>
            </a:extLst>
          </p:cNvPr>
          <p:cNvPicPr>
            <a:picLocks noGrp="1" noChangeAspect="1"/>
          </p:cNvPicPr>
          <p:nvPr>
            <p:ph idx="1"/>
          </p:nvPr>
        </p:nvPicPr>
        <p:blipFill>
          <a:blip r:embed="rId2"/>
          <a:stretch>
            <a:fillRect/>
          </a:stretch>
        </p:blipFill>
        <p:spPr>
          <a:xfrm>
            <a:off x="5191126" y="643466"/>
            <a:ext cx="4772024" cy="5568739"/>
          </a:xfrm>
          <a:prstGeom prst="rect">
            <a:avLst/>
          </a:prstGeom>
        </p:spPr>
      </p:pic>
    </p:spTree>
    <p:extLst>
      <p:ext uri="{BB962C8B-B14F-4D97-AF65-F5344CB8AC3E}">
        <p14:creationId xmlns:p14="http://schemas.microsoft.com/office/powerpoint/2010/main" val="3474633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1375F2-60B1-44ED-B60A-019C4BD5A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alpha val="60000"/>
                </a:schemeClr>
              </a:gs>
              <a:gs pos="100000">
                <a:schemeClr val="bg2">
                  <a:lumMod val="60000"/>
                  <a:lumOff val="40000"/>
                  <a:alpha val="80000"/>
                </a:schemeClr>
              </a:gs>
            </a:gsLst>
            <a:lin ang="5400000" scaled="0"/>
            <a:tileRect/>
          </a:gra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B3554AB9-55FE-D0B8-95DF-C62B1EF60EDE}"/>
              </a:ext>
            </a:extLst>
          </p:cNvPr>
          <p:cNvSpPr>
            <a:spLocks noGrp="1"/>
          </p:cNvSpPr>
          <p:nvPr>
            <p:ph type="title"/>
          </p:nvPr>
        </p:nvSpPr>
        <p:spPr>
          <a:xfrm>
            <a:off x="1141413" y="618518"/>
            <a:ext cx="9905998" cy="1478570"/>
          </a:xfrm>
        </p:spPr>
        <p:txBody>
          <a:bodyPr>
            <a:normAutofit/>
          </a:bodyPr>
          <a:lstStyle/>
          <a:p>
            <a:r>
              <a:rPr lang="en-US" b="1" dirty="0">
                <a:latin typeface="Cambria" panose="02040503050406030204" pitchFamily="18" charset="0"/>
                <a:ea typeface="Calibri" panose="020F0502020204030204" pitchFamily="34" charset="0"/>
                <a:cs typeface="Times New Roman" panose="02020603050405020304" pitchFamily="18" charset="0"/>
              </a:rPr>
              <a:t>Time-plan</a:t>
            </a:r>
            <a:r>
              <a:rPr lang="en-US" b="1" dirty="0">
                <a:effectLst/>
                <a:latin typeface="Cambria" panose="02040503050406030204" pitchFamily="18" charset="0"/>
                <a:ea typeface="Calibri" panose="020F0502020204030204" pitchFamily="34" charset="0"/>
                <a:cs typeface="Times New Roman" panose="02020603050405020304" pitchFamily="18" charset="0"/>
              </a:rPr>
              <a:t>:</a:t>
            </a:r>
            <a:endParaRPr lang="en-US" dirty="0"/>
          </a:p>
        </p:txBody>
      </p:sp>
      <p:sp>
        <p:nvSpPr>
          <p:cNvPr id="3" name="Content Placeholder 2">
            <a:extLst>
              <a:ext uri="{FF2B5EF4-FFF2-40B4-BE49-F238E27FC236}">
                <a16:creationId xmlns:a16="http://schemas.microsoft.com/office/drawing/2014/main" id="{146CB501-700F-C660-CE6C-9AB29F0D266A}"/>
              </a:ext>
            </a:extLst>
          </p:cNvPr>
          <p:cNvSpPr>
            <a:spLocks noGrp="1"/>
          </p:cNvSpPr>
          <p:nvPr>
            <p:ph idx="1"/>
          </p:nvPr>
        </p:nvSpPr>
        <p:spPr>
          <a:xfrm>
            <a:off x="1141412" y="2249487"/>
            <a:ext cx="9905999" cy="3541714"/>
          </a:xfrm>
        </p:spPr>
        <p:txBody>
          <a:bodyPr>
            <a:normAutofit/>
          </a:bodyPr>
          <a:lstStyle/>
          <a:p>
            <a:pPr marL="0" marR="0" indent="0">
              <a:spcBef>
                <a:spcPts val="0"/>
              </a:spcBef>
              <a:spcAft>
                <a:spcPts val="800"/>
              </a:spcAft>
              <a:buNone/>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r>
              <a:rPr lang="en-US" dirty="0">
                <a:effectLst/>
                <a:latin typeface="Times New Roman" panose="02020603050405020304" pitchFamily="18" charset="0"/>
                <a:ea typeface="Calibri" panose="020F0502020204030204" pitchFamily="34" charset="0"/>
                <a:cs typeface="Times New Roman" panose="02020603050405020304" pitchFamily="18" charset="0"/>
              </a:rPr>
              <a:t>Collecting the required dataset.</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r>
              <a:rPr lang="en-US" dirty="0">
                <a:effectLst/>
                <a:latin typeface="Times New Roman" panose="02020603050405020304" pitchFamily="18" charset="0"/>
                <a:ea typeface="Calibri" panose="020F0502020204030204" pitchFamily="34" charset="0"/>
                <a:cs typeface="Times New Roman" panose="02020603050405020304" pitchFamily="18" charset="0"/>
              </a:rPr>
              <a:t>Writing the code on testing and training the data.</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r>
              <a:rPr lang="en-US" dirty="0">
                <a:effectLst/>
                <a:latin typeface="Times New Roman" panose="02020603050405020304" pitchFamily="18" charset="0"/>
                <a:ea typeface="Calibri" panose="020F0502020204030204" pitchFamily="34" charset="0"/>
                <a:cs typeface="Times New Roman" panose="02020603050405020304" pitchFamily="18" charset="0"/>
              </a:rPr>
              <a:t>Feature Extraction and preprocessing.</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r>
              <a:rPr lang="en-US" dirty="0">
                <a:effectLst/>
                <a:latin typeface="Times New Roman" panose="02020603050405020304" pitchFamily="18" charset="0"/>
                <a:ea typeface="Calibri" panose="020F0502020204030204" pitchFamily="34" charset="0"/>
                <a:cs typeface="Times New Roman" panose="02020603050405020304" pitchFamily="18" charset="0"/>
              </a:rPr>
              <a:t>Building Classification Model.</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800"/>
              </a:spcAft>
              <a:buFont typeface="+mj-lt"/>
              <a:buAutoNum type="arabicPeriod"/>
            </a:pPr>
            <a:r>
              <a:rPr lang="en-US" dirty="0">
                <a:effectLst/>
                <a:latin typeface="Times New Roman" panose="02020603050405020304" pitchFamily="18" charset="0"/>
                <a:ea typeface="Calibri" panose="020F0502020204030204" pitchFamily="34" charset="0"/>
                <a:cs typeface="Times New Roman" panose="02020603050405020304" pitchFamily="18" charset="0"/>
              </a:rPr>
              <a:t>Verifying the accuracy of the model output.</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39" name="Group 38">
            <a:extLst>
              <a:ext uri="{FF2B5EF4-FFF2-40B4-BE49-F238E27FC236}">
                <a16:creationId xmlns:a16="http://schemas.microsoft.com/office/drawing/2014/main" id="{B485B3F6-654D-4842-A2DE-677D12FED4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60000"/>
                </a:schemeClr>
              </a:gs>
              <a:gs pos="100000">
                <a:schemeClr val="bg2">
                  <a:lumMod val="60000"/>
                  <a:lumOff val="40000"/>
                  <a:alpha val="60000"/>
                </a:schemeClr>
              </a:gs>
            </a:gsLst>
            <a:lin ang="5400000" scaled="0"/>
            <a:tileRect/>
          </a:gradFill>
        </p:grpSpPr>
        <p:sp>
          <p:nvSpPr>
            <p:cNvPr id="40" name="Freeform 32">
              <a:extLst>
                <a:ext uri="{FF2B5EF4-FFF2-40B4-BE49-F238E27FC236}">
                  <a16:creationId xmlns:a16="http://schemas.microsoft.com/office/drawing/2014/main" id="{BF4365F4-C63C-4FC2-907B-1F7D414B9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33">
              <a:extLst>
                <a:ext uri="{FF2B5EF4-FFF2-40B4-BE49-F238E27FC236}">
                  <a16:creationId xmlns:a16="http://schemas.microsoft.com/office/drawing/2014/main" id="{B0538225-01AB-41C4-9A02-FE1BD81D6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34">
              <a:extLst>
                <a:ext uri="{FF2B5EF4-FFF2-40B4-BE49-F238E27FC236}">
                  <a16:creationId xmlns:a16="http://schemas.microsoft.com/office/drawing/2014/main" id="{66942F07-D7CC-49EB-BF73-8B94D5F4FC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5">
              <a:extLst>
                <a:ext uri="{FF2B5EF4-FFF2-40B4-BE49-F238E27FC236}">
                  <a16:creationId xmlns:a16="http://schemas.microsoft.com/office/drawing/2014/main" id="{4D3CACE0-3AC7-4A9F-9A3F-1694ACCD47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6">
              <a:extLst>
                <a:ext uri="{FF2B5EF4-FFF2-40B4-BE49-F238E27FC236}">
                  <a16:creationId xmlns:a16="http://schemas.microsoft.com/office/drawing/2014/main" id="{19063B47-FBFB-4EA1-A3FB-BECE005F48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7">
              <a:extLst>
                <a:ext uri="{FF2B5EF4-FFF2-40B4-BE49-F238E27FC236}">
                  <a16:creationId xmlns:a16="http://schemas.microsoft.com/office/drawing/2014/main" id="{B856863B-C809-4C31-94D0-659A91851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8">
              <a:extLst>
                <a:ext uri="{FF2B5EF4-FFF2-40B4-BE49-F238E27FC236}">
                  <a16:creationId xmlns:a16="http://schemas.microsoft.com/office/drawing/2014/main" id="{298CB3D7-7373-4AC6-9E2C-4AFDDE2802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9">
              <a:extLst>
                <a:ext uri="{FF2B5EF4-FFF2-40B4-BE49-F238E27FC236}">
                  <a16:creationId xmlns:a16="http://schemas.microsoft.com/office/drawing/2014/main" id="{7DE09F1B-2326-4ED3-B63B-A30815DDEC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40">
              <a:extLst>
                <a:ext uri="{FF2B5EF4-FFF2-40B4-BE49-F238E27FC236}">
                  <a16:creationId xmlns:a16="http://schemas.microsoft.com/office/drawing/2014/main" id="{2498F244-3CE6-4D90-B5CF-5189DB17D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Rectangle 41">
              <a:extLst>
                <a:ext uri="{FF2B5EF4-FFF2-40B4-BE49-F238E27FC236}">
                  <a16:creationId xmlns:a16="http://schemas.microsoft.com/office/drawing/2014/main" id="{9A30DD13-FA10-4B9F-8B4D-97B7287B82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443715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B61375F2-60B1-44ED-B60A-019C4BD5A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7" name="Group 46">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alpha val="60000"/>
                </a:schemeClr>
              </a:gs>
              <a:gs pos="100000">
                <a:schemeClr val="bg2">
                  <a:lumMod val="60000"/>
                  <a:lumOff val="40000"/>
                  <a:alpha val="80000"/>
                </a:schemeClr>
              </a:gs>
            </a:gsLst>
            <a:lin ang="5400000" scaled="0"/>
            <a:tileRect/>
          </a:gradFill>
        </p:grpSpPr>
        <p:sp>
          <p:nvSpPr>
            <p:cNvPr id="48"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9"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4"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5"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6"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7"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8"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9"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0"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65"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B3554AB9-55FE-D0B8-95DF-C62B1EF60EDE}"/>
              </a:ext>
            </a:extLst>
          </p:cNvPr>
          <p:cNvSpPr>
            <a:spLocks noGrp="1"/>
          </p:cNvSpPr>
          <p:nvPr>
            <p:ph type="title"/>
          </p:nvPr>
        </p:nvSpPr>
        <p:spPr>
          <a:xfrm>
            <a:off x="1141413" y="618518"/>
            <a:ext cx="9905998" cy="1478570"/>
          </a:xfrm>
        </p:spPr>
        <p:txBody>
          <a:bodyPr>
            <a:normAutofit/>
          </a:bodyPr>
          <a:lstStyle/>
          <a:p>
            <a:r>
              <a:rPr lang="en-US" b="1">
                <a:latin typeface="Cambria" panose="02040503050406030204" pitchFamily="18" charset="0"/>
                <a:ea typeface="Calibri" panose="020F0502020204030204" pitchFamily="34" charset="0"/>
                <a:cs typeface="Times New Roman" panose="02020603050405020304" pitchFamily="18" charset="0"/>
              </a:rPr>
              <a:t>Work Done</a:t>
            </a:r>
            <a:r>
              <a:rPr lang="en-US" b="1">
                <a:effectLst/>
                <a:latin typeface="Cambria" panose="02040503050406030204" pitchFamily="18" charset="0"/>
                <a:ea typeface="Calibri" panose="020F0502020204030204" pitchFamily="34" charset="0"/>
                <a:cs typeface="Times New Roman" panose="02020603050405020304" pitchFamily="18" charset="0"/>
              </a:rPr>
              <a:t>:</a:t>
            </a:r>
            <a:endParaRPr lang="en-US"/>
          </a:p>
        </p:txBody>
      </p:sp>
      <p:sp>
        <p:nvSpPr>
          <p:cNvPr id="3" name="Content Placeholder 2">
            <a:extLst>
              <a:ext uri="{FF2B5EF4-FFF2-40B4-BE49-F238E27FC236}">
                <a16:creationId xmlns:a16="http://schemas.microsoft.com/office/drawing/2014/main" id="{146CB501-700F-C660-CE6C-9AB29F0D266A}"/>
              </a:ext>
            </a:extLst>
          </p:cNvPr>
          <p:cNvSpPr>
            <a:spLocks noGrp="1"/>
          </p:cNvSpPr>
          <p:nvPr>
            <p:ph idx="1"/>
          </p:nvPr>
        </p:nvSpPr>
        <p:spPr>
          <a:xfrm>
            <a:off x="1141412" y="2249487"/>
            <a:ext cx="9905999" cy="3541714"/>
          </a:xfrm>
        </p:spPr>
        <p:txBody>
          <a:bodyPr>
            <a:normAutofit/>
          </a:bodyPr>
          <a:lstStyle/>
          <a:p>
            <a:pPr marL="342900" marR="0" lvl="0" indent="-342900">
              <a:spcBef>
                <a:spcPts val="0"/>
              </a:spcBef>
              <a:spcAft>
                <a:spcPts val="0"/>
              </a:spcAft>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Collected the RAVDESS audio dataset from Kaggle</a:t>
            </a:r>
          </a:p>
          <a:p>
            <a:pPr marL="342900" marR="0" lvl="0" indent="-342900">
              <a:spcBef>
                <a:spcPts val="0"/>
              </a:spcBef>
              <a:spcAft>
                <a:spcPts val="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Chose Deep Learning algorithm to implement the emotion detection.</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Done with 100% of code implementation</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Tried to choose the best algorithm to get high accuracy as output.</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Got an accura</a:t>
            </a:r>
            <a:r>
              <a:rPr lang="en-US" dirty="0">
                <a:latin typeface="Calibri" panose="020F0502020204030204" pitchFamily="34" charset="0"/>
                <a:ea typeface="Calibri" panose="020F0502020204030204" pitchFamily="34" charset="0"/>
                <a:cs typeface="Times New Roman" panose="02020603050405020304" pitchFamily="18" charset="0"/>
              </a:rPr>
              <a:t>cy of 86.7% at the end.</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76" name="Group 75">
            <a:extLst>
              <a:ext uri="{FF2B5EF4-FFF2-40B4-BE49-F238E27FC236}">
                <a16:creationId xmlns:a16="http://schemas.microsoft.com/office/drawing/2014/main" id="{B485B3F6-654D-4842-A2DE-677D12FED4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60000"/>
                </a:schemeClr>
              </a:gs>
              <a:gs pos="100000">
                <a:schemeClr val="bg2">
                  <a:lumMod val="60000"/>
                  <a:lumOff val="40000"/>
                  <a:alpha val="60000"/>
                </a:schemeClr>
              </a:gs>
            </a:gsLst>
            <a:lin ang="5400000" scaled="0"/>
            <a:tileRect/>
          </a:gradFill>
        </p:grpSpPr>
        <p:sp>
          <p:nvSpPr>
            <p:cNvPr id="77" name="Freeform 32">
              <a:extLst>
                <a:ext uri="{FF2B5EF4-FFF2-40B4-BE49-F238E27FC236}">
                  <a16:creationId xmlns:a16="http://schemas.microsoft.com/office/drawing/2014/main" id="{BF4365F4-C63C-4FC2-907B-1F7D414B9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33">
              <a:extLst>
                <a:ext uri="{FF2B5EF4-FFF2-40B4-BE49-F238E27FC236}">
                  <a16:creationId xmlns:a16="http://schemas.microsoft.com/office/drawing/2014/main" id="{B0538225-01AB-41C4-9A02-FE1BD81D6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34">
              <a:extLst>
                <a:ext uri="{FF2B5EF4-FFF2-40B4-BE49-F238E27FC236}">
                  <a16:creationId xmlns:a16="http://schemas.microsoft.com/office/drawing/2014/main" id="{66942F07-D7CC-49EB-BF73-8B94D5F4FC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35">
              <a:extLst>
                <a:ext uri="{FF2B5EF4-FFF2-40B4-BE49-F238E27FC236}">
                  <a16:creationId xmlns:a16="http://schemas.microsoft.com/office/drawing/2014/main" id="{4D3CACE0-3AC7-4A9F-9A3F-1694ACCD47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36">
              <a:extLst>
                <a:ext uri="{FF2B5EF4-FFF2-40B4-BE49-F238E27FC236}">
                  <a16:creationId xmlns:a16="http://schemas.microsoft.com/office/drawing/2014/main" id="{19063B47-FBFB-4EA1-A3FB-BECE005F48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37">
              <a:extLst>
                <a:ext uri="{FF2B5EF4-FFF2-40B4-BE49-F238E27FC236}">
                  <a16:creationId xmlns:a16="http://schemas.microsoft.com/office/drawing/2014/main" id="{B856863B-C809-4C31-94D0-659A91851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38">
              <a:extLst>
                <a:ext uri="{FF2B5EF4-FFF2-40B4-BE49-F238E27FC236}">
                  <a16:creationId xmlns:a16="http://schemas.microsoft.com/office/drawing/2014/main" id="{298CB3D7-7373-4AC6-9E2C-4AFDDE2802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39">
              <a:extLst>
                <a:ext uri="{FF2B5EF4-FFF2-40B4-BE49-F238E27FC236}">
                  <a16:creationId xmlns:a16="http://schemas.microsoft.com/office/drawing/2014/main" id="{7DE09F1B-2326-4ED3-B63B-A30815DDEC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40">
              <a:extLst>
                <a:ext uri="{FF2B5EF4-FFF2-40B4-BE49-F238E27FC236}">
                  <a16:creationId xmlns:a16="http://schemas.microsoft.com/office/drawing/2014/main" id="{2498F244-3CE6-4D90-B5CF-5189DB17D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Rectangle 41">
              <a:extLst>
                <a:ext uri="{FF2B5EF4-FFF2-40B4-BE49-F238E27FC236}">
                  <a16:creationId xmlns:a16="http://schemas.microsoft.com/office/drawing/2014/main" id="{9A30DD13-FA10-4B9F-8B4D-97B7287B82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1976787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C892AB0-7D6D-4FC9-9105-0CB427161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07353E4-FA19-40CB-8AF8-3A8E6704B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11" name="Freeform 35">
              <a:extLst>
                <a:ext uri="{FF2B5EF4-FFF2-40B4-BE49-F238E27FC236}">
                  <a16:creationId xmlns:a16="http://schemas.microsoft.com/office/drawing/2014/main" id="{697D009D-8E70-460A-BE57-321BB076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12" name="Freeform 36">
              <a:extLst>
                <a:ext uri="{FF2B5EF4-FFF2-40B4-BE49-F238E27FC236}">
                  <a16:creationId xmlns:a16="http://schemas.microsoft.com/office/drawing/2014/main" id="{D0001F35-F282-403E-8D08-0D204D851F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13" name="Freeform 38">
              <a:extLst>
                <a:ext uri="{FF2B5EF4-FFF2-40B4-BE49-F238E27FC236}">
                  <a16:creationId xmlns:a16="http://schemas.microsoft.com/office/drawing/2014/main" id="{3F8A69A2-2D15-40CD-8C14-A18643ABA5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4" name="Freeform 39">
              <a:extLst>
                <a:ext uri="{FF2B5EF4-FFF2-40B4-BE49-F238E27FC236}">
                  <a16:creationId xmlns:a16="http://schemas.microsoft.com/office/drawing/2014/main" id="{B665CA2A-9D55-4786-9343-EB4667262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15" name="Freeform 40">
              <a:extLst>
                <a:ext uri="{FF2B5EF4-FFF2-40B4-BE49-F238E27FC236}">
                  <a16:creationId xmlns:a16="http://schemas.microsoft.com/office/drawing/2014/main" id="{CEE9BD85-96DF-4CDF-BC0F-C4E46062B3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6" name="Rectangle 41">
              <a:extLst>
                <a:ext uri="{FF2B5EF4-FFF2-40B4-BE49-F238E27FC236}">
                  <a16:creationId xmlns:a16="http://schemas.microsoft.com/office/drawing/2014/main" id="{6BB6F5E5-6CA3-4B20-86A7-1174D6E71F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nvGrpSpPr>
          <p:cNvPr id="18" name="Group 17">
            <a:extLst>
              <a:ext uri="{FF2B5EF4-FFF2-40B4-BE49-F238E27FC236}">
                <a16:creationId xmlns:a16="http://schemas.microsoft.com/office/drawing/2014/main" id="{0328E69E-CE3D-4110-8BF7-AD3C0C10CB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19" name="Freeform 32">
              <a:extLst>
                <a:ext uri="{FF2B5EF4-FFF2-40B4-BE49-F238E27FC236}">
                  <a16:creationId xmlns:a16="http://schemas.microsoft.com/office/drawing/2014/main" id="{30F84C80-9E12-4460-B88F-D03839F0C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0" name="Freeform 33">
              <a:extLst>
                <a:ext uri="{FF2B5EF4-FFF2-40B4-BE49-F238E27FC236}">
                  <a16:creationId xmlns:a16="http://schemas.microsoft.com/office/drawing/2014/main" id="{2F84C18C-5783-48FF-9DE0-FDA327CFC4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1" name="Freeform 34">
              <a:extLst>
                <a:ext uri="{FF2B5EF4-FFF2-40B4-BE49-F238E27FC236}">
                  <a16:creationId xmlns:a16="http://schemas.microsoft.com/office/drawing/2014/main" id="{08C6A855-346C-4589-9AD4-5E15BCBC7A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2" name="Freeform 37">
              <a:extLst>
                <a:ext uri="{FF2B5EF4-FFF2-40B4-BE49-F238E27FC236}">
                  <a16:creationId xmlns:a16="http://schemas.microsoft.com/office/drawing/2014/main" id="{7E64BEE6-1157-421C-A02A-47639E4D9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24" name="Group 23">
            <a:extLst>
              <a:ext uri="{FF2B5EF4-FFF2-40B4-BE49-F238E27FC236}">
                <a16:creationId xmlns:a16="http://schemas.microsoft.com/office/drawing/2014/main" id="{F64806C9-3599-45A7-BCFF-F762C54276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25" name="Freeform 32">
              <a:extLst>
                <a:ext uri="{FF2B5EF4-FFF2-40B4-BE49-F238E27FC236}">
                  <a16:creationId xmlns:a16="http://schemas.microsoft.com/office/drawing/2014/main" id="{41D6E755-9558-4CAA-8F56-469D231C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6" name="Freeform 33">
              <a:extLst>
                <a:ext uri="{FF2B5EF4-FFF2-40B4-BE49-F238E27FC236}">
                  <a16:creationId xmlns:a16="http://schemas.microsoft.com/office/drawing/2014/main" id="{8FCD41C4-606C-446C-8C81-6353C644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7" name="Freeform 34">
              <a:extLst>
                <a:ext uri="{FF2B5EF4-FFF2-40B4-BE49-F238E27FC236}">
                  <a16:creationId xmlns:a16="http://schemas.microsoft.com/office/drawing/2014/main" id="{274CFBE4-CEA6-4C81-BB1E-83E1896771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8" name="Freeform 37">
              <a:extLst>
                <a:ext uri="{FF2B5EF4-FFF2-40B4-BE49-F238E27FC236}">
                  <a16:creationId xmlns:a16="http://schemas.microsoft.com/office/drawing/2014/main" id="{24813D3D-7B30-42F2-9065-1B40F140C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30" name="Group 29">
            <a:extLst>
              <a:ext uri="{FF2B5EF4-FFF2-40B4-BE49-F238E27FC236}">
                <a16:creationId xmlns:a16="http://schemas.microsoft.com/office/drawing/2014/main" id="{1287AC97-A8E8-4B45-A50A-3057A88B40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31" name="Freeform 35">
              <a:extLst>
                <a:ext uri="{FF2B5EF4-FFF2-40B4-BE49-F238E27FC236}">
                  <a16:creationId xmlns:a16="http://schemas.microsoft.com/office/drawing/2014/main" id="{57D70AA8-D36C-4DF9-B7D7-4E2C9BEFD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32" name="Freeform 36">
              <a:extLst>
                <a:ext uri="{FF2B5EF4-FFF2-40B4-BE49-F238E27FC236}">
                  <a16:creationId xmlns:a16="http://schemas.microsoft.com/office/drawing/2014/main" id="{74D88556-8C5B-41AF-9FA0-92D2734708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33" name="Freeform 38">
              <a:extLst>
                <a:ext uri="{FF2B5EF4-FFF2-40B4-BE49-F238E27FC236}">
                  <a16:creationId xmlns:a16="http://schemas.microsoft.com/office/drawing/2014/main" id="{17E00558-8912-48C6-8202-D8A2D854B7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4" name="Freeform 39">
              <a:extLst>
                <a:ext uri="{FF2B5EF4-FFF2-40B4-BE49-F238E27FC236}">
                  <a16:creationId xmlns:a16="http://schemas.microsoft.com/office/drawing/2014/main" id="{7E4C092A-90EF-4870-97FC-C2D97FD2C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35" name="Freeform 40">
              <a:extLst>
                <a:ext uri="{FF2B5EF4-FFF2-40B4-BE49-F238E27FC236}">
                  <a16:creationId xmlns:a16="http://schemas.microsoft.com/office/drawing/2014/main" id="{0C8C091A-4902-4B98-BB6B-AF6FA1174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6" name="Rectangle 41">
              <a:extLst>
                <a:ext uri="{FF2B5EF4-FFF2-40B4-BE49-F238E27FC236}">
                  <a16:creationId xmlns:a16="http://schemas.microsoft.com/office/drawing/2014/main" id="{50C57AA3-5B6E-4C49-9AE3-D130A25404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sp>
        <p:nvSpPr>
          <p:cNvPr id="38" name="Rectangle 37">
            <a:extLst>
              <a:ext uri="{FF2B5EF4-FFF2-40B4-BE49-F238E27FC236}">
                <a16:creationId xmlns:a16="http://schemas.microsoft.com/office/drawing/2014/main" id="{6D29BE04-4454-4832-B83F-10D001BFF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ound Diagonal Corner Rectangle 7">
            <a:extLst>
              <a:ext uri="{FF2B5EF4-FFF2-40B4-BE49-F238E27FC236}">
                <a16:creationId xmlns:a16="http://schemas.microsoft.com/office/drawing/2014/main" id="{98714CE9-3C2C-48E1-8B8F-CFB7735C4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488BD0-5BDF-164C-4368-F65BC87D3A13}"/>
              </a:ext>
            </a:extLst>
          </p:cNvPr>
          <p:cNvSpPr>
            <a:spLocks noGrp="1"/>
          </p:cNvSpPr>
          <p:nvPr>
            <p:ph type="title"/>
          </p:nvPr>
        </p:nvSpPr>
        <p:spPr>
          <a:xfrm>
            <a:off x="1577445" y="1168078"/>
            <a:ext cx="9048219" cy="1092200"/>
          </a:xfrm>
        </p:spPr>
        <p:txBody>
          <a:bodyPr anchor="ctr">
            <a:normAutofit/>
          </a:bodyPr>
          <a:lstStyle/>
          <a:p>
            <a:pPr algn="ctr"/>
            <a:r>
              <a:rPr lang="en-US" dirty="0">
                <a:solidFill>
                  <a:srgbClr val="FFFFFF"/>
                </a:solidFill>
              </a:rPr>
              <a:t>Implementation :</a:t>
            </a:r>
          </a:p>
        </p:txBody>
      </p:sp>
      <p:sp>
        <p:nvSpPr>
          <p:cNvPr id="3" name="Content Placeholder 2">
            <a:extLst>
              <a:ext uri="{FF2B5EF4-FFF2-40B4-BE49-F238E27FC236}">
                <a16:creationId xmlns:a16="http://schemas.microsoft.com/office/drawing/2014/main" id="{C5287078-9739-09CB-22C3-45CCE9877347}"/>
              </a:ext>
            </a:extLst>
          </p:cNvPr>
          <p:cNvSpPr>
            <a:spLocks noGrp="1"/>
          </p:cNvSpPr>
          <p:nvPr>
            <p:ph idx="1"/>
          </p:nvPr>
        </p:nvSpPr>
        <p:spPr>
          <a:xfrm>
            <a:off x="1577446" y="2192784"/>
            <a:ext cx="9048218" cy="3514279"/>
          </a:xfrm>
        </p:spPr>
        <p:txBody>
          <a:bodyPr anchor="ctr">
            <a:noAutofit/>
          </a:bodyPr>
          <a:lstStyle/>
          <a:p>
            <a:pPr>
              <a:lnSpc>
                <a:spcPct val="110000"/>
              </a:lnSpc>
            </a:pPr>
            <a:r>
              <a:rPr lang="en-US" sz="1400" b="0" i="0" dirty="0">
                <a:solidFill>
                  <a:srgbClr val="FFFFFF"/>
                </a:solidFill>
                <a:effectLst/>
                <a:latin typeface="Roboto" panose="02000000000000000000" pitchFamily="2" charset="0"/>
              </a:rPr>
              <a:t>The aim of the project is about the detection of the emotions elicited by the speaker while talking. </a:t>
            </a:r>
          </a:p>
          <a:p>
            <a:pPr>
              <a:lnSpc>
                <a:spcPct val="110000"/>
              </a:lnSpc>
            </a:pPr>
            <a:r>
              <a:rPr lang="en-US" sz="1400" b="0" i="0" dirty="0">
                <a:solidFill>
                  <a:srgbClr val="FFFFFF"/>
                </a:solidFill>
                <a:effectLst/>
                <a:latin typeface="Roboto" panose="02000000000000000000" pitchFamily="2" charset="0"/>
              </a:rPr>
              <a:t>As an example, speech produced in a state of fear, anger, or joy becomes loud and fast, with a higher and wider range in pitch, whereas emotions such as sadness or tiredness generate slow and low-pitched speech.</a:t>
            </a:r>
            <a:endParaRPr lang="en-US" sz="1400" dirty="0">
              <a:solidFill>
                <a:srgbClr val="FFFFFF"/>
              </a:solidFill>
              <a:latin typeface="Roboto" panose="02000000000000000000" pitchFamily="2" charset="0"/>
            </a:endParaRPr>
          </a:p>
          <a:p>
            <a:pPr>
              <a:lnSpc>
                <a:spcPct val="110000"/>
              </a:lnSpc>
            </a:pPr>
            <a:r>
              <a:rPr lang="en-US" sz="1400" b="0" i="0" dirty="0">
                <a:solidFill>
                  <a:srgbClr val="FFFFFF"/>
                </a:solidFill>
                <a:effectLst/>
                <a:latin typeface="Roboto" panose="02000000000000000000" pitchFamily="2" charset="0"/>
              </a:rPr>
              <a:t>Detection of human emotions through voice-pattern and speech-pattern analysis has many applications such as better assisting human-machine interactions.</a:t>
            </a:r>
          </a:p>
          <a:p>
            <a:pPr>
              <a:lnSpc>
                <a:spcPct val="110000"/>
              </a:lnSpc>
            </a:pPr>
            <a:r>
              <a:rPr lang="en-US" sz="1400" b="0" i="0" dirty="0">
                <a:solidFill>
                  <a:srgbClr val="FFFFFF"/>
                </a:solidFill>
                <a:effectLst/>
                <a:latin typeface="Roboto" panose="02000000000000000000" pitchFamily="2" charset="0"/>
              </a:rPr>
              <a:t>We are presenting a classification model of emotion elicited by speeches based on deep neural networks </a:t>
            </a:r>
            <a:r>
              <a:rPr lang="en-US" sz="1400" b="0" i="0" dirty="0">
                <a:solidFill>
                  <a:schemeClr val="accent2"/>
                </a:solidFill>
                <a:effectLst/>
                <a:latin typeface="Roboto" panose="02000000000000000000" pitchFamily="2" charset="0"/>
              </a:rPr>
              <a:t>MLP Classification </a:t>
            </a:r>
            <a:r>
              <a:rPr lang="en-US" sz="1400" b="0" i="0" dirty="0">
                <a:solidFill>
                  <a:srgbClr val="FFFFFF"/>
                </a:solidFill>
                <a:effectLst/>
                <a:latin typeface="Roboto" panose="02000000000000000000" pitchFamily="2" charset="0"/>
              </a:rPr>
              <a:t>based on acoustic features such as </a:t>
            </a:r>
            <a:r>
              <a:rPr lang="en-US" sz="1400" b="0" i="0" dirty="0">
                <a:solidFill>
                  <a:schemeClr val="accent2"/>
                </a:solidFill>
                <a:effectLst/>
                <a:latin typeface="Roboto" panose="02000000000000000000" pitchFamily="2" charset="0"/>
              </a:rPr>
              <a:t>Mel Frequency Cepstral Coefficient (MFCC). </a:t>
            </a:r>
            <a:endParaRPr lang="en-US" sz="1400" dirty="0">
              <a:solidFill>
                <a:schemeClr val="accent2"/>
              </a:solidFill>
              <a:latin typeface="Roboto" panose="02000000000000000000" pitchFamily="2" charset="0"/>
            </a:endParaRPr>
          </a:p>
          <a:p>
            <a:pPr>
              <a:lnSpc>
                <a:spcPct val="110000"/>
              </a:lnSpc>
            </a:pPr>
            <a:r>
              <a:rPr lang="en-US" sz="1400" b="0" i="0" dirty="0">
                <a:solidFill>
                  <a:srgbClr val="FFFFFF"/>
                </a:solidFill>
                <a:effectLst/>
                <a:latin typeface="Roboto" panose="02000000000000000000" pitchFamily="2" charset="0"/>
              </a:rPr>
              <a:t>The model has been trained to classify eight different emotions (neutral, calm, happy, sad, angry, fearful, disgust, surprise). </a:t>
            </a:r>
            <a:br>
              <a:rPr lang="en-US" sz="1400" dirty="0">
                <a:solidFill>
                  <a:srgbClr val="FFFFFF"/>
                </a:solidFill>
              </a:rPr>
            </a:br>
            <a:endParaRPr lang="en-US" sz="1400" dirty="0">
              <a:solidFill>
                <a:srgbClr val="FFFFFF"/>
              </a:solidFill>
            </a:endParaRPr>
          </a:p>
        </p:txBody>
      </p:sp>
    </p:spTree>
    <p:extLst>
      <p:ext uri="{BB962C8B-B14F-4D97-AF65-F5344CB8AC3E}">
        <p14:creationId xmlns:p14="http://schemas.microsoft.com/office/powerpoint/2010/main" val="12058719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94</TotalTime>
  <Words>843</Words>
  <Application>Microsoft Office PowerPoint</Application>
  <PresentationFormat>Widescreen</PresentationFormat>
  <Paragraphs>51</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Cambria</vt:lpstr>
      <vt:lpstr>Roboto</vt:lpstr>
      <vt:lpstr>Symbol</vt:lpstr>
      <vt:lpstr>Times New Roman</vt:lpstr>
      <vt:lpstr>Tw Cen MT</vt:lpstr>
      <vt:lpstr>Circuit</vt:lpstr>
      <vt:lpstr>Speech Emotion Recognition Using Deep Learning:   </vt:lpstr>
      <vt:lpstr>Introduction:</vt:lpstr>
      <vt:lpstr>Objectives:</vt:lpstr>
      <vt:lpstr>Motivation:</vt:lpstr>
      <vt:lpstr>Dataset for Speech Emotion:</vt:lpstr>
      <vt:lpstr>Methodology :-</vt:lpstr>
      <vt:lpstr>Time-plan:</vt:lpstr>
      <vt:lpstr>Work Done:</vt:lpstr>
      <vt:lpstr>Implementation :</vt:lpstr>
      <vt:lpstr>PowerPoint Presentation</vt:lpstr>
      <vt:lpstr>Result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Speech Emotion Recognition Using Machine Learning:   </dc:title>
  <dc:creator>Sahithreddy Challarapu</dc:creator>
  <cp:lastModifiedBy>Sahithreddy Challarapu</cp:lastModifiedBy>
  <cp:revision>2</cp:revision>
  <dcterms:created xsi:type="dcterms:W3CDTF">2022-09-29T05:10:11Z</dcterms:created>
  <dcterms:modified xsi:type="dcterms:W3CDTF">2022-10-26T13:42:06Z</dcterms:modified>
</cp:coreProperties>
</file>