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7"/>
  </p:notesMasterIdLst>
  <p:sldIdLst>
    <p:sldId id="256" r:id="rId2"/>
    <p:sldId id="265" r:id="rId3"/>
    <p:sldId id="257" r:id="rId4"/>
    <p:sldId id="259" r:id="rId5"/>
    <p:sldId id="266" r:id="rId6"/>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674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474A8D-F03B-4799-96DD-E437562F1DDC}"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1331D-6F72-4D13-8BCE-915B794B018D}" type="slidenum">
              <a:rPr lang="en-IN" smtClean="0"/>
              <a:t>‹#›</a:t>
            </a:fld>
            <a:endParaRPr lang="en-IN"/>
          </a:p>
        </p:txBody>
      </p:sp>
    </p:spTree>
    <p:extLst>
      <p:ext uri="{BB962C8B-B14F-4D97-AF65-F5344CB8AC3E}">
        <p14:creationId xmlns:p14="http://schemas.microsoft.com/office/powerpoint/2010/main" val="222953432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74A8D-F03B-4799-96DD-E437562F1DDC}"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1331D-6F72-4D13-8BCE-915B794B018D}" type="slidenum">
              <a:rPr lang="en-IN" smtClean="0"/>
              <a:t>‹#›</a:t>
            </a:fld>
            <a:endParaRPr lang="en-IN"/>
          </a:p>
        </p:txBody>
      </p:sp>
    </p:spTree>
    <p:extLst>
      <p:ext uri="{BB962C8B-B14F-4D97-AF65-F5344CB8AC3E}">
        <p14:creationId xmlns:p14="http://schemas.microsoft.com/office/powerpoint/2010/main" val="32758102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74A8D-F03B-4799-96DD-E437562F1DDC}"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1331D-6F72-4D13-8BCE-915B794B018D}" type="slidenum">
              <a:rPr lang="en-IN" smtClean="0"/>
              <a:t>‹#›</a:t>
            </a:fld>
            <a:endParaRPr lang="en-IN"/>
          </a:p>
        </p:txBody>
      </p:sp>
    </p:spTree>
    <p:extLst>
      <p:ext uri="{BB962C8B-B14F-4D97-AF65-F5344CB8AC3E}">
        <p14:creationId xmlns:p14="http://schemas.microsoft.com/office/powerpoint/2010/main" val="25451546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739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74A8D-F03B-4799-96DD-E437562F1DDC}"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1331D-6F72-4D13-8BCE-915B794B018D}" type="slidenum">
              <a:rPr lang="en-IN" smtClean="0"/>
              <a:t>‹#›</a:t>
            </a:fld>
            <a:endParaRPr lang="en-IN"/>
          </a:p>
        </p:txBody>
      </p:sp>
    </p:spTree>
    <p:extLst>
      <p:ext uri="{BB962C8B-B14F-4D97-AF65-F5344CB8AC3E}">
        <p14:creationId xmlns:p14="http://schemas.microsoft.com/office/powerpoint/2010/main" val="23306124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74A8D-F03B-4799-96DD-E437562F1DDC}"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1331D-6F72-4D13-8BCE-915B794B018D}" type="slidenum">
              <a:rPr lang="en-IN" smtClean="0"/>
              <a:t>‹#›</a:t>
            </a:fld>
            <a:endParaRPr lang="en-IN"/>
          </a:p>
        </p:txBody>
      </p:sp>
    </p:spTree>
    <p:extLst>
      <p:ext uri="{BB962C8B-B14F-4D97-AF65-F5344CB8AC3E}">
        <p14:creationId xmlns:p14="http://schemas.microsoft.com/office/powerpoint/2010/main" val="13496072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474A8D-F03B-4799-96DD-E437562F1DDC}"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41331D-6F72-4D13-8BCE-915B794B018D}" type="slidenum">
              <a:rPr lang="en-IN" smtClean="0"/>
              <a:t>‹#›</a:t>
            </a:fld>
            <a:endParaRPr lang="en-IN"/>
          </a:p>
        </p:txBody>
      </p:sp>
    </p:spTree>
    <p:extLst>
      <p:ext uri="{BB962C8B-B14F-4D97-AF65-F5344CB8AC3E}">
        <p14:creationId xmlns:p14="http://schemas.microsoft.com/office/powerpoint/2010/main" val="4120411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474A8D-F03B-4799-96DD-E437562F1DDC}" type="datetimeFigureOut">
              <a:rPr lang="en-IN" smtClean="0"/>
              <a:t>25-08-2024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41331D-6F72-4D13-8BCE-915B794B018D}" type="slidenum">
              <a:rPr lang="en-IN" smtClean="0"/>
              <a:t>‹#›</a:t>
            </a:fld>
            <a:endParaRPr lang="en-IN"/>
          </a:p>
        </p:txBody>
      </p:sp>
    </p:spTree>
    <p:extLst>
      <p:ext uri="{BB962C8B-B14F-4D97-AF65-F5344CB8AC3E}">
        <p14:creationId xmlns:p14="http://schemas.microsoft.com/office/powerpoint/2010/main" val="16692302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474A8D-F03B-4799-96DD-E437562F1DDC}" type="datetimeFigureOut">
              <a:rPr lang="en-IN" smtClean="0"/>
              <a:t>25-08-2024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41331D-6F72-4D13-8BCE-915B794B018D}" type="slidenum">
              <a:rPr lang="en-IN" smtClean="0"/>
              <a:t>‹#›</a:t>
            </a:fld>
            <a:endParaRPr lang="en-IN"/>
          </a:p>
        </p:txBody>
      </p:sp>
    </p:spTree>
    <p:extLst>
      <p:ext uri="{BB962C8B-B14F-4D97-AF65-F5344CB8AC3E}">
        <p14:creationId xmlns:p14="http://schemas.microsoft.com/office/powerpoint/2010/main" val="47042062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74A8D-F03B-4799-96DD-E437562F1DDC}" type="datetimeFigureOut">
              <a:rPr lang="en-IN" smtClean="0"/>
              <a:t>25-08-2024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41331D-6F72-4D13-8BCE-915B794B018D}" type="slidenum">
              <a:rPr lang="en-IN" smtClean="0"/>
              <a:t>‹#›</a:t>
            </a:fld>
            <a:endParaRPr lang="en-IN"/>
          </a:p>
        </p:txBody>
      </p:sp>
    </p:spTree>
    <p:extLst>
      <p:ext uri="{BB962C8B-B14F-4D97-AF65-F5344CB8AC3E}">
        <p14:creationId xmlns:p14="http://schemas.microsoft.com/office/powerpoint/2010/main" val="336601201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06474A8D-F03B-4799-96DD-E437562F1DDC}"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41331D-6F72-4D13-8BCE-915B794B018D}" type="slidenum">
              <a:rPr lang="en-IN" smtClean="0"/>
              <a:t>‹#›</a:t>
            </a:fld>
            <a:endParaRPr lang="en-IN"/>
          </a:p>
        </p:txBody>
      </p:sp>
    </p:spTree>
    <p:extLst>
      <p:ext uri="{BB962C8B-B14F-4D97-AF65-F5344CB8AC3E}">
        <p14:creationId xmlns:p14="http://schemas.microsoft.com/office/powerpoint/2010/main" val="355744161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06474A8D-F03B-4799-96DD-E437562F1DDC}"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41331D-6F72-4D13-8BCE-915B794B018D}" type="slidenum">
              <a:rPr lang="en-IN" smtClean="0"/>
              <a:t>‹#›</a:t>
            </a:fld>
            <a:endParaRPr lang="en-IN"/>
          </a:p>
        </p:txBody>
      </p:sp>
    </p:spTree>
    <p:extLst>
      <p:ext uri="{BB962C8B-B14F-4D97-AF65-F5344CB8AC3E}">
        <p14:creationId xmlns:p14="http://schemas.microsoft.com/office/powerpoint/2010/main" val="8381390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06474A8D-F03B-4799-96DD-E437562F1DDC}" type="datetimeFigureOut">
              <a:rPr lang="en-IN" smtClean="0"/>
              <a:t>25-08-2024</a:t>
            </a:fld>
            <a:endParaRPr lang="en-IN"/>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3341331D-6F72-4D13-8BCE-915B794B018D}" type="slidenum">
              <a:rPr lang="en-IN" smtClean="0"/>
              <a:t>‹#›</a:t>
            </a:fld>
            <a:endParaRPr lang="en-IN"/>
          </a:p>
        </p:txBody>
      </p:sp>
    </p:spTree>
    <p:extLst>
      <p:ext uri="{BB962C8B-B14F-4D97-AF65-F5344CB8AC3E}">
        <p14:creationId xmlns:p14="http://schemas.microsoft.com/office/powerpoint/2010/main" val="164722838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74017"/>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83488" y="2304812"/>
            <a:ext cx="4919305" cy="3619857"/>
          </a:xfrm>
          <a:prstGeom prst="rect">
            <a:avLst/>
          </a:prstGeom>
        </p:spPr>
      </p:pic>
      <p:sp>
        <p:nvSpPr>
          <p:cNvPr id="6" name="Text 2"/>
          <p:cNvSpPr/>
          <p:nvPr/>
        </p:nvSpPr>
        <p:spPr>
          <a:xfrm>
            <a:off x="6012561" y="750950"/>
            <a:ext cx="7556421" cy="2934653"/>
          </a:xfrm>
          <a:prstGeom prst="rect">
            <a:avLst/>
          </a:prstGeom>
          <a:noFill/>
          <a:ln/>
        </p:spPr>
        <p:txBody>
          <a:bodyPr wrap="square" rtlCol="0" anchor="t"/>
          <a:lstStyle/>
          <a:p>
            <a:pPr marL="0" indent="0">
              <a:lnSpc>
                <a:spcPts val="7702"/>
              </a:lnSpc>
              <a:buNone/>
            </a:pPr>
            <a:r>
              <a:rPr lang="en-US" sz="6162" dirty="0">
                <a:solidFill>
                  <a:srgbClr val="403CCF"/>
                </a:solidFill>
                <a:latin typeface="Libre Baskerville" pitchFamily="34" charset="0"/>
                <a:ea typeface="Libre Baskerville" pitchFamily="34" charset="-122"/>
                <a:cs typeface="Libre Baskerville" pitchFamily="34" charset="-120"/>
              </a:rPr>
              <a:t>Telegram Bot for Human Rights</a:t>
            </a:r>
            <a:endParaRPr lang="en-US" sz="6162" dirty="0"/>
          </a:p>
        </p:txBody>
      </p:sp>
      <p:sp>
        <p:nvSpPr>
          <p:cNvPr id="7" name="Text 3"/>
          <p:cNvSpPr/>
          <p:nvPr/>
        </p:nvSpPr>
        <p:spPr>
          <a:xfrm>
            <a:off x="6179829" y="3245005"/>
            <a:ext cx="7556421" cy="1661095"/>
          </a:xfrm>
          <a:prstGeom prst="rect">
            <a:avLst/>
          </a:prstGeom>
          <a:noFill/>
          <a:ln/>
        </p:spPr>
        <p:txBody>
          <a:bodyPr wrap="square" rtlCol="0" anchor="t"/>
          <a:lstStyle/>
          <a:p>
            <a:pPr>
              <a:lnSpc>
                <a:spcPts val="2858"/>
              </a:lnSpc>
            </a:pPr>
            <a:r>
              <a:rPr lang="en-US" sz="1786" dirty="0">
                <a:solidFill>
                  <a:srgbClr val="4C4C4D"/>
                </a:solidFill>
                <a:latin typeface="Heebo" pitchFamily="34" charset="0"/>
                <a:ea typeface="Heebo" pitchFamily="34" charset="-122"/>
                <a:cs typeface="Heebo" pitchFamily="34" charset="-120"/>
              </a:rPr>
              <a:t>Human rights are fundamental rights inherent to all human beings, regardless of race, sex, nationality, ethnicity, language, religion, or any other status. They are universal, inalienable, and indivisible.</a:t>
            </a:r>
            <a:endParaRPr lang="en-US" sz="1786" dirty="0"/>
          </a:p>
          <a:p>
            <a:pPr marL="0" indent="0">
              <a:lnSpc>
                <a:spcPts val="2858"/>
              </a:lnSpc>
              <a:buNone/>
            </a:pPr>
            <a:endParaRPr lang="en-US" sz="1786" dirty="0">
              <a:solidFill>
                <a:srgbClr val="49495A"/>
              </a:solidFill>
              <a:latin typeface="Open Sans" pitchFamily="34" charset="0"/>
              <a:ea typeface="Open Sans" pitchFamily="34" charset="-122"/>
              <a:cs typeface="Open Sans" pitchFamily="34" charset="-120"/>
            </a:endParaRPr>
          </a:p>
          <a:p>
            <a:pPr marL="0" indent="0">
              <a:lnSpc>
                <a:spcPts val="2858"/>
              </a:lnSpc>
              <a:buNone/>
            </a:pPr>
            <a:r>
              <a:rPr lang="en-US" sz="1786" dirty="0">
                <a:solidFill>
                  <a:srgbClr val="49495A"/>
                </a:solidFill>
                <a:latin typeface="Open Sans" pitchFamily="34" charset="0"/>
                <a:ea typeface="Open Sans" pitchFamily="34" charset="-122"/>
                <a:cs typeface="Open Sans" pitchFamily="34" charset="-120"/>
              </a:rPr>
              <a:t>Telegram is an increasingly popular messaging app for human rights organizations. Bots offer new opportunities to engage audiences and enhance advocacy efforts.</a:t>
            </a:r>
            <a:endParaRPr lang="en-US" sz="1786" dirty="0"/>
          </a:p>
        </p:txBody>
      </p:sp>
      <p:sp>
        <p:nvSpPr>
          <p:cNvPr id="9" name="TextBox 8">
            <a:extLst>
              <a:ext uri="{FF2B5EF4-FFF2-40B4-BE49-F238E27FC236}">
                <a16:creationId xmlns:a16="http://schemas.microsoft.com/office/drawing/2014/main" id="{C2922D22-939E-7778-739F-A7EFF4E98C3D}"/>
              </a:ext>
            </a:extLst>
          </p:cNvPr>
          <p:cNvSpPr txBox="1"/>
          <p:nvPr/>
        </p:nvSpPr>
        <p:spPr>
          <a:xfrm>
            <a:off x="6224435" y="6339721"/>
            <a:ext cx="7556421" cy="369332"/>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LAKSHMI SAHITHI KONDAPALLI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42358" y="1538168"/>
            <a:ext cx="5089565" cy="5153263"/>
          </a:xfrm>
          <a:prstGeom prst="rect">
            <a:avLst/>
          </a:prstGeom>
        </p:spPr>
      </p:pic>
      <p:sp>
        <p:nvSpPr>
          <p:cNvPr id="6" name="Text 2"/>
          <p:cNvSpPr/>
          <p:nvPr/>
        </p:nvSpPr>
        <p:spPr>
          <a:xfrm>
            <a:off x="555665" y="1405652"/>
            <a:ext cx="7122914" cy="496133"/>
          </a:xfrm>
          <a:prstGeom prst="rect">
            <a:avLst/>
          </a:prstGeom>
          <a:noFill/>
          <a:ln/>
        </p:spPr>
        <p:txBody>
          <a:bodyPr wrap="none" rtlCol="0" anchor="t"/>
          <a:lstStyle/>
          <a:p>
            <a:pPr marL="0" indent="0">
              <a:lnSpc>
                <a:spcPts val="3907"/>
              </a:lnSpc>
              <a:buNone/>
            </a:pPr>
            <a:r>
              <a:rPr lang="en-US" sz="3126" b="1" dirty="0">
                <a:solidFill>
                  <a:srgbClr val="152D47"/>
                </a:solidFill>
                <a:latin typeface="Crimson Pro" pitchFamily="34" charset="0"/>
                <a:ea typeface="Crimson Pro" pitchFamily="34" charset="-122"/>
                <a:cs typeface="Crimson Pro" pitchFamily="34" charset="-120"/>
              </a:rPr>
              <a:t>The Universal Declaration of Human Rights</a:t>
            </a:r>
            <a:endParaRPr lang="en-US" sz="3126" dirty="0"/>
          </a:p>
        </p:txBody>
      </p:sp>
      <p:sp>
        <p:nvSpPr>
          <p:cNvPr id="7" name="Text 3"/>
          <p:cNvSpPr/>
          <p:nvPr/>
        </p:nvSpPr>
        <p:spPr>
          <a:xfrm>
            <a:off x="555665" y="2139910"/>
            <a:ext cx="8032671" cy="762238"/>
          </a:xfrm>
          <a:prstGeom prst="rect">
            <a:avLst/>
          </a:prstGeom>
          <a:noFill/>
          <a:ln/>
        </p:spPr>
        <p:txBody>
          <a:bodyPr wrap="square" rtlCol="0" anchor="t"/>
          <a:lstStyle/>
          <a:p>
            <a:pPr marL="0" indent="0">
              <a:lnSpc>
                <a:spcPts val="2000"/>
              </a:lnSpc>
              <a:buNone/>
            </a:pPr>
            <a:r>
              <a:rPr lang="en-US" sz="1250" dirty="0">
                <a:solidFill>
                  <a:srgbClr val="4C4C4D"/>
                </a:solidFill>
                <a:latin typeface="Heebo" pitchFamily="34" charset="0"/>
                <a:ea typeface="Heebo" pitchFamily="34" charset="-122"/>
                <a:cs typeface="Heebo" pitchFamily="34" charset="-120"/>
              </a:rPr>
              <a:t>The Universal Declaration of Human Rights (UDHR) is a milestone document that proclaims the fundamental rights and freedoms to which all humans are entitled. It was adopted by the United Nations General Assembly in 1948.</a:t>
            </a:r>
            <a:endParaRPr lang="en-US" sz="1250" dirty="0"/>
          </a:p>
        </p:txBody>
      </p:sp>
      <p:sp>
        <p:nvSpPr>
          <p:cNvPr id="8" name="Shape 4"/>
          <p:cNvSpPr/>
          <p:nvPr/>
        </p:nvSpPr>
        <p:spPr>
          <a:xfrm>
            <a:off x="555665" y="3259336"/>
            <a:ext cx="357188" cy="357188"/>
          </a:xfrm>
          <a:prstGeom prst="roundRect">
            <a:avLst>
              <a:gd name="adj" fmla="val 6668"/>
            </a:avLst>
          </a:prstGeom>
          <a:solidFill>
            <a:srgbClr val="F2EEEE"/>
          </a:solidFill>
          <a:ln/>
        </p:spPr>
      </p:sp>
      <p:sp>
        <p:nvSpPr>
          <p:cNvPr id="9" name="Text 5"/>
          <p:cNvSpPr/>
          <p:nvPr/>
        </p:nvSpPr>
        <p:spPr>
          <a:xfrm>
            <a:off x="691634" y="3318867"/>
            <a:ext cx="85130" cy="238125"/>
          </a:xfrm>
          <a:prstGeom prst="rect">
            <a:avLst/>
          </a:prstGeom>
          <a:noFill/>
          <a:ln/>
        </p:spPr>
        <p:txBody>
          <a:bodyPr wrap="none" rtlCol="0" anchor="t"/>
          <a:lstStyle/>
          <a:p>
            <a:pPr marL="0" indent="0" algn="ctr">
              <a:lnSpc>
                <a:spcPts val="1875"/>
              </a:lnSpc>
              <a:buNone/>
            </a:pPr>
            <a:r>
              <a:rPr lang="en-US" sz="1875" b="1" dirty="0">
                <a:solidFill>
                  <a:srgbClr val="4C4C4D"/>
                </a:solidFill>
                <a:latin typeface="Crimson Pro" pitchFamily="34" charset="0"/>
                <a:ea typeface="Crimson Pro" pitchFamily="34" charset="-122"/>
                <a:cs typeface="Crimson Pro" pitchFamily="34" charset="-120"/>
              </a:rPr>
              <a:t>1</a:t>
            </a:r>
            <a:endParaRPr lang="en-US" sz="1875" dirty="0"/>
          </a:p>
        </p:txBody>
      </p:sp>
      <p:sp>
        <p:nvSpPr>
          <p:cNvPr id="10" name="Text 6"/>
          <p:cNvSpPr/>
          <p:nvPr/>
        </p:nvSpPr>
        <p:spPr>
          <a:xfrm>
            <a:off x="1071563" y="3259336"/>
            <a:ext cx="1984653" cy="248007"/>
          </a:xfrm>
          <a:prstGeom prst="rect">
            <a:avLst/>
          </a:prstGeom>
          <a:noFill/>
          <a:ln/>
        </p:spPr>
        <p:txBody>
          <a:bodyPr wrap="none" rtlCol="0" anchor="t"/>
          <a:lstStyle/>
          <a:p>
            <a:pPr marL="0" indent="0">
              <a:lnSpc>
                <a:spcPts val="1953"/>
              </a:lnSpc>
              <a:buNone/>
            </a:pPr>
            <a:r>
              <a:rPr lang="en-US" sz="1563" b="1" dirty="0">
                <a:solidFill>
                  <a:srgbClr val="4C4C4D"/>
                </a:solidFill>
                <a:latin typeface="Crimson Pro" pitchFamily="34" charset="0"/>
                <a:ea typeface="Crimson Pro" pitchFamily="34" charset="-122"/>
                <a:cs typeface="Crimson Pro" pitchFamily="34" charset="-120"/>
              </a:rPr>
              <a:t>Fundamental Rights</a:t>
            </a:r>
            <a:endParaRPr lang="en-US" sz="1563" dirty="0"/>
          </a:p>
        </p:txBody>
      </p:sp>
      <p:sp>
        <p:nvSpPr>
          <p:cNvPr id="11" name="Text 7"/>
          <p:cNvSpPr/>
          <p:nvPr/>
        </p:nvSpPr>
        <p:spPr>
          <a:xfrm>
            <a:off x="1071563" y="3602593"/>
            <a:ext cx="3421142" cy="1016318"/>
          </a:xfrm>
          <a:prstGeom prst="rect">
            <a:avLst/>
          </a:prstGeom>
          <a:noFill/>
          <a:ln/>
        </p:spPr>
        <p:txBody>
          <a:bodyPr wrap="square" rtlCol="0" anchor="t"/>
          <a:lstStyle/>
          <a:p>
            <a:pPr marL="0" indent="0">
              <a:lnSpc>
                <a:spcPts val="2000"/>
              </a:lnSpc>
              <a:buNone/>
            </a:pPr>
            <a:r>
              <a:rPr lang="en-US" sz="1250" dirty="0">
                <a:solidFill>
                  <a:srgbClr val="4C4C4D"/>
                </a:solidFill>
                <a:latin typeface="Heebo" pitchFamily="34" charset="0"/>
                <a:ea typeface="Heebo" pitchFamily="34" charset="-122"/>
                <a:cs typeface="Heebo" pitchFamily="34" charset="-120"/>
              </a:rPr>
              <a:t>The UDHR outlines basic human rights, including the right to life, liberty, and security of person; freedom from slavery and torture; and the right to a fair trial.</a:t>
            </a:r>
            <a:endParaRPr lang="en-US" sz="1250" dirty="0"/>
          </a:p>
        </p:txBody>
      </p:sp>
      <p:sp>
        <p:nvSpPr>
          <p:cNvPr id="12" name="Shape 8"/>
          <p:cNvSpPr/>
          <p:nvPr/>
        </p:nvSpPr>
        <p:spPr>
          <a:xfrm>
            <a:off x="4651415" y="3259336"/>
            <a:ext cx="357188" cy="357188"/>
          </a:xfrm>
          <a:prstGeom prst="roundRect">
            <a:avLst>
              <a:gd name="adj" fmla="val 6668"/>
            </a:avLst>
          </a:prstGeom>
          <a:solidFill>
            <a:srgbClr val="F2EEEE"/>
          </a:solidFill>
          <a:ln/>
        </p:spPr>
      </p:sp>
      <p:sp>
        <p:nvSpPr>
          <p:cNvPr id="13" name="Text 9"/>
          <p:cNvSpPr/>
          <p:nvPr/>
        </p:nvSpPr>
        <p:spPr>
          <a:xfrm>
            <a:off x="4770834" y="3318867"/>
            <a:ext cx="118229" cy="238125"/>
          </a:xfrm>
          <a:prstGeom prst="rect">
            <a:avLst/>
          </a:prstGeom>
          <a:noFill/>
          <a:ln/>
        </p:spPr>
        <p:txBody>
          <a:bodyPr wrap="none" rtlCol="0" anchor="t"/>
          <a:lstStyle/>
          <a:p>
            <a:pPr marL="0" indent="0" algn="ctr">
              <a:lnSpc>
                <a:spcPts val="1875"/>
              </a:lnSpc>
              <a:buNone/>
            </a:pPr>
            <a:r>
              <a:rPr lang="en-US" sz="1875" b="1" dirty="0">
                <a:solidFill>
                  <a:srgbClr val="4C4C4D"/>
                </a:solidFill>
                <a:latin typeface="Crimson Pro" pitchFamily="34" charset="0"/>
                <a:ea typeface="Crimson Pro" pitchFamily="34" charset="-122"/>
                <a:cs typeface="Crimson Pro" pitchFamily="34" charset="-120"/>
              </a:rPr>
              <a:t>2</a:t>
            </a:r>
            <a:endParaRPr lang="en-US" sz="1875" dirty="0"/>
          </a:p>
        </p:txBody>
      </p:sp>
      <p:sp>
        <p:nvSpPr>
          <p:cNvPr id="14" name="Text 10"/>
          <p:cNvSpPr/>
          <p:nvPr/>
        </p:nvSpPr>
        <p:spPr>
          <a:xfrm>
            <a:off x="5167312" y="3259336"/>
            <a:ext cx="1984653" cy="248007"/>
          </a:xfrm>
          <a:prstGeom prst="rect">
            <a:avLst/>
          </a:prstGeom>
          <a:noFill/>
          <a:ln/>
        </p:spPr>
        <p:txBody>
          <a:bodyPr wrap="none" rtlCol="0" anchor="t"/>
          <a:lstStyle/>
          <a:p>
            <a:pPr marL="0" indent="0">
              <a:lnSpc>
                <a:spcPts val="1953"/>
              </a:lnSpc>
              <a:buNone/>
            </a:pPr>
            <a:r>
              <a:rPr lang="en-US" sz="1563" b="1" dirty="0">
                <a:solidFill>
                  <a:srgbClr val="4C4C4D"/>
                </a:solidFill>
                <a:latin typeface="Crimson Pro" pitchFamily="34" charset="0"/>
                <a:ea typeface="Crimson Pro" pitchFamily="34" charset="-122"/>
                <a:cs typeface="Crimson Pro" pitchFamily="34" charset="-120"/>
              </a:rPr>
              <a:t>Equal Rights</a:t>
            </a:r>
            <a:endParaRPr lang="en-US" sz="1563" dirty="0"/>
          </a:p>
        </p:txBody>
      </p:sp>
      <p:sp>
        <p:nvSpPr>
          <p:cNvPr id="15" name="Text 11"/>
          <p:cNvSpPr/>
          <p:nvPr/>
        </p:nvSpPr>
        <p:spPr>
          <a:xfrm>
            <a:off x="5167312" y="3602593"/>
            <a:ext cx="3421142" cy="1016318"/>
          </a:xfrm>
          <a:prstGeom prst="rect">
            <a:avLst/>
          </a:prstGeom>
          <a:noFill/>
          <a:ln/>
        </p:spPr>
        <p:txBody>
          <a:bodyPr wrap="square" rtlCol="0" anchor="t"/>
          <a:lstStyle/>
          <a:p>
            <a:pPr marL="0" indent="0">
              <a:lnSpc>
                <a:spcPts val="2000"/>
              </a:lnSpc>
              <a:buNone/>
            </a:pPr>
            <a:r>
              <a:rPr lang="en-US" sz="1250" dirty="0">
                <a:solidFill>
                  <a:srgbClr val="4C4C4D"/>
                </a:solidFill>
                <a:latin typeface="Heebo" pitchFamily="34" charset="0"/>
                <a:ea typeface="Heebo" pitchFamily="34" charset="-122"/>
                <a:cs typeface="Heebo" pitchFamily="34" charset="-120"/>
              </a:rPr>
              <a:t>It asserts that all human beings are born free and equal in dignity and rights, and that everyone is entitled to all the rights and freedoms set forth in the Declaration.</a:t>
            </a:r>
            <a:endParaRPr lang="en-US" sz="1250" dirty="0"/>
          </a:p>
        </p:txBody>
      </p:sp>
      <p:sp>
        <p:nvSpPr>
          <p:cNvPr id="16" name="Shape 12"/>
          <p:cNvSpPr/>
          <p:nvPr/>
        </p:nvSpPr>
        <p:spPr>
          <a:xfrm>
            <a:off x="555665" y="4956215"/>
            <a:ext cx="357188" cy="357188"/>
          </a:xfrm>
          <a:prstGeom prst="roundRect">
            <a:avLst>
              <a:gd name="adj" fmla="val 6668"/>
            </a:avLst>
          </a:prstGeom>
          <a:solidFill>
            <a:srgbClr val="F2EEEE"/>
          </a:solidFill>
          <a:ln/>
        </p:spPr>
      </p:sp>
      <p:sp>
        <p:nvSpPr>
          <p:cNvPr id="17" name="Text 13"/>
          <p:cNvSpPr/>
          <p:nvPr/>
        </p:nvSpPr>
        <p:spPr>
          <a:xfrm>
            <a:off x="676870" y="5015746"/>
            <a:ext cx="114657" cy="238125"/>
          </a:xfrm>
          <a:prstGeom prst="rect">
            <a:avLst/>
          </a:prstGeom>
          <a:noFill/>
          <a:ln/>
        </p:spPr>
        <p:txBody>
          <a:bodyPr wrap="none" rtlCol="0" anchor="t"/>
          <a:lstStyle/>
          <a:p>
            <a:pPr marL="0" indent="0" algn="ctr">
              <a:lnSpc>
                <a:spcPts val="1875"/>
              </a:lnSpc>
              <a:buNone/>
            </a:pPr>
            <a:r>
              <a:rPr lang="en-US" sz="1875" b="1" dirty="0">
                <a:solidFill>
                  <a:srgbClr val="4C4C4D"/>
                </a:solidFill>
                <a:latin typeface="Crimson Pro" pitchFamily="34" charset="0"/>
                <a:ea typeface="Crimson Pro" pitchFamily="34" charset="-122"/>
                <a:cs typeface="Crimson Pro" pitchFamily="34" charset="-120"/>
              </a:rPr>
              <a:t>3</a:t>
            </a:r>
            <a:endParaRPr lang="en-US" sz="1875" dirty="0"/>
          </a:p>
        </p:txBody>
      </p:sp>
      <p:sp>
        <p:nvSpPr>
          <p:cNvPr id="18" name="Text 14"/>
          <p:cNvSpPr/>
          <p:nvPr/>
        </p:nvSpPr>
        <p:spPr>
          <a:xfrm>
            <a:off x="1071563" y="4956215"/>
            <a:ext cx="1984653" cy="248007"/>
          </a:xfrm>
          <a:prstGeom prst="rect">
            <a:avLst/>
          </a:prstGeom>
          <a:noFill/>
          <a:ln/>
        </p:spPr>
        <p:txBody>
          <a:bodyPr wrap="none" rtlCol="0" anchor="t"/>
          <a:lstStyle/>
          <a:p>
            <a:pPr marL="0" indent="0">
              <a:lnSpc>
                <a:spcPts val="1953"/>
              </a:lnSpc>
              <a:buNone/>
            </a:pPr>
            <a:r>
              <a:rPr lang="en-US" sz="1563" b="1" dirty="0">
                <a:solidFill>
                  <a:srgbClr val="4C4C4D"/>
                </a:solidFill>
                <a:latin typeface="Crimson Pro" pitchFamily="34" charset="0"/>
                <a:ea typeface="Crimson Pro" pitchFamily="34" charset="-122"/>
                <a:cs typeface="Crimson Pro" pitchFamily="34" charset="-120"/>
              </a:rPr>
              <a:t>Universal Principles</a:t>
            </a:r>
            <a:endParaRPr lang="en-US" sz="1563" dirty="0"/>
          </a:p>
        </p:txBody>
      </p:sp>
      <p:sp>
        <p:nvSpPr>
          <p:cNvPr id="19" name="Text 15"/>
          <p:cNvSpPr/>
          <p:nvPr/>
        </p:nvSpPr>
        <p:spPr>
          <a:xfrm>
            <a:off x="1071563" y="5299472"/>
            <a:ext cx="3421142" cy="1016318"/>
          </a:xfrm>
          <a:prstGeom prst="rect">
            <a:avLst/>
          </a:prstGeom>
          <a:noFill/>
          <a:ln/>
        </p:spPr>
        <p:txBody>
          <a:bodyPr wrap="square" rtlCol="0" anchor="t"/>
          <a:lstStyle/>
          <a:p>
            <a:pPr marL="0" indent="0">
              <a:lnSpc>
                <a:spcPts val="2000"/>
              </a:lnSpc>
              <a:buNone/>
            </a:pPr>
            <a:r>
              <a:rPr lang="en-US" sz="1250" dirty="0">
                <a:solidFill>
                  <a:srgbClr val="4C4C4D"/>
                </a:solidFill>
                <a:latin typeface="Heebo" pitchFamily="34" charset="0"/>
                <a:ea typeface="Heebo" pitchFamily="34" charset="-122"/>
                <a:cs typeface="Heebo" pitchFamily="34" charset="-120"/>
              </a:rPr>
              <a:t>The UDHR is a universal document that applies to everyone, regardless of their nationality, race, gender, sexual orientation, religion, or any other status.</a:t>
            </a:r>
            <a:endParaRPr lang="en-US" sz="1250" dirty="0"/>
          </a:p>
        </p:txBody>
      </p:sp>
      <p:sp>
        <p:nvSpPr>
          <p:cNvPr id="20" name="Shape 16"/>
          <p:cNvSpPr/>
          <p:nvPr/>
        </p:nvSpPr>
        <p:spPr>
          <a:xfrm>
            <a:off x="4651415" y="4956215"/>
            <a:ext cx="357188" cy="357188"/>
          </a:xfrm>
          <a:prstGeom prst="roundRect">
            <a:avLst>
              <a:gd name="adj" fmla="val 6668"/>
            </a:avLst>
          </a:prstGeom>
          <a:solidFill>
            <a:srgbClr val="F2EEEE"/>
          </a:solidFill>
          <a:ln/>
        </p:spPr>
      </p:sp>
      <p:sp>
        <p:nvSpPr>
          <p:cNvPr id="21" name="Text 17"/>
          <p:cNvSpPr/>
          <p:nvPr/>
        </p:nvSpPr>
        <p:spPr>
          <a:xfrm>
            <a:off x="4767143" y="5015746"/>
            <a:ext cx="125611" cy="238125"/>
          </a:xfrm>
          <a:prstGeom prst="rect">
            <a:avLst/>
          </a:prstGeom>
          <a:noFill/>
          <a:ln/>
        </p:spPr>
        <p:txBody>
          <a:bodyPr wrap="none" rtlCol="0" anchor="t"/>
          <a:lstStyle/>
          <a:p>
            <a:pPr marL="0" indent="0" algn="ctr">
              <a:lnSpc>
                <a:spcPts val="1875"/>
              </a:lnSpc>
              <a:buNone/>
            </a:pPr>
            <a:r>
              <a:rPr lang="en-US" sz="1875" b="1" dirty="0">
                <a:solidFill>
                  <a:srgbClr val="4C4C4D"/>
                </a:solidFill>
                <a:latin typeface="Crimson Pro" pitchFamily="34" charset="0"/>
                <a:ea typeface="Crimson Pro" pitchFamily="34" charset="-122"/>
                <a:cs typeface="Crimson Pro" pitchFamily="34" charset="-120"/>
              </a:rPr>
              <a:t>4</a:t>
            </a:r>
            <a:endParaRPr lang="en-US" sz="1875" dirty="0"/>
          </a:p>
        </p:txBody>
      </p:sp>
      <p:sp>
        <p:nvSpPr>
          <p:cNvPr id="22" name="Text 18"/>
          <p:cNvSpPr/>
          <p:nvPr/>
        </p:nvSpPr>
        <p:spPr>
          <a:xfrm>
            <a:off x="5167312" y="4956215"/>
            <a:ext cx="2762131" cy="248007"/>
          </a:xfrm>
          <a:prstGeom prst="rect">
            <a:avLst/>
          </a:prstGeom>
          <a:noFill/>
          <a:ln/>
        </p:spPr>
        <p:txBody>
          <a:bodyPr wrap="none" rtlCol="0" anchor="t"/>
          <a:lstStyle/>
          <a:p>
            <a:pPr marL="0" indent="0">
              <a:lnSpc>
                <a:spcPts val="1953"/>
              </a:lnSpc>
              <a:buNone/>
            </a:pPr>
            <a:r>
              <a:rPr lang="en-US" sz="1563" b="1" dirty="0">
                <a:solidFill>
                  <a:srgbClr val="4C4C4D"/>
                </a:solidFill>
                <a:latin typeface="Crimson Pro" pitchFamily="34" charset="0"/>
                <a:ea typeface="Crimson Pro" pitchFamily="34" charset="-122"/>
                <a:cs typeface="Crimson Pro" pitchFamily="34" charset="-120"/>
              </a:rPr>
              <a:t>Foundation for International Law</a:t>
            </a:r>
            <a:endParaRPr lang="en-US" sz="1563" dirty="0"/>
          </a:p>
        </p:txBody>
      </p:sp>
      <p:sp>
        <p:nvSpPr>
          <p:cNvPr id="23" name="Text 19"/>
          <p:cNvSpPr/>
          <p:nvPr/>
        </p:nvSpPr>
        <p:spPr>
          <a:xfrm>
            <a:off x="5167312" y="5299472"/>
            <a:ext cx="3421142" cy="1524476"/>
          </a:xfrm>
          <a:prstGeom prst="rect">
            <a:avLst/>
          </a:prstGeom>
          <a:noFill/>
          <a:ln/>
        </p:spPr>
        <p:txBody>
          <a:bodyPr wrap="square" rtlCol="0" anchor="t"/>
          <a:lstStyle/>
          <a:p>
            <a:pPr marL="0" indent="0">
              <a:lnSpc>
                <a:spcPts val="2000"/>
              </a:lnSpc>
              <a:buNone/>
            </a:pPr>
            <a:r>
              <a:rPr lang="en-US" sz="1250" dirty="0">
                <a:solidFill>
                  <a:srgbClr val="4C4C4D"/>
                </a:solidFill>
                <a:latin typeface="Heebo" pitchFamily="34" charset="0"/>
                <a:ea typeface="Heebo" pitchFamily="34" charset="-122"/>
                <a:cs typeface="Heebo" pitchFamily="34" charset="-120"/>
              </a:rPr>
              <a:t>The UDHR has served as the foundation for many other international human rights instruments, such as the International Covenant on Civil and Political Rights and the International Covenant on Economic, Social and Cultural Rights.</a:t>
            </a:r>
            <a:endParaRPr lang="en-US" sz="12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60813" y="2013585"/>
            <a:ext cx="5052774" cy="4202311"/>
          </a:xfrm>
          <a:prstGeom prst="rect">
            <a:avLst/>
          </a:prstGeom>
        </p:spPr>
      </p:pic>
      <p:sp>
        <p:nvSpPr>
          <p:cNvPr id="6" name="Text 2"/>
          <p:cNvSpPr/>
          <p:nvPr/>
        </p:nvSpPr>
        <p:spPr>
          <a:xfrm>
            <a:off x="606743" y="1441133"/>
            <a:ext cx="7930515" cy="1083469"/>
          </a:xfrm>
          <a:prstGeom prst="rect">
            <a:avLst/>
          </a:prstGeom>
          <a:noFill/>
          <a:ln/>
        </p:spPr>
        <p:txBody>
          <a:bodyPr wrap="square" rtlCol="0" anchor="t"/>
          <a:lstStyle/>
          <a:p>
            <a:pPr marL="0" indent="0">
              <a:lnSpc>
                <a:spcPts val="4266"/>
              </a:lnSpc>
              <a:buNone/>
            </a:pPr>
            <a:r>
              <a:rPr lang="en-US" sz="3413" dirty="0">
                <a:solidFill>
                  <a:srgbClr val="403CCF"/>
                </a:solidFill>
                <a:latin typeface="Libre Baskerville" pitchFamily="34" charset="0"/>
                <a:ea typeface="Libre Baskerville" pitchFamily="34" charset="-122"/>
                <a:cs typeface="Libre Baskerville" pitchFamily="34" charset="-120"/>
              </a:rPr>
              <a:t>Importance of Telegram for Human Rights Advocacy</a:t>
            </a:r>
            <a:endParaRPr lang="en-US" sz="3413" dirty="0"/>
          </a:p>
        </p:txBody>
      </p:sp>
      <p:sp>
        <p:nvSpPr>
          <p:cNvPr id="7" name="Text 3"/>
          <p:cNvSpPr/>
          <p:nvPr/>
        </p:nvSpPr>
        <p:spPr>
          <a:xfrm>
            <a:off x="606743" y="2784634"/>
            <a:ext cx="7930515" cy="831890"/>
          </a:xfrm>
          <a:prstGeom prst="rect">
            <a:avLst/>
          </a:prstGeom>
          <a:noFill/>
          <a:ln/>
        </p:spPr>
        <p:txBody>
          <a:bodyPr wrap="square" rtlCol="0" anchor="t"/>
          <a:lstStyle/>
          <a:p>
            <a:pPr marL="0" indent="0">
              <a:lnSpc>
                <a:spcPts val="2184"/>
              </a:lnSpc>
              <a:buNone/>
            </a:pPr>
            <a:r>
              <a:rPr lang="en-US" sz="1365" dirty="0">
                <a:solidFill>
                  <a:srgbClr val="49495A"/>
                </a:solidFill>
                <a:latin typeface="Open Sans" pitchFamily="34" charset="0"/>
                <a:ea typeface="Open Sans" pitchFamily="34" charset="-122"/>
                <a:cs typeface="Open Sans" pitchFamily="34" charset="-120"/>
              </a:rPr>
              <a:t>Telegram provides a secure platform for communication, protecting sensitive information from censorship and surveillance. Its large user base and global reach make it an ideal tool for reaching diverse audiences.</a:t>
            </a:r>
            <a:endParaRPr lang="en-US" sz="1365" dirty="0"/>
          </a:p>
        </p:txBody>
      </p:sp>
      <p:sp>
        <p:nvSpPr>
          <p:cNvPr id="8" name="Shape 4"/>
          <p:cNvSpPr/>
          <p:nvPr/>
        </p:nvSpPr>
        <p:spPr>
          <a:xfrm>
            <a:off x="606743" y="4006572"/>
            <a:ext cx="390049" cy="390049"/>
          </a:xfrm>
          <a:prstGeom prst="roundRect">
            <a:avLst>
              <a:gd name="adj" fmla="val 6667"/>
            </a:avLst>
          </a:prstGeom>
          <a:solidFill>
            <a:srgbClr val="EAE8F3"/>
          </a:solidFill>
          <a:ln/>
        </p:spPr>
      </p:sp>
      <p:sp>
        <p:nvSpPr>
          <p:cNvPr id="9" name="Text 5"/>
          <p:cNvSpPr/>
          <p:nvPr/>
        </p:nvSpPr>
        <p:spPr>
          <a:xfrm>
            <a:off x="743783" y="4071580"/>
            <a:ext cx="115967" cy="260033"/>
          </a:xfrm>
          <a:prstGeom prst="rect">
            <a:avLst/>
          </a:prstGeom>
          <a:noFill/>
          <a:ln/>
        </p:spPr>
        <p:txBody>
          <a:bodyPr wrap="none" rtlCol="0" anchor="t"/>
          <a:lstStyle/>
          <a:p>
            <a:pPr marL="0" indent="0" algn="ctr">
              <a:lnSpc>
                <a:spcPts val="2048"/>
              </a:lnSpc>
              <a:buNone/>
            </a:pPr>
            <a:r>
              <a:rPr lang="en-US" sz="2048" dirty="0">
                <a:solidFill>
                  <a:srgbClr val="49495A"/>
                </a:solidFill>
                <a:latin typeface="Libre Baskerville" pitchFamily="34" charset="0"/>
                <a:ea typeface="Libre Baskerville" pitchFamily="34" charset="-122"/>
                <a:cs typeface="Libre Baskerville" pitchFamily="34" charset="-120"/>
              </a:rPr>
              <a:t>1</a:t>
            </a:r>
            <a:endParaRPr lang="en-US" sz="2048" dirty="0"/>
          </a:p>
        </p:txBody>
      </p:sp>
      <p:sp>
        <p:nvSpPr>
          <p:cNvPr id="10" name="Text 6"/>
          <p:cNvSpPr/>
          <p:nvPr/>
        </p:nvSpPr>
        <p:spPr>
          <a:xfrm>
            <a:off x="1170146" y="4006572"/>
            <a:ext cx="2167057" cy="270867"/>
          </a:xfrm>
          <a:prstGeom prst="rect">
            <a:avLst/>
          </a:prstGeom>
          <a:noFill/>
          <a:ln/>
        </p:spPr>
        <p:txBody>
          <a:bodyPr wrap="none" rtlCol="0" anchor="t"/>
          <a:lstStyle/>
          <a:p>
            <a:pPr marL="0" indent="0">
              <a:lnSpc>
                <a:spcPts val="2133"/>
              </a:lnSpc>
              <a:buNone/>
            </a:pPr>
            <a:r>
              <a:rPr lang="en-US" sz="1706" dirty="0">
                <a:solidFill>
                  <a:srgbClr val="49495A"/>
                </a:solidFill>
                <a:latin typeface="Libre Baskerville" pitchFamily="34" charset="0"/>
                <a:ea typeface="Libre Baskerville" pitchFamily="34" charset="-122"/>
                <a:cs typeface="Libre Baskerville" pitchFamily="34" charset="-120"/>
              </a:rPr>
              <a:t>Accessibility</a:t>
            </a:r>
            <a:endParaRPr lang="en-US" sz="1706" dirty="0"/>
          </a:p>
        </p:txBody>
      </p:sp>
      <p:sp>
        <p:nvSpPr>
          <p:cNvPr id="11" name="Text 7"/>
          <p:cNvSpPr/>
          <p:nvPr/>
        </p:nvSpPr>
        <p:spPr>
          <a:xfrm>
            <a:off x="1170146" y="4381381"/>
            <a:ext cx="3315176" cy="831890"/>
          </a:xfrm>
          <a:prstGeom prst="rect">
            <a:avLst/>
          </a:prstGeom>
          <a:noFill/>
          <a:ln/>
        </p:spPr>
        <p:txBody>
          <a:bodyPr wrap="square" rtlCol="0" anchor="t"/>
          <a:lstStyle/>
          <a:p>
            <a:pPr marL="0" indent="0">
              <a:lnSpc>
                <a:spcPts val="2184"/>
              </a:lnSpc>
              <a:buNone/>
            </a:pPr>
            <a:r>
              <a:rPr lang="en-US" sz="1365" dirty="0">
                <a:solidFill>
                  <a:srgbClr val="49495A"/>
                </a:solidFill>
                <a:latin typeface="Open Sans" pitchFamily="34" charset="0"/>
                <a:ea typeface="Open Sans" pitchFamily="34" charset="-122"/>
                <a:cs typeface="Open Sans" pitchFamily="34" charset="-120"/>
              </a:rPr>
              <a:t>Telegram is accessible worldwide, allowing organizations to connect with individuals in remote areas.</a:t>
            </a:r>
            <a:endParaRPr lang="en-US" sz="1365" dirty="0"/>
          </a:p>
        </p:txBody>
      </p:sp>
      <p:sp>
        <p:nvSpPr>
          <p:cNvPr id="12" name="Shape 8"/>
          <p:cNvSpPr/>
          <p:nvPr/>
        </p:nvSpPr>
        <p:spPr>
          <a:xfrm>
            <a:off x="4658678" y="4006572"/>
            <a:ext cx="390049" cy="390049"/>
          </a:xfrm>
          <a:prstGeom prst="roundRect">
            <a:avLst>
              <a:gd name="adj" fmla="val 6667"/>
            </a:avLst>
          </a:prstGeom>
          <a:solidFill>
            <a:srgbClr val="EAE8F3"/>
          </a:solidFill>
          <a:ln/>
        </p:spPr>
      </p:sp>
      <p:sp>
        <p:nvSpPr>
          <p:cNvPr id="13" name="Text 9"/>
          <p:cNvSpPr/>
          <p:nvPr/>
        </p:nvSpPr>
        <p:spPr>
          <a:xfrm>
            <a:off x="4773573" y="4071580"/>
            <a:ext cx="160139" cy="260033"/>
          </a:xfrm>
          <a:prstGeom prst="rect">
            <a:avLst/>
          </a:prstGeom>
          <a:noFill/>
          <a:ln/>
        </p:spPr>
        <p:txBody>
          <a:bodyPr wrap="none" rtlCol="0" anchor="t"/>
          <a:lstStyle/>
          <a:p>
            <a:pPr marL="0" indent="0" algn="ctr">
              <a:lnSpc>
                <a:spcPts val="2048"/>
              </a:lnSpc>
              <a:buNone/>
            </a:pPr>
            <a:r>
              <a:rPr lang="en-US" sz="2048" dirty="0">
                <a:solidFill>
                  <a:srgbClr val="49495A"/>
                </a:solidFill>
                <a:latin typeface="Libre Baskerville" pitchFamily="34" charset="0"/>
                <a:ea typeface="Libre Baskerville" pitchFamily="34" charset="-122"/>
                <a:cs typeface="Libre Baskerville" pitchFamily="34" charset="-120"/>
              </a:rPr>
              <a:t>2</a:t>
            </a:r>
            <a:endParaRPr lang="en-US" sz="2048" dirty="0"/>
          </a:p>
        </p:txBody>
      </p:sp>
      <p:sp>
        <p:nvSpPr>
          <p:cNvPr id="14" name="Text 10"/>
          <p:cNvSpPr/>
          <p:nvPr/>
        </p:nvSpPr>
        <p:spPr>
          <a:xfrm>
            <a:off x="5222081" y="4006572"/>
            <a:ext cx="2167057" cy="270867"/>
          </a:xfrm>
          <a:prstGeom prst="rect">
            <a:avLst/>
          </a:prstGeom>
          <a:noFill/>
          <a:ln/>
        </p:spPr>
        <p:txBody>
          <a:bodyPr wrap="none" rtlCol="0" anchor="t"/>
          <a:lstStyle/>
          <a:p>
            <a:pPr marL="0" indent="0">
              <a:lnSpc>
                <a:spcPts val="2133"/>
              </a:lnSpc>
              <a:buNone/>
            </a:pPr>
            <a:r>
              <a:rPr lang="en-US" sz="1706" dirty="0">
                <a:solidFill>
                  <a:srgbClr val="49495A"/>
                </a:solidFill>
                <a:latin typeface="Libre Baskerville" pitchFamily="34" charset="0"/>
                <a:ea typeface="Libre Baskerville" pitchFamily="34" charset="-122"/>
                <a:cs typeface="Libre Baskerville" pitchFamily="34" charset="-120"/>
              </a:rPr>
              <a:t>Security</a:t>
            </a:r>
            <a:endParaRPr lang="en-US" sz="1706" dirty="0"/>
          </a:p>
        </p:txBody>
      </p:sp>
      <p:sp>
        <p:nvSpPr>
          <p:cNvPr id="15" name="Text 11"/>
          <p:cNvSpPr/>
          <p:nvPr/>
        </p:nvSpPr>
        <p:spPr>
          <a:xfrm>
            <a:off x="5222081" y="4381381"/>
            <a:ext cx="3315176" cy="554593"/>
          </a:xfrm>
          <a:prstGeom prst="rect">
            <a:avLst/>
          </a:prstGeom>
          <a:noFill/>
          <a:ln/>
        </p:spPr>
        <p:txBody>
          <a:bodyPr wrap="square" rtlCol="0" anchor="t"/>
          <a:lstStyle/>
          <a:p>
            <a:pPr marL="0" indent="0">
              <a:lnSpc>
                <a:spcPts val="2184"/>
              </a:lnSpc>
              <a:buNone/>
            </a:pPr>
            <a:r>
              <a:rPr lang="en-US" sz="1365" dirty="0">
                <a:solidFill>
                  <a:srgbClr val="49495A"/>
                </a:solidFill>
                <a:latin typeface="Open Sans" pitchFamily="34" charset="0"/>
                <a:ea typeface="Open Sans" pitchFamily="34" charset="-122"/>
                <a:cs typeface="Open Sans" pitchFamily="34" charset="-120"/>
              </a:rPr>
              <a:t>Telegram offers end-to-end encryption, ensuring privacy and confidentiality.</a:t>
            </a:r>
            <a:endParaRPr lang="en-US" sz="1365" dirty="0"/>
          </a:p>
        </p:txBody>
      </p:sp>
      <p:sp>
        <p:nvSpPr>
          <p:cNvPr id="16" name="Shape 12"/>
          <p:cNvSpPr/>
          <p:nvPr/>
        </p:nvSpPr>
        <p:spPr>
          <a:xfrm>
            <a:off x="606743" y="5581650"/>
            <a:ext cx="390049" cy="390049"/>
          </a:xfrm>
          <a:prstGeom prst="roundRect">
            <a:avLst>
              <a:gd name="adj" fmla="val 6667"/>
            </a:avLst>
          </a:prstGeom>
          <a:solidFill>
            <a:srgbClr val="EAE8F3"/>
          </a:solidFill>
          <a:ln/>
        </p:spPr>
      </p:sp>
      <p:sp>
        <p:nvSpPr>
          <p:cNvPr id="17" name="Text 13"/>
          <p:cNvSpPr/>
          <p:nvPr/>
        </p:nvSpPr>
        <p:spPr>
          <a:xfrm>
            <a:off x="721638" y="5646658"/>
            <a:ext cx="160139" cy="260033"/>
          </a:xfrm>
          <a:prstGeom prst="rect">
            <a:avLst/>
          </a:prstGeom>
          <a:noFill/>
          <a:ln/>
        </p:spPr>
        <p:txBody>
          <a:bodyPr wrap="none" rtlCol="0" anchor="t"/>
          <a:lstStyle/>
          <a:p>
            <a:pPr marL="0" indent="0" algn="ctr">
              <a:lnSpc>
                <a:spcPts val="2048"/>
              </a:lnSpc>
              <a:buNone/>
            </a:pPr>
            <a:r>
              <a:rPr lang="en-US" sz="2048" dirty="0">
                <a:solidFill>
                  <a:srgbClr val="49495A"/>
                </a:solidFill>
                <a:latin typeface="Libre Baskerville" pitchFamily="34" charset="0"/>
                <a:ea typeface="Libre Baskerville" pitchFamily="34" charset="-122"/>
                <a:cs typeface="Libre Baskerville" pitchFamily="34" charset="-120"/>
              </a:rPr>
              <a:t>3</a:t>
            </a:r>
            <a:endParaRPr lang="en-US" sz="2048" dirty="0"/>
          </a:p>
        </p:txBody>
      </p:sp>
      <p:sp>
        <p:nvSpPr>
          <p:cNvPr id="18" name="Text 14"/>
          <p:cNvSpPr/>
          <p:nvPr/>
        </p:nvSpPr>
        <p:spPr>
          <a:xfrm>
            <a:off x="1170146" y="5581650"/>
            <a:ext cx="2167057" cy="270867"/>
          </a:xfrm>
          <a:prstGeom prst="rect">
            <a:avLst/>
          </a:prstGeom>
          <a:noFill/>
          <a:ln/>
        </p:spPr>
        <p:txBody>
          <a:bodyPr wrap="none" rtlCol="0" anchor="t"/>
          <a:lstStyle/>
          <a:p>
            <a:pPr marL="0" indent="0">
              <a:lnSpc>
                <a:spcPts val="2133"/>
              </a:lnSpc>
              <a:buNone/>
            </a:pPr>
            <a:r>
              <a:rPr lang="en-US" sz="1706" dirty="0">
                <a:solidFill>
                  <a:srgbClr val="49495A"/>
                </a:solidFill>
                <a:latin typeface="Libre Baskerville" pitchFamily="34" charset="0"/>
                <a:ea typeface="Libre Baskerville" pitchFamily="34" charset="-122"/>
                <a:cs typeface="Libre Baskerville" pitchFamily="34" charset="-120"/>
              </a:rPr>
              <a:t>Engagement</a:t>
            </a:r>
            <a:endParaRPr lang="en-US" sz="1706" dirty="0"/>
          </a:p>
        </p:txBody>
      </p:sp>
      <p:sp>
        <p:nvSpPr>
          <p:cNvPr id="19" name="Text 15"/>
          <p:cNvSpPr/>
          <p:nvPr/>
        </p:nvSpPr>
        <p:spPr>
          <a:xfrm>
            <a:off x="1170146" y="5956459"/>
            <a:ext cx="3315176" cy="831890"/>
          </a:xfrm>
          <a:prstGeom prst="rect">
            <a:avLst/>
          </a:prstGeom>
          <a:noFill/>
          <a:ln/>
        </p:spPr>
        <p:txBody>
          <a:bodyPr wrap="square" rtlCol="0" anchor="t"/>
          <a:lstStyle/>
          <a:p>
            <a:pPr marL="0" indent="0">
              <a:lnSpc>
                <a:spcPts val="2184"/>
              </a:lnSpc>
              <a:buNone/>
            </a:pPr>
            <a:r>
              <a:rPr lang="en-US" sz="1365" dirty="0">
                <a:solidFill>
                  <a:srgbClr val="49495A"/>
                </a:solidFill>
                <a:latin typeface="Open Sans" pitchFamily="34" charset="0"/>
                <a:ea typeface="Open Sans" pitchFamily="34" charset="-122"/>
                <a:cs typeface="Open Sans" pitchFamily="34" charset="-120"/>
              </a:rPr>
              <a:t>Bots allow for interactive communication and personalized content delivery, fostering user engagement.</a:t>
            </a:r>
            <a:endParaRPr lang="en-US" sz="1365" dirty="0"/>
          </a:p>
        </p:txBody>
      </p:sp>
      <p:sp>
        <p:nvSpPr>
          <p:cNvPr id="20" name="Shape 16"/>
          <p:cNvSpPr/>
          <p:nvPr/>
        </p:nvSpPr>
        <p:spPr>
          <a:xfrm>
            <a:off x="4658678" y="5581650"/>
            <a:ext cx="390049" cy="390049"/>
          </a:xfrm>
          <a:prstGeom prst="roundRect">
            <a:avLst>
              <a:gd name="adj" fmla="val 6667"/>
            </a:avLst>
          </a:prstGeom>
          <a:solidFill>
            <a:srgbClr val="EAE8F3"/>
          </a:solidFill>
          <a:ln/>
        </p:spPr>
      </p:sp>
      <p:sp>
        <p:nvSpPr>
          <p:cNvPr id="21" name="Text 17"/>
          <p:cNvSpPr/>
          <p:nvPr/>
        </p:nvSpPr>
        <p:spPr>
          <a:xfrm>
            <a:off x="4777621" y="5646658"/>
            <a:ext cx="152162" cy="260033"/>
          </a:xfrm>
          <a:prstGeom prst="rect">
            <a:avLst/>
          </a:prstGeom>
          <a:noFill/>
          <a:ln/>
        </p:spPr>
        <p:txBody>
          <a:bodyPr wrap="none" rtlCol="0" anchor="t"/>
          <a:lstStyle/>
          <a:p>
            <a:pPr marL="0" indent="0" algn="ctr">
              <a:lnSpc>
                <a:spcPts val="2048"/>
              </a:lnSpc>
              <a:buNone/>
            </a:pPr>
            <a:r>
              <a:rPr lang="en-US" sz="2048" dirty="0">
                <a:solidFill>
                  <a:srgbClr val="49495A"/>
                </a:solidFill>
                <a:latin typeface="Libre Baskerville" pitchFamily="34" charset="0"/>
                <a:ea typeface="Libre Baskerville" pitchFamily="34" charset="-122"/>
                <a:cs typeface="Libre Baskerville" pitchFamily="34" charset="-120"/>
              </a:rPr>
              <a:t>4</a:t>
            </a:r>
            <a:endParaRPr lang="en-US" sz="2048" dirty="0"/>
          </a:p>
        </p:txBody>
      </p:sp>
      <p:sp>
        <p:nvSpPr>
          <p:cNvPr id="22" name="Text 18"/>
          <p:cNvSpPr/>
          <p:nvPr/>
        </p:nvSpPr>
        <p:spPr>
          <a:xfrm>
            <a:off x="5222081" y="5581650"/>
            <a:ext cx="2167057" cy="270867"/>
          </a:xfrm>
          <a:prstGeom prst="rect">
            <a:avLst/>
          </a:prstGeom>
          <a:noFill/>
          <a:ln/>
        </p:spPr>
        <p:txBody>
          <a:bodyPr wrap="none" rtlCol="0" anchor="t"/>
          <a:lstStyle/>
          <a:p>
            <a:pPr marL="0" indent="0">
              <a:lnSpc>
                <a:spcPts val="2133"/>
              </a:lnSpc>
              <a:buNone/>
            </a:pPr>
            <a:r>
              <a:rPr lang="en-US" sz="1706" dirty="0">
                <a:solidFill>
                  <a:srgbClr val="49495A"/>
                </a:solidFill>
                <a:latin typeface="Libre Baskerville" pitchFamily="34" charset="0"/>
                <a:ea typeface="Libre Baskerville" pitchFamily="34" charset="-122"/>
                <a:cs typeface="Libre Baskerville" pitchFamily="34" charset="-120"/>
              </a:rPr>
              <a:t>Scalability</a:t>
            </a:r>
            <a:endParaRPr lang="en-US" sz="1706" dirty="0"/>
          </a:p>
        </p:txBody>
      </p:sp>
      <p:sp>
        <p:nvSpPr>
          <p:cNvPr id="23" name="Text 19"/>
          <p:cNvSpPr/>
          <p:nvPr/>
        </p:nvSpPr>
        <p:spPr>
          <a:xfrm>
            <a:off x="5222081" y="5956459"/>
            <a:ext cx="3315176" cy="831890"/>
          </a:xfrm>
          <a:prstGeom prst="rect">
            <a:avLst/>
          </a:prstGeom>
          <a:noFill/>
          <a:ln/>
        </p:spPr>
        <p:txBody>
          <a:bodyPr wrap="square" rtlCol="0" anchor="t"/>
          <a:lstStyle/>
          <a:p>
            <a:pPr marL="0" indent="0">
              <a:lnSpc>
                <a:spcPts val="2184"/>
              </a:lnSpc>
              <a:buNone/>
            </a:pPr>
            <a:r>
              <a:rPr lang="en-US" sz="1365" dirty="0">
                <a:solidFill>
                  <a:srgbClr val="49495A"/>
                </a:solidFill>
                <a:latin typeface="Open Sans" pitchFamily="34" charset="0"/>
                <a:ea typeface="Open Sans" pitchFamily="34" charset="-122"/>
                <a:cs typeface="Open Sans" pitchFamily="34" charset="-120"/>
              </a:rPr>
              <a:t>Bots can handle large volumes of messages, making them efficient for reaching diverse audiences.</a:t>
            </a:r>
            <a:endParaRPr lang="en-US" sz="136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75696" y="347543"/>
            <a:ext cx="5023009" cy="7534513"/>
          </a:xfrm>
          <a:prstGeom prst="rect">
            <a:avLst/>
          </a:prstGeom>
        </p:spPr>
      </p:pic>
      <p:sp>
        <p:nvSpPr>
          <p:cNvPr id="6" name="Text 2"/>
          <p:cNvSpPr/>
          <p:nvPr/>
        </p:nvSpPr>
        <p:spPr>
          <a:xfrm>
            <a:off x="649010" y="1240750"/>
            <a:ext cx="7845981" cy="1158954"/>
          </a:xfrm>
          <a:prstGeom prst="rect">
            <a:avLst/>
          </a:prstGeom>
          <a:noFill/>
          <a:ln/>
        </p:spPr>
        <p:txBody>
          <a:bodyPr wrap="square" rtlCol="0" anchor="t"/>
          <a:lstStyle/>
          <a:p>
            <a:pPr marL="0" indent="0">
              <a:lnSpc>
                <a:spcPts val="4563"/>
              </a:lnSpc>
              <a:buNone/>
            </a:pPr>
            <a:r>
              <a:rPr lang="en-US" sz="3651" dirty="0">
                <a:solidFill>
                  <a:srgbClr val="403CCF"/>
                </a:solidFill>
                <a:latin typeface="Libre Baskerville" pitchFamily="34" charset="0"/>
                <a:ea typeface="Libre Baskerville" pitchFamily="34" charset="-122"/>
                <a:cs typeface="Libre Baskerville" pitchFamily="34" charset="-120"/>
              </a:rPr>
              <a:t>Use Cases of Telegram Bot in Human Rights Activism</a:t>
            </a:r>
            <a:endParaRPr lang="en-US" sz="3651" dirty="0"/>
          </a:p>
        </p:txBody>
      </p:sp>
      <p:sp>
        <p:nvSpPr>
          <p:cNvPr id="7" name="Text 3"/>
          <p:cNvSpPr/>
          <p:nvPr/>
        </p:nvSpPr>
        <p:spPr>
          <a:xfrm>
            <a:off x="649010" y="2677835"/>
            <a:ext cx="7845981" cy="593408"/>
          </a:xfrm>
          <a:prstGeom prst="rect">
            <a:avLst/>
          </a:prstGeom>
          <a:noFill/>
          <a:ln/>
        </p:spPr>
        <p:txBody>
          <a:bodyPr wrap="square" rtlCol="0" anchor="t"/>
          <a:lstStyle/>
          <a:p>
            <a:pPr marL="0" indent="0">
              <a:lnSpc>
                <a:spcPts val="2336"/>
              </a:lnSpc>
              <a:buNone/>
            </a:pPr>
            <a:r>
              <a:rPr lang="en-US" sz="1460" dirty="0">
                <a:solidFill>
                  <a:srgbClr val="49495A"/>
                </a:solidFill>
                <a:latin typeface="Open Sans" pitchFamily="34" charset="0"/>
                <a:ea typeface="Open Sans" pitchFamily="34" charset="-122"/>
                <a:cs typeface="Open Sans" pitchFamily="34" charset="-120"/>
              </a:rPr>
              <a:t>Human rights organizations are using bots for a variety of purposes, from providing information and resources to organizing campaigns and mobilizing supporters.</a:t>
            </a:r>
            <a:endParaRPr lang="en-US" sz="1460" dirty="0"/>
          </a:p>
        </p:txBody>
      </p:sp>
      <p:sp>
        <p:nvSpPr>
          <p:cNvPr id="8" name="Shape 4"/>
          <p:cNvSpPr/>
          <p:nvPr/>
        </p:nvSpPr>
        <p:spPr>
          <a:xfrm>
            <a:off x="649010" y="3531504"/>
            <a:ext cx="3830360" cy="1661755"/>
          </a:xfrm>
          <a:prstGeom prst="roundRect">
            <a:avLst>
              <a:gd name="adj" fmla="val 1674"/>
            </a:avLst>
          </a:prstGeom>
          <a:solidFill>
            <a:srgbClr val="EAE8F3"/>
          </a:solidFill>
          <a:ln/>
        </p:spPr>
      </p:sp>
      <p:sp>
        <p:nvSpPr>
          <p:cNvPr id="9" name="Text 5"/>
          <p:cNvSpPr/>
          <p:nvPr/>
        </p:nvSpPr>
        <p:spPr>
          <a:xfrm>
            <a:off x="834390" y="3665220"/>
            <a:ext cx="3252192" cy="289679"/>
          </a:xfrm>
          <a:prstGeom prst="rect">
            <a:avLst/>
          </a:prstGeom>
          <a:noFill/>
          <a:ln/>
        </p:spPr>
        <p:txBody>
          <a:bodyPr wrap="none" rtlCol="0" anchor="t"/>
          <a:lstStyle/>
          <a:p>
            <a:pPr marL="0" indent="0">
              <a:lnSpc>
                <a:spcPts val="2282"/>
              </a:lnSpc>
              <a:buNone/>
            </a:pPr>
            <a:endParaRPr lang="en-US" sz="1825" dirty="0"/>
          </a:p>
        </p:txBody>
      </p:sp>
      <p:sp>
        <p:nvSpPr>
          <p:cNvPr id="10" name="Text 6"/>
          <p:cNvSpPr/>
          <p:nvPr/>
        </p:nvSpPr>
        <p:spPr>
          <a:xfrm>
            <a:off x="834390" y="3865661"/>
            <a:ext cx="3459599" cy="890111"/>
          </a:xfrm>
          <a:prstGeom prst="rect">
            <a:avLst/>
          </a:prstGeom>
          <a:noFill/>
          <a:ln/>
        </p:spPr>
        <p:txBody>
          <a:bodyPr wrap="square" rtlCol="0" anchor="t"/>
          <a:lstStyle/>
          <a:p>
            <a:pPr marL="0" indent="0">
              <a:lnSpc>
                <a:spcPts val="2336"/>
              </a:lnSpc>
              <a:buNone/>
            </a:pPr>
            <a:r>
              <a:rPr lang="en-US" sz="1400" dirty="0">
                <a:solidFill>
                  <a:srgbClr val="49495A"/>
                </a:solidFill>
                <a:latin typeface="Open Sans" pitchFamily="34" charset="0"/>
                <a:ea typeface="Open Sans" pitchFamily="34" charset="-122"/>
                <a:cs typeface="Open Sans" pitchFamily="34" charset="-120"/>
              </a:rPr>
              <a:t>Bot can share news updates, reports, and resources related to human rights issues.</a:t>
            </a:r>
            <a:endParaRPr lang="en-US" sz="1400" dirty="0"/>
          </a:p>
        </p:txBody>
      </p:sp>
      <p:sp>
        <p:nvSpPr>
          <p:cNvPr id="11" name="Shape 7"/>
          <p:cNvSpPr/>
          <p:nvPr/>
        </p:nvSpPr>
        <p:spPr>
          <a:xfrm>
            <a:off x="4664750" y="3479840"/>
            <a:ext cx="3830360" cy="1661755"/>
          </a:xfrm>
          <a:prstGeom prst="roundRect">
            <a:avLst>
              <a:gd name="adj" fmla="val 1674"/>
            </a:avLst>
          </a:prstGeom>
          <a:solidFill>
            <a:srgbClr val="EAE8F3"/>
          </a:solidFill>
          <a:ln/>
        </p:spPr>
      </p:sp>
      <p:sp>
        <p:nvSpPr>
          <p:cNvPr id="12" name="Text 8"/>
          <p:cNvSpPr/>
          <p:nvPr/>
        </p:nvSpPr>
        <p:spPr>
          <a:xfrm>
            <a:off x="4850130" y="3665220"/>
            <a:ext cx="2810351" cy="289679"/>
          </a:xfrm>
          <a:prstGeom prst="rect">
            <a:avLst/>
          </a:prstGeom>
          <a:noFill/>
          <a:ln/>
        </p:spPr>
        <p:txBody>
          <a:bodyPr wrap="none" rtlCol="0" anchor="t"/>
          <a:lstStyle/>
          <a:p>
            <a:pPr marL="0" indent="0">
              <a:lnSpc>
                <a:spcPts val="2282"/>
              </a:lnSpc>
              <a:buNone/>
            </a:pPr>
            <a:endParaRPr lang="en-US" sz="1825" dirty="0"/>
          </a:p>
        </p:txBody>
      </p:sp>
      <p:sp>
        <p:nvSpPr>
          <p:cNvPr id="13" name="Text 9"/>
          <p:cNvSpPr/>
          <p:nvPr/>
        </p:nvSpPr>
        <p:spPr>
          <a:xfrm>
            <a:off x="4790699" y="3814818"/>
            <a:ext cx="3459599" cy="890111"/>
          </a:xfrm>
          <a:prstGeom prst="rect">
            <a:avLst/>
          </a:prstGeom>
          <a:noFill/>
          <a:ln/>
        </p:spPr>
        <p:txBody>
          <a:bodyPr wrap="square" rtlCol="0" anchor="t"/>
          <a:lstStyle/>
          <a:p>
            <a:pPr marL="0" indent="0">
              <a:lnSpc>
                <a:spcPts val="2336"/>
              </a:lnSpc>
              <a:buNone/>
            </a:pPr>
            <a:r>
              <a:rPr lang="en-US" sz="1460" dirty="0">
                <a:solidFill>
                  <a:srgbClr val="49495A"/>
                </a:solidFill>
                <a:latin typeface="Open Sans" pitchFamily="34" charset="0"/>
                <a:ea typeface="Open Sans" pitchFamily="34" charset="-122"/>
                <a:cs typeface="Open Sans" pitchFamily="34" charset="-120"/>
              </a:rPr>
              <a:t>Bot can be used to gather signatures, spread awareness, and organize protests.</a:t>
            </a:r>
            <a:endParaRPr lang="en-US" sz="1460" dirty="0"/>
          </a:p>
        </p:txBody>
      </p:sp>
      <p:sp>
        <p:nvSpPr>
          <p:cNvPr id="14" name="Shape 10"/>
          <p:cNvSpPr/>
          <p:nvPr/>
        </p:nvSpPr>
        <p:spPr>
          <a:xfrm>
            <a:off x="649009" y="5341345"/>
            <a:ext cx="3830360" cy="1661755"/>
          </a:xfrm>
          <a:prstGeom prst="roundRect">
            <a:avLst>
              <a:gd name="adj" fmla="val 1674"/>
            </a:avLst>
          </a:prstGeom>
          <a:solidFill>
            <a:srgbClr val="EAE8F3"/>
          </a:solidFill>
          <a:ln/>
        </p:spPr>
      </p:sp>
      <p:sp>
        <p:nvSpPr>
          <p:cNvPr id="15" name="Text 11"/>
          <p:cNvSpPr/>
          <p:nvPr/>
        </p:nvSpPr>
        <p:spPr>
          <a:xfrm>
            <a:off x="834390" y="5512356"/>
            <a:ext cx="2318028" cy="289679"/>
          </a:xfrm>
          <a:prstGeom prst="rect">
            <a:avLst/>
          </a:prstGeom>
          <a:noFill/>
          <a:ln/>
        </p:spPr>
        <p:txBody>
          <a:bodyPr wrap="none" rtlCol="0" anchor="t"/>
          <a:lstStyle/>
          <a:p>
            <a:pPr marL="0" indent="0">
              <a:lnSpc>
                <a:spcPts val="2282"/>
              </a:lnSpc>
              <a:buNone/>
            </a:pPr>
            <a:endParaRPr lang="en-US" sz="1825" dirty="0"/>
          </a:p>
        </p:txBody>
      </p:sp>
      <p:sp>
        <p:nvSpPr>
          <p:cNvPr id="16" name="Text 12"/>
          <p:cNvSpPr/>
          <p:nvPr/>
        </p:nvSpPr>
        <p:spPr>
          <a:xfrm>
            <a:off x="834390" y="5693741"/>
            <a:ext cx="3459599" cy="890111"/>
          </a:xfrm>
          <a:prstGeom prst="rect">
            <a:avLst/>
          </a:prstGeom>
          <a:noFill/>
          <a:ln/>
        </p:spPr>
        <p:txBody>
          <a:bodyPr wrap="square" rtlCol="0" anchor="t"/>
          <a:lstStyle/>
          <a:p>
            <a:pPr marL="0" indent="0">
              <a:lnSpc>
                <a:spcPts val="2336"/>
              </a:lnSpc>
              <a:buNone/>
            </a:pPr>
            <a:r>
              <a:rPr lang="en-US" sz="1460" dirty="0">
                <a:solidFill>
                  <a:srgbClr val="49495A"/>
                </a:solidFill>
                <a:latin typeface="Open Sans" pitchFamily="34" charset="0"/>
                <a:ea typeface="Open Sans" pitchFamily="34" charset="-122"/>
                <a:cs typeface="Open Sans" pitchFamily="34" charset="-120"/>
              </a:rPr>
              <a:t>Bot can provide support and guidance to individuals facing human rights violations.</a:t>
            </a:r>
            <a:endParaRPr lang="en-US" sz="1460" dirty="0"/>
          </a:p>
        </p:txBody>
      </p:sp>
      <p:sp>
        <p:nvSpPr>
          <p:cNvPr id="17" name="Shape 13"/>
          <p:cNvSpPr/>
          <p:nvPr/>
        </p:nvSpPr>
        <p:spPr>
          <a:xfrm>
            <a:off x="4664750" y="5326975"/>
            <a:ext cx="3830360" cy="1661755"/>
          </a:xfrm>
          <a:prstGeom prst="roundRect">
            <a:avLst>
              <a:gd name="adj" fmla="val 1674"/>
            </a:avLst>
          </a:prstGeom>
          <a:solidFill>
            <a:srgbClr val="EAE8F3"/>
          </a:solidFill>
          <a:ln/>
        </p:spPr>
      </p:sp>
      <p:sp>
        <p:nvSpPr>
          <p:cNvPr id="18" name="Text 14"/>
          <p:cNvSpPr/>
          <p:nvPr/>
        </p:nvSpPr>
        <p:spPr>
          <a:xfrm>
            <a:off x="4850130" y="5512356"/>
            <a:ext cx="2318028" cy="289679"/>
          </a:xfrm>
          <a:prstGeom prst="rect">
            <a:avLst/>
          </a:prstGeom>
          <a:noFill/>
          <a:ln/>
        </p:spPr>
        <p:txBody>
          <a:bodyPr wrap="none" rtlCol="0" anchor="t"/>
          <a:lstStyle/>
          <a:p>
            <a:pPr marL="0" indent="0">
              <a:lnSpc>
                <a:spcPts val="2282"/>
              </a:lnSpc>
              <a:buNone/>
            </a:pPr>
            <a:endParaRPr lang="en-US" sz="1825" dirty="0"/>
          </a:p>
        </p:txBody>
      </p:sp>
      <p:sp>
        <p:nvSpPr>
          <p:cNvPr id="19" name="Text 15"/>
          <p:cNvSpPr/>
          <p:nvPr/>
        </p:nvSpPr>
        <p:spPr>
          <a:xfrm>
            <a:off x="4790699" y="5685682"/>
            <a:ext cx="3459599" cy="890111"/>
          </a:xfrm>
          <a:prstGeom prst="rect">
            <a:avLst/>
          </a:prstGeom>
          <a:noFill/>
          <a:ln/>
        </p:spPr>
        <p:txBody>
          <a:bodyPr wrap="square" rtlCol="0" anchor="t"/>
          <a:lstStyle/>
          <a:p>
            <a:pPr marL="0" indent="0">
              <a:lnSpc>
                <a:spcPts val="2336"/>
              </a:lnSpc>
              <a:buNone/>
            </a:pPr>
            <a:r>
              <a:rPr lang="en-US" sz="1460" dirty="0">
                <a:solidFill>
                  <a:srgbClr val="49495A"/>
                </a:solidFill>
                <a:latin typeface="Open Sans" pitchFamily="34" charset="0"/>
                <a:ea typeface="Open Sans" pitchFamily="34" charset="-122"/>
                <a:cs typeface="Open Sans" pitchFamily="34" charset="-120"/>
              </a:rPr>
              <a:t>Bot can connect individuals with legal resources and provide information about their rights.</a:t>
            </a:r>
            <a:endParaRPr lang="en-US" sz="146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22FBB4-E95B-CAFE-BEF6-31EF36E68DC5}"/>
              </a:ext>
            </a:extLst>
          </p:cNvPr>
          <p:cNvSpPr txBox="1"/>
          <p:nvPr/>
        </p:nvSpPr>
        <p:spPr>
          <a:xfrm>
            <a:off x="4672361" y="3073711"/>
            <a:ext cx="4750420" cy="1107996"/>
          </a:xfrm>
          <a:prstGeom prst="rect">
            <a:avLst/>
          </a:prstGeom>
          <a:noFill/>
        </p:spPr>
        <p:txBody>
          <a:bodyPr wrap="square" rtlCol="0">
            <a:spAutoFit/>
          </a:bodyPr>
          <a:lstStyle/>
          <a:p>
            <a:r>
              <a:rPr lang="en-IN" sz="6600" b="1" dirty="0">
                <a:solidFill>
                  <a:schemeClr val="accent4"/>
                </a:solidFill>
              </a:rPr>
              <a:t>THANK YOU</a:t>
            </a:r>
          </a:p>
        </p:txBody>
      </p:sp>
      <p:sp>
        <p:nvSpPr>
          <p:cNvPr id="3" name="TextBox 2">
            <a:extLst>
              <a:ext uri="{FF2B5EF4-FFF2-40B4-BE49-F238E27FC236}">
                <a16:creationId xmlns:a16="http://schemas.microsoft.com/office/drawing/2014/main" id="{746CB295-A88E-BA37-69B8-AB971C88D219}"/>
              </a:ext>
            </a:extLst>
          </p:cNvPr>
          <p:cNvSpPr txBox="1"/>
          <p:nvPr/>
        </p:nvSpPr>
        <p:spPr>
          <a:xfrm>
            <a:off x="1048215" y="6122019"/>
            <a:ext cx="4371278" cy="923330"/>
          </a:xfrm>
          <a:prstGeom prst="rect">
            <a:avLst/>
          </a:prstGeom>
          <a:noFill/>
        </p:spPr>
        <p:txBody>
          <a:bodyPr wrap="square" rtlCol="0">
            <a:spAutoFit/>
          </a:bodyPr>
          <a:lstStyle/>
          <a:p>
            <a:r>
              <a:rPr lang="en-IN" dirty="0"/>
              <a:t>LAKSHMI SAHITHI KONDAPALLI</a:t>
            </a:r>
          </a:p>
          <a:p>
            <a:r>
              <a:rPr lang="en-IN" dirty="0"/>
              <a:t>PHONE:9347741025</a:t>
            </a:r>
          </a:p>
          <a:p>
            <a:r>
              <a:rPr lang="en-IN" dirty="0"/>
              <a:t>MAIL : LAKSHMISAHITHI2003@GMAIL.COM</a:t>
            </a:r>
          </a:p>
        </p:txBody>
      </p:sp>
    </p:spTree>
    <p:extLst>
      <p:ext uri="{BB962C8B-B14F-4D97-AF65-F5344CB8AC3E}">
        <p14:creationId xmlns:p14="http://schemas.microsoft.com/office/powerpoint/2010/main" val="35328971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237</TotalTime>
  <Words>477</Words>
  <Application>Microsoft Office PowerPoint</Application>
  <PresentationFormat>Custom</PresentationFormat>
  <Paragraphs>47</Paragraphs>
  <Slides>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Crimson Pro</vt:lpstr>
      <vt:lpstr>Heebo</vt:lpstr>
      <vt:lpstr>Libre Baskerville</vt:lpstr>
      <vt:lpstr>Open Sans</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lakshmi sahithi kondapalli</cp:lastModifiedBy>
  <cp:revision>2</cp:revision>
  <dcterms:created xsi:type="dcterms:W3CDTF">2024-08-25T13:04:25Z</dcterms:created>
  <dcterms:modified xsi:type="dcterms:W3CDTF">2024-08-25T17:06:29Z</dcterms:modified>
</cp:coreProperties>
</file>