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8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oqJWbsKZ16RO2BpjfKwKo7Zt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" y="2075420"/>
            <a:ext cx="12396066" cy="4440643"/>
            <a:chOff x="1" y="2075420"/>
            <a:chExt cx="12396066" cy="4440643"/>
          </a:xfrm>
        </p:grpSpPr>
        <p:sp>
          <p:nvSpPr>
            <p:cNvPr id="91" name="Google Shape;91;p1"/>
            <p:cNvSpPr/>
            <p:nvPr/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-5400000">
              <a:off x="10435065" y="4048931"/>
              <a:ext cx="1381607" cy="1381607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 rot="-54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rgbClr val="323F4F">
                    <a:alpha val="20000"/>
                  </a:srgbClr>
                </a:gs>
                <a:gs pos="100000">
                  <a:srgbClr val="222A35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 rot="-90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rgbClr val="323F4F">
                    <a:alpha val="9803"/>
                  </a:srgbClr>
                </a:gs>
                <a:gs pos="100000">
                  <a:srgbClr val="323F4F">
                    <a:alpha val="2000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20000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 cap="flat" cmpd="sng">
              <a:solidFill>
                <a:srgbClr val="8296B0">
                  <a:alpha val="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 rot="-5400000">
            <a:off x="10438146" y="1042605"/>
            <a:ext cx="2796461" cy="711252"/>
          </a:xfrm>
          <a:prstGeom prst="rect">
            <a:avLst/>
          </a:prstGeom>
          <a:gradFill>
            <a:gsLst>
              <a:gs pos="0">
                <a:srgbClr val="ACB8CA">
                  <a:alpha val="0"/>
                </a:srgbClr>
              </a:gs>
              <a:gs pos="100000">
                <a:srgbClr val="323F4F">
                  <a:alpha val="9803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9" name="Google Shape;99;p1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1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l="3555" t="2248" r="21195" b="16807"/>
          <a:stretch/>
        </p:blipFill>
        <p:spPr>
          <a:xfrm>
            <a:off x="3018832" y="469419"/>
            <a:ext cx="6059033" cy="34540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"/>
          <p:cNvGrpSpPr/>
          <p:nvPr/>
        </p:nvGrpSpPr>
        <p:grpSpPr>
          <a:xfrm rot="-54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105" name="Google Shape;105;p1"/>
            <p:cNvCxnSpPr/>
            <p:nvPr/>
          </p:nvCxnSpPr>
          <p:spPr>
            <a:xfrm>
              <a:off x="2153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3169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4185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520128" y="-46937"/>
              <a:ext cx="0" cy="2773841"/>
            </a:xfrm>
            <a:prstGeom prst="straightConnector1">
              <a:avLst/>
            </a:prstGeom>
            <a:noFill/>
            <a:ln w="25400" cap="flat" cmpd="sng">
              <a:solidFill>
                <a:srgbClr val="EFEFEF">
                  <a:alpha val="49803"/>
                </a:srgbClr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9" name="Google Shape;109;p1"/>
          <p:cNvSpPr/>
          <p:nvPr/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>
            <a:gsLst>
              <a:gs pos="0">
                <a:srgbClr val="222A35">
                  <a:alpha val="9803"/>
                </a:srgbClr>
              </a:gs>
              <a:gs pos="10000">
                <a:srgbClr val="222A35">
                  <a:alpha val="9803"/>
                </a:srgbClr>
              </a:gs>
              <a:gs pos="100000">
                <a:srgbClr val="8296B0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1" name="Google Shape;111;p1"/>
            <p:cNvCxnSpPr/>
            <p:nvPr/>
          </p:nvCxnSpPr>
          <p:spPr>
            <a:xfrm>
              <a:off x="7029447" y="3514725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7029447" y="3697727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1"/>
            <p:cNvCxnSpPr/>
            <p:nvPr/>
          </p:nvCxnSpPr>
          <p:spPr>
            <a:xfrm>
              <a:off x="7029447" y="3880729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7029447" y="4063732"/>
              <a:ext cx="1285875" cy="0"/>
            </a:xfrm>
            <a:prstGeom prst="straightConnector1">
              <a:avLst/>
            </a:prstGeom>
            <a:noFill/>
            <a:ln w="31750" cap="rnd" cmpd="sng">
              <a:solidFill>
                <a:srgbClr val="8296B0">
                  <a:alpha val="40000"/>
                </a:srgbClr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sp>
        <p:nvSpPr>
          <p:cNvPr id="115" name="Google Shape;115;p1"/>
          <p:cNvSpPr txBox="1">
            <a:spLocks noGrp="1"/>
          </p:cNvSpPr>
          <p:nvPr>
            <p:ph type="title"/>
          </p:nvPr>
        </p:nvSpPr>
        <p:spPr>
          <a:xfrm>
            <a:off x="1167775" y="4348725"/>
            <a:ext cx="97854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Arial"/>
              <a:buNone/>
            </a:pPr>
            <a:r>
              <a:rPr lang="en-US" sz="446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StoreCast:</a:t>
            </a:r>
            <a:br>
              <a:rPr lang="en-US" sz="446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6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Walmart’s Store Sales Forecasting </a:t>
            </a:r>
            <a:endParaRPr sz="4460" b="1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body" idx="1"/>
          </p:nvPr>
        </p:nvSpPr>
        <p:spPr>
          <a:xfrm>
            <a:off x="3207335" y="5407123"/>
            <a:ext cx="5674105" cy="212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>
                <a:solidFill>
                  <a:schemeClr val="lt1"/>
                </a:solidFill>
              </a:rPr>
              <a:t>By: Aarthi Padmanabhan and Sahithi Sane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327354" y="-397918"/>
            <a:ext cx="10352838" cy="225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/>
              <a:t>Model Development &amp; Results</a:t>
            </a:r>
            <a:endParaRPr sz="5000"/>
          </a:p>
        </p:txBody>
      </p:sp>
      <p:sp>
        <p:nvSpPr>
          <p:cNvPr id="239" name="Google Shape;239;p9"/>
          <p:cNvSpPr/>
          <p:nvPr/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1089429" y="1427374"/>
            <a:ext cx="4729739" cy="4203858"/>
            <a:chOff x="874239" y="1470"/>
            <a:chExt cx="4729739" cy="4203858"/>
          </a:xfrm>
        </p:grpSpPr>
        <p:sp>
          <p:nvSpPr>
            <p:cNvPr id="242" name="Google Shape;242;p9"/>
            <p:cNvSpPr/>
            <p:nvPr/>
          </p:nvSpPr>
          <p:spPr>
            <a:xfrm>
              <a:off x="2487850" y="1470"/>
              <a:ext cx="1502516" cy="976635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2535525" y="49145"/>
              <a:ext cx="1407166" cy="88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b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45 stores timeseries data</a:t>
              </a:r>
              <a:r>
                <a:rPr lang="en-US" sz="12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split into 70/30 train-test for each store.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1625497" y="489788"/>
              <a:ext cx="3227222" cy="32272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648" y="11738"/>
                  </a:moveTo>
                  <a:lnTo>
                    <a:pt x="95648" y="11738"/>
                  </a:lnTo>
                  <a:cubicBezTo>
                    <a:pt x="103330" y="17412"/>
                    <a:pt x="109546" y="24838"/>
                    <a:pt x="113781" y="33398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101462" y="1615082"/>
              <a:ext cx="1502516" cy="976635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4149137" y="1662757"/>
              <a:ext cx="1407166" cy="88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MULTIPLE MULTIVARIATE TIME SERIES FORECASTING</a:t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625497" y="489788"/>
              <a:ext cx="3227222" cy="32272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781" y="86602"/>
                  </a:moveTo>
                  <a:cubicBezTo>
                    <a:pt x="109547" y="95162"/>
                    <a:pt x="103330" y="102588"/>
                    <a:pt x="95648" y="108262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2487850" y="3228693"/>
              <a:ext cx="1502516" cy="976635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2535525" y="3276368"/>
              <a:ext cx="1407166" cy="88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ENSEMBLING</a:t>
              </a:r>
              <a:r>
                <a:rPr lang="en-US" sz="9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625497" y="489788"/>
              <a:ext cx="3227222" cy="32272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352" y="108262"/>
                  </a:moveTo>
                  <a:lnTo>
                    <a:pt x="24352" y="108262"/>
                  </a:lnTo>
                  <a:cubicBezTo>
                    <a:pt x="16670" y="102588"/>
                    <a:pt x="10454" y="95162"/>
                    <a:pt x="6219" y="86602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874239" y="1615082"/>
              <a:ext cx="1502516" cy="976635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921914" y="1662757"/>
              <a:ext cx="1407166" cy="8812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Metric</a:t>
              </a:r>
              <a:b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the ensembled model for prediction</a:t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625497" y="489788"/>
              <a:ext cx="3227222" cy="32272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19" y="33398"/>
                  </a:moveTo>
                  <a:lnTo>
                    <a:pt x="6219" y="33398"/>
                  </a:lnTo>
                  <a:cubicBezTo>
                    <a:pt x="10453" y="24838"/>
                    <a:pt x="16670" y="17412"/>
                    <a:pt x="24352" y="11738"/>
                  </a:cubicBezTo>
                </a:path>
              </a:pathLst>
            </a:custGeom>
            <a:noFill/>
            <a:ln w="9525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4" name="Google Shape;2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3958" y="1371386"/>
            <a:ext cx="5400688" cy="19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3958" y="3637725"/>
            <a:ext cx="5400688" cy="176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558209" y="260019"/>
            <a:ext cx="11167447" cy="59330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Challenges </a:t>
            </a:r>
            <a:endParaRPr sz="5400"/>
          </a:p>
        </p:txBody>
      </p:sp>
      <p:sp>
        <p:nvSpPr>
          <p:cNvPr id="263" name="Google Shape;263;p10"/>
          <p:cNvSpPr/>
          <p:nvPr/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10"/>
          <p:cNvGrpSpPr/>
          <p:nvPr/>
        </p:nvGrpSpPr>
        <p:grpSpPr>
          <a:xfrm>
            <a:off x="860398" y="2494095"/>
            <a:ext cx="10783336" cy="2479914"/>
            <a:chOff x="3079" y="969590"/>
            <a:chExt cx="10783336" cy="2479914"/>
          </a:xfrm>
        </p:grpSpPr>
        <p:sp>
          <p:nvSpPr>
            <p:cNvPr id="265" name="Google Shape;265;p10"/>
            <p:cNvSpPr/>
            <p:nvPr/>
          </p:nvSpPr>
          <p:spPr>
            <a:xfrm>
              <a:off x="1049224" y="969590"/>
              <a:ext cx="1126617" cy="11266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3079" y="2202843"/>
              <a:ext cx="3218906" cy="482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3079" y="2202843"/>
              <a:ext cx="3218906" cy="482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3079" y="2735277"/>
              <a:ext cx="3218906" cy="714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 txBox="1"/>
            <p:nvPr/>
          </p:nvSpPr>
          <p:spPr>
            <a:xfrm>
              <a:off x="3079" y="2735277"/>
              <a:ext cx="3218906" cy="714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were multiple models for each store to be fetched from S3 bucket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831438" y="969590"/>
              <a:ext cx="1126617" cy="11266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785294" y="2202843"/>
              <a:ext cx="3218906" cy="482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3785294" y="2202843"/>
              <a:ext cx="3459168" cy="482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EC2 Instance Deployment</a:t>
              </a:r>
              <a:endParaRPr dirty="0"/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785294" y="2735277"/>
              <a:ext cx="3218906" cy="714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 txBox="1"/>
            <p:nvPr/>
          </p:nvSpPr>
          <p:spPr>
            <a:xfrm>
              <a:off x="3785294" y="2735277"/>
              <a:ext cx="3218906" cy="714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endParaRPr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8613653" y="969590"/>
              <a:ext cx="1126617" cy="11266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7567509" y="2202843"/>
              <a:ext cx="3218906" cy="482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 txBox="1"/>
            <p:nvPr/>
          </p:nvSpPr>
          <p:spPr>
            <a:xfrm>
              <a:off x="7567509" y="2202843"/>
              <a:ext cx="3218906" cy="482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performance</a:t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7567509" y="2735277"/>
              <a:ext cx="3218906" cy="714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 txBox="1"/>
            <p:nvPr/>
          </p:nvSpPr>
          <p:spPr>
            <a:xfrm>
              <a:off x="7567509" y="2735277"/>
              <a:ext cx="3218906" cy="7142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1700" b="0" i="1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urrently it is taking some time to render the data and predict.</a:t>
              </a:r>
              <a:endParaRPr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0"/>
          <p:cNvSpPr txBox="1"/>
          <p:nvPr/>
        </p:nvSpPr>
        <p:spPr>
          <a:xfrm>
            <a:off x="1465117" y="3834245"/>
            <a:ext cx="25977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Models from S3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1"/>
              <a:t>Future Enhancements</a:t>
            </a:r>
            <a:endParaRPr sz="5000"/>
          </a:p>
        </p:txBody>
      </p:sp>
      <p:grpSp>
        <p:nvGrpSpPr>
          <p:cNvPr id="286" name="Google Shape;286;p11"/>
          <p:cNvGrpSpPr/>
          <p:nvPr/>
        </p:nvGrpSpPr>
        <p:grpSpPr>
          <a:xfrm>
            <a:off x="838200" y="1826156"/>
            <a:ext cx="10515600" cy="4350274"/>
            <a:chOff x="0" y="531"/>
            <a:chExt cx="10515600" cy="4350274"/>
          </a:xfrm>
        </p:grpSpPr>
        <p:sp>
          <p:nvSpPr>
            <p:cNvPr id="287" name="Google Shape;287;p11"/>
            <p:cNvSpPr/>
            <p:nvPr/>
          </p:nvSpPr>
          <p:spPr>
            <a:xfrm>
              <a:off x="0" y="53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75988" y="280191"/>
              <a:ext cx="683614" cy="6836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 txBox="1"/>
            <p:nvPr/>
          </p:nvSpPr>
          <p:spPr>
            <a:xfrm>
              <a:off x="1435590" y="53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MLOps Performance optimization with responsive UI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0" y="1554201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75988" y="1833861"/>
              <a:ext cx="683614" cy="6836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 txBox="1"/>
            <p:nvPr/>
          </p:nvSpPr>
          <p:spPr>
            <a:xfrm>
              <a:off x="1435590" y="1554201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Optimized Version</a:t>
              </a:r>
              <a:endParaRPr sz="2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0" y="3107870"/>
              <a:ext cx="10515600" cy="1242935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75988" y="3387531"/>
              <a:ext cx="683614" cy="6836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 txBox="1"/>
            <p:nvPr/>
          </p:nvSpPr>
          <p:spPr>
            <a:xfrm>
              <a:off x="1435590" y="3107870"/>
              <a:ext cx="9080009" cy="1242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1525" tIns="131525" rIns="131525" bIns="131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 Basket Analysis 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lang="en-US" sz="25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Lower and Upper bound prediction </a:t>
              </a:r>
              <a:endParaRPr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2"/>
          <p:cNvSpPr txBox="1">
            <a:spLocks noGrp="1"/>
          </p:cNvSpPr>
          <p:nvPr>
            <p:ph type="title"/>
          </p:nvPr>
        </p:nvSpPr>
        <p:spPr>
          <a:xfrm>
            <a:off x="836674" y="2817671"/>
            <a:ext cx="10515600" cy="113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 b="1" dirty="0"/>
              <a:t>Links &amp; DEMO!</a:t>
            </a:r>
            <a:endParaRPr dirty="0"/>
          </a:p>
        </p:txBody>
      </p:sp>
      <p:grpSp>
        <p:nvGrpSpPr>
          <p:cNvPr id="306" name="Google Shape;306;p12"/>
          <p:cNvGrpSpPr/>
          <p:nvPr/>
        </p:nvGrpSpPr>
        <p:grpSpPr>
          <a:xfrm>
            <a:off x="836675" y="1254534"/>
            <a:ext cx="10515600" cy="4348931"/>
            <a:chOff x="0" y="1806"/>
            <a:chExt cx="10515600" cy="4348931"/>
          </a:xfrm>
        </p:grpSpPr>
        <p:sp>
          <p:nvSpPr>
            <p:cNvPr id="307" name="Google Shape;307;p12"/>
            <p:cNvSpPr/>
            <p:nvPr/>
          </p:nvSpPr>
          <p:spPr>
            <a:xfrm>
              <a:off x="0" y="1806"/>
              <a:ext cx="10515600" cy="91556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2"/>
            <p:cNvSpPr/>
            <p:nvPr/>
          </p:nvSpPr>
          <p:spPr>
            <a:xfrm>
              <a:off x="276958" y="207808"/>
              <a:ext cx="503560" cy="5035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17999" r="-17997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2"/>
            <p:cNvSpPr/>
            <p:nvPr/>
          </p:nvSpPr>
          <p:spPr>
            <a:xfrm>
              <a:off x="1057476" y="1806"/>
              <a:ext cx="9458123" cy="91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2"/>
            <p:cNvSpPr txBox="1"/>
            <p:nvPr/>
          </p:nvSpPr>
          <p:spPr>
            <a:xfrm>
              <a:off x="1057476" y="1806"/>
              <a:ext cx="9458123" cy="91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875" tIns="96875" rIns="96875" bIns="96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 Hub Images:</a:t>
              </a: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200" u="sng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https://hub.docker.com/u/aarthi9929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2"/>
            <p:cNvSpPr/>
            <p:nvPr/>
          </p:nvSpPr>
          <p:spPr>
            <a:xfrm>
              <a:off x="1057476" y="1305286"/>
              <a:ext cx="9458123" cy="91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1057476" y="2519315"/>
              <a:ext cx="9458123" cy="91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0" y="3435173"/>
              <a:ext cx="10515600" cy="915564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276958" y="3641175"/>
              <a:ext cx="503560" cy="5035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9998" r="-199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1057476" y="3435173"/>
              <a:ext cx="9458123" cy="91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 txBox="1"/>
            <p:nvPr/>
          </p:nvSpPr>
          <p:spPr>
            <a:xfrm>
              <a:off x="1057476" y="3435173"/>
              <a:ext cx="9458123" cy="9155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6875" tIns="96875" rIns="96875" bIns="968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AWS : </a:t>
              </a:r>
              <a:r>
                <a:rPr lang="en-US" sz="2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https://us-east-1.console.aws.amazon.com/ec2/home?region=us-east-1#InstanceDetails:instanceId=i-01f79e1f63b5789f7</a:t>
              </a:r>
              <a:endParaRPr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3"/>
          <p:cNvSpPr txBox="1">
            <a:spLocks noGrp="1"/>
          </p:cNvSpPr>
          <p:nvPr>
            <p:ph type="body" idx="1"/>
          </p:nvPr>
        </p:nvSpPr>
        <p:spPr>
          <a:xfrm>
            <a:off x="1144533" y="1794163"/>
            <a:ext cx="4712199" cy="326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US" sz="5400"/>
              <a:t>Questions?</a:t>
            </a:r>
            <a:endParaRPr/>
          </a:p>
        </p:txBody>
      </p:sp>
      <p:pic>
        <p:nvPicPr>
          <p:cNvPr id="329" name="Google Shape;329;p13" descr="Questions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6641431" y="816337"/>
            <a:ext cx="5225327" cy="522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7E6E6">
                  <a:alpha val="67843"/>
                </a:srgbClr>
              </a:gs>
              <a:gs pos="10000">
                <a:srgbClr val="E7E6E6">
                  <a:alpha val="67843"/>
                </a:srgbClr>
              </a:gs>
              <a:gs pos="85000">
                <a:srgbClr val="E7E6E6">
                  <a:alpha val="96862"/>
                </a:srgbClr>
              </a:gs>
              <a:gs pos="100000">
                <a:srgbClr val="E7E6E6">
                  <a:alpha val="96862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395158" y="24442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Problem Statement &amp; Objective</a:t>
            </a:r>
            <a:endParaRPr sz="5400"/>
          </a:p>
        </p:txBody>
      </p:sp>
      <p:grpSp>
        <p:nvGrpSpPr>
          <p:cNvPr id="125" name="Google Shape;125;p2"/>
          <p:cNvGrpSpPr/>
          <p:nvPr/>
        </p:nvGrpSpPr>
        <p:grpSpPr>
          <a:xfrm>
            <a:off x="557168" y="2386702"/>
            <a:ext cx="11136655" cy="3128555"/>
            <a:chOff x="6562" y="816716"/>
            <a:chExt cx="11136655" cy="3128555"/>
          </a:xfrm>
        </p:grpSpPr>
        <p:sp>
          <p:nvSpPr>
            <p:cNvPr id="126" name="Google Shape;126;p2"/>
            <p:cNvSpPr/>
            <p:nvPr/>
          </p:nvSpPr>
          <p:spPr>
            <a:xfrm>
              <a:off x="6562" y="816716"/>
              <a:ext cx="1163531" cy="11635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562" y="2114775"/>
              <a:ext cx="3324374" cy="49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6562" y="2114775"/>
              <a:ext cx="3324374" cy="49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Higher/Lower Stocks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562" y="2676002"/>
              <a:ext cx="3324374" cy="1269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6562" y="2676002"/>
              <a:ext cx="3324374" cy="1269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Inaccurate sales predictions lead to overstocking or understocking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Objective: </a:t>
              </a: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Optimize inventory by aligning stock levels with demand</a:t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12703" y="816716"/>
              <a:ext cx="1163531" cy="116353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912703" y="2114775"/>
              <a:ext cx="3324374" cy="49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3912703" y="2114775"/>
              <a:ext cx="3324374" cy="49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Policy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912703" y="2676002"/>
              <a:ext cx="3324374" cy="1269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3912703" y="2676002"/>
              <a:ext cx="3324374" cy="1269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Incorrect pricing causes lost customers and profitability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Objective: </a:t>
              </a: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Optimize pricing strategies to maximize revenue during peak seasons.</a:t>
              </a:r>
              <a:b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818843" y="816716"/>
              <a:ext cx="1163531" cy="116353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818843" y="2114775"/>
              <a:ext cx="3324374" cy="49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 txBox="1"/>
            <p:nvPr/>
          </p:nvSpPr>
          <p:spPr>
            <a:xfrm>
              <a:off x="7818843" y="2114775"/>
              <a:ext cx="3324374" cy="498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Reaching Projected Targets</a:t>
              </a:r>
              <a:endPara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818843" y="2676002"/>
              <a:ext cx="3324374" cy="1269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7818843" y="2676002"/>
              <a:ext cx="3324374" cy="1269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Failing to meet sales targets impacts stock prices and financial stability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Objective</a:t>
              </a: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Ensure accurate forecasting to meet sales targets and minimize financial risk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 Diagram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4486" y="-16802"/>
            <a:ext cx="5290457" cy="662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8" name="Google Shape;148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1" name="Google Shape;151;p3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/>
              <a:ahLst/>
              <a:cxnLst/>
              <a:rect l="l" t="t" r="r" b="b"/>
              <a:pathLst>
                <a:path w="3180577" h="1033951" extrusionOk="0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/>
              <a:ahLst/>
              <a:cxnLst/>
              <a:rect l="l" t="t" r="r" b="b"/>
              <a:pathLst>
                <a:path w="2449768" h="1050628" extrusionOk="0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/>
              <a:ahLst/>
              <a:cxnLst/>
              <a:rect l="l" t="t" r="r" b="b"/>
              <a:pathLst>
                <a:path w="6386648" h="1849426" extrusionOk="0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/>
              <a:ahLst/>
              <a:cxnLst/>
              <a:rect l="l" t="t" r="r" b="b"/>
              <a:pathLst>
                <a:path w="611491" h="1429512" extrusionOk="0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/>
              <a:ahLst/>
              <a:cxnLst/>
              <a:rect l="l" t="t" r="r" b="b"/>
              <a:pathLst>
                <a:path w="3015964" h="1681468" extrusionOk="0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/>
              <a:ahLst/>
              <a:cxnLst/>
              <a:rect l="l" t="t" r="r" b="b"/>
              <a:pathLst>
                <a:path w="1242102" h="2635689" extrusionOk="0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/>
              <a:ahLst/>
              <a:cxnLst/>
              <a:rect l="l" t="t" r="r" b="b"/>
              <a:pathLst>
                <a:path w="1471018" h="795676" extrusionOk="0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>
            <a:off x="358929" y="841248"/>
            <a:ext cx="3961028" cy="534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lang="en-US" sz="5400" b="1" dirty="0"/>
              <a:t>Interactive UI with Flask  &amp; AWS S3 Bucket</a:t>
            </a:r>
            <a:endParaRPr sz="4800" dirty="0"/>
          </a:p>
        </p:txBody>
      </p:sp>
      <p:grpSp>
        <p:nvGrpSpPr>
          <p:cNvPr id="159" name="Google Shape;159;p3"/>
          <p:cNvGrpSpPr/>
          <p:nvPr/>
        </p:nvGrpSpPr>
        <p:grpSpPr>
          <a:xfrm>
            <a:off x="5125677" y="719917"/>
            <a:ext cx="6088328" cy="5427790"/>
            <a:chOff x="139791" y="488911"/>
            <a:chExt cx="6088328" cy="5427790"/>
          </a:xfrm>
        </p:grpSpPr>
        <p:sp>
          <p:nvSpPr>
            <p:cNvPr id="160" name="Google Shape;160;p3"/>
            <p:cNvSpPr/>
            <p:nvPr/>
          </p:nvSpPr>
          <p:spPr>
            <a:xfrm>
              <a:off x="909581" y="488911"/>
              <a:ext cx="1259653" cy="12596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9792" y="2132902"/>
              <a:ext cx="279923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139791" y="2132902"/>
              <a:ext cx="2987533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 b="1" dirty="0">
                  <a:solidFill>
                    <a:schemeClr val="dk1"/>
                  </a:solidFill>
                </a:rPr>
                <a:t>S3 Model Storage</a:t>
              </a:r>
              <a:endParaRPr sz="1100" b="1" dirty="0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100" dirty="0">
                  <a:solidFill>
                    <a:schemeClr val="dk1"/>
                  </a:solidFill>
                </a:rPr>
                <a:t>Model artifacts and cleaned datasets are securely stored and accessed via Amazon S3, supporting flexible cloud-based deployment and centralized version management.</a:t>
              </a:r>
              <a:endParaRPr sz="1100" dirty="0"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98677" y="488911"/>
              <a:ext cx="1259653" cy="12596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428889" y="2132902"/>
              <a:ext cx="279923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3428889" y="2132902"/>
              <a:ext cx="279923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Forecasting Infrastructure</a:t>
              </a:r>
              <a:br>
                <a:rPr lang="en-US"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Leverages Flask API and </a:t>
              </a:r>
              <a:r>
                <a:rPr lang="en-US" sz="1100" i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joblib</a:t>
              </a:r>
              <a:r>
                <a:rPr lang="en-US" sz="11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-based serialized models for store-specific forecasting, enabling fast, scalable inference served via </a:t>
              </a:r>
              <a:r>
                <a:rPr lang="en-US" sz="1100" i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Dockerized</a:t>
              </a:r>
              <a:r>
                <a:rPr lang="en-US" sz="11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microservices.</a:t>
              </a: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909581" y="3552710"/>
              <a:ext cx="1259653" cy="125965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9792" y="5196701"/>
              <a:ext cx="279923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175655" y="4812376"/>
              <a:ext cx="2799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br>
                <a:rPr lang="en-US"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b="1" dirty="0" err="1">
                  <a:solidFill>
                    <a:schemeClr val="dk1"/>
                  </a:solidFill>
                </a:rPr>
                <a:t>Dockerized</a:t>
              </a:r>
              <a:r>
                <a:rPr lang="en-US" sz="1100" b="1" dirty="0">
                  <a:solidFill>
                    <a:schemeClr val="dk1"/>
                  </a:solidFill>
                </a:rPr>
                <a:t> </a:t>
              </a:r>
              <a:r>
                <a:rPr lang="en-US" sz="1100" b="1" dirty="0" err="1">
                  <a:solidFill>
                    <a:schemeClr val="dk1"/>
                  </a:solidFill>
                </a:rPr>
                <a:t>MLOps</a:t>
              </a:r>
              <a:r>
                <a:rPr lang="en-US" sz="1100" b="1" dirty="0">
                  <a:solidFill>
                    <a:schemeClr val="dk1"/>
                  </a:solidFill>
                </a:rPr>
                <a:t> Stack</a:t>
              </a:r>
              <a:b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Uses Docker Compose to deploy Flask, Prometheus, and Grafana containers. Ensures consistent, reproducible environments for local and cloud execution.</a:t>
              </a: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98677" y="3552710"/>
              <a:ext cx="1259653" cy="125965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3428889" y="5196701"/>
              <a:ext cx="279923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3428889" y="5196701"/>
              <a:ext cx="279923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Real-Time Monitoring</a:t>
              </a:r>
              <a:br>
                <a:rPr lang="en-US" sz="11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Prometheus scrapes Flask API metrics, and Grafana dashboards visualize key model and API performance indicators, enabling proactive insights.</a:t>
              </a:r>
              <a:endParaRPr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556589" y="349112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6000" b="1">
                <a:solidFill>
                  <a:srgbClr val="FFFFFF"/>
                </a:solidFill>
              </a:rPr>
              <a:t>Model Monitoring</a:t>
            </a:r>
            <a:endParaRPr/>
          </a:p>
        </p:txBody>
      </p:sp>
      <p:grpSp>
        <p:nvGrpSpPr>
          <p:cNvPr id="188" name="Google Shape;188;p6"/>
          <p:cNvGrpSpPr/>
          <p:nvPr/>
        </p:nvGrpSpPr>
        <p:grpSpPr>
          <a:xfrm>
            <a:off x="1397999" y="1861887"/>
            <a:ext cx="9396000" cy="3134224"/>
            <a:chOff x="765914" y="571788"/>
            <a:chExt cx="9396000" cy="3134224"/>
          </a:xfrm>
        </p:grpSpPr>
        <p:sp>
          <p:nvSpPr>
            <p:cNvPr id="189" name="Google Shape;189;p6"/>
            <p:cNvSpPr/>
            <p:nvPr/>
          </p:nvSpPr>
          <p:spPr>
            <a:xfrm>
              <a:off x="1953914" y="571788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t="-7998" b="-7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765914" y="29860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765914" y="29860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Prometheus</a:t>
              </a:r>
              <a:b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Used to scrape and collect real-time metrics from the Flask API such as request count, response time, and error rates. These metrics are exposed using the prometheus_client library and help monitor API health and performance.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7029914" y="571788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841914" y="29860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5841914" y="2986012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Grafana</a:t>
              </a:r>
              <a:b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Visualizes the metrics collected by Prometheus in interactive dashboards. Helps track API uptime, forecast latency, and detect anomalies. You can configure alerts for sudden spikes or drops in performance.</a:t>
              </a: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880A9-D4FD-6925-9F42-5D82CD3C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1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Grafana Dashboard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editing program&#10;&#10;AI-generated content may be incorrect.">
            <a:extLst>
              <a:ext uri="{FF2B5EF4-FFF2-40B4-BE49-F238E27FC236}">
                <a16:creationId xmlns:a16="http://schemas.microsoft.com/office/drawing/2014/main" id="{63D1BD26-0337-C08E-4114-8EA42AE6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" r="-2" b="-2"/>
          <a:stretch/>
        </p:blipFill>
        <p:spPr>
          <a:xfrm>
            <a:off x="1155556" y="637761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0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B88535-392A-57A2-733D-908B96F4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2C640-E75E-8386-F38B-A6EE3C90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Prometheus Dashboard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F5A90E-2D65-3138-0899-F2014B2D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720" y="4019296"/>
            <a:ext cx="4628719" cy="258051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DFBAC5-4550-B50D-FC6B-590EA5FB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1" y="2011360"/>
            <a:ext cx="6647892" cy="3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0" y="0"/>
            <a:ext cx="8748215" cy="6857999"/>
          </a:xfrm>
          <a:custGeom>
            <a:avLst/>
            <a:gdLst/>
            <a:ahLst/>
            <a:cxnLst/>
            <a:rect l="l" t="t" r="r" b="b"/>
            <a:pathLst>
              <a:path w="9024730" h="6857999" extrusionOk="0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186874" y="102047"/>
            <a:ext cx="11906803" cy="132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000" b="1" dirty="0"/>
              <a:t>Docker Containerization Deployment to AWS EC2</a:t>
            </a:r>
            <a:endParaRPr sz="5000" dirty="0"/>
          </a:p>
        </p:txBody>
      </p:sp>
      <p:pic>
        <p:nvPicPr>
          <p:cNvPr id="202" name="Google Shape;202;p7" descr="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8840" y="2059803"/>
            <a:ext cx="3090673" cy="3090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7"/>
          <p:cNvGrpSpPr/>
          <p:nvPr/>
        </p:nvGrpSpPr>
        <p:grpSpPr>
          <a:xfrm>
            <a:off x="489046" y="1573528"/>
            <a:ext cx="7084571" cy="4572001"/>
            <a:chOff x="0" y="46548"/>
            <a:chExt cx="7084571" cy="4572001"/>
          </a:xfrm>
        </p:grpSpPr>
        <p:sp>
          <p:nvSpPr>
            <p:cNvPr id="204" name="Google Shape;204;p7"/>
            <p:cNvSpPr/>
            <p:nvPr/>
          </p:nvSpPr>
          <p:spPr>
            <a:xfrm>
              <a:off x="0" y="46548"/>
              <a:ext cx="7084571" cy="1099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 txBox="1"/>
            <p:nvPr/>
          </p:nvSpPr>
          <p:spPr>
            <a:xfrm>
              <a:off x="53688" y="100236"/>
              <a:ext cx="6977195" cy="99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Custom Dockerfiles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Dedicated Dockerfiles for Flask App environments ensure reproducible builds and environment consistency..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0" y="1203948"/>
              <a:ext cx="7084571" cy="1099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53688" y="1257636"/>
              <a:ext cx="6977195" cy="99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Docker Hub Deployment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Images pushed to Docker Hub for deployment on remote EC2 machines with version control.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0" y="2361349"/>
              <a:ext cx="7084571" cy="1099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53688" y="2415037"/>
              <a:ext cx="6977195" cy="99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EC2 Hosting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Flask</a:t>
              </a:r>
              <a:r>
                <a:rPr lang="en-US" sz="20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container deployed on AWS EC2 instances for public web access.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0" y="3518749"/>
              <a:ext cx="7084571" cy="1099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53688" y="3572437"/>
              <a:ext cx="6977195" cy="992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Docker Monitoring &amp; Control</a:t>
              </a:r>
              <a:b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000" b="0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 lifecycle managed via Docker CLI; containers tracked, restarted, or stopped via docker ps and docker logs.</a:t>
              </a: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234696" y="227811"/>
            <a:ext cx="10515600" cy="1133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/>
              <a:t>Data Pipeline Architecture</a:t>
            </a:r>
            <a:endParaRPr sz="5400"/>
          </a:p>
        </p:txBody>
      </p:sp>
      <p:grpSp>
        <p:nvGrpSpPr>
          <p:cNvPr id="218" name="Google Shape;218;p8"/>
          <p:cNvGrpSpPr/>
          <p:nvPr/>
        </p:nvGrpSpPr>
        <p:grpSpPr>
          <a:xfrm>
            <a:off x="637032" y="1478153"/>
            <a:ext cx="10838687" cy="4739767"/>
            <a:chOff x="0" y="0"/>
            <a:chExt cx="10838687" cy="4739767"/>
          </a:xfrm>
        </p:grpSpPr>
        <p:sp>
          <p:nvSpPr>
            <p:cNvPr id="219" name="Google Shape;219;p8"/>
            <p:cNvSpPr/>
            <p:nvPr/>
          </p:nvSpPr>
          <p:spPr>
            <a:xfrm>
              <a:off x="0" y="0"/>
              <a:ext cx="8670950" cy="1042748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30541" y="30541"/>
              <a:ext cx="7457630" cy="98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Ingestion: The data consists of historic weekly sales data for 45 Walmart stores.</a:t>
              </a:r>
              <a:b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726192" y="1232339"/>
              <a:ext cx="8670950" cy="1042748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756733" y="1262880"/>
              <a:ext cx="7205889" cy="98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Preprocessing: Merging Store, weekly sales along with features and is holiday data. </a:t>
              </a:r>
              <a:b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1441545" y="2464679"/>
              <a:ext cx="8670950" cy="1042748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1472086" y="2495220"/>
              <a:ext cx="7216728" cy="98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 &amp; EDA: Resampling data by week, stationarity (First-Order Differencing, Lagged Shift, Log Transformation, Exponential smoothening) </a:t>
              </a:r>
              <a:b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167737" y="3697019"/>
              <a:ext cx="8670950" cy="1042748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2198278" y="3727560"/>
              <a:ext cx="7205889" cy="98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Storage: Store the data and models in S3 Bucket</a:t>
              </a:r>
              <a:b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7993163" y="798650"/>
              <a:ext cx="677786" cy="677786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7D5CB">
                <a:alpha val="89803"/>
              </a:srgbClr>
            </a:solidFill>
            <a:ln w="12700" cap="flat" cmpd="sng">
              <a:solidFill>
                <a:srgbClr val="F7D5CB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8145665" y="798650"/>
              <a:ext cx="372782" cy="510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8719355" y="2030990"/>
              <a:ext cx="677786" cy="677786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0E0E0">
                <a:alpha val="89803"/>
              </a:srgbClr>
            </a:solidFill>
            <a:ln w="12700" cap="flat" cmpd="sng">
              <a:solidFill>
                <a:srgbClr val="E0E0E0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8871857" y="2030990"/>
              <a:ext cx="372782" cy="510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9434709" y="3263330"/>
              <a:ext cx="677786" cy="677786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FE8CA">
                <a:alpha val="89803"/>
              </a:srgbClr>
            </a:solidFill>
            <a:ln w="12700" cap="flat" cmpd="sng">
              <a:solidFill>
                <a:srgbClr val="FFE8C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9587211" y="3263330"/>
              <a:ext cx="372782" cy="510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63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StoreCast: Walmart’s Store Sales Forecasting </vt:lpstr>
      <vt:lpstr>Problem Statement &amp; Objective</vt:lpstr>
      <vt:lpstr>Process Diagram</vt:lpstr>
      <vt:lpstr>Interactive UI with Flask  &amp; AWS S3 Bucket</vt:lpstr>
      <vt:lpstr>Model Monitoring</vt:lpstr>
      <vt:lpstr>Grafana Dashboard</vt:lpstr>
      <vt:lpstr>Prometheus Dashboard</vt:lpstr>
      <vt:lpstr>Docker Containerization Deployment to AWS EC2</vt:lpstr>
      <vt:lpstr>Data Pipeline Architecture</vt:lpstr>
      <vt:lpstr>Model Development &amp; Results</vt:lpstr>
      <vt:lpstr>Challenges </vt:lpstr>
      <vt:lpstr>Future Enhancements</vt:lpstr>
      <vt:lpstr>Links &amp; DEMO!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Shankar, Madhurya</dc:creator>
  <cp:lastModifiedBy>Sane, Sahithi</cp:lastModifiedBy>
  <cp:revision>1</cp:revision>
  <dcterms:created xsi:type="dcterms:W3CDTF">2025-04-20T20:59:43Z</dcterms:created>
  <dcterms:modified xsi:type="dcterms:W3CDTF">2025-04-24T16:05:38Z</dcterms:modified>
</cp:coreProperties>
</file>