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sldIdLst>
    <p:sldId id="256" r:id="rId2"/>
    <p:sldId id="257" r:id="rId3"/>
    <p:sldId id="258" r:id="rId4"/>
    <p:sldId id="259" r:id="rId5"/>
    <p:sldId id="260" r:id="rId6"/>
    <p:sldId id="267" r:id="rId7"/>
    <p:sldId id="261" r:id="rId8"/>
    <p:sldId id="265" r:id="rId9"/>
    <p:sldId id="266"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2" d="100"/>
          <a:sy n="72" d="100"/>
        </p:scale>
        <p:origin x="-1104"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hika Raj Samineni" userId="b171df3266ab7e4b" providerId="LiveId" clId="{23381AD2-4332-4C8E-95CD-C58E96B8A17A}"/>
    <pc:docChg chg="custSel addSld modSld">
      <pc:chgData name="Jyothika Raj Samineni" userId="b171df3266ab7e4b" providerId="LiveId" clId="{23381AD2-4332-4C8E-95CD-C58E96B8A17A}" dt="2024-04-16T16:05:28.197" v="2318" actId="20577"/>
      <pc:docMkLst>
        <pc:docMk/>
      </pc:docMkLst>
      <pc:sldChg chg="modSp mod">
        <pc:chgData name="Jyothika Raj Samineni" userId="b171df3266ab7e4b" providerId="LiveId" clId="{23381AD2-4332-4C8E-95CD-C58E96B8A17A}" dt="2024-04-16T15:24:14.397" v="68" actId="20577"/>
        <pc:sldMkLst>
          <pc:docMk/>
          <pc:sldMk cId="3555736742" sldId="257"/>
        </pc:sldMkLst>
        <pc:spChg chg="mod">
          <ac:chgData name="Jyothika Raj Samineni" userId="b171df3266ab7e4b" providerId="LiveId" clId="{23381AD2-4332-4C8E-95CD-C58E96B8A17A}" dt="2024-04-16T15:24:14.397" v="68" actId="20577"/>
          <ac:spMkLst>
            <pc:docMk/>
            <pc:sldMk cId="3555736742" sldId="257"/>
            <ac:spMk id="3" creationId="{356B55F4-0B04-FAEC-3AB0-F60EABF0055D}"/>
          </ac:spMkLst>
        </pc:spChg>
      </pc:sldChg>
      <pc:sldChg chg="modSp mod">
        <pc:chgData name="Jyothika Raj Samineni" userId="b171df3266ab7e4b" providerId="LiveId" clId="{23381AD2-4332-4C8E-95CD-C58E96B8A17A}" dt="2024-04-16T15:43:58.793" v="1068" actId="20577"/>
        <pc:sldMkLst>
          <pc:docMk/>
          <pc:sldMk cId="462926382" sldId="261"/>
        </pc:sldMkLst>
        <pc:spChg chg="mod">
          <ac:chgData name="Jyothika Raj Samineni" userId="b171df3266ab7e4b" providerId="LiveId" clId="{23381AD2-4332-4C8E-95CD-C58E96B8A17A}" dt="2024-04-16T15:43:58.793" v="1068" actId="20577"/>
          <ac:spMkLst>
            <pc:docMk/>
            <pc:sldMk cId="462926382" sldId="261"/>
            <ac:spMk id="3" creationId="{92FEDB6D-FA64-2F9A-048E-F14E87CE0E34}"/>
          </ac:spMkLst>
        </pc:spChg>
      </pc:sldChg>
      <pc:sldChg chg="modSp mod">
        <pc:chgData name="Jyothika Raj Samineni" userId="b171df3266ab7e4b" providerId="LiveId" clId="{23381AD2-4332-4C8E-95CD-C58E96B8A17A}" dt="2024-04-16T15:34:52.484" v="550" actId="20577"/>
        <pc:sldMkLst>
          <pc:docMk/>
          <pc:sldMk cId="444972906" sldId="262"/>
        </pc:sldMkLst>
        <pc:spChg chg="mod">
          <ac:chgData name="Jyothika Raj Samineni" userId="b171df3266ab7e4b" providerId="LiveId" clId="{23381AD2-4332-4C8E-95CD-C58E96B8A17A}" dt="2024-04-16T15:34:52.484" v="550" actId="20577"/>
          <ac:spMkLst>
            <pc:docMk/>
            <pc:sldMk cId="444972906" sldId="262"/>
            <ac:spMk id="3" creationId="{DDD689A4-510E-6833-F27E-F60CD2B1BB5A}"/>
          </ac:spMkLst>
        </pc:spChg>
      </pc:sldChg>
      <pc:sldChg chg="addSp modSp new mod">
        <pc:chgData name="Jyothika Raj Samineni" userId="b171df3266ab7e4b" providerId="LiveId" clId="{23381AD2-4332-4C8E-95CD-C58E96B8A17A}" dt="2024-04-16T15:50:54.330" v="1519" actId="20577"/>
        <pc:sldMkLst>
          <pc:docMk/>
          <pc:sldMk cId="3538081825" sldId="265"/>
        </pc:sldMkLst>
        <pc:spChg chg="add mod">
          <ac:chgData name="Jyothika Raj Samineni" userId="b171df3266ab7e4b" providerId="LiveId" clId="{23381AD2-4332-4C8E-95CD-C58E96B8A17A}" dt="2024-04-16T15:50:54.330" v="1519" actId="20577"/>
          <ac:spMkLst>
            <pc:docMk/>
            <pc:sldMk cId="3538081825" sldId="265"/>
            <ac:spMk id="3" creationId="{CDFDD47F-3227-7E4B-9107-65695B6FD188}"/>
          </ac:spMkLst>
        </pc:spChg>
        <pc:picChg chg="add mod">
          <ac:chgData name="Jyothika Raj Samineni" userId="b171df3266ab7e4b" providerId="LiveId" clId="{23381AD2-4332-4C8E-95CD-C58E96B8A17A}" dt="2024-04-16T15:45:08.404" v="1078" actId="14100"/>
          <ac:picMkLst>
            <pc:docMk/>
            <pc:sldMk cId="3538081825" sldId="265"/>
            <ac:picMk id="2" creationId="{DFA9B810-FE3A-437C-9E0A-0FFD710DE279}"/>
          </ac:picMkLst>
        </pc:picChg>
      </pc:sldChg>
      <pc:sldChg chg="addSp modSp new mod">
        <pc:chgData name="Jyothika Raj Samineni" userId="b171df3266ab7e4b" providerId="LiveId" clId="{23381AD2-4332-4C8E-95CD-C58E96B8A17A}" dt="2024-04-16T16:05:28.197" v="2318" actId="20577"/>
        <pc:sldMkLst>
          <pc:docMk/>
          <pc:sldMk cId="369699368" sldId="266"/>
        </pc:sldMkLst>
        <pc:spChg chg="add mod">
          <ac:chgData name="Jyothika Raj Samineni" userId="b171df3266ab7e4b" providerId="LiveId" clId="{23381AD2-4332-4C8E-95CD-C58E96B8A17A}" dt="2024-04-16T16:05:28.197" v="2318" actId="20577"/>
          <ac:spMkLst>
            <pc:docMk/>
            <pc:sldMk cId="369699368" sldId="266"/>
            <ac:spMk id="3" creationId="{C0B6630E-452E-5D69-DE4C-8765021F7F3C}"/>
          </ac:spMkLst>
        </pc:spChg>
        <pc:picChg chg="add mod">
          <ac:chgData name="Jyothika Raj Samineni" userId="b171df3266ab7e4b" providerId="LiveId" clId="{23381AD2-4332-4C8E-95CD-C58E96B8A17A}" dt="2024-04-16T15:52:23.708" v="1523" actId="1076"/>
          <ac:picMkLst>
            <pc:docMk/>
            <pc:sldMk cId="369699368" sldId="266"/>
            <ac:picMk id="2" creationId="{4BE41FA7-5C26-D1B4-CEB1-4BE908B62EF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092E0C-8E2F-4BCA-B73D-09E657D90E45}"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A1316B-859F-4BCF-8B1A-28D33CACC78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484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092E0C-8E2F-4BCA-B73D-09E657D90E45}"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A1316B-859F-4BCF-8B1A-28D33CACC78E}" type="slidenum">
              <a:rPr lang="en-IN" smtClean="0"/>
              <a:t>‹#›</a:t>
            </a:fld>
            <a:endParaRPr lang="en-IN"/>
          </a:p>
        </p:txBody>
      </p:sp>
    </p:spTree>
    <p:extLst>
      <p:ext uri="{BB962C8B-B14F-4D97-AF65-F5344CB8AC3E}">
        <p14:creationId xmlns:p14="http://schemas.microsoft.com/office/powerpoint/2010/main" val="2968602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092E0C-8E2F-4BCA-B73D-09E657D90E45}"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A1316B-859F-4BCF-8B1A-28D33CACC78E}" type="slidenum">
              <a:rPr lang="en-IN" smtClean="0"/>
              <a:t>‹#›</a:t>
            </a:fld>
            <a:endParaRPr lang="en-IN"/>
          </a:p>
        </p:txBody>
      </p:sp>
    </p:spTree>
    <p:extLst>
      <p:ext uri="{BB962C8B-B14F-4D97-AF65-F5344CB8AC3E}">
        <p14:creationId xmlns:p14="http://schemas.microsoft.com/office/powerpoint/2010/main" val="1615763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092E0C-8E2F-4BCA-B73D-09E657D90E45}"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A1316B-859F-4BCF-8B1A-28D33CACC78E}" type="slidenum">
              <a:rPr lang="en-IN" smtClean="0"/>
              <a:t>‹#›</a:t>
            </a:fld>
            <a:endParaRPr lang="en-IN"/>
          </a:p>
        </p:txBody>
      </p:sp>
    </p:spTree>
    <p:extLst>
      <p:ext uri="{BB962C8B-B14F-4D97-AF65-F5344CB8AC3E}">
        <p14:creationId xmlns:p14="http://schemas.microsoft.com/office/powerpoint/2010/main" val="32748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092E0C-8E2F-4BCA-B73D-09E657D90E45}"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A1316B-859F-4BCF-8B1A-28D33CACC78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8101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092E0C-8E2F-4BCA-B73D-09E657D90E45}"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A1316B-859F-4BCF-8B1A-28D33CACC78E}" type="slidenum">
              <a:rPr lang="en-IN" smtClean="0"/>
              <a:t>‹#›</a:t>
            </a:fld>
            <a:endParaRPr lang="en-IN"/>
          </a:p>
        </p:txBody>
      </p:sp>
    </p:spTree>
    <p:extLst>
      <p:ext uri="{BB962C8B-B14F-4D97-AF65-F5344CB8AC3E}">
        <p14:creationId xmlns:p14="http://schemas.microsoft.com/office/powerpoint/2010/main" val="694083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092E0C-8E2F-4BCA-B73D-09E657D90E45}" type="datetimeFigureOut">
              <a:rPr lang="en-IN" smtClean="0"/>
              <a:t>17-04-2024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A1316B-859F-4BCF-8B1A-28D33CACC78E}" type="slidenum">
              <a:rPr lang="en-IN" smtClean="0"/>
              <a:t>‹#›</a:t>
            </a:fld>
            <a:endParaRPr lang="en-IN"/>
          </a:p>
        </p:txBody>
      </p:sp>
    </p:spTree>
    <p:extLst>
      <p:ext uri="{BB962C8B-B14F-4D97-AF65-F5344CB8AC3E}">
        <p14:creationId xmlns:p14="http://schemas.microsoft.com/office/powerpoint/2010/main" val="3988982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092E0C-8E2F-4BCA-B73D-09E657D90E45}" type="datetimeFigureOut">
              <a:rPr lang="en-IN" smtClean="0"/>
              <a:t>17-04-2024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A1316B-859F-4BCF-8B1A-28D33CACC78E}" type="slidenum">
              <a:rPr lang="en-IN" smtClean="0"/>
              <a:t>‹#›</a:t>
            </a:fld>
            <a:endParaRPr lang="en-IN"/>
          </a:p>
        </p:txBody>
      </p:sp>
    </p:spTree>
    <p:extLst>
      <p:ext uri="{BB962C8B-B14F-4D97-AF65-F5344CB8AC3E}">
        <p14:creationId xmlns:p14="http://schemas.microsoft.com/office/powerpoint/2010/main" val="3589354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092E0C-8E2F-4BCA-B73D-09E657D90E45}" type="datetimeFigureOut">
              <a:rPr lang="en-IN" smtClean="0"/>
              <a:t>17-04-2024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2A1316B-859F-4BCF-8B1A-28D33CACC78E}" type="slidenum">
              <a:rPr lang="en-IN" smtClean="0"/>
              <a:t>‹#›</a:t>
            </a:fld>
            <a:endParaRPr lang="en-IN"/>
          </a:p>
        </p:txBody>
      </p:sp>
    </p:spTree>
    <p:extLst>
      <p:ext uri="{BB962C8B-B14F-4D97-AF65-F5344CB8AC3E}">
        <p14:creationId xmlns:p14="http://schemas.microsoft.com/office/powerpoint/2010/main" val="1834624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D092E0C-8E2F-4BCA-B73D-09E657D90E45}" type="datetimeFigureOut">
              <a:rPr lang="en-IN" smtClean="0"/>
              <a:t>17-04-2024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2A1316B-859F-4BCF-8B1A-28D33CACC78E}" type="slidenum">
              <a:rPr lang="en-IN" smtClean="0"/>
              <a:t>‹#›</a:t>
            </a:fld>
            <a:endParaRPr lang="en-IN"/>
          </a:p>
        </p:txBody>
      </p:sp>
    </p:spTree>
    <p:extLst>
      <p:ext uri="{BB962C8B-B14F-4D97-AF65-F5344CB8AC3E}">
        <p14:creationId xmlns:p14="http://schemas.microsoft.com/office/powerpoint/2010/main" val="4228020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092E0C-8E2F-4BCA-B73D-09E657D90E45}"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A1316B-859F-4BCF-8B1A-28D33CACC78E}" type="slidenum">
              <a:rPr lang="en-IN" smtClean="0"/>
              <a:t>‹#›</a:t>
            </a:fld>
            <a:endParaRPr lang="en-IN"/>
          </a:p>
        </p:txBody>
      </p:sp>
    </p:spTree>
    <p:extLst>
      <p:ext uri="{BB962C8B-B14F-4D97-AF65-F5344CB8AC3E}">
        <p14:creationId xmlns:p14="http://schemas.microsoft.com/office/powerpoint/2010/main" val="3449868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D092E0C-8E2F-4BCA-B73D-09E657D90E45}" type="datetimeFigureOut">
              <a:rPr lang="en-IN" smtClean="0"/>
              <a:t>17-04-2024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2A1316B-859F-4BCF-8B1A-28D33CACC78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10542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0499D4-7819-1FA8-552D-8FCE11B2E9A1}"/>
              </a:ext>
            </a:extLst>
          </p:cNvPr>
          <p:cNvSpPr>
            <a:spLocks noGrp="1"/>
          </p:cNvSpPr>
          <p:nvPr>
            <p:ph type="title"/>
          </p:nvPr>
        </p:nvSpPr>
        <p:spPr>
          <a:xfrm>
            <a:off x="1097280" y="691116"/>
            <a:ext cx="10058400" cy="1626782"/>
          </a:xfrm>
        </p:spPr>
        <p:txBody>
          <a:bodyPr>
            <a:normAutofit/>
          </a:bodyPr>
          <a:lstStyle/>
          <a:p>
            <a:r>
              <a:rPr lang="en-GB" sz="3200" dirty="0" smtClean="0">
                <a:effectLst/>
                <a:latin typeface="Times New Roman" panose="02020603050405020304" pitchFamily="18" charset="0"/>
                <a:ea typeface="Times New Roman" panose="02020603050405020304" pitchFamily="18" charset="0"/>
              </a:rPr>
              <a:t>GRAPH THEORY ON CYBERSECURITY </a:t>
            </a:r>
            <a:r>
              <a:rPr lang="en-GB" sz="3200" dirty="0">
                <a:effectLst/>
                <a:latin typeface="Times New Roman" panose="02020603050405020304" pitchFamily="18" charset="0"/>
                <a:ea typeface="Times New Roman" panose="02020603050405020304" pitchFamily="18" charset="0"/>
              </a:rPr>
              <a:t>USING GRAPH NEURAL NETWORKS</a:t>
            </a:r>
            <a:r>
              <a:rPr lang="en-IN" sz="1800" dirty="0">
                <a:effectLst/>
                <a:latin typeface="Arial" panose="020B0604020202020204" pitchFamily="34" charset="0"/>
                <a:ea typeface="Arial" panose="020B0604020202020204" pitchFamily="34" charset="0"/>
              </a:rPr>
              <a:t/>
            </a:r>
            <a:br>
              <a:rPr lang="en-IN" sz="1800" dirty="0">
                <a:effectLst/>
                <a:latin typeface="Arial" panose="020B0604020202020204" pitchFamily="34" charset="0"/>
                <a:ea typeface="Arial" panose="020B0604020202020204" pitchFamily="34" charset="0"/>
              </a:rPr>
            </a:br>
            <a:endParaRPr lang="en-IN" dirty="0"/>
          </a:p>
        </p:txBody>
      </p:sp>
      <p:sp>
        <p:nvSpPr>
          <p:cNvPr id="3" name="Subtitle 2">
            <a:extLst>
              <a:ext uri="{FF2B5EF4-FFF2-40B4-BE49-F238E27FC236}">
                <a16:creationId xmlns:a16="http://schemas.microsoft.com/office/drawing/2014/main" xmlns="" id="{A0768777-479C-EB65-5ABF-35CC7BC8090D}"/>
              </a:ext>
            </a:extLst>
          </p:cNvPr>
          <p:cNvSpPr>
            <a:spLocks noGrp="1"/>
          </p:cNvSpPr>
          <p:nvPr>
            <p:ph idx="1"/>
          </p:nvPr>
        </p:nvSpPr>
        <p:spPr/>
        <p:txBody>
          <a:bodyPr/>
          <a:lstStyle/>
          <a:p>
            <a:endParaRPr lang="en-GB" sz="2400" dirty="0">
              <a:latin typeface="Times New Roman" panose="02020603050405020304" pitchFamily="18" charset="0"/>
              <a:ea typeface="Times New Roman" panose="02020603050405020304" pitchFamily="18" charset="0"/>
            </a:endParaRPr>
          </a:p>
          <a:p>
            <a:endParaRPr lang="en-GB" sz="2400" dirty="0" smtClean="0">
              <a:effectLst/>
              <a:latin typeface="Times New Roman" panose="02020603050405020304" pitchFamily="18" charset="0"/>
              <a:ea typeface="Times New Roman" panose="02020603050405020304" pitchFamily="18" charset="0"/>
            </a:endParaRPr>
          </a:p>
          <a:p>
            <a:r>
              <a:rPr lang="en-GB" sz="3200" b="1" dirty="0" smtClean="0">
                <a:latin typeface="Times New Roman" panose="02020603050405020304" pitchFamily="18" charset="0"/>
                <a:ea typeface="Times New Roman" panose="02020603050405020304" pitchFamily="18" charset="0"/>
              </a:rPr>
              <a:t>                                      Group -15</a:t>
            </a:r>
            <a:endParaRPr lang="en-GB" sz="3200" b="1" dirty="0">
              <a:latin typeface="Times New Roman" panose="02020603050405020304" pitchFamily="18" charset="0"/>
              <a:ea typeface="Times New Roman" panose="02020603050405020304" pitchFamily="18" charset="0"/>
            </a:endParaRPr>
          </a:p>
          <a:p>
            <a:pPr marL="1471400" lvl="8" indent="0">
              <a:buNone/>
            </a:pPr>
            <a:r>
              <a:rPr lang="en-GB" dirty="0">
                <a:latin typeface="Times New Roman" panose="02020603050405020304" pitchFamily="18" charset="0"/>
                <a:ea typeface="Times New Roman" panose="02020603050405020304" pitchFamily="18" charset="0"/>
              </a:rPr>
              <a:t> </a:t>
            </a:r>
            <a:r>
              <a:rPr lang="en-GB" dirty="0" smtClean="0">
                <a:latin typeface="Times New Roman" panose="02020603050405020304" pitchFamily="18" charset="0"/>
                <a:ea typeface="Times New Roman" panose="02020603050405020304" pitchFamily="18" charset="0"/>
              </a:rPr>
              <a:t>                                                                                                         </a:t>
            </a:r>
          </a:p>
          <a:p>
            <a:pPr marL="1471400" lvl="8" indent="0">
              <a:buNone/>
            </a:pPr>
            <a:r>
              <a:rPr lang="en-GB" dirty="0">
                <a:effectLst/>
                <a:latin typeface="Times New Roman" panose="02020603050405020304" pitchFamily="18" charset="0"/>
                <a:ea typeface="Times New Roman" panose="02020603050405020304" pitchFamily="18" charset="0"/>
              </a:rPr>
              <a:t> </a:t>
            </a:r>
            <a:r>
              <a:rPr lang="en-GB" dirty="0" smtClean="0">
                <a:effectLst/>
                <a:latin typeface="Times New Roman" panose="02020603050405020304" pitchFamily="18" charset="0"/>
                <a:ea typeface="Times New Roman" panose="02020603050405020304" pitchFamily="18" charset="0"/>
              </a:rPr>
              <a:t>                                                                                                                </a:t>
            </a:r>
          </a:p>
          <a:p>
            <a:pPr marL="1471400" lvl="8" indent="0">
              <a:buNone/>
            </a:pPr>
            <a:r>
              <a:rPr lang="en-GB" dirty="0">
                <a:latin typeface="Times New Roman" panose="02020603050405020304" pitchFamily="18" charset="0"/>
                <a:ea typeface="Times New Roman" panose="02020603050405020304" pitchFamily="18" charset="0"/>
              </a:rPr>
              <a:t>	</a:t>
            </a:r>
            <a:r>
              <a:rPr lang="en-GB" dirty="0" smtClean="0">
                <a:latin typeface="Times New Roman" panose="02020603050405020304" pitchFamily="18" charset="0"/>
                <a:ea typeface="Times New Roman" panose="02020603050405020304" pitchFamily="18" charset="0"/>
              </a:rPr>
              <a:t>					</a:t>
            </a:r>
            <a:r>
              <a:rPr lang="en-GB" dirty="0" smtClean="0">
                <a:effectLst/>
                <a:latin typeface="Times New Roman" panose="02020603050405020304" pitchFamily="18" charset="0"/>
                <a:ea typeface="Times New Roman" panose="02020603050405020304" pitchFamily="18" charset="0"/>
              </a:rPr>
              <a:t>   </a:t>
            </a:r>
            <a:r>
              <a:rPr lang="en-GB" dirty="0" err="1" smtClean="0">
                <a:effectLst/>
                <a:latin typeface="Times New Roman" panose="02020603050405020304" pitchFamily="18" charset="0"/>
                <a:ea typeface="Times New Roman" panose="02020603050405020304" pitchFamily="18" charset="0"/>
              </a:rPr>
              <a:t>Nikhitha</a:t>
            </a:r>
            <a:r>
              <a:rPr lang="en-GB" dirty="0" smtClean="0">
                <a:effectLst/>
                <a:latin typeface="Times New Roman" panose="02020603050405020304" pitchFamily="18" charset="0"/>
                <a:ea typeface="Times New Roman" panose="02020603050405020304" pitchFamily="18" charset="0"/>
              </a:rPr>
              <a:t> </a:t>
            </a:r>
            <a:r>
              <a:rPr lang="en-GB" dirty="0" err="1" smtClean="0">
                <a:effectLst/>
                <a:latin typeface="Times New Roman" panose="02020603050405020304" pitchFamily="18" charset="0"/>
                <a:ea typeface="Times New Roman" panose="02020603050405020304" pitchFamily="18" charset="0"/>
              </a:rPr>
              <a:t>Kunduru</a:t>
            </a:r>
            <a:r>
              <a:rPr lang="en-GB" dirty="0" smtClean="0">
                <a:effectLst/>
                <a:latin typeface="Times New Roman" panose="02020603050405020304" pitchFamily="18" charset="0"/>
                <a:ea typeface="Times New Roman" panose="02020603050405020304" pitchFamily="18" charset="0"/>
              </a:rPr>
              <a:t> 11602269</a:t>
            </a:r>
          </a:p>
          <a:p>
            <a:pPr marL="1471400" lvl="8" indent="0">
              <a:buNone/>
            </a:pPr>
            <a:r>
              <a:rPr lang="en-GB" dirty="0" smtClean="0">
                <a:latin typeface="Times New Roman" panose="02020603050405020304" pitchFamily="18" charset="0"/>
                <a:ea typeface="Times New Roman" panose="02020603050405020304" pitchFamily="18" charset="0"/>
              </a:rPr>
              <a:t>                                                                                                                  </a:t>
            </a:r>
            <a:r>
              <a:rPr lang="en-GB" dirty="0" err="1" smtClean="0">
                <a:latin typeface="Times New Roman" panose="02020603050405020304" pitchFamily="18" charset="0"/>
                <a:ea typeface="Times New Roman" panose="02020603050405020304" pitchFamily="18" charset="0"/>
              </a:rPr>
              <a:t>Sahithi</a:t>
            </a:r>
            <a:r>
              <a:rPr lang="en-GB" dirty="0" smtClean="0">
                <a:latin typeface="Times New Roman" panose="02020603050405020304" pitchFamily="18" charset="0"/>
                <a:ea typeface="Times New Roman" panose="02020603050405020304" pitchFamily="18" charset="0"/>
              </a:rPr>
              <a:t> </a:t>
            </a:r>
            <a:r>
              <a:rPr lang="en-GB" dirty="0" err="1" smtClean="0">
                <a:latin typeface="Times New Roman" panose="02020603050405020304" pitchFamily="18" charset="0"/>
                <a:ea typeface="Times New Roman" panose="02020603050405020304" pitchFamily="18" charset="0"/>
              </a:rPr>
              <a:t>Mamidipally</a:t>
            </a:r>
            <a:r>
              <a:rPr lang="en-GB" dirty="0" smtClean="0">
                <a:latin typeface="Times New Roman" panose="02020603050405020304" pitchFamily="18" charset="0"/>
                <a:ea typeface="Times New Roman" panose="02020603050405020304" pitchFamily="18" charset="0"/>
              </a:rPr>
              <a:t> 11673472</a:t>
            </a:r>
          </a:p>
          <a:p>
            <a:pPr marL="1471400" lvl="8" indent="0">
              <a:buNone/>
            </a:pPr>
            <a:r>
              <a:rPr lang="en-GB" dirty="0">
                <a:effectLst/>
                <a:latin typeface="Times New Roman" panose="02020603050405020304" pitchFamily="18" charset="0"/>
                <a:ea typeface="Times New Roman" panose="02020603050405020304" pitchFamily="18" charset="0"/>
              </a:rPr>
              <a:t> </a:t>
            </a:r>
            <a:r>
              <a:rPr lang="en-GB" dirty="0" smtClean="0">
                <a:effectLst/>
                <a:latin typeface="Times New Roman" panose="02020603050405020304" pitchFamily="18" charset="0"/>
                <a:ea typeface="Times New Roman" panose="02020603050405020304" pitchFamily="18" charset="0"/>
              </a:rPr>
              <a:t>                                                                                                                  Jyothika Raj Samineni  11591327</a:t>
            </a:r>
          </a:p>
          <a:p>
            <a:pPr marL="1471400" lvl="8" indent="0">
              <a:buNone/>
            </a:pPr>
            <a:r>
              <a:rPr lang="en-GB" dirty="0" smtClean="0">
                <a:latin typeface="Times New Roman" panose="02020603050405020304" pitchFamily="18" charset="0"/>
                <a:ea typeface="Times New Roman" panose="02020603050405020304" pitchFamily="18" charset="0"/>
              </a:rPr>
              <a:t>                                                                                                                   </a:t>
            </a:r>
            <a:r>
              <a:rPr lang="en-GB" dirty="0" err="1" smtClean="0">
                <a:latin typeface="Times New Roman" panose="02020603050405020304" pitchFamily="18" charset="0"/>
                <a:ea typeface="Times New Roman" panose="02020603050405020304" pitchFamily="18" charset="0"/>
              </a:rPr>
              <a:t>Rashmika</a:t>
            </a:r>
            <a:r>
              <a:rPr lang="en-GB" dirty="0" smtClean="0">
                <a:latin typeface="Times New Roman" panose="02020603050405020304" pitchFamily="18" charset="0"/>
                <a:ea typeface="Times New Roman" panose="02020603050405020304" pitchFamily="18" charset="0"/>
              </a:rPr>
              <a:t> </a:t>
            </a:r>
            <a:r>
              <a:rPr lang="en-GB" dirty="0" err="1" smtClean="0">
                <a:latin typeface="Times New Roman" panose="02020603050405020304" pitchFamily="18" charset="0"/>
                <a:ea typeface="Times New Roman" panose="02020603050405020304" pitchFamily="18" charset="0"/>
              </a:rPr>
              <a:t>Adusumilli</a:t>
            </a:r>
            <a:r>
              <a:rPr lang="en-GB" dirty="0" smtClean="0">
                <a:latin typeface="Times New Roman" panose="02020603050405020304" pitchFamily="18" charset="0"/>
                <a:ea typeface="Times New Roman" panose="02020603050405020304" pitchFamily="18" charset="0"/>
              </a:rPr>
              <a:t> 11770425</a:t>
            </a:r>
            <a:endParaRPr lang="en-GB" dirty="0" smtClean="0">
              <a:effectLst/>
              <a:latin typeface="Times New Roman" panose="02020603050405020304" pitchFamily="18" charset="0"/>
              <a:ea typeface="Times New Roman" panose="02020603050405020304" pitchFamily="18" charset="0"/>
            </a:endParaRPr>
          </a:p>
          <a:p>
            <a:r>
              <a:rPr lang="en-GB" dirty="0">
                <a:latin typeface="Times New Roman" panose="02020603050405020304" pitchFamily="18" charset="0"/>
              </a:rPr>
              <a:t> </a:t>
            </a:r>
            <a:r>
              <a:rPr lang="en-GB" dirty="0" smtClean="0">
                <a:latin typeface="Times New Roman" panose="02020603050405020304" pitchFamily="18" charset="0"/>
              </a:rPr>
              <a:t>                                                       </a:t>
            </a:r>
            <a:endParaRPr lang="en-IN" dirty="0"/>
          </a:p>
        </p:txBody>
      </p:sp>
    </p:spTree>
    <p:extLst>
      <p:ext uri="{BB962C8B-B14F-4D97-AF65-F5344CB8AC3E}">
        <p14:creationId xmlns:p14="http://schemas.microsoft.com/office/powerpoint/2010/main" val="2966787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31105C-BAEB-5A2D-3D50-85D021583579}"/>
              </a:ext>
            </a:extLst>
          </p:cNvPr>
          <p:cNvSpPr>
            <a:spLocks noGrp="1"/>
          </p:cNvSpPr>
          <p:nvPr>
            <p:ph type="title"/>
          </p:nvPr>
        </p:nvSpPr>
        <p:spPr/>
        <p:txBody>
          <a:bodyPr/>
          <a:lstStyle/>
          <a:p>
            <a:r>
              <a:rPr lang="en-IN" dirty="0" smtClean="0"/>
              <a:t>Risk and  CHALLENGES</a:t>
            </a:r>
            <a:endParaRPr lang="en-IN" dirty="0">
              <a:latin typeface="+mn-lt"/>
            </a:endParaRPr>
          </a:p>
        </p:txBody>
      </p:sp>
      <p:sp>
        <p:nvSpPr>
          <p:cNvPr id="3" name="Content Placeholder 2">
            <a:extLst>
              <a:ext uri="{FF2B5EF4-FFF2-40B4-BE49-F238E27FC236}">
                <a16:creationId xmlns:a16="http://schemas.microsoft.com/office/drawing/2014/main" xmlns="" id="{DDD689A4-510E-6833-F27E-F60CD2B1BB5A}"/>
              </a:ext>
            </a:extLst>
          </p:cNvPr>
          <p:cNvSpPr>
            <a:spLocks noGrp="1"/>
          </p:cNvSpPr>
          <p:nvPr>
            <p:ph idx="1"/>
          </p:nvPr>
        </p:nvSpPr>
        <p:spPr/>
        <p:txBody>
          <a:bodyPr/>
          <a:lstStyle/>
          <a:p>
            <a:pPr lvl="1">
              <a:buFont typeface="Wingdings" panose="05000000000000000000" pitchFamily="2" charset="2"/>
              <a:buChar char="§"/>
            </a:pPr>
            <a:r>
              <a:rPr lang="en-IN" dirty="0"/>
              <a:t>There are few challenges in using Graph Neural Networks for cybersecurity.</a:t>
            </a:r>
          </a:p>
          <a:p>
            <a:pPr lvl="1">
              <a:buFont typeface="Wingdings" panose="05000000000000000000" pitchFamily="2" charset="2"/>
              <a:buChar char="§"/>
            </a:pPr>
            <a:r>
              <a:rPr lang="en-IN" dirty="0"/>
              <a:t>For making sure that it is compatible with the existing systems and data sources, the collaboration is required between cybersecurity and machine learning experts.</a:t>
            </a:r>
          </a:p>
          <a:p>
            <a:pPr lvl="1">
              <a:buFont typeface="Wingdings" panose="05000000000000000000" pitchFamily="2" charset="2"/>
              <a:buChar char="§"/>
            </a:pPr>
            <a:r>
              <a:rPr lang="en-IN" dirty="0"/>
              <a:t>For any GNN decisions computational power for training an interpreting is essential.  </a:t>
            </a:r>
          </a:p>
          <a:p>
            <a:pPr lvl="1">
              <a:buFont typeface="Wingdings" panose="05000000000000000000" pitchFamily="2" charset="2"/>
              <a:buChar char="§"/>
            </a:pPr>
            <a:r>
              <a:rPr lang="en-IN" dirty="0"/>
              <a:t>It is crucial to understand how graph neural networks make decisions for building trust and adoption in </a:t>
            </a:r>
            <a:r>
              <a:rPr lang="en-IN" dirty="0" smtClean="0"/>
              <a:t>cyber security.</a:t>
            </a:r>
          </a:p>
          <a:p>
            <a:pPr lvl="1">
              <a:buFont typeface="Wingdings" panose="05000000000000000000" pitchFamily="2" charset="2"/>
              <a:buChar char="§"/>
            </a:pPr>
            <a:r>
              <a:rPr lang="en-IN" dirty="0" smtClean="0"/>
              <a:t>  GNN  have the great scope in the privacy issues  when we deal with the data and the network issue happen in the traffic .</a:t>
            </a:r>
          </a:p>
          <a:p>
            <a:pPr lvl="1">
              <a:buFont typeface="Wingdings" panose="05000000000000000000" pitchFamily="2" charset="2"/>
              <a:buChar char="§"/>
            </a:pPr>
            <a:r>
              <a:rPr lang="en-IN" dirty="0" smtClean="0"/>
              <a:t>When it come to the GNN we have the most challenge when it come to the decisions. Which make crucial for the detection and decisions.</a:t>
            </a:r>
          </a:p>
          <a:p>
            <a:pPr lvl="1">
              <a:buFont typeface="Wingdings" panose="05000000000000000000" pitchFamily="2" charset="2"/>
              <a:buChar char="§"/>
            </a:pPr>
            <a:r>
              <a:rPr lang="en-IN" dirty="0" smtClean="0"/>
              <a:t>Mainly in the graph neural network which have the complex analysis in the cyber attacks and make the better decision in process.</a:t>
            </a:r>
            <a:endParaRPr lang="en-IN" dirty="0"/>
          </a:p>
        </p:txBody>
      </p:sp>
    </p:spTree>
    <p:extLst>
      <p:ext uri="{BB962C8B-B14F-4D97-AF65-F5344CB8AC3E}">
        <p14:creationId xmlns:p14="http://schemas.microsoft.com/office/powerpoint/2010/main" val="444972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82719B-60E3-7AEE-AD2B-3A86889EC55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xmlns="" id="{26964EE6-99A9-273B-52ED-80DBAB5A2DB6}"/>
              </a:ext>
            </a:extLst>
          </p:cNvPr>
          <p:cNvSpPr>
            <a:spLocks noGrp="1"/>
          </p:cNvSpPr>
          <p:nvPr>
            <p:ph idx="1"/>
          </p:nvPr>
        </p:nvSpPr>
        <p:spPr/>
        <p:txBody>
          <a:bodyPr/>
          <a:lstStyle/>
          <a:p>
            <a:pPr lvl="1">
              <a:buFont typeface="Wingdings" panose="05000000000000000000" pitchFamily="2" charset="2"/>
              <a:buChar char="§"/>
            </a:pPr>
            <a:r>
              <a:rPr lang="en-IN" dirty="0"/>
              <a:t>In this study we used </a:t>
            </a:r>
            <a:r>
              <a:rPr lang="en-IN" dirty="0" err="1"/>
              <a:t>PyTorch</a:t>
            </a:r>
            <a:r>
              <a:rPr lang="en-IN" dirty="0"/>
              <a:t> Geometric to build and test a neighbourhood based neural network, this worked good in node sorting. </a:t>
            </a:r>
          </a:p>
          <a:p>
            <a:pPr lvl="1">
              <a:buFont typeface="Wingdings" panose="05000000000000000000" pitchFamily="2" charset="2"/>
              <a:buChar char="§"/>
            </a:pPr>
            <a:r>
              <a:rPr lang="en-IN" dirty="0"/>
              <a:t>The models based on graph </a:t>
            </a:r>
            <a:r>
              <a:rPr lang="en-IN" b="0" i="0" dirty="0">
                <a:solidFill>
                  <a:srgbClr val="0D0D0D"/>
                </a:solidFill>
                <a:effectLst/>
                <a:latin typeface="Söhne"/>
              </a:rPr>
              <a:t>convolutional methods helps in leaning the complex structures and connections in data effectively.</a:t>
            </a:r>
          </a:p>
          <a:p>
            <a:pPr lvl="1">
              <a:buFont typeface="Wingdings" panose="05000000000000000000" pitchFamily="2" charset="2"/>
              <a:buChar char="§"/>
            </a:pPr>
            <a:r>
              <a:rPr lang="en-IN" dirty="0">
                <a:solidFill>
                  <a:srgbClr val="0D0D0D"/>
                </a:solidFill>
                <a:latin typeface="Söhne"/>
              </a:rPr>
              <a:t>These make contributions in the evolving field of graph based techniques which are mostly used in biology and social network researches. </a:t>
            </a:r>
          </a:p>
          <a:p>
            <a:pPr lvl="1">
              <a:buFont typeface="Wingdings" panose="05000000000000000000" pitchFamily="2" charset="2"/>
              <a:buChar char="§"/>
            </a:pPr>
            <a:r>
              <a:rPr lang="en-IN" dirty="0">
                <a:solidFill>
                  <a:srgbClr val="0D0D0D"/>
                </a:solidFill>
                <a:latin typeface="Söhne"/>
              </a:rPr>
              <a:t>The recourse usage and scalability are optimized with the help of </a:t>
            </a:r>
            <a:r>
              <a:rPr lang="en-IN" dirty="0" err="1">
                <a:solidFill>
                  <a:srgbClr val="0D0D0D"/>
                </a:solidFill>
                <a:latin typeface="Söhne"/>
              </a:rPr>
              <a:t>PyTorch</a:t>
            </a:r>
            <a:r>
              <a:rPr lang="en-IN" dirty="0">
                <a:solidFill>
                  <a:srgbClr val="0D0D0D"/>
                </a:solidFill>
                <a:latin typeface="Söhne"/>
              </a:rPr>
              <a:t> Geometric.</a:t>
            </a:r>
          </a:p>
          <a:p>
            <a:pPr lvl="1">
              <a:buFont typeface="Wingdings" panose="05000000000000000000" pitchFamily="2" charset="2"/>
              <a:buChar char="§"/>
            </a:pPr>
            <a:r>
              <a:rPr lang="en-IN" dirty="0">
                <a:solidFill>
                  <a:srgbClr val="0D0D0D"/>
                </a:solidFill>
                <a:latin typeface="Söhne"/>
              </a:rPr>
              <a:t>Future research explores different graph neural network designs and datasets with many </a:t>
            </a:r>
            <a:r>
              <a:rPr lang="en-IN" b="0" i="0" dirty="0">
                <a:solidFill>
                  <a:srgbClr val="0D0D0D"/>
                </a:solidFill>
                <a:effectLst/>
                <a:latin typeface="Söhne"/>
              </a:rPr>
              <a:t>scenarios </a:t>
            </a:r>
            <a:r>
              <a:rPr lang="en-IN" dirty="0">
                <a:solidFill>
                  <a:srgbClr val="0D0D0D"/>
                </a:solidFill>
                <a:latin typeface="Söhne"/>
              </a:rPr>
              <a:t>to improve model versatility.</a:t>
            </a:r>
          </a:p>
          <a:p>
            <a:pPr lvl="1">
              <a:buFont typeface="Wingdings" panose="05000000000000000000" pitchFamily="2" charset="2"/>
              <a:buChar char="§"/>
            </a:pPr>
            <a:r>
              <a:rPr lang="en-IN" dirty="0">
                <a:solidFill>
                  <a:srgbClr val="0D0D0D"/>
                </a:solidFill>
                <a:latin typeface="Söhne"/>
              </a:rPr>
              <a:t>Apart from this integrating transfer learning methods could further improve the models application among various domains.  </a:t>
            </a:r>
            <a:r>
              <a:rPr lang="en-IN" dirty="0"/>
              <a:t> </a:t>
            </a:r>
          </a:p>
        </p:txBody>
      </p:sp>
    </p:spTree>
    <p:extLst>
      <p:ext uri="{BB962C8B-B14F-4D97-AF65-F5344CB8AC3E}">
        <p14:creationId xmlns:p14="http://schemas.microsoft.com/office/powerpoint/2010/main" val="940397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62F1DF-8245-D570-2447-C9D20B11A6CE}"/>
              </a:ext>
            </a:extLst>
          </p:cNvPr>
          <p:cNvSpPr>
            <a:spLocks noGrp="1"/>
          </p:cNvSpPr>
          <p:nvPr>
            <p:ph type="title"/>
          </p:nvPr>
        </p:nvSpPr>
        <p:spPr>
          <a:xfrm>
            <a:off x="838200" y="2372345"/>
            <a:ext cx="10515600" cy="1325563"/>
          </a:xfrm>
        </p:spPr>
        <p:txBody>
          <a:bodyPr/>
          <a:lstStyle/>
          <a:p>
            <a:r>
              <a:rPr lang="en-IN" dirty="0"/>
              <a:t>Thank You</a:t>
            </a:r>
          </a:p>
        </p:txBody>
      </p:sp>
    </p:spTree>
    <p:extLst>
      <p:ext uri="{BB962C8B-B14F-4D97-AF65-F5344CB8AC3E}">
        <p14:creationId xmlns:p14="http://schemas.microsoft.com/office/powerpoint/2010/main" val="1544679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9FCCC0-C467-AC4D-E2B0-FCFFD69E0FAF}"/>
              </a:ext>
            </a:extLst>
          </p:cNvPr>
          <p:cNvSpPr>
            <a:spLocks noGrp="1"/>
          </p:cNvSpPr>
          <p:nvPr>
            <p:ph type="title"/>
          </p:nvPr>
        </p:nvSpPr>
        <p:spPr/>
        <p:txBody>
          <a:bodyPr/>
          <a:lstStyle/>
          <a:p>
            <a:r>
              <a:rPr lang="en-IN" dirty="0"/>
              <a:t>Context</a:t>
            </a:r>
          </a:p>
        </p:txBody>
      </p:sp>
      <p:sp>
        <p:nvSpPr>
          <p:cNvPr id="3" name="Content Placeholder 2">
            <a:extLst>
              <a:ext uri="{FF2B5EF4-FFF2-40B4-BE49-F238E27FC236}">
                <a16:creationId xmlns:a16="http://schemas.microsoft.com/office/drawing/2014/main" xmlns="" id="{356B55F4-0B04-FAEC-3AB0-F60EABF0055D}"/>
              </a:ext>
            </a:extLst>
          </p:cNvPr>
          <p:cNvSpPr>
            <a:spLocks noGrp="1"/>
          </p:cNvSpPr>
          <p:nvPr>
            <p:ph idx="1"/>
          </p:nvPr>
        </p:nvSpPr>
        <p:spPr/>
        <p:txBody>
          <a:bodyPr/>
          <a:lstStyle/>
          <a:p>
            <a:pPr>
              <a:buFont typeface="Wingdings" panose="05000000000000000000" pitchFamily="2" charset="2"/>
              <a:buChar char="§"/>
            </a:pPr>
            <a:r>
              <a:rPr lang="en-IN" dirty="0"/>
              <a:t>Introduction</a:t>
            </a:r>
          </a:p>
          <a:p>
            <a:pPr>
              <a:buFont typeface="Wingdings" panose="05000000000000000000" pitchFamily="2" charset="2"/>
              <a:buChar char="§"/>
            </a:pPr>
            <a:r>
              <a:rPr lang="en-IN" dirty="0"/>
              <a:t>Problem Statement</a:t>
            </a:r>
          </a:p>
          <a:p>
            <a:pPr>
              <a:buFont typeface="Wingdings" panose="05000000000000000000" pitchFamily="2" charset="2"/>
              <a:buChar char="§"/>
            </a:pPr>
            <a:r>
              <a:rPr lang="en-IN" dirty="0" smtClean="0"/>
              <a:t>Implementation</a:t>
            </a:r>
          </a:p>
          <a:p>
            <a:pPr>
              <a:buFont typeface="Wingdings" panose="05000000000000000000" pitchFamily="2" charset="2"/>
              <a:buChar char="§"/>
            </a:pPr>
            <a:r>
              <a:rPr lang="en-IN" dirty="0" smtClean="0"/>
              <a:t>Evaluation</a:t>
            </a:r>
            <a:endParaRPr lang="en-IN" dirty="0"/>
          </a:p>
          <a:p>
            <a:pPr>
              <a:buFont typeface="Wingdings" panose="05000000000000000000" pitchFamily="2" charset="2"/>
              <a:buChar char="§"/>
            </a:pPr>
            <a:r>
              <a:rPr lang="en-IN" dirty="0" smtClean="0"/>
              <a:t>Result</a:t>
            </a:r>
            <a:endParaRPr lang="en-IN" dirty="0"/>
          </a:p>
          <a:p>
            <a:pPr>
              <a:buFont typeface="Wingdings" panose="05000000000000000000" pitchFamily="2" charset="2"/>
              <a:buChar char="§"/>
            </a:pPr>
            <a:r>
              <a:rPr lang="en-IN" dirty="0" smtClean="0"/>
              <a:t>Risk and Challenges</a:t>
            </a:r>
            <a:endParaRPr lang="en-IN" dirty="0"/>
          </a:p>
          <a:p>
            <a:pPr>
              <a:buFont typeface="Wingdings" panose="05000000000000000000" pitchFamily="2" charset="2"/>
              <a:buChar char="§"/>
            </a:pPr>
            <a:r>
              <a:rPr lang="en-IN" dirty="0"/>
              <a:t>Conclusion</a:t>
            </a:r>
          </a:p>
        </p:txBody>
      </p:sp>
    </p:spTree>
    <p:extLst>
      <p:ext uri="{BB962C8B-B14F-4D97-AF65-F5344CB8AC3E}">
        <p14:creationId xmlns:p14="http://schemas.microsoft.com/office/powerpoint/2010/main" val="3555736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FAA740-3734-F650-45E0-8854D9D6D5D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xmlns="" id="{52D83CAB-E31B-4A1D-7EC2-87854AC64AA9}"/>
              </a:ext>
            </a:extLst>
          </p:cNvPr>
          <p:cNvSpPr>
            <a:spLocks noGrp="1"/>
          </p:cNvSpPr>
          <p:nvPr>
            <p:ph idx="1"/>
          </p:nvPr>
        </p:nvSpPr>
        <p:spPr/>
        <p:txBody>
          <a:bodyPr>
            <a:normAutofit/>
          </a:bodyPr>
          <a:lstStyle/>
          <a:p>
            <a:pPr lvl="1">
              <a:buFont typeface="Wingdings" panose="05000000000000000000" pitchFamily="2" charset="2"/>
              <a:buChar char="§"/>
            </a:pPr>
            <a:r>
              <a:rPr lang="en-IN" dirty="0"/>
              <a:t>Graph based machine learning has been more in use because it understands all the complex connections in the data in a clear manner. </a:t>
            </a:r>
          </a:p>
          <a:p>
            <a:pPr lvl="1">
              <a:buFont typeface="Wingdings" panose="05000000000000000000" pitchFamily="2" charset="2"/>
              <a:buChar char="§"/>
            </a:pPr>
            <a:r>
              <a:rPr lang="en-IN" dirty="0"/>
              <a:t>For handling data structured like networks Graph Neural Networks are preferred(GNN’s). </a:t>
            </a:r>
            <a:r>
              <a:rPr lang="en-IN" dirty="0" smtClean="0"/>
              <a:t>These </a:t>
            </a:r>
            <a:r>
              <a:rPr lang="en-IN" dirty="0"/>
              <a:t>GNN’s are like deep </a:t>
            </a:r>
            <a:r>
              <a:rPr lang="en-IN" dirty="0" smtClean="0"/>
              <a:t>learning. They </a:t>
            </a:r>
            <a:r>
              <a:rPr lang="en-IN" dirty="0"/>
              <a:t>have been used in many fields like in social media, biology, etc.</a:t>
            </a:r>
          </a:p>
          <a:p>
            <a:pPr lvl="1">
              <a:buFont typeface="Wingdings" panose="05000000000000000000" pitchFamily="2" charset="2"/>
              <a:buChar char="§"/>
            </a:pPr>
            <a:r>
              <a:rPr lang="en-IN" dirty="0"/>
              <a:t>For making it(GNN’s) easy to use they built a toolkit named </a:t>
            </a:r>
            <a:r>
              <a:rPr lang="en-IN" dirty="0" err="1"/>
              <a:t>PyTorch</a:t>
            </a:r>
            <a:r>
              <a:rPr lang="en-IN" dirty="0"/>
              <a:t> Geometric, it was built on </a:t>
            </a:r>
            <a:r>
              <a:rPr lang="en-IN" dirty="0" err="1"/>
              <a:t>PyTorch</a:t>
            </a:r>
            <a:r>
              <a:rPr lang="en-IN" dirty="0"/>
              <a:t>. </a:t>
            </a:r>
          </a:p>
          <a:p>
            <a:pPr lvl="1">
              <a:buFont typeface="Wingdings" panose="05000000000000000000" pitchFamily="2" charset="2"/>
              <a:buChar char="§"/>
            </a:pPr>
            <a:r>
              <a:rPr lang="en-IN" dirty="0"/>
              <a:t>In this particular research, we are using </a:t>
            </a:r>
            <a:r>
              <a:rPr lang="en-IN" dirty="0" err="1"/>
              <a:t>PyTorch</a:t>
            </a:r>
            <a:r>
              <a:rPr lang="en-IN" dirty="0"/>
              <a:t> Geometric for testing a graph neural network. </a:t>
            </a:r>
          </a:p>
          <a:p>
            <a:pPr lvl="1">
              <a:buFont typeface="Wingdings" panose="05000000000000000000" pitchFamily="2" charset="2"/>
              <a:buChar char="§"/>
            </a:pPr>
            <a:r>
              <a:rPr lang="en-IN" dirty="0"/>
              <a:t>It includes graph </a:t>
            </a:r>
            <a:r>
              <a:rPr lang="en-IN" b="0" i="0" dirty="0">
                <a:solidFill>
                  <a:srgbClr val="0D0D0D"/>
                </a:solidFill>
                <a:effectLst/>
              </a:rPr>
              <a:t>convolutional layers (</a:t>
            </a:r>
            <a:r>
              <a:rPr lang="en-IN" b="0" i="0" dirty="0" err="1">
                <a:solidFill>
                  <a:srgbClr val="0D0D0D"/>
                </a:solidFill>
                <a:effectLst/>
              </a:rPr>
              <a:t>GCNConv</a:t>
            </a:r>
            <a:r>
              <a:rPr lang="en-IN" b="0" i="0" dirty="0">
                <a:solidFill>
                  <a:srgbClr val="0D0D0D"/>
                </a:solidFill>
                <a:effectLst/>
              </a:rPr>
              <a:t>) and other few </a:t>
            </a:r>
            <a:r>
              <a:rPr lang="en-IN" b="0" i="0" dirty="0" err="1">
                <a:solidFill>
                  <a:srgbClr val="0D0D0D"/>
                </a:solidFill>
                <a:effectLst/>
              </a:rPr>
              <a:t>PyTorch</a:t>
            </a:r>
            <a:r>
              <a:rPr lang="en-IN" b="0" i="0" dirty="0">
                <a:solidFill>
                  <a:srgbClr val="0D0D0D"/>
                </a:solidFill>
                <a:effectLst/>
              </a:rPr>
              <a:t> Geometric tools. </a:t>
            </a:r>
          </a:p>
          <a:p>
            <a:pPr lvl="1">
              <a:buFont typeface="Wingdings" panose="05000000000000000000" pitchFamily="2" charset="2"/>
              <a:buChar char="§"/>
            </a:pPr>
            <a:r>
              <a:rPr lang="en-IN" dirty="0">
                <a:solidFill>
                  <a:srgbClr val="0D0D0D"/>
                </a:solidFill>
              </a:rPr>
              <a:t>We use different parts of data and run experiments over 150 training rounds.</a:t>
            </a:r>
          </a:p>
          <a:p>
            <a:pPr lvl="1">
              <a:buFont typeface="Wingdings" panose="05000000000000000000" pitchFamily="2" charset="2"/>
              <a:buChar char="§"/>
            </a:pPr>
            <a:r>
              <a:rPr lang="en-IN" dirty="0">
                <a:solidFill>
                  <a:srgbClr val="0D0D0D"/>
                </a:solidFill>
              </a:rPr>
              <a:t>Our aim is to see how well the model learns and also will learn how it will handle new data</a:t>
            </a:r>
            <a:r>
              <a:rPr lang="en-IN" dirty="0" smtClean="0">
                <a:solidFill>
                  <a:srgbClr val="0D0D0D"/>
                </a:solidFill>
              </a:rPr>
              <a:t>.</a:t>
            </a:r>
            <a:endParaRPr lang="en-IN" dirty="0">
              <a:solidFill>
                <a:srgbClr val="0D0D0D"/>
              </a:solidFill>
            </a:endParaRPr>
          </a:p>
        </p:txBody>
      </p:sp>
    </p:spTree>
    <p:extLst>
      <p:ext uri="{BB962C8B-B14F-4D97-AF65-F5344CB8AC3E}">
        <p14:creationId xmlns:p14="http://schemas.microsoft.com/office/powerpoint/2010/main" val="2465480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228529-77B5-1F5B-FA5D-72181EF82A2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xmlns="" id="{42E44767-B5D5-8103-ECBB-F59376C4A3C0}"/>
              </a:ext>
            </a:extLst>
          </p:cNvPr>
          <p:cNvSpPr>
            <a:spLocks noGrp="1"/>
          </p:cNvSpPr>
          <p:nvPr>
            <p:ph idx="1"/>
          </p:nvPr>
        </p:nvSpPr>
        <p:spPr/>
        <p:txBody>
          <a:bodyPr/>
          <a:lstStyle/>
          <a:p>
            <a:pPr lvl="1">
              <a:buFont typeface="Wingdings" panose="05000000000000000000" pitchFamily="2" charset="2"/>
              <a:buChar char="§"/>
            </a:pPr>
            <a:r>
              <a:rPr lang="en-IN" dirty="0"/>
              <a:t>There is improve in technology, cybersecurity is always evolving but still hackers keep coming up with new and sophisticated attacks where the defence techniques does not work.4</a:t>
            </a:r>
          </a:p>
          <a:p>
            <a:pPr lvl="1">
              <a:buFont typeface="Wingdings" panose="05000000000000000000" pitchFamily="2" charset="2"/>
              <a:buChar char="§"/>
            </a:pPr>
            <a:r>
              <a:rPr lang="en-IN" dirty="0"/>
              <a:t>Tough there are many static rules and signatures these are not enough to handle these complex threats.</a:t>
            </a:r>
          </a:p>
          <a:p>
            <a:pPr lvl="1">
              <a:buFont typeface="Wingdings" panose="05000000000000000000" pitchFamily="2" charset="2"/>
              <a:buChar char="§"/>
            </a:pPr>
            <a:r>
              <a:rPr lang="en-IN" dirty="0"/>
              <a:t>These problems highlights that we need more innovative solutions that adapt to the changes in a faster way.</a:t>
            </a:r>
          </a:p>
          <a:p>
            <a:pPr lvl="1">
              <a:buFont typeface="Wingdings" panose="05000000000000000000" pitchFamily="2" charset="2"/>
              <a:buChar char="§"/>
            </a:pPr>
            <a:r>
              <a:rPr lang="en-IN" dirty="0"/>
              <a:t>For addressing these challenges Graph Neural Networks (GNN) are been used, this is done by analysing the current structure of the data.</a:t>
            </a:r>
          </a:p>
          <a:p>
            <a:pPr lvl="1">
              <a:buFont typeface="Wingdings" panose="05000000000000000000" pitchFamily="2" charset="2"/>
              <a:buChar char="§"/>
            </a:pPr>
            <a:r>
              <a:rPr lang="en-IN" dirty="0"/>
              <a:t>However more research is required for improving the GNN algorithms mostly for cybersecurity for defending the latest attacks.   </a:t>
            </a:r>
          </a:p>
          <a:p>
            <a:pPr lvl="1">
              <a:buFont typeface="Wingdings" panose="05000000000000000000" pitchFamily="2" charset="2"/>
              <a:buChar char="§"/>
            </a:pPr>
            <a:endParaRPr lang="en-IN" dirty="0"/>
          </a:p>
        </p:txBody>
      </p:sp>
    </p:spTree>
    <p:extLst>
      <p:ext uri="{BB962C8B-B14F-4D97-AF65-F5344CB8AC3E}">
        <p14:creationId xmlns:p14="http://schemas.microsoft.com/office/powerpoint/2010/main" val="2751424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13F907-29C8-36F0-55E0-390CA66B0F22}"/>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xmlns="" id="{E2377AF9-71FB-9FB6-DF4A-5FF05578D9EC}"/>
              </a:ext>
            </a:extLst>
          </p:cNvPr>
          <p:cNvSpPr>
            <a:spLocks noGrp="1"/>
          </p:cNvSpPr>
          <p:nvPr>
            <p:ph idx="1"/>
          </p:nvPr>
        </p:nvSpPr>
        <p:spPr/>
        <p:txBody>
          <a:bodyPr>
            <a:normAutofit fontScale="85000" lnSpcReduction="20000"/>
          </a:bodyPr>
          <a:lstStyle/>
          <a:p>
            <a:pPr marL="457200" indent="-457200">
              <a:buFont typeface="+mj-lt"/>
              <a:buAutoNum type="arabicPeriod"/>
            </a:pPr>
            <a:r>
              <a:rPr lang="en-IN" dirty="0"/>
              <a:t>Data collection and preprocessing: Get the data ready for GNN model by gathering the cybersecurity data.</a:t>
            </a:r>
          </a:p>
          <a:p>
            <a:pPr marL="457200" indent="-457200">
              <a:buFont typeface="+mj-lt"/>
              <a:buAutoNum type="arabicPeriod"/>
            </a:pPr>
            <a:r>
              <a:rPr lang="en-IN" dirty="0"/>
              <a:t>Model design and Training: For cybersecurity create a GNN model by mainly concentrating on threats in network data. Train it using the prepared data. </a:t>
            </a:r>
          </a:p>
          <a:p>
            <a:pPr marL="457200" indent="-457200">
              <a:buFont typeface="+mj-lt"/>
              <a:buAutoNum type="arabicPeriod"/>
            </a:pPr>
            <a:r>
              <a:rPr lang="en-IN" dirty="0"/>
              <a:t>Model validation: Using a real cybersecurity data test the trained model to see how well it works.</a:t>
            </a:r>
          </a:p>
          <a:p>
            <a:pPr marL="457200" indent="-457200">
              <a:buFont typeface="+mj-lt"/>
              <a:buAutoNum type="arabicPeriod"/>
            </a:pPr>
            <a:r>
              <a:rPr lang="en-IN" dirty="0"/>
              <a:t>Advanced techniques: Try fancy methods like graph embedding and attention mechanisms for making a better model.</a:t>
            </a:r>
          </a:p>
          <a:p>
            <a:pPr marL="457200" indent="-457200">
              <a:buFont typeface="+mj-lt"/>
              <a:buAutoNum type="arabicPeriod"/>
            </a:pPr>
            <a:r>
              <a:rPr lang="en-IN" dirty="0"/>
              <a:t>Integration: make sure that the model smoothly fits into the existing cybersecurity systems.</a:t>
            </a:r>
          </a:p>
          <a:p>
            <a:pPr marL="457200" indent="-457200">
              <a:buFont typeface="+mj-lt"/>
              <a:buAutoNum type="arabicPeriod"/>
            </a:pPr>
            <a:r>
              <a:rPr lang="en-IN" dirty="0"/>
              <a:t>Collection and feedback: Make sure that the model is practical and effective by working with cybersecurity experts.</a:t>
            </a:r>
          </a:p>
          <a:p>
            <a:pPr marL="457200" indent="-457200">
              <a:buFont typeface="+mj-lt"/>
              <a:buAutoNum type="arabicPeriod"/>
            </a:pPr>
            <a:r>
              <a:rPr lang="en-IN" dirty="0"/>
              <a:t>Evaluation and Tweaks: Check the accuracy by seeing how well the model performs and work on if there are any adjustments.</a:t>
            </a:r>
          </a:p>
          <a:p>
            <a:pPr marL="457200" indent="-457200">
              <a:buFont typeface="+mj-lt"/>
              <a:buAutoNum type="arabicPeriod"/>
            </a:pPr>
            <a:r>
              <a:rPr lang="en-IN" dirty="0"/>
              <a:t>Implementation: Put in use the final model for improving the cybersecurity and keep the digital systems safe from cyber threats.</a:t>
            </a:r>
          </a:p>
          <a:p>
            <a:pPr marL="457200" indent="-457200">
              <a:buFont typeface="+mj-lt"/>
              <a:buAutoNum type="arabicPeriod"/>
            </a:pPr>
            <a:endParaRPr lang="en-IN" dirty="0"/>
          </a:p>
        </p:txBody>
      </p:sp>
    </p:spTree>
    <p:extLst>
      <p:ext uri="{BB962C8B-B14F-4D97-AF65-F5344CB8AC3E}">
        <p14:creationId xmlns:p14="http://schemas.microsoft.com/office/powerpoint/2010/main" val="2686747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EVALUATION</a:t>
            </a:r>
            <a:r>
              <a:rPr lang="en-IN" dirty="0"/>
              <a:t/>
            </a:r>
            <a:br>
              <a:rPr lang="en-IN" dirty="0"/>
            </a:br>
            <a:endParaRPr lang="en-IN" dirty="0"/>
          </a:p>
        </p:txBody>
      </p:sp>
      <p:sp>
        <p:nvSpPr>
          <p:cNvPr id="3" name="Content Placeholder 2"/>
          <p:cNvSpPr>
            <a:spLocks noGrp="1"/>
          </p:cNvSpPr>
          <p:nvPr>
            <p:ph idx="1"/>
          </p:nvPr>
        </p:nvSpPr>
        <p:spPr>
          <a:xfrm>
            <a:off x="1097280" y="1845734"/>
            <a:ext cx="4314692" cy="4023360"/>
          </a:xfrm>
        </p:spPr>
        <p:txBody>
          <a:bodyPr>
            <a:normAutofit fontScale="92500" lnSpcReduction="10000"/>
          </a:bodyPr>
          <a:lstStyle/>
          <a:p>
            <a:r>
              <a:rPr lang="en-US" dirty="0" smtClean="0"/>
              <a:t>-Evaluation will operates and find the efficiency for the neural network operations and makes the security  and it implements.</a:t>
            </a:r>
          </a:p>
          <a:p>
            <a:r>
              <a:rPr lang="en-US" dirty="0" smtClean="0"/>
              <a:t>-This model validates the accuracy ,precision, recall and f1 score for the threats and many more breaches  which use the data sets and make in the real time world. </a:t>
            </a:r>
          </a:p>
          <a:p>
            <a:r>
              <a:rPr lang="en-US" dirty="0" smtClean="0"/>
              <a:t>-Mainly ,Cyber security will proves the NN and make create the model which happened to run and see the application can be used in the real world with all the cyber security problems.</a:t>
            </a:r>
          </a:p>
          <a:p>
            <a:endParaRPr lang="en-US" dirty="0" smtClean="0"/>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4231" y="2030819"/>
            <a:ext cx="5922335" cy="3189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2343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D7A7F4-F358-AD97-6819-26C2A92C81AE}"/>
              </a:ext>
            </a:extLst>
          </p:cNvPr>
          <p:cNvSpPr>
            <a:spLocks noGrp="1"/>
          </p:cNvSpPr>
          <p:nvPr>
            <p:ph type="title"/>
          </p:nvPr>
        </p:nvSpPr>
        <p:spPr/>
        <p:txBody>
          <a:bodyPr/>
          <a:lstStyle/>
          <a:p>
            <a:r>
              <a:rPr lang="en-IN" dirty="0" smtClean="0"/>
              <a:t>Result</a:t>
            </a:r>
            <a:endParaRPr lang="en-IN" dirty="0"/>
          </a:p>
        </p:txBody>
      </p:sp>
      <p:sp>
        <p:nvSpPr>
          <p:cNvPr id="3" name="Content Placeholder 2">
            <a:extLst>
              <a:ext uri="{FF2B5EF4-FFF2-40B4-BE49-F238E27FC236}">
                <a16:creationId xmlns:a16="http://schemas.microsoft.com/office/drawing/2014/main" xmlns="" id="{92FEDB6D-FA64-2F9A-048E-F14E87CE0E34}"/>
              </a:ext>
            </a:extLst>
          </p:cNvPr>
          <p:cNvSpPr>
            <a:spLocks noGrp="1"/>
          </p:cNvSpPr>
          <p:nvPr>
            <p:ph idx="1"/>
          </p:nvPr>
        </p:nvSpPr>
        <p:spPr/>
        <p:txBody>
          <a:bodyPr/>
          <a:lstStyle/>
          <a:p>
            <a:pPr lvl="1">
              <a:buFont typeface="Wingdings" panose="05000000000000000000" pitchFamily="2" charset="2"/>
              <a:buChar char="§"/>
            </a:pPr>
            <a:r>
              <a:rPr lang="en-IN" dirty="0"/>
              <a:t>A neural network was trained over 150 iterations using a dataset.</a:t>
            </a:r>
          </a:p>
          <a:p>
            <a:pPr lvl="1">
              <a:buFont typeface="Wingdings" panose="05000000000000000000" pitchFamily="2" charset="2"/>
              <a:buChar char="§"/>
            </a:pPr>
            <a:r>
              <a:rPr lang="en-IN" dirty="0"/>
              <a:t>For the 1</a:t>
            </a:r>
            <a:r>
              <a:rPr lang="en-IN" baseline="30000" dirty="0"/>
              <a:t>st</a:t>
            </a:r>
            <a:r>
              <a:rPr lang="en-IN" dirty="0"/>
              <a:t> iteration 3770 samples are been used.</a:t>
            </a:r>
          </a:p>
          <a:p>
            <a:pPr lvl="1">
              <a:buFont typeface="Wingdings" panose="05000000000000000000" pitchFamily="2" charset="2"/>
              <a:buChar char="§"/>
            </a:pPr>
            <a:r>
              <a:rPr lang="en-IN" dirty="0"/>
              <a:t>11,310 samples are used for validation and for testing the system 22,620 samples are used.</a:t>
            </a:r>
          </a:p>
          <a:p>
            <a:pPr lvl="1">
              <a:buFont typeface="Wingdings" panose="05000000000000000000" pitchFamily="2" charset="2"/>
              <a:buChar char="§"/>
            </a:pPr>
            <a:r>
              <a:rPr lang="en-IN" dirty="0"/>
              <a:t>For training, validation and testing the datasets performance measures like loss and accuracy were been checked from time to time.</a:t>
            </a:r>
          </a:p>
          <a:p>
            <a:pPr lvl="1">
              <a:buFont typeface="Wingdings" panose="05000000000000000000" pitchFamily="2" charset="2"/>
              <a:buChar char="§"/>
            </a:pPr>
            <a:r>
              <a:rPr lang="en-IN" dirty="0"/>
              <a:t>By the change in time the training loss is been reduced which shows that the model is learning.</a:t>
            </a:r>
          </a:p>
          <a:p>
            <a:pPr lvl="1">
              <a:buFont typeface="Wingdings" panose="05000000000000000000" pitchFamily="2" charset="2"/>
              <a:buChar char="§"/>
            </a:pPr>
            <a:r>
              <a:rPr lang="en-IN" dirty="0"/>
              <a:t>The accuracy is been increased to 91.49%. </a:t>
            </a:r>
          </a:p>
        </p:txBody>
      </p:sp>
    </p:spTree>
    <p:extLst>
      <p:ext uri="{BB962C8B-B14F-4D97-AF65-F5344CB8AC3E}">
        <p14:creationId xmlns:p14="http://schemas.microsoft.com/office/powerpoint/2010/main" val="462926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program&#10;&#10;Description automatically generated">
            <a:extLst>
              <a:ext uri="{FF2B5EF4-FFF2-40B4-BE49-F238E27FC236}">
                <a16:creationId xmlns:a16="http://schemas.microsoft.com/office/drawing/2014/main" xmlns="" id="{DFA9B810-FE3A-437C-9E0A-0FFD710DE279}"/>
              </a:ext>
            </a:extLst>
          </p:cNvPr>
          <p:cNvPicPr/>
          <p:nvPr/>
        </p:nvPicPr>
        <p:blipFill>
          <a:blip r:embed="rId2"/>
          <a:stretch>
            <a:fillRect/>
          </a:stretch>
        </p:blipFill>
        <p:spPr>
          <a:xfrm>
            <a:off x="361637" y="542261"/>
            <a:ext cx="6429455" cy="49805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xmlns="" id="{CDFDD47F-3227-7E4B-9107-65695B6FD188}"/>
              </a:ext>
            </a:extLst>
          </p:cNvPr>
          <p:cNvSpPr txBox="1"/>
          <p:nvPr/>
        </p:nvSpPr>
        <p:spPr>
          <a:xfrm>
            <a:off x="7251405" y="1254642"/>
            <a:ext cx="4763386" cy="3139321"/>
          </a:xfrm>
          <a:prstGeom prst="rect">
            <a:avLst/>
          </a:prstGeom>
          <a:noFill/>
        </p:spPr>
        <p:txBody>
          <a:bodyPr wrap="square" rtlCol="0">
            <a:spAutoFit/>
          </a:bodyPr>
          <a:lstStyle/>
          <a:p>
            <a:pPr marL="742950" lvl="1" indent="-285750">
              <a:buFont typeface="Wingdings" panose="05000000000000000000" pitchFamily="2" charset="2"/>
              <a:buChar char="§"/>
            </a:pPr>
            <a:r>
              <a:rPr lang="en-IN" dirty="0" smtClean="0"/>
              <a:t>Through </a:t>
            </a:r>
            <a:r>
              <a:rPr lang="en-IN" dirty="0"/>
              <a:t>out the training process the accuracy on both validation and test datasets consistently increased.</a:t>
            </a:r>
          </a:p>
          <a:p>
            <a:pPr marL="742950" lvl="1" indent="-285750">
              <a:buFont typeface="Wingdings" panose="05000000000000000000" pitchFamily="2" charset="2"/>
              <a:buChar char="§"/>
            </a:pPr>
            <a:r>
              <a:rPr lang="en-IN" dirty="0"/>
              <a:t>This leads to signs of overfitting and generalization.</a:t>
            </a:r>
          </a:p>
          <a:p>
            <a:pPr marL="742950" lvl="1" indent="-285750">
              <a:buFont typeface="Wingdings" panose="05000000000000000000" pitchFamily="2" charset="2"/>
              <a:buChar char="§"/>
            </a:pPr>
            <a:r>
              <a:rPr lang="en-IN" dirty="0"/>
              <a:t> This says that the model was able to learn patterns from training data and effectively use it to new unseen data.</a:t>
            </a:r>
          </a:p>
          <a:p>
            <a:pPr marL="742950" lvl="1" indent="-285750">
              <a:buFont typeface="Wingdings" panose="05000000000000000000" pitchFamily="2" charset="2"/>
              <a:buChar char="§"/>
            </a:pPr>
            <a:r>
              <a:rPr lang="en-IN" dirty="0"/>
              <a:t>With the test accuracy of 91.73% and the validation accuracy of 91.30% the model performed good on different datasets.</a:t>
            </a:r>
          </a:p>
        </p:txBody>
      </p:sp>
    </p:spTree>
    <p:extLst>
      <p:ext uri="{BB962C8B-B14F-4D97-AF65-F5344CB8AC3E}">
        <p14:creationId xmlns:p14="http://schemas.microsoft.com/office/powerpoint/2010/main" val="3538081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red and grey circles and lines&#10;&#10;Description automatically generated">
            <a:extLst>
              <a:ext uri="{FF2B5EF4-FFF2-40B4-BE49-F238E27FC236}">
                <a16:creationId xmlns:a16="http://schemas.microsoft.com/office/drawing/2014/main" xmlns="" id="{4BE41FA7-5C26-D1B4-CEB1-4BE908B62EFE}"/>
              </a:ext>
            </a:extLst>
          </p:cNvPr>
          <p:cNvPicPr/>
          <p:nvPr/>
        </p:nvPicPr>
        <p:blipFill>
          <a:blip r:embed="rId2"/>
          <a:stretch>
            <a:fillRect/>
          </a:stretch>
        </p:blipFill>
        <p:spPr>
          <a:xfrm>
            <a:off x="8651539" y="1692455"/>
            <a:ext cx="2529840" cy="24155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xmlns="" id="{C0B6630E-452E-5D69-DE4C-8765021F7F3C}"/>
              </a:ext>
            </a:extLst>
          </p:cNvPr>
          <p:cNvSpPr txBox="1"/>
          <p:nvPr/>
        </p:nvSpPr>
        <p:spPr>
          <a:xfrm>
            <a:off x="435933" y="1607563"/>
            <a:ext cx="7315201" cy="2585323"/>
          </a:xfrm>
          <a:prstGeom prst="rect">
            <a:avLst/>
          </a:prstGeom>
          <a:noFill/>
        </p:spPr>
        <p:txBody>
          <a:bodyPr wrap="square" rtlCol="0">
            <a:spAutoFit/>
          </a:bodyPr>
          <a:lstStyle/>
          <a:p>
            <a:pPr marL="742950" lvl="1" indent="-285750">
              <a:buFont typeface="Wingdings" panose="05000000000000000000" pitchFamily="2" charset="2"/>
              <a:buChar char="§"/>
            </a:pPr>
            <a:r>
              <a:rPr lang="en-IN" dirty="0"/>
              <a:t>The graphical plot of the report shows the analysis of training and evaluation dynamics of a neural network model at various epochs.</a:t>
            </a:r>
          </a:p>
          <a:p>
            <a:pPr marL="742950" lvl="1" indent="-285750">
              <a:buFont typeface="Wingdings" panose="05000000000000000000" pitchFamily="2" charset="2"/>
              <a:buChar char="§"/>
            </a:pPr>
            <a:r>
              <a:rPr lang="en-IN" dirty="0" smtClean="0"/>
              <a:t>At </a:t>
            </a:r>
            <a:r>
              <a:rPr lang="en-IN" dirty="0"/>
              <a:t>first the validation loss decreases but then it will be stable, it suggests the diminishing returns and potential overfitting.</a:t>
            </a:r>
          </a:p>
          <a:p>
            <a:pPr marL="742950" lvl="1" indent="-285750">
              <a:buFont typeface="Wingdings" panose="05000000000000000000" pitchFamily="2" charset="2"/>
              <a:buChar char="§"/>
            </a:pPr>
            <a:r>
              <a:rPr lang="en-IN" dirty="0"/>
              <a:t>The models improvement over the time is seen as the fine tuning plots.</a:t>
            </a:r>
          </a:p>
          <a:p>
            <a:pPr marL="742950" lvl="1" indent="-285750">
              <a:buFont typeface="Wingdings" panose="05000000000000000000" pitchFamily="2" charset="2"/>
              <a:buChar char="§"/>
            </a:pPr>
            <a:r>
              <a:rPr lang="en-IN" dirty="0"/>
              <a:t>Such visualizations helps to understand the model during training and make decisions to prevent overfitting.</a:t>
            </a:r>
          </a:p>
          <a:p>
            <a:pPr marL="742950" lvl="1"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36969936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1220</TotalTime>
  <Words>1037</Words>
  <Application>Microsoft Office PowerPoint</Application>
  <PresentationFormat>Custom</PresentationFormat>
  <Paragraphs>77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Retrospect</vt:lpstr>
      <vt:lpstr>GRAPH THEORY ON CYBERSECURITY USING GRAPH NEURAL NETWORKS </vt:lpstr>
      <vt:lpstr>Context</vt:lpstr>
      <vt:lpstr>Introduction</vt:lpstr>
      <vt:lpstr>Problem Statement</vt:lpstr>
      <vt:lpstr>Implementation</vt:lpstr>
      <vt:lpstr>EVALUATION </vt:lpstr>
      <vt:lpstr>Result</vt:lpstr>
      <vt:lpstr>PowerPoint Presentation</vt:lpstr>
      <vt:lpstr>PowerPoint Presentation</vt:lpstr>
      <vt:lpstr>Risk and  CHALLENGES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USING GRAPH NEURAL NETWORKS</dc:title>
  <dc:creator>Jyothika Raj Samineni</dc:creator>
  <cp:lastModifiedBy>Jyothika Raj Samineni</cp:lastModifiedBy>
  <cp:revision>21</cp:revision>
  <dcterms:created xsi:type="dcterms:W3CDTF">2024-04-16T02:53:10Z</dcterms:created>
  <dcterms:modified xsi:type="dcterms:W3CDTF">2024-04-17T22:33:26Z</dcterms:modified>
</cp:coreProperties>
</file>