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5" r:id="rId8"/>
    <p:sldId id="266" r:id="rId9"/>
    <p:sldId id="267" r:id="rId10"/>
    <p:sldId id="269" r:id="rId11"/>
    <p:sldId id="270" r:id="rId12"/>
    <p:sldId id="272" r:id="rId13"/>
    <p:sldId id="275"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EEEF34-1AD6-4D12-8EF3-65306C275B98}">
          <p14:sldIdLst>
            <p14:sldId id="257"/>
            <p14:sldId id="259"/>
            <p14:sldId id="260"/>
            <p14:sldId id="261"/>
            <p14:sldId id="262"/>
            <p14:sldId id="263"/>
            <p14:sldId id="265"/>
            <p14:sldId id="266"/>
            <p14:sldId id="267"/>
            <p14:sldId id="269"/>
            <p14:sldId id="270"/>
            <p14:sldId id="272"/>
            <p14:sldId id="275"/>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C78AF6-E091-4D18-A1FB-50A58868BB5B}"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234081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C78AF6-E091-4D18-A1FB-50A58868BB5B}"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2743749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C78AF6-E091-4D18-A1FB-50A58868BB5B}"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234361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C78AF6-E091-4D18-A1FB-50A58868BB5B}"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37594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C78AF6-E091-4D18-A1FB-50A58868BB5B}" type="datetimeFigureOut">
              <a:rPr lang="en-US" smtClean="0"/>
              <a:t>04-Aug-20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350242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C78AF6-E091-4D18-A1FB-50A58868BB5B}" type="datetimeFigureOut">
              <a:rPr lang="en-US" smtClean="0"/>
              <a:t>04-Aug-20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340225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C78AF6-E091-4D18-A1FB-50A58868BB5B}" type="datetimeFigureOut">
              <a:rPr lang="en-US" smtClean="0"/>
              <a:t>04-Aug-20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423039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C78AF6-E091-4D18-A1FB-50A58868BB5B}" type="datetimeFigureOut">
              <a:rPr lang="en-US" smtClean="0"/>
              <a:t>04-Aug-20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189724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78AF6-E091-4D18-A1FB-50A58868BB5B}" type="datetimeFigureOut">
              <a:rPr lang="en-US" smtClean="0"/>
              <a:t>04-Aug-20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1313156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C78AF6-E091-4D18-A1FB-50A58868BB5B}" type="datetimeFigureOut">
              <a:rPr lang="en-US" smtClean="0"/>
              <a:t>04-Aug-20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400803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C78AF6-E091-4D18-A1FB-50A58868BB5B}" type="datetimeFigureOut">
              <a:rPr lang="en-US" smtClean="0"/>
              <a:t>04-Aug-20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6A41A-2A83-41DE-90DB-19F1427DFC27}" type="slidenum">
              <a:rPr lang="en-US" smtClean="0"/>
              <a:t>‹#›</a:t>
            </a:fld>
            <a:endParaRPr lang="en-US"/>
          </a:p>
        </p:txBody>
      </p:sp>
    </p:spTree>
    <p:extLst>
      <p:ext uri="{BB962C8B-B14F-4D97-AF65-F5344CB8AC3E}">
        <p14:creationId xmlns:p14="http://schemas.microsoft.com/office/powerpoint/2010/main" val="32362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5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78AF6-E091-4D18-A1FB-50A58868BB5B}" type="datetimeFigureOut">
              <a:rPr lang="en-US" smtClean="0"/>
              <a:t>04-Aug-20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6A41A-2A83-41DE-90DB-19F1427DFC27}" type="slidenum">
              <a:rPr lang="en-US" smtClean="0"/>
              <a:t>‹#›</a:t>
            </a:fld>
            <a:endParaRPr lang="en-US"/>
          </a:p>
        </p:txBody>
      </p:sp>
    </p:spTree>
    <p:extLst>
      <p:ext uri="{BB962C8B-B14F-4D97-AF65-F5344CB8AC3E}">
        <p14:creationId xmlns:p14="http://schemas.microsoft.com/office/powerpoint/2010/main" val="658144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9982200" cy="2514600"/>
          </a:xfrm>
        </p:spPr>
        <p:txBody>
          <a:bodyPr>
            <a:noAutofit/>
          </a:bodyPr>
          <a:lstStyle/>
          <a:p>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Times New Roman" pitchFamily="18" charset="0"/>
                <a:cs typeface="Times New Roman" pitchFamily="18" charset="0"/>
              </a:rPr>
              <a:t>Project</a:t>
            </a:r>
            <a:r>
              <a:rPr lang="en-US" sz="6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Times New Roman" pitchFamily="18" charset="0"/>
                <a:cs typeface="Times New Roman" pitchFamily="18" charset="0"/>
              </a:rPr>
              <a:t> Presentation</a:t>
            </a:r>
            <a:br>
              <a:rPr lang="en-US" sz="6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Times New Roman" pitchFamily="18" charset="0"/>
                <a:cs typeface="Times New Roman" pitchFamily="18" charset="0"/>
              </a:rPr>
            </a:b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latin typeface="Times New Roman" pitchFamily="18" charset="0"/>
                <a:cs typeface="Times New Roman" pitchFamily="18" charset="0"/>
              </a:rPr>
              <a:t>(Summer Internship at NIT-AP)</a:t>
            </a: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rPr>
              <a:t/>
            </a:r>
            <a:b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5000" endA="300" endPos="45500" dir="5400000" sy="-100000" algn="bl" rotWithShape="0"/>
                </a:effectLst>
              </a:rPr>
            </a:br>
            <a:endParaRPr lang="en-US" sz="2800" dirty="0">
              <a:solidFill>
                <a:srgbClr val="FFFF00"/>
              </a:solidFill>
            </a:endParaRPr>
          </a:p>
        </p:txBody>
      </p:sp>
      <p:sp>
        <p:nvSpPr>
          <p:cNvPr id="4" name="Subtitle 2"/>
          <p:cNvSpPr txBox="1">
            <a:spLocks/>
          </p:cNvSpPr>
          <p:nvPr/>
        </p:nvSpPr>
        <p:spPr>
          <a:xfrm>
            <a:off x="2590800" y="4191000"/>
            <a:ext cx="69342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solidFill>
                  <a:srgbClr val="FFFF00"/>
                </a:solidFill>
              </a:rPr>
              <a:t>Name :</a:t>
            </a:r>
            <a:r>
              <a:rPr lang="en-US" sz="2400" dirty="0" smtClean="0"/>
              <a:t> </a:t>
            </a:r>
            <a:r>
              <a:rPr lang="en-US" sz="2400" dirty="0" err="1" smtClean="0">
                <a:solidFill>
                  <a:schemeClr val="bg1"/>
                </a:solidFill>
              </a:rPr>
              <a:t>Mudhurakola</a:t>
            </a:r>
            <a:r>
              <a:rPr lang="en-US" sz="2400" dirty="0" smtClean="0">
                <a:solidFill>
                  <a:schemeClr val="bg1"/>
                </a:solidFill>
              </a:rPr>
              <a:t> </a:t>
            </a:r>
            <a:r>
              <a:rPr lang="en-US" sz="2400" dirty="0" err="1" smtClean="0">
                <a:solidFill>
                  <a:schemeClr val="bg1"/>
                </a:solidFill>
              </a:rPr>
              <a:t>Sahithi</a:t>
            </a:r>
            <a:endParaRPr lang="en-US" sz="2400" dirty="0" smtClean="0">
              <a:solidFill>
                <a:schemeClr val="bg1"/>
              </a:solidFill>
            </a:endParaRPr>
          </a:p>
          <a:p>
            <a:r>
              <a:rPr lang="en-US" sz="2400" dirty="0" smtClean="0">
                <a:solidFill>
                  <a:srgbClr val="FFFF00"/>
                </a:solidFill>
              </a:rPr>
              <a:t>University</a:t>
            </a:r>
            <a:r>
              <a:rPr lang="en-US" sz="2400" dirty="0" smtClean="0"/>
              <a:t> </a:t>
            </a:r>
            <a:r>
              <a:rPr lang="en-US" sz="2400" dirty="0" smtClean="0">
                <a:solidFill>
                  <a:schemeClr val="bg1"/>
                </a:solidFill>
              </a:rPr>
              <a:t>: Central University of Karnataka</a:t>
            </a:r>
            <a:endParaRPr lang="en-US" sz="2400" dirty="0">
              <a:solidFill>
                <a:schemeClr val="bg1"/>
              </a:solidFill>
            </a:endParaRPr>
          </a:p>
        </p:txBody>
      </p:sp>
      <p:pic>
        <p:nvPicPr>
          <p:cNvPr id="1028" name="Picture 4" descr="C:\Users\prann\Download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567" y="212686"/>
            <a:ext cx="1004103" cy="88256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prann\Downloads\logo_ima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566" y="212685"/>
            <a:ext cx="1155539"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prann\Download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212685"/>
            <a:ext cx="1423987" cy="125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571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229600" cy="2971800"/>
          </a:xfrm>
        </p:spPr>
        <p:txBody>
          <a:bodyPr>
            <a:noAutofit/>
          </a:bodyPr>
          <a:lstStyle/>
          <a:p>
            <a:r>
              <a:rPr lang="en-US" sz="2400" b="1" i="1" dirty="0">
                <a:solidFill>
                  <a:schemeClr val="bg1"/>
                </a:solidFill>
              </a:rPr>
              <a:t>#Calculate/Get the value of RMSE</a:t>
            </a:r>
            <a:r>
              <a:rPr lang="en-US" sz="2400" dirty="0">
                <a:solidFill>
                  <a:schemeClr val="bg1"/>
                </a:solidFill>
              </a:rPr>
              <a:t/>
            </a:r>
            <a:br>
              <a:rPr lang="en-US" sz="2400" dirty="0">
                <a:solidFill>
                  <a:schemeClr val="bg1"/>
                </a:solidFill>
              </a:rPr>
            </a:br>
            <a:r>
              <a:rPr lang="en-US" sz="2400" dirty="0" err="1">
                <a:solidFill>
                  <a:schemeClr val="bg1"/>
                </a:solidFill>
              </a:rPr>
              <a:t>rmse</a:t>
            </a:r>
            <a:r>
              <a:rPr lang="en-US" sz="2400" dirty="0">
                <a:solidFill>
                  <a:schemeClr val="bg1"/>
                </a:solidFill>
              </a:rPr>
              <a:t>=</a:t>
            </a:r>
            <a:r>
              <a:rPr lang="en-US" sz="2400" dirty="0" err="1">
                <a:solidFill>
                  <a:schemeClr val="bg1"/>
                </a:solidFill>
              </a:rPr>
              <a:t>np.sqrt</a:t>
            </a:r>
            <a:r>
              <a:rPr lang="en-US" sz="2400" dirty="0">
                <a:solidFill>
                  <a:schemeClr val="bg1"/>
                </a:solidFill>
              </a:rPr>
              <a:t>(</a:t>
            </a:r>
            <a:r>
              <a:rPr lang="en-US" sz="2400" dirty="0" err="1">
                <a:solidFill>
                  <a:schemeClr val="bg1"/>
                </a:solidFill>
              </a:rPr>
              <a:t>np.mean</a:t>
            </a:r>
            <a:r>
              <a:rPr lang="en-US" sz="2400" dirty="0">
                <a:solidFill>
                  <a:schemeClr val="bg1"/>
                </a:solidFill>
              </a:rPr>
              <a:t>(((predictions- </a:t>
            </a:r>
            <a:r>
              <a:rPr lang="en-US" sz="2400" dirty="0" err="1">
                <a:solidFill>
                  <a:schemeClr val="bg1"/>
                </a:solidFill>
              </a:rPr>
              <a:t>y_test</a:t>
            </a:r>
            <a:r>
              <a:rPr lang="en-US" sz="2400" dirty="0">
                <a:solidFill>
                  <a:schemeClr val="bg1"/>
                </a:solidFill>
              </a:rPr>
              <a:t>)**2)))</a:t>
            </a:r>
            <a:br>
              <a:rPr lang="en-US" sz="2400" dirty="0">
                <a:solidFill>
                  <a:schemeClr val="bg1"/>
                </a:solidFill>
              </a:rPr>
            </a:br>
            <a:r>
              <a:rPr lang="en-US" sz="2400" dirty="0" err="1">
                <a:solidFill>
                  <a:schemeClr val="bg1"/>
                </a:solidFill>
              </a:rPr>
              <a:t>rmse</a:t>
            </a:r>
            <a:endParaRPr lang="en-US" sz="2400" dirty="0">
              <a:solidFill>
                <a:schemeClr val="bg1"/>
              </a:solidFill>
            </a:endParaRPr>
          </a:p>
          <a:p>
            <a:r>
              <a:rPr lang="en-US" sz="2400" b="1" i="1" dirty="0" smtClean="0">
                <a:solidFill>
                  <a:schemeClr val="bg1"/>
                </a:solidFill>
              </a:rPr>
              <a:t>#</a:t>
            </a:r>
            <a:r>
              <a:rPr lang="en-US" sz="2400" b="1" i="1" dirty="0">
                <a:solidFill>
                  <a:schemeClr val="bg1"/>
                </a:solidFill>
              </a:rPr>
              <a:t>Plot/Create the data for the </a:t>
            </a:r>
            <a:r>
              <a:rPr lang="en-US" sz="2400" b="1" i="1" dirty="0" smtClean="0">
                <a:solidFill>
                  <a:schemeClr val="bg1"/>
                </a:solidFill>
              </a:rPr>
              <a:t>graph</a:t>
            </a:r>
            <a:r>
              <a:rPr lang="en-US" sz="2400" dirty="0">
                <a:solidFill>
                  <a:schemeClr val="bg1"/>
                </a:solidFill>
              </a:rPr>
              <a:t/>
            </a:r>
            <a:br>
              <a:rPr lang="en-US" sz="2400" dirty="0">
                <a:solidFill>
                  <a:schemeClr val="bg1"/>
                </a:solidFill>
              </a:rPr>
            </a:br>
            <a:r>
              <a:rPr lang="en-US" sz="2400" dirty="0">
                <a:solidFill>
                  <a:schemeClr val="bg1"/>
                </a:solidFill>
              </a:rPr>
              <a:t>train = data[:</a:t>
            </a:r>
            <a:r>
              <a:rPr lang="en-US" sz="2400" dirty="0" err="1">
                <a:solidFill>
                  <a:schemeClr val="bg1"/>
                </a:solidFill>
              </a:rPr>
              <a:t>training_data_len</a:t>
            </a:r>
            <a:r>
              <a:rPr lang="en-US" sz="2400" dirty="0">
                <a:solidFill>
                  <a:schemeClr val="bg1"/>
                </a:solidFill>
              </a:rPr>
              <a:t>]</a:t>
            </a:r>
            <a:br>
              <a:rPr lang="en-US" sz="2400" dirty="0">
                <a:solidFill>
                  <a:schemeClr val="bg1"/>
                </a:solidFill>
              </a:rPr>
            </a:br>
            <a:r>
              <a:rPr lang="en-US" sz="2400" dirty="0">
                <a:solidFill>
                  <a:schemeClr val="bg1"/>
                </a:solidFill>
              </a:rPr>
              <a:t>valid = data[</a:t>
            </a:r>
            <a:r>
              <a:rPr lang="en-US" sz="2400" dirty="0" err="1">
                <a:solidFill>
                  <a:schemeClr val="bg1"/>
                </a:solidFill>
              </a:rPr>
              <a:t>training_data_len</a:t>
            </a:r>
            <a:r>
              <a:rPr lang="en-US" sz="2400" dirty="0">
                <a:solidFill>
                  <a:schemeClr val="bg1"/>
                </a:solidFill>
              </a:rPr>
              <a:t>:]</a:t>
            </a:r>
            <a:br>
              <a:rPr lang="en-US" sz="2400" dirty="0">
                <a:solidFill>
                  <a:schemeClr val="bg1"/>
                </a:solidFill>
              </a:rPr>
            </a:br>
            <a:r>
              <a:rPr lang="en-US" sz="2400" dirty="0">
                <a:solidFill>
                  <a:schemeClr val="bg1"/>
                </a:solidFill>
              </a:rPr>
              <a:t>valid['Predictions'] = </a:t>
            </a:r>
            <a:r>
              <a:rPr lang="en-US" sz="2400" dirty="0" err="1">
                <a:solidFill>
                  <a:schemeClr val="bg1"/>
                </a:solidFill>
              </a:rPr>
              <a:t>predictions</a:t>
            </a:r>
            <a:r>
              <a:rPr lang="en-US" sz="2400" b="1" i="1" dirty="0" err="1">
                <a:solidFill>
                  <a:schemeClr val="bg1"/>
                </a:solidFill>
              </a:rPr>
              <a:t>#Visualize</a:t>
            </a:r>
            <a:r>
              <a:rPr lang="en-US" sz="2400" b="1" i="1" dirty="0">
                <a:solidFill>
                  <a:schemeClr val="bg1"/>
                </a:solidFill>
              </a:rPr>
              <a:t> the data</a:t>
            </a:r>
            <a:r>
              <a:rPr lang="en-US" sz="2400" dirty="0">
                <a:solidFill>
                  <a:schemeClr val="bg1"/>
                </a:solidFill>
              </a:rPr>
              <a:t/>
            </a:r>
            <a:br>
              <a:rPr lang="en-US" sz="2400" dirty="0">
                <a:solidFill>
                  <a:schemeClr val="bg1"/>
                </a:solidFill>
              </a:rPr>
            </a:br>
            <a:r>
              <a:rPr lang="en-US" sz="2400" dirty="0" err="1">
                <a:solidFill>
                  <a:schemeClr val="bg1"/>
                </a:solidFill>
              </a:rPr>
              <a:t>plt.figure</a:t>
            </a:r>
            <a:r>
              <a:rPr lang="en-US" sz="2400" dirty="0">
                <a:solidFill>
                  <a:schemeClr val="bg1"/>
                </a:solidFill>
              </a:rPr>
              <a:t>(</a:t>
            </a:r>
            <a:r>
              <a:rPr lang="en-US" sz="2400" dirty="0" err="1">
                <a:solidFill>
                  <a:schemeClr val="bg1"/>
                </a:solidFill>
              </a:rPr>
              <a:t>figsize</a:t>
            </a:r>
            <a:r>
              <a:rPr lang="en-US" sz="2400" dirty="0">
                <a:solidFill>
                  <a:schemeClr val="bg1"/>
                </a:solidFill>
              </a:rPr>
              <a:t>=(16,8))</a:t>
            </a:r>
            <a:br>
              <a:rPr lang="en-US" sz="2400" dirty="0">
                <a:solidFill>
                  <a:schemeClr val="bg1"/>
                </a:solidFill>
              </a:rPr>
            </a:br>
            <a:r>
              <a:rPr lang="en-US" sz="2400" dirty="0" err="1">
                <a:solidFill>
                  <a:schemeClr val="bg1"/>
                </a:solidFill>
              </a:rPr>
              <a:t>plt.title</a:t>
            </a:r>
            <a:r>
              <a:rPr lang="en-US" sz="2400" dirty="0">
                <a:solidFill>
                  <a:schemeClr val="bg1"/>
                </a:solidFill>
              </a:rPr>
              <a:t>('Model')</a:t>
            </a:r>
            <a:br>
              <a:rPr lang="en-US" sz="2400" dirty="0">
                <a:solidFill>
                  <a:schemeClr val="bg1"/>
                </a:solidFill>
              </a:rPr>
            </a:br>
            <a:r>
              <a:rPr lang="en-US" sz="2400" dirty="0" err="1">
                <a:solidFill>
                  <a:schemeClr val="bg1"/>
                </a:solidFill>
              </a:rPr>
              <a:t>plt.xlabel</a:t>
            </a:r>
            <a:r>
              <a:rPr lang="en-US" sz="2400" dirty="0">
                <a:solidFill>
                  <a:schemeClr val="bg1"/>
                </a:solidFill>
              </a:rPr>
              <a:t>('Date', </a:t>
            </a:r>
            <a:r>
              <a:rPr lang="en-US" sz="2400" dirty="0" err="1">
                <a:solidFill>
                  <a:schemeClr val="bg1"/>
                </a:solidFill>
              </a:rPr>
              <a:t>fontsize</a:t>
            </a:r>
            <a:r>
              <a:rPr lang="en-US" sz="2400" dirty="0">
                <a:solidFill>
                  <a:schemeClr val="bg1"/>
                </a:solidFill>
              </a:rPr>
              <a:t>=18)</a:t>
            </a:r>
            <a:br>
              <a:rPr lang="en-US" sz="2400" dirty="0">
                <a:solidFill>
                  <a:schemeClr val="bg1"/>
                </a:solidFill>
              </a:rPr>
            </a:br>
            <a:r>
              <a:rPr lang="en-US" sz="2400" dirty="0" err="1">
                <a:solidFill>
                  <a:schemeClr val="bg1"/>
                </a:solidFill>
              </a:rPr>
              <a:t>plt.ylabel</a:t>
            </a:r>
            <a:r>
              <a:rPr lang="en-US" sz="2400" dirty="0">
                <a:solidFill>
                  <a:schemeClr val="bg1"/>
                </a:solidFill>
              </a:rPr>
              <a:t>('Close Price USD ($)', </a:t>
            </a:r>
            <a:r>
              <a:rPr lang="en-US" sz="2400" dirty="0" err="1">
                <a:solidFill>
                  <a:schemeClr val="bg1"/>
                </a:solidFill>
              </a:rPr>
              <a:t>fontsize</a:t>
            </a:r>
            <a:r>
              <a:rPr lang="en-US" sz="2400" dirty="0">
                <a:solidFill>
                  <a:schemeClr val="bg1"/>
                </a:solidFill>
              </a:rPr>
              <a:t>=18)</a:t>
            </a:r>
            <a:br>
              <a:rPr lang="en-US" sz="2400" dirty="0">
                <a:solidFill>
                  <a:schemeClr val="bg1"/>
                </a:solidFill>
              </a:rPr>
            </a:br>
            <a:r>
              <a:rPr lang="en-US" sz="2400" dirty="0" err="1">
                <a:solidFill>
                  <a:schemeClr val="bg1"/>
                </a:solidFill>
              </a:rPr>
              <a:t>plt.plot</a:t>
            </a:r>
            <a:r>
              <a:rPr lang="en-US" sz="2400" dirty="0">
                <a:solidFill>
                  <a:schemeClr val="bg1"/>
                </a:solidFill>
              </a:rPr>
              <a:t>(train['Close'])</a:t>
            </a:r>
            <a:br>
              <a:rPr lang="en-US" sz="2400" dirty="0">
                <a:solidFill>
                  <a:schemeClr val="bg1"/>
                </a:solidFill>
              </a:rPr>
            </a:br>
            <a:r>
              <a:rPr lang="en-US" sz="2400" dirty="0" err="1">
                <a:solidFill>
                  <a:schemeClr val="bg1"/>
                </a:solidFill>
              </a:rPr>
              <a:t>plt.plot</a:t>
            </a:r>
            <a:r>
              <a:rPr lang="en-US" sz="2400" dirty="0">
                <a:solidFill>
                  <a:schemeClr val="bg1"/>
                </a:solidFill>
              </a:rPr>
              <a:t>(valid[['Close', 'Predictions']])</a:t>
            </a:r>
            <a:br>
              <a:rPr lang="en-US" sz="2400" dirty="0">
                <a:solidFill>
                  <a:schemeClr val="bg1"/>
                </a:solidFill>
              </a:rPr>
            </a:br>
            <a:r>
              <a:rPr lang="en-US" sz="2400" dirty="0" err="1">
                <a:solidFill>
                  <a:schemeClr val="bg1"/>
                </a:solidFill>
              </a:rPr>
              <a:t>plt.legend</a:t>
            </a:r>
            <a:r>
              <a:rPr lang="en-US" sz="2400" dirty="0">
                <a:solidFill>
                  <a:schemeClr val="bg1"/>
                </a:solidFill>
              </a:rPr>
              <a:t>(['Train', 'Val', 'Predictions'], </a:t>
            </a:r>
            <a:r>
              <a:rPr lang="en-US" sz="2400" dirty="0" err="1">
                <a:solidFill>
                  <a:schemeClr val="bg1"/>
                </a:solidFill>
              </a:rPr>
              <a:t>loc</a:t>
            </a:r>
            <a:r>
              <a:rPr lang="en-US" sz="2400" dirty="0">
                <a:solidFill>
                  <a:schemeClr val="bg1"/>
                </a:solidFill>
              </a:rPr>
              <a:t>='lower right')</a:t>
            </a:r>
            <a:br>
              <a:rPr lang="en-US" sz="2400" dirty="0">
                <a:solidFill>
                  <a:schemeClr val="bg1"/>
                </a:solidFill>
              </a:rPr>
            </a:br>
            <a:r>
              <a:rPr lang="en-US" sz="2400" dirty="0" err="1">
                <a:solidFill>
                  <a:schemeClr val="bg1"/>
                </a:solidFill>
              </a:rPr>
              <a:t>plt.show</a:t>
            </a:r>
            <a:r>
              <a:rPr lang="en-US" sz="2400" dirty="0">
                <a:solidFill>
                  <a:schemeClr val="bg1"/>
                </a:solidFill>
              </a:rPr>
              <a:t>()</a:t>
            </a:r>
          </a:p>
        </p:txBody>
      </p:sp>
    </p:spTree>
    <p:extLst>
      <p:ext uri="{BB962C8B-B14F-4D97-AF65-F5344CB8AC3E}">
        <p14:creationId xmlns:p14="http://schemas.microsoft.com/office/powerpoint/2010/main" val="2690426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rann\Downloads\1_h0yltS02WBSzMIfBx72_1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472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4636" y="762000"/>
            <a:ext cx="7239000" cy="584775"/>
          </a:xfrm>
          <a:prstGeom prst="rect">
            <a:avLst/>
          </a:prstGeom>
          <a:noFill/>
        </p:spPr>
        <p:txBody>
          <a:bodyPr wrap="square" rtlCol="0">
            <a:spAutoFit/>
          </a:bodyPr>
          <a:lstStyle/>
          <a:p>
            <a:r>
              <a:rPr lang="en-US" sz="3200" dirty="0" smtClean="0">
                <a:solidFill>
                  <a:srgbClr val="FFFF00"/>
                </a:solidFill>
                <a:effectLst>
                  <a:reflection blurRad="6350" stA="55000" endA="300" endPos="45500" dir="5400000" sy="-100000" algn="bl" rotWithShape="0"/>
                </a:effectLst>
              </a:rPr>
              <a:t>Actual </a:t>
            </a:r>
            <a:r>
              <a:rPr lang="en-US" sz="3200" dirty="0" err="1" smtClean="0">
                <a:solidFill>
                  <a:srgbClr val="FFFF00"/>
                </a:solidFill>
                <a:effectLst>
                  <a:reflection blurRad="6350" stA="55000" endA="300" endPos="45500" dir="5400000" sy="-100000" algn="bl" rotWithShape="0"/>
                </a:effectLst>
              </a:rPr>
              <a:t>Vs</a:t>
            </a:r>
            <a:r>
              <a:rPr lang="en-US" sz="3200" dirty="0" smtClean="0">
                <a:solidFill>
                  <a:srgbClr val="FFFF00"/>
                </a:solidFill>
                <a:effectLst>
                  <a:reflection blurRad="6350" stA="55000" endA="300" endPos="45500" dir="5400000" sy="-100000" algn="bl" rotWithShape="0"/>
                </a:effectLst>
              </a:rPr>
              <a:t> predicted values </a:t>
            </a:r>
            <a:r>
              <a:rPr lang="en-US" sz="3200" dirty="0" err="1" smtClean="0">
                <a:solidFill>
                  <a:srgbClr val="FFFF00"/>
                </a:solidFill>
                <a:effectLst>
                  <a:reflection blurRad="6350" stA="55000" endA="300" endPos="45500" dir="5400000" sy="-100000" algn="bl" rotWithShape="0"/>
                </a:effectLst>
              </a:rPr>
              <a:t>Comparition</a:t>
            </a:r>
            <a:endParaRPr lang="en-US" sz="3200" dirty="0">
              <a:solidFill>
                <a:srgbClr val="FFFF00"/>
              </a:solidFill>
              <a:effectLst>
                <a:reflection blurRad="6350" stA="55000" endA="300" endPos="45500" dir="5400000" sy="-100000" algn="bl" rotWithShape="0"/>
              </a:effectLst>
            </a:endParaRPr>
          </a:p>
        </p:txBody>
      </p:sp>
    </p:spTree>
    <p:extLst>
      <p:ext uri="{BB962C8B-B14F-4D97-AF65-F5344CB8AC3E}">
        <p14:creationId xmlns:p14="http://schemas.microsoft.com/office/powerpoint/2010/main" val="3479015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9067800" cy="6705600"/>
          </a:xfrm>
        </p:spPr>
        <p:txBody>
          <a:bodyPr>
            <a:normAutofit fontScale="77500" lnSpcReduction="20000"/>
          </a:bodyPr>
          <a:lstStyle/>
          <a:p>
            <a:r>
              <a:rPr lang="en-US" dirty="0" err="1" smtClean="0">
                <a:solidFill>
                  <a:schemeClr val="bg1"/>
                </a:solidFill>
              </a:rPr>
              <a:t>apple_quote</a:t>
            </a:r>
            <a:r>
              <a:rPr lang="en-US" dirty="0" smtClean="0">
                <a:solidFill>
                  <a:schemeClr val="bg1"/>
                </a:solidFill>
              </a:rPr>
              <a:t> </a:t>
            </a:r>
            <a:r>
              <a:rPr lang="en-US" dirty="0" smtClean="0">
                <a:solidFill>
                  <a:schemeClr val="bg1"/>
                </a:solidFill>
              </a:rPr>
              <a:t>= </a:t>
            </a:r>
            <a:r>
              <a:rPr lang="en-US" dirty="0" err="1" smtClean="0">
                <a:solidFill>
                  <a:schemeClr val="bg1"/>
                </a:solidFill>
              </a:rPr>
              <a:t>web.DataReader</a:t>
            </a:r>
            <a:r>
              <a:rPr lang="en-US" dirty="0" smtClean="0">
                <a:solidFill>
                  <a:schemeClr val="bg1"/>
                </a:solidFill>
              </a:rPr>
              <a:t>('AAPL', </a:t>
            </a:r>
            <a:r>
              <a:rPr lang="en-US" dirty="0" err="1" smtClean="0">
                <a:solidFill>
                  <a:schemeClr val="bg1"/>
                </a:solidFill>
              </a:rPr>
              <a:t>data_source</a:t>
            </a:r>
            <a:r>
              <a:rPr lang="en-US" dirty="0" smtClean="0">
                <a:solidFill>
                  <a:schemeClr val="bg1"/>
                </a:solidFill>
              </a:rPr>
              <a:t>='yahoo', start='2012-01-01', end='2019-12-17')</a:t>
            </a:r>
            <a:r>
              <a:rPr lang="en-US" b="1" i="1" dirty="0" smtClean="0">
                <a:solidFill>
                  <a:schemeClr val="bg1"/>
                </a:solidFill>
              </a:rPr>
              <a:t>#Create a new </a:t>
            </a:r>
            <a:r>
              <a:rPr lang="en-US" b="1" i="1" dirty="0" err="1" smtClean="0">
                <a:solidFill>
                  <a:schemeClr val="bg1"/>
                </a:solidFill>
              </a:rPr>
              <a:t>dataframe</a:t>
            </a:r>
            <a:r>
              <a:rPr lang="en-US" dirty="0" smtClean="0">
                <a:solidFill>
                  <a:schemeClr val="bg1"/>
                </a:solidFill>
              </a:rPr>
              <a:t/>
            </a:r>
            <a:br>
              <a:rPr lang="en-US" dirty="0" smtClean="0">
                <a:solidFill>
                  <a:schemeClr val="bg1"/>
                </a:solidFill>
              </a:rPr>
            </a:br>
            <a:r>
              <a:rPr lang="en-US" dirty="0" err="1" smtClean="0">
                <a:solidFill>
                  <a:schemeClr val="bg1"/>
                </a:solidFill>
              </a:rPr>
              <a:t>new_df</a:t>
            </a:r>
            <a:r>
              <a:rPr lang="en-US" dirty="0" smtClean="0">
                <a:solidFill>
                  <a:schemeClr val="bg1"/>
                </a:solidFill>
              </a:rPr>
              <a:t> = </a:t>
            </a:r>
            <a:r>
              <a:rPr lang="en-US" dirty="0" err="1" smtClean="0">
                <a:solidFill>
                  <a:schemeClr val="bg1"/>
                </a:solidFill>
              </a:rPr>
              <a:t>apple_quote.filter</a:t>
            </a:r>
            <a:r>
              <a:rPr lang="en-US" dirty="0" smtClean="0">
                <a:solidFill>
                  <a:schemeClr val="bg1"/>
                </a:solidFill>
              </a:rPr>
              <a:t>(['Close'])</a:t>
            </a:r>
            <a:r>
              <a:rPr lang="en-US" b="1" i="1" dirty="0" smtClean="0">
                <a:solidFill>
                  <a:schemeClr val="bg1"/>
                </a:solidFill>
              </a:rPr>
              <a:t>#Get </a:t>
            </a:r>
            <a:r>
              <a:rPr lang="en-US" b="1" i="1" dirty="0" err="1" smtClean="0">
                <a:solidFill>
                  <a:schemeClr val="bg1"/>
                </a:solidFill>
              </a:rPr>
              <a:t>teh</a:t>
            </a:r>
            <a:r>
              <a:rPr lang="en-US" b="1" i="1" dirty="0" smtClean="0">
                <a:solidFill>
                  <a:schemeClr val="bg1"/>
                </a:solidFill>
              </a:rPr>
              <a:t> last 60 day closing price</a:t>
            </a:r>
            <a:r>
              <a:rPr lang="en-US" i="1" dirty="0" smtClean="0">
                <a:solidFill>
                  <a:schemeClr val="bg1"/>
                </a:solidFill>
              </a:rPr>
              <a:t> </a:t>
            </a:r>
            <a:r>
              <a:rPr lang="en-US" dirty="0" smtClean="0">
                <a:solidFill>
                  <a:schemeClr val="bg1"/>
                </a:solidFill>
              </a:rPr>
              <a:t/>
            </a:r>
            <a:br>
              <a:rPr lang="en-US" dirty="0" smtClean="0">
                <a:solidFill>
                  <a:schemeClr val="bg1"/>
                </a:solidFill>
              </a:rPr>
            </a:br>
            <a:r>
              <a:rPr lang="en-US" dirty="0" smtClean="0">
                <a:solidFill>
                  <a:schemeClr val="bg1"/>
                </a:solidFill>
              </a:rPr>
              <a:t>last_60_days = </a:t>
            </a:r>
            <a:r>
              <a:rPr lang="en-US" dirty="0" err="1" smtClean="0">
                <a:solidFill>
                  <a:schemeClr val="bg1"/>
                </a:solidFill>
              </a:rPr>
              <a:t>new_df</a:t>
            </a:r>
            <a:r>
              <a:rPr lang="en-US" dirty="0" smtClean="0">
                <a:solidFill>
                  <a:schemeClr val="bg1"/>
                </a:solidFill>
              </a:rPr>
              <a:t>[-60:].</a:t>
            </a:r>
            <a:r>
              <a:rPr lang="en-US" dirty="0" err="1" smtClean="0">
                <a:solidFill>
                  <a:schemeClr val="bg1"/>
                </a:solidFill>
              </a:rPr>
              <a:t>values</a:t>
            </a:r>
            <a:r>
              <a:rPr lang="en-US" b="1" i="1" dirty="0" err="1" smtClean="0">
                <a:solidFill>
                  <a:schemeClr val="bg1"/>
                </a:solidFill>
              </a:rPr>
              <a:t>#Scale</a:t>
            </a:r>
            <a:r>
              <a:rPr lang="en-US" b="1" i="1" dirty="0" smtClean="0">
                <a:solidFill>
                  <a:schemeClr val="bg1"/>
                </a:solidFill>
              </a:rPr>
              <a:t> the data to be values between 0 and 1</a:t>
            </a:r>
            <a:r>
              <a:rPr lang="en-US" dirty="0" smtClean="0">
                <a:solidFill>
                  <a:schemeClr val="bg1"/>
                </a:solidFill>
              </a:rPr>
              <a:t/>
            </a:r>
            <a:br>
              <a:rPr lang="en-US" dirty="0" smtClean="0">
                <a:solidFill>
                  <a:schemeClr val="bg1"/>
                </a:solidFill>
              </a:rPr>
            </a:br>
            <a:r>
              <a:rPr lang="en-US" dirty="0" smtClean="0">
                <a:solidFill>
                  <a:schemeClr val="bg1"/>
                </a:solidFill>
              </a:rPr>
              <a:t>last_60_days_scaled = </a:t>
            </a:r>
            <a:r>
              <a:rPr lang="en-US" dirty="0" err="1" smtClean="0">
                <a:solidFill>
                  <a:schemeClr val="bg1"/>
                </a:solidFill>
              </a:rPr>
              <a:t>scaler.transform</a:t>
            </a:r>
            <a:r>
              <a:rPr lang="en-US" dirty="0" smtClean="0">
                <a:solidFill>
                  <a:schemeClr val="bg1"/>
                </a:solidFill>
              </a:rPr>
              <a:t>(last_60_days)</a:t>
            </a:r>
            <a:r>
              <a:rPr lang="en-US" b="1" i="1" dirty="0" smtClean="0">
                <a:solidFill>
                  <a:schemeClr val="bg1"/>
                </a:solidFill>
              </a:rPr>
              <a:t>#Create an empty list</a:t>
            </a:r>
            <a:r>
              <a:rPr lang="en-US" dirty="0" smtClean="0">
                <a:solidFill>
                  <a:schemeClr val="bg1"/>
                </a:solidFill>
              </a:rPr>
              <a:t/>
            </a:r>
            <a:br>
              <a:rPr lang="en-US" dirty="0" smtClean="0">
                <a:solidFill>
                  <a:schemeClr val="bg1"/>
                </a:solidFill>
              </a:rPr>
            </a:br>
            <a:r>
              <a:rPr lang="en-US" dirty="0" err="1" smtClean="0">
                <a:solidFill>
                  <a:schemeClr val="bg1"/>
                </a:solidFill>
              </a:rPr>
              <a:t>X_test</a:t>
            </a:r>
            <a:r>
              <a:rPr lang="en-US" dirty="0" smtClean="0">
                <a:solidFill>
                  <a:schemeClr val="bg1"/>
                </a:solidFill>
              </a:rPr>
              <a:t> = []</a:t>
            </a:r>
            <a:r>
              <a:rPr lang="en-US" b="1" i="1" dirty="0" smtClean="0">
                <a:solidFill>
                  <a:schemeClr val="bg1"/>
                </a:solidFill>
              </a:rPr>
              <a:t>#Append </a:t>
            </a:r>
            <a:r>
              <a:rPr lang="en-US" b="1" i="1" dirty="0" err="1" smtClean="0">
                <a:solidFill>
                  <a:schemeClr val="bg1"/>
                </a:solidFill>
              </a:rPr>
              <a:t>teh</a:t>
            </a:r>
            <a:r>
              <a:rPr lang="en-US" b="1" i="1" dirty="0" smtClean="0">
                <a:solidFill>
                  <a:schemeClr val="bg1"/>
                </a:solidFill>
              </a:rPr>
              <a:t> past 60 days</a:t>
            </a:r>
            <a:r>
              <a:rPr lang="en-US" dirty="0" smtClean="0">
                <a:solidFill>
                  <a:schemeClr val="bg1"/>
                </a:solidFill>
              </a:rPr>
              <a:t/>
            </a:r>
            <a:br>
              <a:rPr lang="en-US" dirty="0" smtClean="0">
                <a:solidFill>
                  <a:schemeClr val="bg1"/>
                </a:solidFill>
              </a:rPr>
            </a:br>
            <a:r>
              <a:rPr lang="en-US" dirty="0" err="1" smtClean="0">
                <a:solidFill>
                  <a:schemeClr val="bg1"/>
                </a:solidFill>
              </a:rPr>
              <a:t>X_test.append</a:t>
            </a:r>
            <a:r>
              <a:rPr lang="en-US" dirty="0" smtClean="0">
                <a:solidFill>
                  <a:schemeClr val="bg1"/>
                </a:solidFill>
              </a:rPr>
              <a:t>(last_60_days_scaled)</a:t>
            </a:r>
            <a:r>
              <a:rPr lang="en-US" b="1" i="1" dirty="0" smtClean="0">
                <a:solidFill>
                  <a:schemeClr val="bg1"/>
                </a:solidFill>
              </a:rPr>
              <a:t>#Convert the </a:t>
            </a:r>
            <a:r>
              <a:rPr lang="en-US" b="1" i="1" dirty="0" err="1" smtClean="0">
                <a:solidFill>
                  <a:schemeClr val="bg1"/>
                </a:solidFill>
              </a:rPr>
              <a:t>X_test</a:t>
            </a:r>
            <a:r>
              <a:rPr lang="en-US" b="1" i="1" dirty="0" smtClean="0">
                <a:solidFill>
                  <a:schemeClr val="bg1"/>
                </a:solidFill>
              </a:rPr>
              <a:t> data set to a </a:t>
            </a:r>
            <a:r>
              <a:rPr lang="en-US" b="1" i="1" dirty="0" err="1" smtClean="0">
                <a:solidFill>
                  <a:schemeClr val="bg1"/>
                </a:solidFill>
              </a:rPr>
              <a:t>numpy</a:t>
            </a:r>
            <a:r>
              <a:rPr lang="en-US" b="1" i="1" dirty="0" smtClean="0">
                <a:solidFill>
                  <a:schemeClr val="bg1"/>
                </a:solidFill>
              </a:rPr>
              <a:t> array</a:t>
            </a:r>
            <a:r>
              <a:rPr lang="en-US" dirty="0" smtClean="0">
                <a:solidFill>
                  <a:schemeClr val="bg1"/>
                </a:solidFill>
              </a:rPr>
              <a:t/>
            </a:r>
            <a:br>
              <a:rPr lang="en-US" dirty="0" smtClean="0">
                <a:solidFill>
                  <a:schemeClr val="bg1"/>
                </a:solidFill>
              </a:rPr>
            </a:br>
            <a:r>
              <a:rPr lang="en-US" dirty="0" err="1" smtClean="0">
                <a:solidFill>
                  <a:schemeClr val="bg1"/>
                </a:solidFill>
              </a:rPr>
              <a:t>X_test</a:t>
            </a:r>
            <a:r>
              <a:rPr lang="en-US" dirty="0" smtClean="0">
                <a:solidFill>
                  <a:schemeClr val="bg1"/>
                </a:solidFill>
              </a:rPr>
              <a:t> = </a:t>
            </a:r>
            <a:r>
              <a:rPr lang="en-US" dirty="0" err="1" smtClean="0">
                <a:solidFill>
                  <a:schemeClr val="bg1"/>
                </a:solidFill>
              </a:rPr>
              <a:t>np.array</a:t>
            </a:r>
            <a:r>
              <a:rPr lang="en-US" dirty="0" smtClean="0">
                <a:solidFill>
                  <a:schemeClr val="bg1"/>
                </a:solidFill>
              </a:rPr>
              <a:t>(</a:t>
            </a:r>
            <a:r>
              <a:rPr lang="en-US" dirty="0" err="1" smtClean="0">
                <a:solidFill>
                  <a:schemeClr val="bg1"/>
                </a:solidFill>
              </a:rPr>
              <a:t>X_test</a:t>
            </a:r>
            <a:r>
              <a:rPr lang="en-US" dirty="0" smtClean="0">
                <a:solidFill>
                  <a:schemeClr val="bg1"/>
                </a:solidFill>
              </a:rPr>
              <a:t>)</a:t>
            </a:r>
            <a:r>
              <a:rPr lang="en-US" b="1" i="1" dirty="0" smtClean="0">
                <a:solidFill>
                  <a:schemeClr val="bg1"/>
                </a:solidFill>
              </a:rPr>
              <a:t>#Reshape the data</a:t>
            </a:r>
            <a:r>
              <a:rPr lang="en-US" dirty="0" smtClean="0">
                <a:solidFill>
                  <a:schemeClr val="bg1"/>
                </a:solidFill>
              </a:rPr>
              <a:t/>
            </a:r>
            <a:br>
              <a:rPr lang="en-US" dirty="0" smtClean="0">
                <a:solidFill>
                  <a:schemeClr val="bg1"/>
                </a:solidFill>
              </a:rPr>
            </a:br>
            <a:r>
              <a:rPr lang="en-US" dirty="0" err="1" smtClean="0">
                <a:solidFill>
                  <a:schemeClr val="bg1"/>
                </a:solidFill>
              </a:rPr>
              <a:t>X_test</a:t>
            </a:r>
            <a:r>
              <a:rPr lang="en-US" dirty="0" smtClean="0">
                <a:solidFill>
                  <a:schemeClr val="bg1"/>
                </a:solidFill>
              </a:rPr>
              <a:t> = </a:t>
            </a:r>
            <a:r>
              <a:rPr lang="en-US" dirty="0" err="1" smtClean="0">
                <a:solidFill>
                  <a:schemeClr val="bg1"/>
                </a:solidFill>
              </a:rPr>
              <a:t>np.reshape</a:t>
            </a:r>
            <a:r>
              <a:rPr lang="en-US" dirty="0" smtClean="0">
                <a:solidFill>
                  <a:schemeClr val="bg1"/>
                </a:solidFill>
              </a:rPr>
              <a:t>(</a:t>
            </a:r>
            <a:r>
              <a:rPr lang="en-US" dirty="0" err="1" smtClean="0">
                <a:solidFill>
                  <a:schemeClr val="bg1"/>
                </a:solidFill>
              </a:rPr>
              <a:t>X_test</a:t>
            </a:r>
            <a:r>
              <a:rPr lang="en-US" dirty="0" smtClean="0">
                <a:solidFill>
                  <a:schemeClr val="bg1"/>
                </a:solidFill>
              </a:rPr>
              <a:t>, (</a:t>
            </a:r>
            <a:r>
              <a:rPr lang="en-US" dirty="0" err="1" smtClean="0">
                <a:solidFill>
                  <a:schemeClr val="bg1"/>
                </a:solidFill>
              </a:rPr>
              <a:t>X_test.shape</a:t>
            </a:r>
            <a:r>
              <a:rPr lang="en-US" dirty="0" smtClean="0">
                <a:solidFill>
                  <a:schemeClr val="bg1"/>
                </a:solidFill>
              </a:rPr>
              <a:t>[0], </a:t>
            </a:r>
            <a:r>
              <a:rPr lang="en-US" dirty="0" err="1" smtClean="0">
                <a:solidFill>
                  <a:schemeClr val="bg1"/>
                </a:solidFill>
              </a:rPr>
              <a:t>X_test.shape</a:t>
            </a:r>
            <a:r>
              <a:rPr lang="en-US" dirty="0" smtClean="0">
                <a:solidFill>
                  <a:schemeClr val="bg1"/>
                </a:solidFill>
              </a:rPr>
              <a:t>[1], 1))</a:t>
            </a:r>
            <a:r>
              <a:rPr lang="en-US" b="1" i="1" dirty="0" smtClean="0">
                <a:solidFill>
                  <a:schemeClr val="bg1"/>
                </a:solidFill>
              </a:rPr>
              <a:t>#Get the predicted scaled price</a:t>
            </a:r>
            <a:r>
              <a:rPr lang="en-US" dirty="0" smtClean="0">
                <a:solidFill>
                  <a:schemeClr val="bg1"/>
                </a:solidFill>
              </a:rPr>
              <a:t/>
            </a:r>
            <a:br>
              <a:rPr lang="en-US" dirty="0" smtClean="0">
                <a:solidFill>
                  <a:schemeClr val="bg1"/>
                </a:solidFill>
              </a:rPr>
            </a:br>
            <a:r>
              <a:rPr lang="en-US" dirty="0" err="1" smtClean="0">
                <a:solidFill>
                  <a:schemeClr val="bg1"/>
                </a:solidFill>
              </a:rPr>
              <a:t>pred_price</a:t>
            </a:r>
            <a:r>
              <a:rPr lang="en-US" dirty="0" smtClean="0">
                <a:solidFill>
                  <a:schemeClr val="bg1"/>
                </a:solidFill>
              </a:rPr>
              <a:t> = </a:t>
            </a:r>
            <a:r>
              <a:rPr lang="en-US" dirty="0" err="1" smtClean="0">
                <a:solidFill>
                  <a:schemeClr val="bg1"/>
                </a:solidFill>
              </a:rPr>
              <a:t>model.predict</a:t>
            </a:r>
            <a:r>
              <a:rPr lang="en-US" dirty="0" smtClean="0">
                <a:solidFill>
                  <a:schemeClr val="bg1"/>
                </a:solidFill>
              </a:rPr>
              <a:t>(</a:t>
            </a:r>
            <a:r>
              <a:rPr lang="en-US" dirty="0" err="1" smtClean="0">
                <a:solidFill>
                  <a:schemeClr val="bg1"/>
                </a:solidFill>
              </a:rPr>
              <a:t>X_test</a:t>
            </a:r>
            <a:r>
              <a:rPr lang="en-US" dirty="0" smtClean="0">
                <a:solidFill>
                  <a:schemeClr val="bg1"/>
                </a:solidFill>
              </a:rPr>
              <a:t>)</a:t>
            </a:r>
            <a:r>
              <a:rPr lang="en-US" b="1" i="1" dirty="0" smtClean="0">
                <a:solidFill>
                  <a:schemeClr val="bg1"/>
                </a:solidFill>
              </a:rPr>
              <a:t>#undo the scaling </a:t>
            </a:r>
            <a:r>
              <a:rPr lang="en-US" dirty="0" smtClean="0">
                <a:solidFill>
                  <a:schemeClr val="bg1"/>
                </a:solidFill>
              </a:rPr>
              <a:t/>
            </a:r>
            <a:br>
              <a:rPr lang="en-US" dirty="0" smtClean="0">
                <a:solidFill>
                  <a:schemeClr val="bg1"/>
                </a:solidFill>
              </a:rPr>
            </a:br>
            <a:r>
              <a:rPr lang="en-US" dirty="0" err="1" smtClean="0">
                <a:solidFill>
                  <a:schemeClr val="bg1"/>
                </a:solidFill>
              </a:rPr>
              <a:t>pred_price</a:t>
            </a:r>
            <a:r>
              <a:rPr lang="en-US" dirty="0" smtClean="0">
                <a:solidFill>
                  <a:schemeClr val="bg1"/>
                </a:solidFill>
              </a:rPr>
              <a:t> = </a:t>
            </a:r>
            <a:r>
              <a:rPr lang="en-US" dirty="0" err="1" smtClean="0">
                <a:solidFill>
                  <a:schemeClr val="bg1"/>
                </a:solidFill>
              </a:rPr>
              <a:t>scaler.inverse_transform</a:t>
            </a:r>
            <a:r>
              <a:rPr lang="en-US" dirty="0" smtClean="0">
                <a:solidFill>
                  <a:schemeClr val="bg1"/>
                </a:solidFill>
              </a:rPr>
              <a:t>(</a:t>
            </a:r>
            <a:r>
              <a:rPr lang="en-US" dirty="0" err="1" smtClean="0">
                <a:solidFill>
                  <a:schemeClr val="bg1"/>
                </a:solidFill>
              </a:rPr>
              <a:t>pred_price</a:t>
            </a:r>
            <a:r>
              <a:rPr lang="en-US" dirty="0" smtClean="0">
                <a:solidFill>
                  <a:schemeClr val="bg1"/>
                </a:solidFill>
              </a:rPr>
              <a:t>)</a:t>
            </a:r>
            <a:br>
              <a:rPr lang="en-US" dirty="0" smtClean="0">
                <a:solidFill>
                  <a:schemeClr val="bg1"/>
                </a:solidFill>
              </a:rPr>
            </a:br>
            <a:r>
              <a:rPr lang="en-US" dirty="0" smtClean="0">
                <a:solidFill>
                  <a:schemeClr val="bg1"/>
                </a:solidFill>
              </a:rPr>
              <a:t>print(</a:t>
            </a:r>
            <a:r>
              <a:rPr lang="en-US" dirty="0" err="1" smtClean="0">
                <a:solidFill>
                  <a:schemeClr val="bg1"/>
                </a:solidFill>
              </a:rPr>
              <a:t>pred_price</a:t>
            </a:r>
            <a:r>
              <a:rPr lang="en-US" dirty="0" smtClean="0">
                <a:solidFill>
                  <a:schemeClr val="bg1"/>
                </a:solidFill>
              </a:rPr>
              <a:t>)</a:t>
            </a:r>
            <a:endParaRPr lang="en-US" dirty="0" smtClean="0">
              <a:solidFill>
                <a:schemeClr val="bg1"/>
              </a:solidFill>
              <a:effectLst/>
            </a:endParaRPr>
          </a:p>
          <a:p>
            <a:r>
              <a:rPr lang="en-US" dirty="0" smtClean="0">
                <a:solidFill>
                  <a:schemeClr val="bg1"/>
                </a:solidFill>
              </a:rPr>
              <a:t>The predicted price for 12/18/2019</a:t>
            </a:r>
            <a:r>
              <a:rPr lang="en-US" dirty="0">
                <a:solidFill>
                  <a:schemeClr val="bg1"/>
                </a:solidFill>
              </a:rPr>
              <a:t>Now let’s see what the actual price for that day was</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332081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772400" cy="655638"/>
          </a:xfrm>
        </p:spPr>
        <p:txBody>
          <a:bodyPr>
            <a:normAutofit fontScale="90000"/>
          </a:bodyPr>
          <a:lstStyle/>
          <a:p>
            <a:r>
              <a:rPr lang="en-US" b="1" i="1" dirty="0">
                <a:solidFill>
                  <a:schemeClr val="bg1"/>
                </a:solidFill>
              </a:rPr>
              <a:t>#Show the valid and predicted prices</a:t>
            </a:r>
            <a:r>
              <a:rPr lang="en-US" dirty="0"/>
              <a:t/>
            </a:r>
            <a:br>
              <a:rPr lang="en-US" dirty="0"/>
            </a:br>
            <a:r>
              <a:rPr lang="en-US" dirty="0"/>
              <a:t>valid</a:t>
            </a:r>
          </a:p>
        </p:txBody>
      </p:sp>
      <p:pic>
        <p:nvPicPr>
          <p:cNvPr id="1026" name="Picture 2" descr="C:\Users\prann\Downloads\1_Fum5hWRzPUtjZTmHELMc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7696200" cy="48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06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lum/>
          </a:blip>
          <a:srcRect/>
          <a:stretch>
            <a:fillRect l="-21000" r="-2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555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82000" cy="5105400"/>
          </a:xfrm>
        </p:spPr>
        <p:txBody>
          <a:bodyPr>
            <a:normAutofit fontScale="62500" lnSpcReduction="20000"/>
          </a:bodyPr>
          <a:lstStyle/>
          <a:p>
            <a:r>
              <a:rPr lang="en-US" dirty="0">
                <a:solidFill>
                  <a:srgbClr val="FFFF00"/>
                </a:solidFill>
                <a:latin typeface="Algerian" pitchFamily="82" charset="0"/>
              </a:rPr>
              <a:t>Purpose </a:t>
            </a:r>
          </a:p>
          <a:p>
            <a:pPr marL="0" indent="0">
              <a:buNone/>
            </a:pPr>
            <a:r>
              <a:rPr lang="en-US" dirty="0" smtClean="0">
                <a:solidFill>
                  <a:schemeClr val="bg1"/>
                </a:solidFill>
              </a:rPr>
              <a:t>With </a:t>
            </a:r>
            <a:r>
              <a:rPr lang="en-US" dirty="0">
                <a:solidFill>
                  <a:schemeClr val="bg1"/>
                </a:solidFill>
              </a:rPr>
              <a:t>the advent of the digital computer, stock market prediction has since moved into the technological realm. The most prominent technique involves the use of artificial neural networks (ANNs) . ANNs can be thought of as mathematical function </a:t>
            </a:r>
            <a:r>
              <a:rPr lang="en-US" dirty="0" err="1">
                <a:solidFill>
                  <a:schemeClr val="bg1"/>
                </a:solidFill>
              </a:rPr>
              <a:t>approximators</a:t>
            </a:r>
            <a:r>
              <a:rPr lang="en-US" dirty="0">
                <a:solidFill>
                  <a:schemeClr val="bg1"/>
                </a:solidFill>
              </a:rPr>
              <a:t>. NNs require training and can have a large parameter space; it is useful to optimize the network for optimal predictive ability</a:t>
            </a:r>
          </a:p>
          <a:p>
            <a:endParaRPr lang="en-US" dirty="0" smtClean="0">
              <a:solidFill>
                <a:schemeClr val="bg1"/>
              </a:solidFill>
            </a:endParaRPr>
          </a:p>
          <a:p>
            <a:r>
              <a:rPr lang="en-US" dirty="0" smtClean="0">
                <a:solidFill>
                  <a:schemeClr val="bg1"/>
                </a:solidFill>
              </a:rPr>
              <a:t>In </a:t>
            </a:r>
            <a:r>
              <a:rPr lang="en-US" dirty="0">
                <a:solidFill>
                  <a:schemeClr val="bg1"/>
                </a:solidFill>
              </a:rPr>
              <a:t>this </a:t>
            </a:r>
            <a:r>
              <a:rPr lang="en-US" dirty="0" smtClean="0">
                <a:solidFill>
                  <a:schemeClr val="bg1"/>
                </a:solidFill>
              </a:rPr>
              <a:t>project </a:t>
            </a:r>
            <a:r>
              <a:rPr lang="en-US" dirty="0">
                <a:solidFill>
                  <a:schemeClr val="bg1"/>
                </a:solidFill>
              </a:rPr>
              <a:t>I will show you how to write a python program that predicts the price of stocks using a machine learning technique called </a:t>
            </a:r>
            <a:r>
              <a:rPr lang="en-US" b="1" dirty="0">
                <a:solidFill>
                  <a:schemeClr val="bg1"/>
                </a:solidFill>
              </a:rPr>
              <a:t>Long Short-Term Memory (LSTM)</a:t>
            </a:r>
            <a:r>
              <a:rPr lang="en-US" dirty="0">
                <a:solidFill>
                  <a:schemeClr val="bg1"/>
                </a:solidFill>
              </a:rPr>
              <a:t>. This program is really simple and I doubt any major profit will be made from this program, but it’s slightly better than guessing! Remember the stock price can be affected by many different things.</a:t>
            </a:r>
          </a:p>
          <a:p>
            <a:r>
              <a:rPr lang="en-US" b="1" dirty="0">
                <a:solidFill>
                  <a:schemeClr val="bg1"/>
                </a:solidFill>
              </a:rPr>
              <a:t>Long short-term memory (LSTM)</a:t>
            </a:r>
            <a:r>
              <a:rPr lang="en-US" dirty="0">
                <a:solidFill>
                  <a:schemeClr val="bg1"/>
                </a:solidFill>
              </a:rPr>
              <a:t> is an artificial recurrent neural network (RNN) architecture used in the field of deep learning. Unlike standard feed forward neural networks, LSTM has feedback connections. It can not only process single data points (such as images), but also entire sequences of data (such as speech or video). </a:t>
            </a:r>
            <a:endParaRPr lang="en-US" dirty="0" smtClean="0">
              <a:solidFill>
                <a:schemeClr val="bg1"/>
              </a:solidFill>
            </a:endParaRPr>
          </a:p>
        </p:txBody>
      </p:sp>
      <p:sp>
        <p:nvSpPr>
          <p:cNvPr id="5" name="Title 1"/>
          <p:cNvSpPr>
            <a:spLocks noGrp="1"/>
          </p:cNvSpPr>
          <p:nvPr>
            <p:ph type="title"/>
          </p:nvPr>
        </p:nvSpPr>
        <p:spPr>
          <a:xfrm>
            <a:off x="457200" y="274638"/>
            <a:ext cx="8229600" cy="1143000"/>
          </a:xfrm>
        </p:spPr>
        <p:txBody>
          <a:bodyPr>
            <a:normAutofit fontScale="90000"/>
          </a:bodyPr>
          <a:lstStyle/>
          <a:p>
            <a:r>
              <a:rPr lang="en-US" b="0" cap="none" spc="0" dirty="0" smtClean="0">
                <a:ln w="18415" cmpd="sng">
                  <a:solidFill>
                    <a:srgbClr val="FFFFFF"/>
                  </a:solidFill>
                  <a:prstDash val="solid"/>
                </a:ln>
                <a:solidFill>
                  <a:srgbClr val="FFFF00"/>
                </a:solidFill>
                <a:effectLst>
                  <a:outerShdw blurRad="63500" dir="3600000" algn="tl" rotWithShape="0">
                    <a:srgbClr val="000000">
                      <a:alpha val="70000"/>
                    </a:srgbClr>
                  </a:outerShdw>
                  <a:reflection blurRad="6350" stA="55000" endA="300" endPos="45500" dir="5400000" sy="-100000" algn="bl" rotWithShape="0"/>
                </a:effectLst>
              </a:rPr>
              <a:t>Project Title :Stock Market Value Prediction</a:t>
            </a:r>
            <a:r>
              <a:rPr lang="en-US" dirty="0" smtClean="0"/>
              <a:t> </a:t>
            </a:r>
            <a:endParaRPr lang="en-US" dirty="0"/>
          </a:p>
        </p:txBody>
      </p:sp>
    </p:spTree>
    <p:extLst>
      <p:ext uri="{BB962C8B-B14F-4D97-AF65-F5344CB8AC3E}">
        <p14:creationId xmlns:p14="http://schemas.microsoft.com/office/powerpoint/2010/main" val="238934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1143000"/>
          </a:xfrm>
        </p:spPr>
        <p:txBody>
          <a:bodyPr>
            <a:normAutofit/>
          </a:bodyPr>
          <a:lstStyle/>
          <a:p>
            <a:pPr marL="571500" indent="-571500" algn="l">
              <a:buFont typeface="Wingdings" pitchFamily="2" charset="2"/>
              <a:buChar char="v"/>
            </a:pPr>
            <a:r>
              <a:rPr lang="en-US" b="1" dirty="0">
                <a:solidFill>
                  <a:srgbClr val="FFFF00"/>
                </a:solidFill>
              </a:rPr>
              <a:t>Start Programming</a:t>
            </a:r>
            <a:r>
              <a:rPr lang="en-US" b="1" dirty="0" smtClean="0">
                <a:solidFill>
                  <a:srgbClr val="FFFF00"/>
                </a:solidFill>
              </a:rPr>
              <a:t>:</a:t>
            </a:r>
            <a:endParaRPr lang="en-US" dirty="0">
              <a:solidFill>
                <a:srgbClr val="FFFF00"/>
              </a:solidFill>
            </a:endParaRPr>
          </a:p>
        </p:txBody>
      </p:sp>
      <p:sp>
        <p:nvSpPr>
          <p:cNvPr id="3" name="Content Placeholder 2"/>
          <p:cNvSpPr>
            <a:spLocks noGrp="1"/>
          </p:cNvSpPr>
          <p:nvPr>
            <p:ph idx="1"/>
          </p:nvPr>
        </p:nvSpPr>
        <p:spPr>
          <a:xfrm>
            <a:off x="76200" y="838200"/>
            <a:ext cx="8686800" cy="6019800"/>
          </a:xfrm>
        </p:spPr>
        <p:txBody>
          <a:bodyPr>
            <a:noAutofit/>
          </a:bodyPr>
          <a:lstStyle/>
          <a:p>
            <a:r>
              <a:rPr lang="en-US" sz="1800" dirty="0">
                <a:solidFill>
                  <a:schemeClr val="bg1"/>
                </a:solidFill>
              </a:rPr>
              <a:t>I will start by stating what I want this program to do. I want this program to predict the prices of Apple Inc. stock 60 days in the future based off of the current Close price.</a:t>
            </a:r>
          </a:p>
          <a:p>
            <a:r>
              <a:rPr lang="en-US" sz="1800" dirty="0">
                <a:solidFill>
                  <a:schemeClr val="bg1"/>
                </a:solidFill>
              </a:rPr>
              <a:t>First I will write a description about the program.</a:t>
            </a:r>
          </a:p>
          <a:p>
            <a:r>
              <a:rPr lang="en-US" sz="1800" b="1" i="1" dirty="0">
                <a:solidFill>
                  <a:schemeClr val="bg1"/>
                </a:solidFill>
              </a:rPr>
              <a:t># Description: This program uses an artificial recurrent neural network called Long Short Term Memory (LSTM) to predict the closing stock price of a corporation (Apple Inc.) using the past 60 day stock </a:t>
            </a:r>
            <a:r>
              <a:rPr lang="en-US" sz="1800" b="1" i="1" dirty="0" err="1">
                <a:solidFill>
                  <a:schemeClr val="bg1"/>
                </a:solidFill>
              </a:rPr>
              <a:t>price.</a:t>
            </a:r>
            <a:r>
              <a:rPr lang="en-US" sz="1800" dirty="0" err="1">
                <a:solidFill>
                  <a:schemeClr val="bg1"/>
                </a:solidFill>
              </a:rPr>
              <a:t>Next</a:t>
            </a:r>
            <a:r>
              <a:rPr lang="en-US" sz="1800" dirty="0">
                <a:solidFill>
                  <a:schemeClr val="bg1"/>
                </a:solidFill>
              </a:rPr>
              <a:t> I will load / import the libraries that will be used throughout this program.</a:t>
            </a:r>
          </a:p>
          <a:p>
            <a:r>
              <a:rPr lang="en-US" sz="1800" b="1" dirty="0">
                <a:solidFill>
                  <a:schemeClr val="bg1"/>
                </a:solidFill>
              </a:rPr>
              <a:t>#Import the libraries</a:t>
            </a:r>
            <a:br>
              <a:rPr lang="en-US" sz="1800" b="1" dirty="0">
                <a:solidFill>
                  <a:schemeClr val="bg1"/>
                </a:solidFill>
              </a:rPr>
            </a:br>
            <a:r>
              <a:rPr lang="en-US" sz="1800" b="1" dirty="0">
                <a:solidFill>
                  <a:schemeClr val="bg1"/>
                </a:solidFill>
              </a:rPr>
              <a:t>import</a:t>
            </a:r>
            <a:r>
              <a:rPr lang="en-US" sz="1800" dirty="0">
                <a:solidFill>
                  <a:schemeClr val="bg1"/>
                </a:solidFill>
              </a:rPr>
              <a:t> </a:t>
            </a:r>
            <a:r>
              <a:rPr lang="en-US" sz="1800" b="1" dirty="0">
                <a:solidFill>
                  <a:schemeClr val="bg1"/>
                </a:solidFill>
              </a:rPr>
              <a:t>math</a:t>
            </a:r>
            <a:r>
              <a:rPr lang="en-US" sz="1800" dirty="0">
                <a:solidFill>
                  <a:schemeClr val="bg1"/>
                </a:solidFill>
              </a:rPr>
              <a:t/>
            </a:r>
            <a:br>
              <a:rPr lang="en-US" sz="1800" dirty="0">
                <a:solidFill>
                  <a:schemeClr val="bg1"/>
                </a:solidFill>
              </a:rPr>
            </a:br>
            <a:r>
              <a:rPr lang="en-US" sz="1800" b="1" dirty="0">
                <a:solidFill>
                  <a:schemeClr val="bg1"/>
                </a:solidFill>
              </a:rPr>
              <a:t>import</a:t>
            </a:r>
            <a:r>
              <a:rPr lang="en-US" sz="1800" dirty="0">
                <a:solidFill>
                  <a:schemeClr val="bg1"/>
                </a:solidFill>
              </a:rPr>
              <a:t> </a:t>
            </a:r>
            <a:r>
              <a:rPr lang="en-US" sz="1800" b="1" dirty="0" err="1">
                <a:solidFill>
                  <a:schemeClr val="bg1"/>
                </a:solidFill>
              </a:rPr>
              <a:t>pandas_datareader</a:t>
            </a:r>
            <a:r>
              <a:rPr lang="en-US" sz="1800" dirty="0">
                <a:solidFill>
                  <a:schemeClr val="bg1"/>
                </a:solidFill>
              </a:rPr>
              <a:t> </a:t>
            </a:r>
            <a:r>
              <a:rPr lang="en-US" sz="1800" b="1" dirty="0">
                <a:solidFill>
                  <a:schemeClr val="bg1"/>
                </a:solidFill>
              </a:rPr>
              <a:t>as</a:t>
            </a:r>
            <a:r>
              <a:rPr lang="en-US" sz="1800" dirty="0">
                <a:solidFill>
                  <a:schemeClr val="bg1"/>
                </a:solidFill>
              </a:rPr>
              <a:t> </a:t>
            </a:r>
            <a:r>
              <a:rPr lang="en-US" sz="1800" b="1" dirty="0">
                <a:solidFill>
                  <a:schemeClr val="bg1"/>
                </a:solidFill>
              </a:rPr>
              <a:t>web</a:t>
            </a:r>
            <a:r>
              <a:rPr lang="en-US" sz="1800" dirty="0">
                <a:solidFill>
                  <a:schemeClr val="bg1"/>
                </a:solidFill>
              </a:rPr>
              <a:t/>
            </a:r>
            <a:br>
              <a:rPr lang="en-US" sz="1800" dirty="0">
                <a:solidFill>
                  <a:schemeClr val="bg1"/>
                </a:solidFill>
              </a:rPr>
            </a:br>
            <a:r>
              <a:rPr lang="en-US" sz="1800" b="1" dirty="0">
                <a:solidFill>
                  <a:schemeClr val="bg1"/>
                </a:solidFill>
              </a:rPr>
              <a:t>import</a:t>
            </a:r>
            <a:r>
              <a:rPr lang="en-US" sz="1800" dirty="0">
                <a:solidFill>
                  <a:schemeClr val="bg1"/>
                </a:solidFill>
              </a:rPr>
              <a:t> </a:t>
            </a:r>
            <a:r>
              <a:rPr lang="en-US" sz="1800" b="1" dirty="0" err="1">
                <a:solidFill>
                  <a:schemeClr val="bg1"/>
                </a:solidFill>
              </a:rPr>
              <a:t>numpy</a:t>
            </a:r>
            <a:r>
              <a:rPr lang="en-US" sz="1800" dirty="0">
                <a:solidFill>
                  <a:schemeClr val="bg1"/>
                </a:solidFill>
              </a:rPr>
              <a:t> </a:t>
            </a:r>
            <a:r>
              <a:rPr lang="en-US" sz="1800" b="1" dirty="0">
                <a:solidFill>
                  <a:schemeClr val="bg1"/>
                </a:solidFill>
              </a:rPr>
              <a:t>as</a:t>
            </a:r>
            <a:r>
              <a:rPr lang="en-US" sz="1800" dirty="0">
                <a:solidFill>
                  <a:schemeClr val="bg1"/>
                </a:solidFill>
              </a:rPr>
              <a:t> </a:t>
            </a:r>
            <a:r>
              <a:rPr lang="en-US" sz="1800" b="1" dirty="0" err="1">
                <a:solidFill>
                  <a:schemeClr val="bg1"/>
                </a:solidFill>
              </a:rPr>
              <a:t>np</a:t>
            </a:r>
            <a:r>
              <a:rPr lang="en-US" sz="1800" dirty="0">
                <a:solidFill>
                  <a:schemeClr val="bg1"/>
                </a:solidFill>
              </a:rPr>
              <a:t/>
            </a:r>
            <a:br>
              <a:rPr lang="en-US" sz="1800" dirty="0">
                <a:solidFill>
                  <a:schemeClr val="bg1"/>
                </a:solidFill>
              </a:rPr>
            </a:br>
            <a:r>
              <a:rPr lang="en-US" sz="1800" b="1" dirty="0">
                <a:solidFill>
                  <a:schemeClr val="bg1"/>
                </a:solidFill>
              </a:rPr>
              <a:t>import</a:t>
            </a:r>
            <a:r>
              <a:rPr lang="en-US" sz="1800" dirty="0">
                <a:solidFill>
                  <a:schemeClr val="bg1"/>
                </a:solidFill>
              </a:rPr>
              <a:t> </a:t>
            </a:r>
            <a:r>
              <a:rPr lang="en-US" sz="1800" b="1" dirty="0">
                <a:solidFill>
                  <a:schemeClr val="bg1"/>
                </a:solidFill>
              </a:rPr>
              <a:t>pandas</a:t>
            </a:r>
            <a:r>
              <a:rPr lang="en-US" sz="1800" dirty="0">
                <a:solidFill>
                  <a:schemeClr val="bg1"/>
                </a:solidFill>
              </a:rPr>
              <a:t> </a:t>
            </a:r>
            <a:r>
              <a:rPr lang="en-US" sz="1800" b="1" dirty="0">
                <a:solidFill>
                  <a:schemeClr val="bg1"/>
                </a:solidFill>
              </a:rPr>
              <a:t>as</a:t>
            </a:r>
            <a:r>
              <a:rPr lang="en-US" sz="1800" dirty="0">
                <a:solidFill>
                  <a:schemeClr val="bg1"/>
                </a:solidFill>
              </a:rPr>
              <a:t> </a:t>
            </a:r>
            <a:r>
              <a:rPr lang="en-US" sz="1800" b="1" dirty="0" err="1">
                <a:solidFill>
                  <a:schemeClr val="bg1"/>
                </a:solidFill>
              </a:rPr>
              <a:t>pd</a:t>
            </a:r>
            <a:r>
              <a:rPr lang="en-US" sz="1800" dirty="0">
                <a:solidFill>
                  <a:schemeClr val="bg1"/>
                </a:solidFill>
              </a:rPr>
              <a:t/>
            </a:r>
            <a:br>
              <a:rPr lang="en-US" sz="1800" dirty="0">
                <a:solidFill>
                  <a:schemeClr val="bg1"/>
                </a:solidFill>
              </a:rPr>
            </a:br>
            <a:r>
              <a:rPr lang="en-US" sz="1800" b="1" dirty="0">
                <a:solidFill>
                  <a:schemeClr val="bg1"/>
                </a:solidFill>
              </a:rPr>
              <a:t>from</a:t>
            </a:r>
            <a:r>
              <a:rPr lang="en-US" sz="1800" dirty="0">
                <a:solidFill>
                  <a:schemeClr val="bg1"/>
                </a:solidFill>
              </a:rPr>
              <a:t> </a:t>
            </a:r>
            <a:r>
              <a:rPr lang="en-US" sz="1800" b="1" dirty="0" err="1">
                <a:solidFill>
                  <a:schemeClr val="bg1"/>
                </a:solidFill>
              </a:rPr>
              <a:t>sklearn.preprocessing</a:t>
            </a:r>
            <a:r>
              <a:rPr lang="en-US" sz="1800" dirty="0">
                <a:solidFill>
                  <a:schemeClr val="bg1"/>
                </a:solidFill>
              </a:rPr>
              <a:t> </a:t>
            </a:r>
            <a:r>
              <a:rPr lang="en-US" sz="1800" b="1" dirty="0">
                <a:solidFill>
                  <a:schemeClr val="bg1"/>
                </a:solidFill>
              </a:rPr>
              <a:t>import</a:t>
            </a:r>
            <a:r>
              <a:rPr lang="en-US" sz="1800" dirty="0">
                <a:solidFill>
                  <a:schemeClr val="bg1"/>
                </a:solidFill>
              </a:rPr>
              <a:t> </a:t>
            </a:r>
            <a:r>
              <a:rPr lang="en-US" sz="1800" dirty="0" err="1">
                <a:solidFill>
                  <a:schemeClr val="bg1"/>
                </a:solidFill>
              </a:rPr>
              <a:t>MinMaxScaler</a:t>
            </a:r>
            <a:r>
              <a:rPr lang="en-US" sz="1800" dirty="0">
                <a:solidFill>
                  <a:schemeClr val="bg1"/>
                </a:solidFill>
              </a:rPr>
              <a:t/>
            </a:r>
            <a:br>
              <a:rPr lang="en-US" sz="1800" dirty="0">
                <a:solidFill>
                  <a:schemeClr val="bg1"/>
                </a:solidFill>
              </a:rPr>
            </a:br>
            <a:r>
              <a:rPr lang="en-US" sz="1800" b="1" dirty="0">
                <a:solidFill>
                  <a:schemeClr val="bg1"/>
                </a:solidFill>
              </a:rPr>
              <a:t>from</a:t>
            </a:r>
            <a:r>
              <a:rPr lang="en-US" sz="1800" dirty="0">
                <a:solidFill>
                  <a:schemeClr val="bg1"/>
                </a:solidFill>
              </a:rPr>
              <a:t> </a:t>
            </a:r>
            <a:r>
              <a:rPr lang="en-US" sz="1800" b="1" dirty="0" err="1">
                <a:solidFill>
                  <a:schemeClr val="bg1"/>
                </a:solidFill>
              </a:rPr>
              <a:t>keras.models</a:t>
            </a:r>
            <a:r>
              <a:rPr lang="en-US" sz="1800" dirty="0">
                <a:solidFill>
                  <a:schemeClr val="bg1"/>
                </a:solidFill>
              </a:rPr>
              <a:t> </a:t>
            </a:r>
            <a:r>
              <a:rPr lang="en-US" sz="1800" b="1" dirty="0">
                <a:solidFill>
                  <a:schemeClr val="bg1"/>
                </a:solidFill>
              </a:rPr>
              <a:t>import</a:t>
            </a:r>
            <a:r>
              <a:rPr lang="en-US" sz="1800" dirty="0">
                <a:solidFill>
                  <a:schemeClr val="bg1"/>
                </a:solidFill>
              </a:rPr>
              <a:t> Sequential</a:t>
            </a:r>
            <a:br>
              <a:rPr lang="en-US" sz="1800" dirty="0">
                <a:solidFill>
                  <a:schemeClr val="bg1"/>
                </a:solidFill>
              </a:rPr>
            </a:br>
            <a:r>
              <a:rPr lang="en-US" sz="1800" b="1" dirty="0">
                <a:solidFill>
                  <a:schemeClr val="bg1"/>
                </a:solidFill>
              </a:rPr>
              <a:t>from</a:t>
            </a:r>
            <a:r>
              <a:rPr lang="en-US" sz="1800" dirty="0">
                <a:solidFill>
                  <a:schemeClr val="bg1"/>
                </a:solidFill>
              </a:rPr>
              <a:t> </a:t>
            </a:r>
            <a:r>
              <a:rPr lang="en-US" sz="1800" b="1" dirty="0" err="1">
                <a:solidFill>
                  <a:schemeClr val="bg1"/>
                </a:solidFill>
              </a:rPr>
              <a:t>keras.layers</a:t>
            </a:r>
            <a:r>
              <a:rPr lang="en-US" sz="1800" dirty="0">
                <a:solidFill>
                  <a:schemeClr val="bg1"/>
                </a:solidFill>
              </a:rPr>
              <a:t> </a:t>
            </a:r>
            <a:r>
              <a:rPr lang="en-US" sz="1800" b="1" dirty="0">
                <a:solidFill>
                  <a:schemeClr val="bg1"/>
                </a:solidFill>
              </a:rPr>
              <a:t>import</a:t>
            </a:r>
            <a:r>
              <a:rPr lang="en-US" sz="1800" dirty="0">
                <a:solidFill>
                  <a:schemeClr val="bg1"/>
                </a:solidFill>
              </a:rPr>
              <a:t> Dense, LSTM</a:t>
            </a:r>
            <a:br>
              <a:rPr lang="en-US" sz="1800" dirty="0">
                <a:solidFill>
                  <a:schemeClr val="bg1"/>
                </a:solidFill>
              </a:rPr>
            </a:br>
            <a:r>
              <a:rPr lang="en-US" sz="1800" b="1" dirty="0">
                <a:solidFill>
                  <a:schemeClr val="bg1"/>
                </a:solidFill>
              </a:rPr>
              <a:t>import</a:t>
            </a:r>
            <a:r>
              <a:rPr lang="en-US" sz="1800" dirty="0">
                <a:solidFill>
                  <a:schemeClr val="bg1"/>
                </a:solidFill>
              </a:rPr>
              <a:t> </a:t>
            </a:r>
            <a:r>
              <a:rPr lang="en-US" sz="1800" b="1" dirty="0" err="1">
                <a:solidFill>
                  <a:schemeClr val="bg1"/>
                </a:solidFill>
              </a:rPr>
              <a:t>matplotlib.pyplot</a:t>
            </a:r>
            <a:r>
              <a:rPr lang="en-US" sz="1800" dirty="0">
                <a:solidFill>
                  <a:schemeClr val="bg1"/>
                </a:solidFill>
              </a:rPr>
              <a:t> </a:t>
            </a:r>
            <a:r>
              <a:rPr lang="en-US" sz="1800" b="1" dirty="0">
                <a:solidFill>
                  <a:schemeClr val="bg1"/>
                </a:solidFill>
              </a:rPr>
              <a:t>as</a:t>
            </a:r>
            <a:r>
              <a:rPr lang="en-US" sz="1800" dirty="0">
                <a:solidFill>
                  <a:schemeClr val="bg1"/>
                </a:solidFill>
              </a:rPr>
              <a:t> </a:t>
            </a:r>
            <a:r>
              <a:rPr lang="en-US" sz="1800" b="1" dirty="0" err="1">
                <a:solidFill>
                  <a:schemeClr val="bg1"/>
                </a:solidFill>
              </a:rPr>
              <a:t>plt</a:t>
            </a:r>
            <a:r>
              <a:rPr lang="en-US" sz="1800" dirty="0">
                <a:solidFill>
                  <a:schemeClr val="bg1"/>
                </a:solidFill>
              </a:rPr>
              <a:t/>
            </a:r>
            <a:br>
              <a:rPr lang="en-US" sz="1800" dirty="0">
                <a:solidFill>
                  <a:schemeClr val="bg1"/>
                </a:solidFill>
              </a:rPr>
            </a:br>
            <a:r>
              <a:rPr lang="en-US" sz="1800" dirty="0" err="1">
                <a:solidFill>
                  <a:schemeClr val="bg1"/>
                </a:solidFill>
              </a:rPr>
              <a:t>plt.style.use</a:t>
            </a:r>
            <a:r>
              <a:rPr lang="en-US" sz="1800" dirty="0">
                <a:solidFill>
                  <a:schemeClr val="bg1"/>
                </a:solidFill>
              </a:rPr>
              <a:t>('</a:t>
            </a:r>
            <a:r>
              <a:rPr lang="en-US" sz="1800" dirty="0" err="1">
                <a:solidFill>
                  <a:schemeClr val="bg1"/>
                </a:solidFill>
              </a:rPr>
              <a:t>fivethirtyeight</a:t>
            </a:r>
            <a:r>
              <a:rPr lang="en-US" sz="1800" dirty="0">
                <a:solidFill>
                  <a:schemeClr val="bg1"/>
                </a:solidFill>
              </a:rPr>
              <a:t>')I will get the stock quote for the company ‘Apple Inc.’ using the companies stock ticker (AAPL) from January 1st, 2012 to December 17th, 2019</a:t>
            </a:r>
            <a:r>
              <a:rPr lang="en-US" sz="1800" dirty="0" smtClean="0">
                <a:solidFill>
                  <a:schemeClr val="bg1"/>
                </a:solidFill>
              </a:rPr>
              <a:t>.</a:t>
            </a:r>
            <a:endParaRPr lang="en-US" sz="1800" dirty="0">
              <a:solidFill>
                <a:schemeClr val="bg1"/>
              </a:solidFill>
            </a:endParaRPr>
          </a:p>
        </p:txBody>
      </p:sp>
    </p:spTree>
    <p:extLst>
      <p:ext uri="{BB962C8B-B14F-4D97-AF65-F5344CB8AC3E}">
        <p14:creationId xmlns:p14="http://schemas.microsoft.com/office/powerpoint/2010/main" val="1420415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lstStyle/>
          <a:p>
            <a:r>
              <a:rPr lang="en-US" sz="2400" b="1" i="1" dirty="0"/>
              <a:t>#Get the stock quote</a:t>
            </a:r>
            <a:r>
              <a:rPr lang="en-US" sz="2400" b="1" dirty="0"/>
              <a:t> </a:t>
            </a:r>
            <a:r>
              <a:rPr lang="en-US" sz="2400" dirty="0"/>
              <a:t/>
            </a:r>
            <a:br>
              <a:rPr lang="en-US" sz="2400" dirty="0"/>
            </a:br>
            <a:r>
              <a:rPr lang="en-US" sz="2400" dirty="0" err="1"/>
              <a:t>df</a:t>
            </a:r>
            <a:r>
              <a:rPr lang="en-US" sz="2400" dirty="0"/>
              <a:t> = </a:t>
            </a:r>
            <a:r>
              <a:rPr lang="en-US" sz="2400" dirty="0" err="1"/>
              <a:t>web.DataReader</a:t>
            </a:r>
            <a:r>
              <a:rPr lang="en-US" sz="2400" dirty="0"/>
              <a:t>('AAPL', </a:t>
            </a:r>
            <a:r>
              <a:rPr lang="en-US" sz="2400" dirty="0" err="1"/>
              <a:t>data_source</a:t>
            </a:r>
            <a:r>
              <a:rPr lang="en-US" sz="2400" dirty="0"/>
              <a:t>='yahoo', start='2012-01-01', end='2019-12-17') </a:t>
            </a:r>
            <a:br>
              <a:rPr lang="en-US" sz="2400" dirty="0"/>
            </a:br>
            <a:r>
              <a:rPr lang="en-US" sz="2400" b="1" i="1" dirty="0"/>
              <a:t>#Show the data</a:t>
            </a:r>
            <a:r>
              <a:rPr lang="en-US" sz="2400" b="1" dirty="0"/>
              <a:t> </a:t>
            </a:r>
            <a:r>
              <a:rPr lang="en-US" sz="2400" dirty="0"/>
              <a:t/>
            </a:r>
            <a:br>
              <a:rPr lang="en-US" sz="2400" dirty="0"/>
            </a:br>
            <a:r>
              <a:rPr lang="en-US" sz="2400" dirty="0" err="1"/>
              <a:t>df</a:t>
            </a:r>
            <a:endParaRPr lang="en-US" sz="2400" dirty="0" smtClean="0">
              <a:effectLst/>
            </a:endParaRPr>
          </a:p>
          <a:p>
            <a:endParaRPr lang="en-US" dirty="0"/>
          </a:p>
        </p:txBody>
      </p:sp>
      <p:pic>
        <p:nvPicPr>
          <p:cNvPr id="1026" name="Picture 2" descr="C:\Users\prann\Downloads\1_yFsqd3uiyvZEbVJ6Hi4Nc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010400" cy="4562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757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5" y="304800"/>
            <a:ext cx="8382000" cy="4525963"/>
          </a:xfrm>
        </p:spPr>
        <p:txBody>
          <a:bodyPr>
            <a:normAutofit/>
          </a:bodyPr>
          <a:lstStyle/>
          <a:p>
            <a:r>
              <a:rPr lang="en-US" sz="2400" b="1" i="1" dirty="0" smtClean="0">
                <a:solidFill>
                  <a:schemeClr val="bg1"/>
                </a:solidFill>
              </a:rPr>
              <a:t>#</a:t>
            </a:r>
            <a:r>
              <a:rPr lang="en-US" sz="2400" b="1" i="1" dirty="0">
                <a:solidFill>
                  <a:schemeClr val="bg1"/>
                </a:solidFill>
              </a:rPr>
              <a:t>Visualize the closing price history</a:t>
            </a:r>
            <a:r>
              <a:rPr lang="en-US" sz="2400" dirty="0">
                <a:solidFill>
                  <a:schemeClr val="bg1"/>
                </a:solidFill>
              </a:rPr>
              <a:t/>
            </a:r>
            <a:br>
              <a:rPr lang="en-US" sz="2400" dirty="0">
                <a:solidFill>
                  <a:schemeClr val="bg1"/>
                </a:solidFill>
              </a:rPr>
            </a:br>
            <a:r>
              <a:rPr lang="en-US" sz="2400" dirty="0" err="1">
                <a:solidFill>
                  <a:schemeClr val="bg1"/>
                </a:solidFill>
              </a:rPr>
              <a:t>plt.figure</a:t>
            </a:r>
            <a:r>
              <a:rPr lang="en-US" sz="2400" dirty="0">
                <a:solidFill>
                  <a:schemeClr val="bg1"/>
                </a:solidFill>
              </a:rPr>
              <a:t>(</a:t>
            </a:r>
            <a:r>
              <a:rPr lang="en-US" sz="2400" dirty="0" err="1">
                <a:solidFill>
                  <a:schemeClr val="bg1"/>
                </a:solidFill>
              </a:rPr>
              <a:t>figsize</a:t>
            </a:r>
            <a:r>
              <a:rPr lang="en-US" sz="2400" dirty="0">
                <a:solidFill>
                  <a:schemeClr val="bg1"/>
                </a:solidFill>
              </a:rPr>
              <a:t>=(16,8))</a:t>
            </a:r>
            <a:br>
              <a:rPr lang="en-US" sz="2400" dirty="0">
                <a:solidFill>
                  <a:schemeClr val="bg1"/>
                </a:solidFill>
              </a:rPr>
            </a:br>
            <a:r>
              <a:rPr lang="en-US" sz="2400" dirty="0" err="1">
                <a:solidFill>
                  <a:schemeClr val="bg1"/>
                </a:solidFill>
              </a:rPr>
              <a:t>plt.title</a:t>
            </a:r>
            <a:r>
              <a:rPr lang="en-US" sz="2400" dirty="0">
                <a:solidFill>
                  <a:schemeClr val="bg1"/>
                </a:solidFill>
              </a:rPr>
              <a:t>('Close Price History')</a:t>
            </a:r>
            <a:br>
              <a:rPr lang="en-US" sz="2400" dirty="0">
                <a:solidFill>
                  <a:schemeClr val="bg1"/>
                </a:solidFill>
              </a:rPr>
            </a:br>
            <a:r>
              <a:rPr lang="en-US" sz="2400" dirty="0" err="1">
                <a:solidFill>
                  <a:schemeClr val="bg1"/>
                </a:solidFill>
              </a:rPr>
              <a:t>plt.plot</a:t>
            </a:r>
            <a:r>
              <a:rPr lang="en-US" sz="2400" dirty="0">
                <a:solidFill>
                  <a:schemeClr val="bg1"/>
                </a:solidFill>
              </a:rPr>
              <a:t>(</a:t>
            </a:r>
            <a:r>
              <a:rPr lang="en-US" sz="2400" dirty="0" err="1">
                <a:solidFill>
                  <a:schemeClr val="bg1"/>
                </a:solidFill>
              </a:rPr>
              <a:t>df</a:t>
            </a:r>
            <a:r>
              <a:rPr lang="en-US" sz="2400" dirty="0">
                <a:solidFill>
                  <a:schemeClr val="bg1"/>
                </a:solidFill>
              </a:rPr>
              <a:t>['Close'])</a:t>
            </a:r>
            <a:br>
              <a:rPr lang="en-US" sz="2400" dirty="0">
                <a:solidFill>
                  <a:schemeClr val="bg1"/>
                </a:solidFill>
              </a:rPr>
            </a:br>
            <a:r>
              <a:rPr lang="en-US" sz="2400" dirty="0" err="1">
                <a:solidFill>
                  <a:schemeClr val="bg1"/>
                </a:solidFill>
              </a:rPr>
              <a:t>plt.xlabel</a:t>
            </a:r>
            <a:r>
              <a:rPr lang="en-US" sz="2400" dirty="0">
                <a:solidFill>
                  <a:schemeClr val="bg1"/>
                </a:solidFill>
              </a:rPr>
              <a:t>('Date',</a:t>
            </a:r>
            <a:r>
              <a:rPr lang="en-US" sz="2400" dirty="0" err="1">
                <a:solidFill>
                  <a:schemeClr val="bg1"/>
                </a:solidFill>
              </a:rPr>
              <a:t>fontsize</a:t>
            </a:r>
            <a:r>
              <a:rPr lang="en-US" sz="2400" dirty="0">
                <a:solidFill>
                  <a:schemeClr val="bg1"/>
                </a:solidFill>
              </a:rPr>
              <a:t>=18)</a:t>
            </a:r>
            <a:br>
              <a:rPr lang="en-US" sz="2400" dirty="0">
                <a:solidFill>
                  <a:schemeClr val="bg1"/>
                </a:solidFill>
              </a:rPr>
            </a:br>
            <a:r>
              <a:rPr lang="en-US" sz="2400" dirty="0" err="1">
                <a:solidFill>
                  <a:schemeClr val="bg1"/>
                </a:solidFill>
              </a:rPr>
              <a:t>plt.ylabel</a:t>
            </a:r>
            <a:r>
              <a:rPr lang="en-US" sz="2400" dirty="0">
                <a:solidFill>
                  <a:schemeClr val="bg1"/>
                </a:solidFill>
              </a:rPr>
              <a:t>('Close Price USD ($)',</a:t>
            </a:r>
            <a:r>
              <a:rPr lang="en-US" sz="2400" dirty="0" err="1">
                <a:solidFill>
                  <a:schemeClr val="bg1"/>
                </a:solidFill>
              </a:rPr>
              <a:t>fontsize</a:t>
            </a:r>
            <a:r>
              <a:rPr lang="en-US" sz="2400" dirty="0">
                <a:solidFill>
                  <a:schemeClr val="bg1"/>
                </a:solidFill>
              </a:rPr>
              <a:t>=18)</a:t>
            </a:r>
            <a:br>
              <a:rPr lang="en-US" sz="2400" dirty="0">
                <a:solidFill>
                  <a:schemeClr val="bg1"/>
                </a:solidFill>
              </a:rPr>
            </a:br>
            <a:r>
              <a:rPr lang="en-US" sz="2400" dirty="0" err="1">
                <a:solidFill>
                  <a:schemeClr val="bg1"/>
                </a:solidFill>
              </a:rPr>
              <a:t>plt.show</a:t>
            </a:r>
            <a:r>
              <a:rPr lang="en-US" sz="2400" dirty="0">
                <a:solidFill>
                  <a:schemeClr val="bg1"/>
                </a:solidFill>
              </a:rPr>
              <a:t>()</a:t>
            </a:r>
          </a:p>
        </p:txBody>
      </p:sp>
      <p:pic>
        <p:nvPicPr>
          <p:cNvPr id="2050" name="Picture 2" descr="C:\Users\prann\Downloads\1_6CKFFajmtsyS1qIeg80k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66675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79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610600" cy="5973763"/>
          </a:xfrm>
        </p:spPr>
        <p:txBody>
          <a:bodyPr>
            <a:normAutofit fontScale="92500" lnSpcReduction="10000"/>
          </a:bodyPr>
          <a:lstStyle/>
          <a:p>
            <a:r>
              <a:rPr lang="en-US" sz="2400" b="1" i="1" dirty="0" smtClean="0">
                <a:solidFill>
                  <a:schemeClr val="bg1"/>
                </a:solidFill>
              </a:rPr>
              <a:t>#</a:t>
            </a:r>
            <a:r>
              <a:rPr lang="en-US" sz="2400" b="1" i="1" dirty="0">
                <a:solidFill>
                  <a:schemeClr val="bg1"/>
                </a:solidFill>
              </a:rPr>
              <a:t>Create a new </a:t>
            </a:r>
            <a:r>
              <a:rPr lang="en-US" sz="2400" b="1" i="1" dirty="0" err="1">
                <a:solidFill>
                  <a:schemeClr val="bg1"/>
                </a:solidFill>
              </a:rPr>
              <a:t>dataframe</a:t>
            </a:r>
            <a:r>
              <a:rPr lang="en-US" sz="2400" b="1" i="1" dirty="0">
                <a:solidFill>
                  <a:schemeClr val="bg1"/>
                </a:solidFill>
              </a:rPr>
              <a:t> with only the 'Close' column</a:t>
            </a:r>
            <a:r>
              <a:rPr lang="en-US" sz="2400" dirty="0">
                <a:solidFill>
                  <a:schemeClr val="bg1"/>
                </a:solidFill>
              </a:rPr>
              <a:t/>
            </a:r>
            <a:br>
              <a:rPr lang="en-US" sz="2400" dirty="0">
                <a:solidFill>
                  <a:schemeClr val="bg1"/>
                </a:solidFill>
              </a:rPr>
            </a:br>
            <a:r>
              <a:rPr lang="en-US" sz="2400" dirty="0">
                <a:solidFill>
                  <a:schemeClr val="bg1"/>
                </a:solidFill>
              </a:rPr>
              <a:t>data = </a:t>
            </a:r>
            <a:r>
              <a:rPr lang="en-US" sz="2400" dirty="0" err="1">
                <a:solidFill>
                  <a:schemeClr val="bg1"/>
                </a:solidFill>
              </a:rPr>
              <a:t>df.filter</a:t>
            </a:r>
            <a:r>
              <a:rPr lang="en-US" sz="2400" dirty="0">
                <a:solidFill>
                  <a:schemeClr val="bg1"/>
                </a:solidFill>
              </a:rPr>
              <a:t>(['Close'])</a:t>
            </a:r>
            <a:r>
              <a:rPr lang="en-US" sz="2400" b="1" i="1" dirty="0">
                <a:solidFill>
                  <a:schemeClr val="bg1"/>
                </a:solidFill>
              </a:rPr>
              <a:t>#Converting the </a:t>
            </a:r>
            <a:r>
              <a:rPr lang="en-US" sz="2400" b="1" i="1" dirty="0" err="1">
                <a:solidFill>
                  <a:schemeClr val="bg1"/>
                </a:solidFill>
              </a:rPr>
              <a:t>dataframe</a:t>
            </a:r>
            <a:r>
              <a:rPr lang="en-US" sz="2400" b="1" i="1" dirty="0">
                <a:solidFill>
                  <a:schemeClr val="bg1"/>
                </a:solidFill>
              </a:rPr>
              <a:t> to a </a:t>
            </a:r>
            <a:r>
              <a:rPr lang="en-US" sz="2400" b="1" i="1" dirty="0" err="1">
                <a:solidFill>
                  <a:schemeClr val="bg1"/>
                </a:solidFill>
              </a:rPr>
              <a:t>numpy</a:t>
            </a:r>
            <a:r>
              <a:rPr lang="en-US" sz="2400" b="1" i="1" dirty="0">
                <a:solidFill>
                  <a:schemeClr val="bg1"/>
                </a:solidFill>
              </a:rPr>
              <a:t> array</a:t>
            </a:r>
            <a:r>
              <a:rPr lang="en-US" sz="2400" dirty="0">
                <a:solidFill>
                  <a:schemeClr val="bg1"/>
                </a:solidFill>
              </a:rPr>
              <a:t/>
            </a:r>
            <a:br>
              <a:rPr lang="en-US" sz="2400" dirty="0">
                <a:solidFill>
                  <a:schemeClr val="bg1"/>
                </a:solidFill>
              </a:rPr>
            </a:br>
            <a:r>
              <a:rPr lang="en-US" sz="2400" dirty="0">
                <a:solidFill>
                  <a:schemeClr val="bg1"/>
                </a:solidFill>
              </a:rPr>
              <a:t>dataset = </a:t>
            </a:r>
            <a:r>
              <a:rPr lang="en-US" sz="2400" dirty="0" err="1">
                <a:solidFill>
                  <a:schemeClr val="bg1"/>
                </a:solidFill>
              </a:rPr>
              <a:t>data.values</a:t>
            </a:r>
            <a:r>
              <a:rPr lang="en-US" sz="2400" b="1" i="1" dirty="0" err="1">
                <a:solidFill>
                  <a:schemeClr val="bg1"/>
                </a:solidFill>
              </a:rPr>
              <a:t>#Get</a:t>
            </a:r>
            <a:r>
              <a:rPr lang="en-US" sz="2400" b="1" i="1" dirty="0">
                <a:solidFill>
                  <a:schemeClr val="bg1"/>
                </a:solidFill>
              </a:rPr>
              <a:t> /Compute the number of rows to train the model on</a:t>
            </a:r>
            <a:r>
              <a:rPr lang="en-US" sz="2400" dirty="0">
                <a:solidFill>
                  <a:schemeClr val="bg1"/>
                </a:solidFill>
              </a:rPr>
              <a:t/>
            </a:r>
            <a:br>
              <a:rPr lang="en-US" sz="2400" dirty="0">
                <a:solidFill>
                  <a:schemeClr val="bg1"/>
                </a:solidFill>
              </a:rPr>
            </a:br>
            <a:r>
              <a:rPr lang="en-US" sz="2400" dirty="0" err="1">
                <a:solidFill>
                  <a:schemeClr val="bg1"/>
                </a:solidFill>
              </a:rPr>
              <a:t>training_data_len</a:t>
            </a:r>
            <a:r>
              <a:rPr lang="en-US" sz="2400" dirty="0">
                <a:solidFill>
                  <a:schemeClr val="bg1"/>
                </a:solidFill>
              </a:rPr>
              <a:t> = </a:t>
            </a:r>
            <a:r>
              <a:rPr lang="en-US" sz="2400" dirty="0" err="1">
                <a:solidFill>
                  <a:schemeClr val="bg1"/>
                </a:solidFill>
              </a:rPr>
              <a:t>math.ceil</a:t>
            </a:r>
            <a:r>
              <a:rPr lang="en-US" sz="2400" dirty="0">
                <a:solidFill>
                  <a:schemeClr val="bg1"/>
                </a:solidFill>
              </a:rPr>
              <a:t>( </a:t>
            </a:r>
            <a:r>
              <a:rPr lang="en-US" sz="2400" dirty="0" err="1">
                <a:solidFill>
                  <a:schemeClr val="bg1"/>
                </a:solidFill>
              </a:rPr>
              <a:t>len</a:t>
            </a:r>
            <a:r>
              <a:rPr lang="en-US" sz="2400" dirty="0">
                <a:solidFill>
                  <a:schemeClr val="bg1"/>
                </a:solidFill>
              </a:rPr>
              <a:t>(dataset) *.8) </a:t>
            </a:r>
            <a:endParaRPr lang="en-US" sz="2400" dirty="0" smtClean="0">
              <a:solidFill>
                <a:schemeClr val="bg1"/>
              </a:solidFill>
            </a:endParaRPr>
          </a:p>
          <a:p>
            <a:pPr marL="0" indent="0">
              <a:buNone/>
            </a:pPr>
            <a:endParaRPr lang="en-US" sz="2400" dirty="0" smtClean="0">
              <a:solidFill>
                <a:schemeClr val="bg1"/>
              </a:solidFill>
            </a:endParaRPr>
          </a:p>
          <a:p>
            <a:r>
              <a:rPr lang="en-US" sz="2400" b="1" i="1" dirty="0" smtClean="0">
                <a:solidFill>
                  <a:schemeClr val="bg1"/>
                </a:solidFill>
              </a:rPr>
              <a:t>#</a:t>
            </a:r>
            <a:r>
              <a:rPr lang="en-US" sz="2400" b="1" i="1" dirty="0">
                <a:solidFill>
                  <a:schemeClr val="bg1"/>
                </a:solidFill>
              </a:rPr>
              <a:t>Scale the all of the data to be values between 0 and 1</a:t>
            </a:r>
            <a:r>
              <a:rPr lang="en-US" sz="2400" b="1" dirty="0">
                <a:solidFill>
                  <a:schemeClr val="bg1"/>
                </a:solidFill>
              </a:rPr>
              <a:t> </a:t>
            </a:r>
            <a:r>
              <a:rPr lang="en-US" sz="2400" dirty="0">
                <a:solidFill>
                  <a:schemeClr val="bg1"/>
                </a:solidFill>
              </a:rPr>
              <a:t/>
            </a:r>
            <a:br>
              <a:rPr lang="en-US" sz="2400" dirty="0">
                <a:solidFill>
                  <a:schemeClr val="bg1"/>
                </a:solidFill>
              </a:rPr>
            </a:br>
            <a:r>
              <a:rPr lang="en-US" sz="2400" dirty="0" err="1">
                <a:solidFill>
                  <a:schemeClr val="bg1"/>
                </a:solidFill>
              </a:rPr>
              <a:t>scaler</a:t>
            </a:r>
            <a:r>
              <a:rPr lang="en-US" sz="2400" dirty="0">
                <a:solidFill>
                  <a:schemeClr val="bg1"/>
                </a:solidFill>
              </a:rPr>
              <a:t> = </a:t>
            </a:r>
            <a:r>
              <a:rPr lang="en-US" sz="2400" dirty="0" err="1">
                <a:solidFill>
                  <a:schemeClr val="bg1"/>
                </a:solidFill>
              </a:rPr>
              <a:t>MinMaxScaler</a:t>
            </a:r>
            <a:r>
              <a:rPr lang="en-US" sz="2400" dirty="0">
                <a:solidFill>
                  <a:schemeClr val="bg1"/>
                </a:solidFill>
              </a:rPr>
              <a:t>(</a:t>
            </a:r>
            <a:r>
              <a:rPr lang="en-US" sz="2400" dirty="0" err="1">
                <a:solidFill>
                  <a:schemeClr val="bg1"/>
                </a:solidFill>
              </a:rPr>
              <a:t>feature_range</a:t>
            </a:r>
            <a:r>
              <a:rPr lang="en-US" sz="2400" dirty="0">
                <a:solidFill>
                  <a:schemeClr val="bg1"/>
                </a:solidFill>
              </a:rPr>
              <a:t>=(0, 1)) </a:t>
            </a:r>
            <a:br>
              <a:rPr lang="en-US" sz="2400" dirty="0">
                <a:solidFill>
                  <a:schemeClr val="bg1"/>
                </a:solidFill>
              </a:rPr>
            </a:br>
            <a:r>
              <a:rPr lang="en-US" sz="2400" dirty="0" err="1">
                <a:solidFill>
                  <a:schemeClr val="bg1"/>
                </a:solidFill>
              </a:rPr>
              <a:t>scaled_data</a:t>
            </a:r>
            <a:r>
              <a:rPr lang="en-US" sz="2400" dirty="0">
                <a:solidFill>
                  <a:schemeClr val="bg1"/>
                </a:solidFill>
              </a:rPr>
              <a:t> = </a:t>
            </a:r>
            <a:r>
              <a:rPr lang="en-US" sz="2400" dirty="0" err="1">
                <a:solidFill>
                  <a:schemeClr val="bg1"/>
                </a:solidFill>
              </a:rPr>
              <a:t>scaler.fit_transform</a:t>
            </a:r>
            <a:r>
              <a:rPr lang="en-US" sz="2400" dirty="0">
                <a:solidFill>
                  <a:schemeClr val="bg1"/>
                </a:solidFill>
              </a:rPr>
              <a:t>(dataset</a:t>
            </a:r>
            <a:r>
              <a:rPr lang="en-US" sz="2400" dirty="0" smtClean="0">
                <a:solidFill>
                  <a:schemeClr val="bg1"/>
                </a:solidFill>
              </a:rPr>
              <a:t>)</a:t>
            </a:r>
          </a:p>
          <a:p>
            <a:endParaRPr lang="en-US" sz="2400" dirty="0">
              <a:solidFill>
                <a:schemeClr val="bg1"/>
              </a:solidFill>
            </a:endParaRPr>
          </a:p>
          <a:p>
            <a:r>
              <a:rPr lang="en-US" sz="2400" b="1" i="1" dirty="0">
                <a:solidFill>
                  <a:schemeClr val="bg1"/>
                </a:solidFill>
              </a:rPr>
              <a:t>#Create the scaled training data set </a:t>
            </a:r>
            <a:r>
              <a:rPr lang="en-US" sz="2400" dirty="0">
                <a:solidFill>
                  <a:schemeClr val="bg1"/>
                </a:solidFill>
              </a:rPr>
              <a:t/>
            </a:r>
            <a:br>
              <a:rPr lang="en-US" sz="2400" dirty="0">
                <a:solidFill>
                  <a:schemeClr val="bg1"/>
                </a:solidFill>
              </a:rPr>
            </a:br>
            <a:r>
              <a:rPr lang="en-US" sz="2400" dirty="0" err="1">
                <a:solidFill>
                  <a:schemeClr val="bg1"/>
                </a:solidFill>
              </a:rPr>
              <a:t>train_data</a:t>
            </a:r>
            <a:r>
              <a:rPr lang="en-US" sz="2400" dirty="0">
                <a:solidFill>
                  <a:schemeClr val="bg1"/>
                </a:solidFill>
              </a:rPr>
              <a:t> = </a:t>
            </a:r>
            <a:r>
              <a:rPr lang="en-US" sz="2400" dirty="0" err="1">
                <a:solidFill>
                  <a:schemeClr val="bg1"/>
                </a:solidFill>
              </a:rPr>
              <a:t>scaled_data</a:t>
            </a:r>
            <a:r>
              <a:rPr lang="en-US" sz="2400" dirty="0">
                <a:solidFill>
                  <a:schemeClr val="bg1"/>
                </a:solidFill>
              </a:rPr>
              <a:t>[0:training_data_len , : ]</a:t>
            </a:r>
            <a:r>
              <a:rPr lang="en-US" sz="2400" b="1" i="1" dirty="0">
                <a:solidFill>
                  <a:schemeClr val="bg1"/>
                </a:solidFill>
              </a:rPr>
              <a:t>#Split the data into </a:t>
            </a:r>
            <a:r>
              <a:rPr lang="en-US" sz="2400" b="1" i="1" dirty="0" err="1">
                <a:solidFill>
                  <a:schemeClr val="bg1"/>
                </a:solidFill>
              </a:rPr>
              <a:t>x_train</a:t>
            </a:r>
            <a:r>
              <a:rPr lang="en-US" sz="2400" b="1" i="1" dirty="0">
                <a:solidFill>
                  <a:schemeClr val="bg1"/>
                </a:solidFill>
              </a:rPr>
              <a:t> and </a:t>
            </a:r>
            <a:r>
              <a:rPr lang="en-US" sz="2400" b="1" i="1" dirty="0" err="1">
                <a:solidFill>
                  <a:schemeClr val="bg1"/>
                </a:solidFill>
              </a:rPr>
              <a:t>y_train</a:t>
            </a:r>
            <a:r>
              <a:rPr lang="en-US" sz="2400" b="1" i="1" dirty="0">
                <a:solidFill>
                  <a:schemeClr val="bg1"/>
                </a:solidFill>
              </a:rPr>
              <a:t> data sets</a:t>
            </a:r>
            <a:r>
              <a:rPr lang="en-US" sz="2400" dirty="0">
                <a:solidFill>
                  <a:schemeClr val="bg1"/>
                </a:solidFill>
              </a:rPr>
              <a:t/>
            </a:r>
            <a:br>
              <a:rPr lang="en-US" sz="2400" dirty="0">
                <a:solidFill>
                  <a:schemeClr val="bg1"/>
                </a:solidFill>
              </a:rPr>
            </a:br>
            <a:r>
              <a:rPr lang="en-US" sz="2400" dirty="0" err="1">
                <a:solidFill>
                  <a:schemeClr val="bg1"/>
                </a:solidFill>
              </a:rPr>
              <a:t>x_train</a:t>
            </a:r>
            <a:r>
              <a:rPr lang="en-US" sz="2400" dirty="0">
                <a:solidFill>
                  <a:schemeClr val="bg1"/>
                </a:solidFill>
              </a:rPr>
              <a:t>=[]</a:t>
            </a:r>
            <a:br>
              <a:rPr lang="en-US" sz="2400" dirty="0">
                <a:solidFill>
                  <a:schemeClr val="bg1"/>
                </a:solidFill>
              </a:rPr>
            </a:br>
            <a:r>
              <a:rPr lang="en-US" sz="2400" dirty="0" err="1">
                <a:solidFill>
                  <a:schemeClr val="bg1"/>
                </a:solidFill>
              </a:rPr>
              <a:t>y_train</a:t>
            </a:r>
            <a:r>
              <a:rPr lang="en-US" sz="2400" dirty="0">
                <a:solidFill>
                  <a:schemeClr val="bg1"/>
                </a:solidFill>
              </a:rPr>
              <a:t> = []</a:t>
            </a:r>
            <a:br>
              <a:rPr lang="en-US" sz="2400" dirty="0">
                <a:solidFill>
                  <a:schemeClr val="bg1"/>
                </a:solidFill>
              </a:rPr>
            </a:br>
            <a:r>
              <a:rPr lang="en-US" sz="2400" b="1" dirty="0">
                <a:solidFill>
                  <a:schemeClr val="bg1"/>
                </a:solidFill>
              </a:rPr>
              <a:t>for</a:t>
            </a:r>
            <a:r>
              <a:rPr lang="en-US" sz="2400" dirty="0">
                <a:solidFill>
                  <a:schemeClr val="bg1"/>
                </a:solidFill>
              </a:rPr>
              <a:t> </a:t>
            </a:r>
            <a:r>
              <a:rPr lang="en-US" sz="2400" dirty="0" err="1">
                <a:solidFill>
                  <a:schemeClr val="bg1"/>
                </a:solidFill>
              </a:rPr>
              <a:t>i</a:t>
            </a:r>
            <a:r>
              <a:rPr lang="en-US" sz="2400" dirty="0">
                <a:solidFill>
                  <a:schemeClr val="bg1"/>
                </a:solidFill>
              </a:rPr>
              <a:t> </a:t>
            </a:r>
            <a:r>
              <a:rPr lang="en-US" sz="2400" b="1" dirty="0">
                <a:solidFill>
                  <a:schemeClr val="bg1"/>
                </a:solidFill>
              </a:rPr>
              <a:t>in</a:t>
            </a:r>
            <a:r>
              <a:rPr lang="en-US" sz="2400" dirty="0">
                <a:solidFill>
                  <a:schemeClr val="bg1"/>
                </a:solidFill>
              </a:rPr>
              <a:t> range(60,len(</a:t>
            </a:r>
            <a:r>
              <a:rPr lang="en-US" sz="2400" dirty="0" err="1">
                <a:solidFill>
                  <a:schemeClr val="bg1"/>
                </a:solidFill>
              </a:rPr>
              <a:t>train_data</a:t>
            </a:r>
            <a:r>
              <a:rPr lang="en-US" sz="2400" dirty="0">
                <a:solidFill>
                  <a:schemeClr val="bg1"/>
                </a:solidFill>
              </a:rPr>
              <a:t>)):</a:t>
            </a:r>
            <a:br>
              <a:rPr lang="en-US" sz="2400" dirty="0">
                <a:solidFill>
                  <a:schemeClr val="bg1"/>
                </a:solidFill>
              </a:rPr>
            </a:br>
            <a:r>
              <a:rPr lang="en-US" sz="2400" dirty="0" err="1">
                <a:solidFill>
                  <a:schemeClr val="bg1"/>
                </a:solidFill>
              </a:rPr>
              <a:t>x_train.append</a:t>
            </a:r>
            <a:r>
              <a:rPr lang="en-US" sz="2400" dirty="0">
                <a:solidFill>
                  <a:schemeClr val="bg1"/>
                </a:solidFill>
              </a:rPr>
              <a:t>(</a:t>
            </a:r>
            <a:r>
              <a:rPr lang="en-US" sz="2400" dirty="0" err="1">
                <a:solidFill>
                  <a:schemeClr val="bg1"/>
                </a:solidFill>
              </a:rPr>
              <a:t>train_data</a:t>
            </a:r>
            <a:r>
              <a:rPr lang="en-US" sz="2400" dirty="0">
                <a:solidFill>
                  <a:schemeClr val="bg1"/>
                </a:solidFill>
              </a:rPr>
              <a:t>[i-60:i,0])</a:t>
            </a:r>
            <a:br>
              <a:rPr lang="en-US" sz="2400" dirty="0">
                <a:solidFill>
                  <a:schemeClr val="bg1"/>
                </a:solidFill>
              </a:rPr>
            </a:br>
            <a:r>
              <a:rPr lang="en-US" sz="2400" dirty="0" err="1">
                <a:solidFill>
                  <a:schemeClr val="bg1"/>
                </a:solidFill>
              </a:rPr>
              <a:t>y_train.append</a:t>
            </a:r>
            <a:r>
              <a:rPr lang="en-US" sz="2400" dirty="0">
                <a:solidFill>
                  <a:schemeClr val="bg1"/>
                </a:solidFill>
              </a:rPr>
              <a:t>(</a:t>
            </a:r>
            <a:r>
              <a:rPr lang="en-US" sz="2400" dirty="0" err="1">
                <a:solidFill>
                  <a:schemeClr val="bg1"/>
                </a:solidFill>
              </a:rPr>
              <a:t>train_data</a:t>
            </a:r>
            <a:r>
              <a:rPr lang="en-US" sz="2400" dirty="0">
                <a:solidFill>
                  <a:schemeClr val="bg1"/>
                </a:solidFill>
              </a:rPr>
              <a:t>[i,0])</a:t>
            </a:r>
          </a:p>
          <a:p>
            <a:endParaRPr lang="en-US" sz="2400" dirty="0">
              <a:solidFill>
                <a:schemeClr val="bg1"/>
              </a:solidFill>
            </a:endParaRPr>
          </a:p>
        </p:txBody>
      </p:sp>
    </p:spTree>
    <p:extLst>
      <p:ext uri="{BB962C8B-B14F-4D97-AF65-F5344CB8AC3E}">
        <p14:creationId xmlns:p14="http://schemas.microsoft.com/office/powerpoint/2010/main" val="4109895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fontScale="70000" lnSpcReduction="20000"/>
          </a:bodyPr>
          <a:lstStyle/>
          <a:p>
            <a:r>
              <a:rPr lang="en-US" b="1" i="1" dirty="0" smtClean="0">
                <a:solidFill>
                  <a:schemeClr val="bg1"/>
                </a:solidFill>
              </a:rPr>
              <a:t>#</a:t>
            </a:r>
            <a:r>
              <a:rPr lang="en-US" b="1" i="1" dirty="0">
                <a:solidFill>
                  <a:schemeClr val="bg1"/>
                </a:solidFill>
              </a:rPr>
              <a:t>Convert </a:t>
            </a:r>
            <a:r>
              <a:rPr lang="en-US" b="1" i="1" dirty="0" err="1">
                <a:solidFill>
                  <a:schemeClr val="bg1"/>
                </a:solidFill>
              </a:rPr>
              <a:t>x_train</a:t>
            </a:r>
            <a:r>
              <a:rPr lang="en-US" b="1" i="1" dirty="0">
                <a:solidFill>
                  <a:schemeClr val="bg1"/>
                </a:solidFill>
              </a:rPr>
              <a:t> and </a:t>
            </a:r>
            <a:r>
              <a:rPr lang="en-US" b="1" i="1" dirty="0" err="1">
                <a:solidFill>
                  <a:schemeClr val="bg1"/>
                </a:solidFill>
              </a:rPr>
              <a:t>y_train</a:t>
            </a:r>
            <a:r>
              <a:rPr lang="en-US" b="1" i="1" dirty="0">
                <a:solidFill>
                  <a:schemeClr val="bg1"/>
                </a:solidFill>
              </a:rPr>
              <a:t> to </a:t>
            </a:r>
            <a:r>
              <a:rPr lang="en-US" b="1" i="1" dirty="0" err="1">
                <a:solidFill>
                  <a:schemeClr val="bg1"/>
                </a:solidFill>
              </a:rPr>
              <a:t>numpy</a:t>
            </a:r>
            <a:r>
              <a:rPr lang="en-US" b="1" i="1" dirty="0">
                <a:solidFill>
                  <a:schemeClr val="bg1"/>
                </a:solidFill>
              </a:rPr>
              <a:t> arrays</a:t>
            </a:r>
            <a:r>
              <a:rPr lang="en-US" dirty="0">
                <a:solidFill>
                  <a:schemeClr val="bg1"/>
                </a:solidFill>
              </a:rPr>
              <a:t/>
            </a:r>
            <a:br>
              <a:rPr lang="en-US" dirty="0">
                <a:solidFill>
                  <a:schemeClr val="bg1"/>
                </a:solidFill>
              </a:rPr>
            </a:br>
            <a:r>
              <a:rPr lang="en-US" dirty="0" err="1">
                <a:solidFill>
                  <a:schemeClr val="bg1"/>
                </a:solidFill>
              </a:rPr>
              <a:t>x_train</a:t>
            </a:r>
            <a:r>
              <a:rPr lang="en-US" dirty="0">
                <a:solidFill>
                  <a:schemeClr val="bg1"/>
                </a:solidFill>
              </a:rPr>
              <a:t>, </a:t>
            </a:r>
            <a:r>
              <a:rPr lang="en-US" dirty="0" err="1">
                <a:solidFill>
                  <a:schemeClr val="bg1"/>
                </a:solidFill>
              </a:rPr>
              <a:t>y_train</a:t>
            </a:r>
            <a:r>
              <a:rPr lang="en-US" dirty="0">
                <a:solidFill>
                  <a:schemeClr val="bg1"/>
                </a:solidFill>
              </a:rPr>
              <a:t> = </a:t>
            </a:r>
            <a:r>
              <a:rPr lang="en-US" dirty="0" err="1">
                <a:solidFill>
                  <a:schemeClr val="bg1"/>
                </a:solidFill>
              </a:rPr>
              <a:t>np.array</a:t>
            </a:r>
            <a:r>
              <a:rPr lang="en-US" dirty="0">
                <a:solidFill>
                  <a:schemeClr val="bg1"/>
                </a:solidFill>
              </a:rPr>
              <a:t>(</a:t>
            </a:r>
            <a:r>
              <a:rPr lang="en-US" dirty="0" err="1">
                <a:solidFill>
                  <a:schemeClr val="bg1"/>
                </a:solidFill>
              </a:rPr>
              <a:t>x_train</a:t>
            </a:r>
            <a:r>
              <a:rPr lang="en-US" dirty="0">
                <a:solidFill>
                  <a:schemeClr val="bg1"/>
                </a:solidFill>
              </a:rPr>
              <a:t>), </a:t>
            </a:r>
            <a:r>
              <a:rPr lang="en-US" dirty="0" err="1">
                <a:solidFill>
                  <a:schemeClr val="bg1"/>
                </a:solidFill>
              </a:rPr>
              <a:t>np.array</a:t>
            </a:r>
            <a:r>
              <a:rPr lang="en-US" dirty="0">
                <a:solidFill>
                  <a:schemeClr val="bg1"/>
                </a:solidFill>
              </a:rPr>
              <a:t>(</a:t>
            </a:r>
            <a:r>
              <a:rPr lang="en-US" dirty="0" err="1">
                <a:solidFill>
                  <a:schemeClr val="bg1"/>
                </a:solidFill>
              </a:rPr>
              <a:t>y_train</a:t>
            </a:r>
            <a:r>
              <a:rPr lang="en-US" dirty="0">
                <a:solidFill>
                  <a:schemeClr val="bg1"/>
                </a:solidFill>
              </a:rPr>
              <a:t>)Reshape the data to be 3-dimensional in the form [number of </a:t>
            </a:r>
            <a:r>
              <a:rPr lang="en-US" b="1" dirty="0">
                <a:solidFill>
                  <a:schemeClr val="bg1"/>
                </a:solidFill>
              </a:rPr>
              <a:t>samples</a:t>
            </a:r>
            <a:r>
              <a:rPr lang="en-US" dirty="0">
                <a:solidFill>
                  <a:schemeClr val="bg1"/>
                </a:solidFill>
              </a:rPr>
              <a:t>, number of </a:t>
            </a:r>
            <a:r>
              <a:rPr lang="en-US" b="1" dirty="0">
                <a:solidFill>
                  <a:schemeClr val="bg1"/>
                </a:solidFill>
              </a:rPr>
              <a:t>time steps</a:t>
            </a:r>
            <a:r>
              <a:rPr lang="en-US" dirty="0">
                <a:solidFill>
                  <a:schemeClr val="bg1"/>
                </a:solidFill>
              </a:rPr>
              <a:t>, and number of </a:t>
            </a:r>
            <a:r>
              <a:rPr lang="en-US" b="1" dirty="0">
                <a:solidFill>
                  <a:schemeClr val="bg1"/>
                </a:solidFill>
              </a:rPr>
              <a:t>features</a:t>
            </a:r>
            <a:r>
              <a:rPr lang="en-US" dirty="0">
                <a:solidFill>
                  <a:schemeClr val="bg1"/>
                </a:solidFill>
              </a:rPr>
              <a:t>]. The LSTM model is expecting a 3-dimensional data set</a:t>
            </a:r>
            <a:r>
              <a:rPr lang="en-US" dirty="0" smtClean="0">
                <a:solidFill>
                  <a:schemeClr val="bg1"/>
                </a:solidFill>
              </a:rPr>
              <a:t>.</a:t>
            </a:r>
          </a:p>
          <a:p>
            <a:endParaRPr lang="en-US" dirty="0">
              <a:solidFill>
                <a:schemeClr val="bg1"/>
              </a:solidFill>
            </a:endParaRPr>
          </a:p>
          <a:p>
            <a:endParaRPr lang="en-US" dirty="0">
              <a:solidFill>
                <a:schemeClr val="bg1"/>
              </a:solidFill>
            </a:endParaRPr>
          </a:p>
          <a:p>
            <a:r>
              <a:rPr lang="en-US" b="1" i="1" dirty="0">
                <a:solidFill>
                  <a:schemeClr val="bg1"/>
                </a:solidFill>
              </a:rPr>
              <a:t>#Reshape the data into the shape accepted by the LSTM</a:t>
            </a:r>
            <a:r>
              <a:rPr lang="en-US" dirty="0">
                <a:solidFill>
                  <a:schemeClr val="bg1"/>
                </a:solidFill>
              </a:rPr>
              <a:t/>
            </a:r>
            <a:br>
              <a:rPr lang="en-US" dirty="0">
                <a:solidFill>
                  <a:schemeClr val="bg1"/>
                </a:solidFill>
              </a:rPr>
            </a:br>
            <a:r>
              <a:rPr lang="en-US" dirty="0" err="1">
                <a:solidFill>
                  <a:schemeClr val="bg1"/>
                </a:solidFill>
              </a:rPr>
              <a:t>x_train</a:t>
            </a:r>
            <a:r>
              <a:rPr lang="en-US" dirty="0">
                <a:solidFill>
                  <a:schemeClr val="bg1"/>
                </a:solidFill>
              </a:rPr>
              <a:t> = </a:t>
            </a:r>
            <a:r>
              <a:rPr lang="en-US" dirty="0" err="1">
                <a:solidFill>
                  <a:schemeClr val="bg1"/>
                </a:solidFill>
              </a:rPr>
              <a:t>np.reshape</a:t>
            </a:r>
            <a:r>
              <a:rPr lang="en-US" dirty="0">
                <a:solidFill>
                  <a:schemeClr val="bg1"/>
                </a:solidFill>
              </a:rPr>
              <a:t>(</a:t>
            </a:r>
            <a:r>
              <a:rPr lang="en-US" dirty="0" err="1">
                <a:solidFill>
                  <a:schemeClr val="bg1"/>
                </a:solidFill>
              </a:rPr>
              <a:t>x_train</a:t>
            </a:r>
            <a:r>
              <a:rPr lang="en-US" dirty="0">
                <a:solidFill>
                  <a:schemeClr val="bg1"/>
                </a:solidFill>
              </a:rPr>
              <a:t>, (</a:t>
            </a:r>
            <a:r>
              <a:rPr lang="en-US" dirty="0" err="1">
                <a:solidFill>
                  <a:schemeClr val="bg1"/>
                </a:solidFill>
              </a:rPr>
              <a:t>x_train.shape</a:t>
            </a:r>
            <a:r>
              <a:rPr lang="en-US" dirty="0">
                <a:solidFill>
                  <a:schemeClr val="bg1"/>
                </a:solidFill>
              </a:rPr>
              <a:t>[0],</a:t>
            </a:r>
            <a:r>
              <a:rPr lang="en-US" dirty="0" err="1">
                <a:solidFill>
                  <a:schemeClr val="bg1"/>
                </a:solidFill>
              </a:rPr>
              <a:t>x_train.shape</a:t>
            </a:r>
            <a:r>
              <a:rPr lang="en-US" dirty="0">
                <a:solidFill>
                  <a:schemeClr val="bg1"/>
                </a:solidFill>
              </a:rPr>
              <a:t>[1],1</a:t>
            </a:r>
            <a:r>
              <a:rPr lang="en-US" dirty="0" smtClean="0">
                <a:solidFill>
                  <a:schemeClr val="bg1"/>
                </a:solidFill>
              </a:rPr>
              <a:t>))</a:t>
            </a:r>
          </a:p>
          <a:p>
            <a:endParaRPr lang="en-US" dirty="0" smtClean="0">
              <a:solidFill>
                <a:schemeClr val="bg1"/>
              </a:solidFill>
            </a:endParaRPr>
          </a:p>
          <a:p>
            <a:r>
              <a:rPr lang="en-US" dirty="0">
                <a:solidFill>
                  <a:schemeClr val="bg1"/>
                </a:solidFill>
              </a:rPr>
              <a:t/>
            </a:r>
            <a:br>
              <a:rPr lang="en-US" dirty="0">
                <a:solidFill>
                  <a:schemeClr val="bg1"/>
                </a:solidFill>
              </a:rPr>
            </a:br>
            <a:r>
              <a:rPr lang="en-US" dirty="0" err="1">
                <a:solidFill>
                  <a:schemeClr val="bg1"/>
                </a:solidFill>
              </a:rPr>
              <a:t>model</a:t>
            </a:r>
            <a:r>
              <a:rPr lang="en-US" dirty="0">
                <a:solidFill>
                  <a:schemeClr val="bg1"/>
                </a:solidFill>
              </a:rPr>
              <a:t> = Sequential()</a:t>
            </a:r>
            <a:br>
              <a:rPr lang="en-US" dirty="0">
                <a:solidFill>
                  <a:schemeClr val="bg1"/>
                </a:solidFill>
              </a:rPr>
            </a:br>
            <a:r>
              <a:rPr lang="en-US" sz="4600" dirty="0" err="1">
                <a:solidFill>
                  <a:schemeClr val="bg1"/>
                </a:solidFill>
              </a:rPr>
              <a:t>model.add</a:t>
            </a:r>
            <a:r>
              <a:rPr lang="en-US" sz="4600" dirty="0">
                <a:solidFill>
                  <a:schemeClr val="bg1"/>
                </a:solidFill>
              </a:rPr>
              <a:t>(LSTM(units=50</a:t>
            </a:r>
            <a:r>
              <a:rPr lang="en-US" dirty="0">
                <a:solidFill>
                  <a:schemeClr val="bg1"/>
                </a:solidFill>
              </a:rPr>
              <a:t>, </a:t>
            </a:r>
            <a:r>
              <a:rPr lang="en-US" dirty="0" err="1">
                <a:solidFill>
                  <a:schemeClr val="bg1"/>
                </a:solidFill>
              </a:rPr>
              <a:t>return_sequences</a:t>
            </a:r>
            <a:r>
              <a:rPr lang="en-US" dirty="0">
                <a:solidFill>
                  <a:schemeClr val="bg1"/>
                </a:solidFill>
              </a:rPr>
              <a:t>=</a:t>
            </a:r>
            <a:r>
              <a:rPr lang="en-US" b="1" dirty="0" err="1">
                <a:solidFill>
                  <a:schemeClr val="bg1"/>
                </a:solidFill>
              </a:rPr>
              <a:t>True</a:t>
            </a:r>
            <a:r>
              <a:rPr lang="en-US" dirty="0" err="1">
                <a:solidFill>
                  <a:schemeClr val="bg1"/>
                </a:solidFill>
              </a:rPr>
              <a:t>,input_shape</a:t>
            </a:r>
            <a:r>
              <a:rPr lang="en-US" dirty="0">
                <a:solidFill>
                  <a:schemeClr val="bg1"/>
                </a:solidFill>
              </a:rPr>
              <a:t>=(</a:t>
            </a:r>
            <a:r>
              <a:rPr lang="en-US" dirty="0" err="1">
                <a:solidFill>
                  <a:schemeClr val="bg1"/>
                </a:solidFill>
              </a:rPr>
              <a:t>x_train.shape</a:t>
            </a:r>
            <a:r>
              <a:rPr lang="en-US" dirty="0">
                <a:solidFill>
                  <a:schemeClr val="bg1"/>
                </a:solidFill>
              </a:rPr>
              <a:t>[1],1)))</a:t>
            </a:r>
            <a:br>
              <a:rPr lang="en-US" dirty="0">
                <a:solidFill>
                  <a:schemeClr val="bg1"/>
                </a:solidFill>
              </a:rPr>
            </a:br>
            <a:r>
              <a:rPr lang="en-US" dirty="0" err="1">
                <a:solidFill>
                  <a:schemeClr val="bg1"/>
                </a:solidFill>
              </a:rPr>
              <a:t>model.add</a:t>
            </a:r>
            <a:r>
              <a:rPr lang="en-US" dirty="0">
                <a:solidFill>
                  <a:schemeClr val="bg1"/>
                </a:solidFill>
              </a:rPr>
              <a:t>(LSTM(units=50, </a:t>
            </a:r>
            <a:r>
              <a:rPr lang="en-US" dirty="0" err="1">
                <a:solidFill>
                  <a:schemeClr val="bg1"/>
                </a:solidFill>
              </a:rPr>
              <a:t>return_sequences</a:t>
            </a:r>
            <a:r>
              <a:rPr lang="en-US" dirty="0">
                <a:solidFill>
                  <a:schemeClr val="bg1"/>
                </a:solidFill>
              </a:rPr>
              <a:t>=</a:t>
            </a:r>
            <a:r>
              <a:rPr lang="en-US" b="1" dirty="0">
                <a:solidFill>
                  <a:schemeClr val="bg1"/>
                </a:solidFill>
              </a:rPr>
              <a:t>False</a:t>
            </a:r>
            <a:r>
              <a:rPr lang="en-US" dirty="0">
                <a:solidFill>
                  <a:schemeClr val="bg1"/>
                </a:solidFill>
              </a:rPr>
              <a:t>))</a:t>
            </a:r>
            <a:br>
              <a:rPr lang="en-US" dirty="0">
                <a:solidFill>
                  <a:schemeClr val="bg1"/>
                </a:solidFill>
              </a:rPr>
            </a:br>
            <a:r>
              <a:rPr lang="en-US" dirty="0" err="1">
                <a:solidFill>
                  <a:schemeClr val="bg1"/>
                </a:solidFill>
              </a:rPr>
              <a:t>model.add</a:t>
            </a:r>
            <a:r>
              <a:rPr lang="en-US" dirty="0">
                <a:solidFill>
                  <a:schemeClr val="bg1"/>
                </a:solidFill>
              </a:rPr>
              <a:t>(Dense(units=25))</a:t>
            </a:r>
            <a:br>
              <a:rPr lang="en-US" dirty="0">
                <a:solidFill>
                  <a:schemeClr val="bg1"/>
                </a:solidFill>
              </a:rPr>
            </a:br>
            <a:r>
              <a:rPr lang="en-US" dirty="0" err="1">
                <a:solidFill>
                  <a:schemeClr val="bg1"/>
                </a:solidFill>
              </a:rPr>
              <a:t>model.add</a:t>
            </a:r>
            <a:r>
              <a:rPr lang="en-US" dirty="0">
                <a:solidFill>
                  <a:schemeClr val="bg1"/>
                </a:solidFill>
              </a:rPr>
              <a:t>(Dense(units=1))</a:t>
            </a:r>
          </a:p>
        </p:txBody>
      </p:sp>
    </p:spTree>
    <p:extLst>
      <p:ext uri="{BB962C8B-B14F-4D97-AF65-F5344CB8AC3E}">
        <p14:creationId xmlns:p14="http://schemas.microsoft.com/office/powerpoint/2010/main" val="49747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Autofit/>
          </a:bodyPr>
          <a:lstStyle/>
          <a:p>
            <a:r>
              <a:rPr lang="en-US" sz="2000" b="1" i="1" dirty="0" smtClean="0">
                <a:solidFill>
                  <a:schemeClr val="bg1"/>
                </a:solidFill>
              </a:rPr>
              <a:t>#</a:t>
            </a:r>
            <a:r>
              <a:rPr lang="en-US" sz="2000" b="1" i="1" dirty="0">
                <a:solidFill>
                  <a:schemeClr val="bg1"/>
                </a:solidFill>
              </a:rPr>
              <a:t>Compile the model</a:t>
            </a:r>
            <a:r>
              <a:rPr lang="en-US" sz="2000" dirty="0">
                <a:solidFill>
                  <a:schemeClr val="bg1"/>
                </a:solidFill>
              </a:rPr>
              <a:t/>
            </a:r>
            <a:br>
              <a:rPr lang="en-US" sz="2000" dirty="0">
                <a:solidFill>
                  <a:schemeClr val="bg1"/>
                </a:solidFill>
              </a:rPr>
            </a:br>
            <a:r>
              <a:rPr lang="en-US" sz="2000" dirty="0" err="1">
                <a:solidFill>
                  <a:schemeClr val="bg1"/>
                </a:solidFill>
              </a:rPr>
              <a:t>model.compile</a:t>
            </a:r>
            <a:r>
              <a:rPr lang="en-US" sz="2000" dirty="0">
                <a:solidFill>
                  <a:schemeClr val="bg1"/>
                </a:solidFill>
              </a:rPr>
              <a:t>(optimizer='</a:t>
            </a:r>
            <a:r>
              <a:rPr lang="en-US" sz="2000" dirty="0" err="1">
                <a:solidFill>
                  <a:schemeClr val="bg1"/>
                </a:solidFill>
              </a:rPr>
              <a:t>adam</a:t>
            </a:r>
            <a:r>
              <a:rPr lang="en-US" sz="2000" dirty="0">
                <a:solidFill>
                  <a:schemeClr val="bg1"/>
                </a:solidFill>
              </a:rPr>
              <a:t>', loss='</a:t>
            </a:r>
            <a:r>
              <a:rPr lang="en-US" sz="2000" dirty="0" err="1">
                <a:solidFill>
                  <a:schemeClr val="bg1"/>
                </a:solidFill>
              </a:rPr>
              <a:t>mean_squared_error</a:t>
            </a:r>
            <a:r>
              <a:rPr lang="en-US" sz="2000" dirty="0">
                <a:solidFill>
                  <a:schemeClr val="bg1"/>
                </a:solidFill>
              </a:rPr>
              <a:t>')Train the model using the training data sets. Note, fit is another name for train. Batch size is the total number of training examples present in a single batch, and epoch is the number of iterations when an entire data set is passed forward and backward through the neural network.</a:t>
            </a:r>
          </a:p>
          <a:p>
            <a:endParaRPr lang="en-US" sz="2000" b="1" dirty="0" smtClean="0">
              <a:solidFill>
                <a:schemeClr val="bg1"/>
              </a:solidFill>
            </a:endParaRPr>
          </a:p>
          <a:p>
            <a:r>
              <a:rPr lang="en-US" sz="2000" b="1" dirty="0" smtClean="0">
                <a:solidFill>
                  <a:schemeClr val="bg1"/>
                </a:solidFill>
              </a:rPr>
              <a:t>#</a:t>
            </a:r>
            <a:r>
              <a:rPr lang="en-US" sz="2000" b="1" dirty="0">
                <a:solidFill>
                  <a:schemeClr val="bg1"/>
                </a:solidFill>
              </a:rPr>
              <a:t>Train the model</a:t>
            </a:r>
            <a:r>
              <a:rPr lang="en-US" sz="2000" dirty="0">
                <a:solidFill>
                  <a:schemeClr val="bg1"/>
                </a:solidFill>
              </a:rPr>
              <a:t/>
            </a:r>
            <a:br>
              <a:rPr lang="en-US" sz="2000" dirty="0">
                <a:solidFill>
                  <a:schemeClr val="bg1"/>
                </a:solidFill>
              </a:rPr>
            </a:br>
            <a:r>
              <a:rPr lang="en-US" sz="2000" dirty="0" err="1">
                <a:solidFill>
                  <a:schemeClr val="bg1"/>
                </a:solidFill>
              </a:rPr>
              <a:t>model.fit</a:t>
            </a:r>
            <a:r>
              <a:rPr lang="en-US" sz="2000" dirty="0">
                <a:solidFill>
                  <a:schemeClr val="bg1"/>
                </a:solidFill>
              </a:rPr>
              <a:t>(</a:t>
            </a:r>
            <a:r>
              <a:rPr lang="en-US" sz="2000" dirty="0" err="1">
                <a:solidFill>
                  <a:schemeClr val="bg1"/>
                </a:solidFill>
              </a:rPr>
              <a:t>x_train</a:t>
            </a:r>
            <a:r>
              <a:rPr lang="en-US" sz="2000" dirty="0">
                <a:solidFill>
                  <a:schemeClr val="bg1"/>
                </a:solidFill>
              </a:rPr>
              <a:t>, </a:t>
            </a:r>
            <a:r>
              <a:rPr lang="en-US" sz="2000" dirty="0" err="1">
                <a:solidFill>
                  <a:schemeClr val="bg1"/>
                </a:solidFill>
              </a:rPr>
              <a:t>y_train</a:t>
            </a:r>
            <a:r>
              <a:rPr lang="en-US" sz="2000" dirty="0">
                <a:solidFill>
                  <a:schemeClr val="bg1"/>
                </a:solidFill>
              </a:rPr>
              <a:t>, </a:t>
            </a:r>
            <a:r>
              <a:rPr lang="en-US" sz="2000" dirty="0" err="1">
                <a:solidFill>
                  <a:schemeClr val="bg1"/>
                </a:solidFill>
              </a:rPr>
              <a:t>batch_size</a:t>
            </a:r>
            <a:r>
              <a:rPr lang="en-US" sz="2000" dirty="0">
                <a:solidFill>
                  <a:schemeClr val="bg1"/>
                </a:solidFill>
              </a:rPr>
              <a:t>=1, epochs=1</a:t>
            </a:r>
            <a:r>
              <a:rPr lang="en-US" sz="2000" dirty="0" smtClean="0">
                <a:solidFill>
                  <a:schemeClr val="bg1"/>
                </a:solidFill>
              </a:rPr>
              <a:t>)</a:t>
            </a:r>
          </a:p>
          <a:p>
            <a:endParaRPr lang="en-US" sz="2000" b="1" dirty="0" smtClean="0">
              <a:solidFill>
                <a:schemeClr val="bg1"/>
              </a:solidFill>
            </a:endParaRPr>
          </a:p>
          <a:p>
            <a:r>
              <a:rPr lang="en-US" sz="2000" b="1" dirty="0" smtClean="0">
                <a:solidFill>
                  <a:schemeClr val="bg1"/>
                </a:solidFill>
              </a:rPr>
              <a:t>#</a:t>
            </a:r>
            <a:r>
              <a:rPr lang="en-US" sz="2000" b="1" dirty="0">
                <a:solidFill>
                  <a:schemeClr val="bg1"/>
                </a:solidFill>
              </a:rPr>
              <a:t>Test data set</a:t>
            </a:r>
            <a:r>
              <a:rPr lang="en-US" sz="2000" dirty="0">
                <a:solidFill>
                  <a:schemeClr val="bg1"/>
                </a:solidFill>
              </a:rPr>
              <a:t/>
            </a:r>
            <a:br>
              <a:rPr lang="en-US" sz="2000" dirty="0">
                <a:solidFill>
                  <a:schemeClr val="bg1"/>
                </a:solidFill>
              </a:rPr>
            </a:br>
            <a:r>
              <a:rPr lang="en-US" sz="2000" dirty="0" err="1">
                <a:solidFill>
                  <a:schemeClr val="bg1"/>
                </a:solidFill>
              </a:rPr>
              <a:t>test_data</a:t>
            </a:r>
            <a:r>
              <a:rPr lang="en-US" sz="2000" dirty="0">
                <a:solidFill>
                  <a:schemeClr val="bg1"/>
                </a:solidFill>
              </a:rPr>
              <a:t> = </a:t>
            </a:r>
            <a:r>
              <a:rPr lang="en-US" sz="2000" dirty="0" err="1">
                <a:solidFill>
                  <a:schemeClr val="bg1"/>
                </a:solidFill>
              </a:rPr>
              <a:t>scaled_data</a:t>
            </a:r>
            <a:r>
              <a:rPr lang="en-US" sz="2000" dirty="0">
                <a:solidFill>
                  <a:schemeClr val="bg1"/>
                </a:solidFill>
              </a:rPr>
              <a:t>[</a:t>
            </a:r>
            <a:r>
              <a:rPr lang="en-US" sz="2000" dirty="0" err="1">
                <a:solidFill>
                  <a:schemeClr val="bg1"/>
                </a:solidFill>
              </a:rPr>
              <a:t>training_data_len</a:t>
            </a:r>
            <a:r>
              <a:rPr lang="en-US" sz="2000" dirty="0">
                <a:solidFill>
                  <a:schemeClr val="bg1"/>
                </a:solidFill>
              </a:rPr>
              <a:t> - 60: , : ]</a:t>
            </a:r>
            <a:r>
              <a:rPr lang="en-US" sz="2000" b="1" i="1" dirty="0">
                <a:solidFill>
                  <a:schemeClr val="bg1"/>
                </a:solidFill>
              </a:rPr>
              <a:t>#Create the </a:t>
            </a:r>
            <a:r>
              <a:rPr lang="en-US" sz="2000" b="1" i="1" dirty="0" err="1">
                <a:solidFill>
                  <a:schemeClr val="bg1"/>
                </a:solidFill>
              </a:rPr>
              <a:t>x_test</a:t>
            </a:r>
            <a:r>
              <a:rPr lang="en-US" sz="2000" b="1" i="1" dirty="0">
                <a:solidFill>
                  <a:schemeClr val="bg1"/>
                </a:solidFill>
              </a:rPr>
              <a:t> and </a:t>
            </a:r>
            <a:r>
              <a:rPr lang="en-US" sz="2000" b="1" i="1" dirty="0" err="1">
                <a:solidFill>
                  <a:schemeClr val="bg1"/>
                </a:solidFill>
              </a:rPr>
              <a:t>y_test</a:t>
            </a:r>
            <a:r>
              <a:rPr lang="en-US" sz="2000" b="1" i="1" dirty="0">
                <a:solidFill>
                  <a:schemeClr val="bg1"/>
                </a:solidFill>
              </a:rPr>
              <a:t> data sets</a:t>
            </a:r>
            <a:r>
              <a:rPr lang="en-US" sz="2000" dirty="0">
                <a:solidFill>
                  <a:schemeClr val="bg1"/>
                </a:solidFill>
              </a:rPr>
              <a:t/>
            </a:r>
            <a:br>
              <a:rPr lang="en-US" sz="2000" dirty="0">
                <a:solidFill>
                  <a:schemeClr val="bg1"/>
                </a:solidFill>
              </a:rPr>
            </a:br>
            <a:r>
              <a:rPr lang="en-US" sz="2000" dirty="0" err="1">
                <a:solidFill>
                  <a:schemeClr val="bg1"/>
                </a:solidFill>
              </a:rPr>
              <a:t>x_test</a:t>
            </a:r>
            <a:r>
              <a:rPr lang="en-US" sz="2000" dirty="0">
                <a:solidFill>
                  <a:schemeClr val="bg1"/>
                </a:solidFill>
              </a:rPr>
              <a:t> = []</a:t>
            </a:r>
            <a:br>
              <a:rPr lang="en-US" sz="2000" dirty="0">
                <a:solidFill>
                  <a:schemeClr val="bg1"/>
                </a:solidFill>
              </a:rPr>
            </a:br>
            <a:r>
              <a:rPr lang="en-US" sz="2000" dirty="0" err="1">
                <a:solidFill>
                  <a:schemeClr val="bg1"/>
                </a:solidFill>
              </a:rPr>
              <a:t>y_test</a:t>
            </a:r>
            <a:r>
              <a:rPr lang="en-US" sz="2000" dirty="0">
                <a:solidFill>
                  <a:schemeClr val="bg1"/>
                </a:solidFill>
              </a:rPr>
              <a:t> = dataset[</a:t>
            </a:r>
            <a:r>
              <a:rPr lang="en-US" sz="2000" dirty="0" err="1">
                <a:solidFill>
                  <a:schemeClr val="bg1"/>
                </a:solidFill>
              </a:rPr>
              <a:t>training_data_len</a:t>
            </a:r>
            <a:r>
              <a:rPr lang="en-US" sz="2000" dirty="0">
                <a:solidFill>
                  <a:schemeClr val="bg1"/>
                </a:solidFill>
              </a:rPr>
              <a:t> : , : ] </a:t>
            </a:r>
            <a:r>
              <a:rPr lang="en-US" sz="2000" i="1" dirty="0">
                <a:solidFill>
                  <a:schemeClr val="bg1"/>
                </a:solidFill>
              </a:rPr>
              <a:t>#Get all of the rows from index 1603 to the rest and all of the columns (in this case it's only column 'Close'), so 2003 - 1603 = 400 rows of data</a:t>
            </a:r>
            <a:r>
              <a:rPr lang="en-US" sz="2000" dirty="0">
                <a:solidFill>
                  <a:schemeClr val="bg1"/>
                </a:solidFill>
              </a:rPr>
              <a:t/>
            </a:r>
            <a:br>
              <a:rPr lang="en-US" sz="2000" dirty="0">
                <a:solidFill>
                  <a:schemeClr val="bg1"/>
                </a:solidFill>
              </a:rPr>
            </a:br>
            <a:r>
              <a:rPr lang="en-US" sz="2000" b="1" dirty="0">
                <a:solidFill>
                  <a:schemeClr val="bg1"/>
                </a:solidFill>
              </a:rPr>
              <a:t>for</a:t>
            </a:r>
            <a:r>
              <a:rPr lang="en-US" sz="2000" dirty="0">
                <a:solidFill>
                  <a:schemeClr val="bg1"/>
                </a:solidFill>
              </a:rPr>
              <a:t> </a:t>
            </a:r>
            <a:r>
              <a:rPr lang="en-US" sz="2000" dirty="0" err="1">
                <a:solidFill>
                  <a:schemeClr val="bg1"/>
                </a:solidFill>
              </a:rPr>
              <a:t>i</a:t>
            </a:r>
            <a:r>
              <a:rPr lang="en-US" sz="2000" dirty="0">
                <a:solidFill>
                  <a:schemeClr val="bg1"/>
                </a:solidFill>
              </a:rPr>
              <a:t> </a:t>
            </a:r>
            <a:r>
              <a:rPr lang="en-US" sz="2000" b="1" dirty="0">
                <a:solidFill>
                  <a:schemeClr val="bg1"/>
                </a:solidFill>
              </a:rPr>
              <a:t>in</a:t>
            </a:r>
            <a:r>
              <a:rPr lang="en-US" sz="2000" dirty="0">
                <a:solidFill>
                  <a:schemeClr val="bg1"/>
                </a:solidFill>
              </a:rPr>
              <a:t> range(60,len(</a:t>
            </a:r>
            <a:r>
              <a:rPr lang="en-US" sz="2000" dirty="0" err="1">
                <a:solidFill>
                  <a:schemeClr val="bg1"/>
                </a:solidFill>
              </a:rPr>
              <a:t>test_data</a:t>
            </a:r>
            <a:r>
              <a:rPr lang="en-US" sz="2000" dirty="0">
                <a:solidFill>
                  <a:schemeClr val="bg1"/>
                </a:solidFill>
              </a:rPr>
              <a:t>)):</a:t>
            </a:r>
            <a:br>
              <a:rPr lang="en-US" sz="2000" dirty="0">
                <a:solidFill>
                  <a:schemeClr val="bg1"/>
                </a:solidFill>
              </a:rPr>
            </a:br>
            <a:r>
              <a:rPr lang="en-US" sz="2000" dirty="0" err="1">
                <a:solidFill>
                  <a:schemeClr val="bg1"/>
                </a:solidFill>
              </a:rPr>
              <a:t>x_test.append</a:t>
            </a:r>
            <a:r>
              <a:rPr lang="en-US" sz="2000" dirty="0">
                <a:solidFill>
                  <a:schemeClr val="bg1"/>
                </a:solidFill>
              </a:rPr>
              <a:t>(</a:t>
            </a:r>
            <a:r>
              <a:rPr lang="en-US" sz="2000" dirty="0" err="1">
                <a:solidFill>
                  <a:schemeClr val="bg1"/>
                </a:solidFill>
              </a:rPr>
              <a:t>test_data</a:t>
            </a:r>
            <a:r>
              <a:rPr lang="en-US" sz="2000" dirty="0">
                <a:solidFill>
                  <a:schemeClr val="bg1"/>
                </a:solidFill>
              </a:rPr>
              <a:t>[i-60:i,0])</a:t>
            </a:r>
          </a:p>
        </p:txBody>
      </p:sp>
    </p:spTree>
    <p:extLst>
      <p:ext uri="{BB962C8B-B14F-4D97-AF65-F5344CB8AC3E}">
        <p14:creationId xmlns:p14="http://schemas.microsoft.com/office/powerpoint/2010/main" val="1424806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normAutofit fontScale="85000" lnSpcReduction="10000"/>
          </a:bodyPr>
          <a:lstStyle/>
          <a:p>
            <a:r>
              <a:rPr lang="en-US" b="1" i="1" dirty="0" smtClean="0">
                <a:solidFill>
                  <a:schemeClr val="bg1"/>
                </a:solidFill>
              </a:rPr>
              <a:t>#</a:t>
            </a:r>
            <a:r>
              <a:rPr lang="en-US" b="1" i="1" dirty="0">
                <a:solidFill>
                  <a:schemeClr val="bg1"/>
                </a:solidFill>
              </a:rPr>
              <a:t>Convert </a:t>
            </a:r>
            <a:r>
              <a:rPr lang="en-US" b="1" i="1" dirty="0" err="1">
                <a:solidFill>
                  <a:schemeClr val="bg1"/>
                </a:solidFill>
              </a:rPr>
              <a:t>x_test</a:t>
            </a:r>
            <a:r>
              <a:rPr lang="en-US" b="1" i="1" dirty="0">
                <a:solidFill>
                  <a:schemeClr val="bg1"/>
                </a:solidFill>
              </a:rPr>
              <a:t> to a </a:t>
            </a:r>
            <a:r>
              <a:rPr lang="en-US" b="1" i="1" dirty="0" err="1">
                <a:solidFill>
                  <a:schemeClr val="bg1"/>
                </a:solidFill>
              </a:rPr>
              <a:t>numpy</a:t>
            </a:r>
            <a:r>
              <a:rPr lang="en-US" b="1" i="1" dirty="0">
                <a:solidFill>
                  <a:schemeClr val="bg1"/>
                </a:solidFill>
              </a:rPr>
              <a:t> array </a:t>
            </a:r>
            <a:r>
              <a:rPr lang="en-US" dirty="0">
                <a:solidFill>
                  <a:schemeClr val="bg1"/>
                </a:solidFill>
              </a:rPr>
              <a:t/>
            </a:r>
            <a:br>
              <a:rPr lang="en-US" dirty="0">
                <a:solidFill>
                  <a:schemeClr val="bg1"/>
                </a:solidFill>
              </a:rPr>
            </a:br>
            <a:r>
              <a:rPr lang="en-US" dirty="0" err="1">
                <a:solidFill>
                  <a:schemeClr val="bg1"/>
                </a:solidFill>
              </a:rPr>
              <a:t>x_test</a:t>
            </a:r>
            <a:r>
              <a:rPr lang="en-US" dirty="0">
                <a:solidFill>
                  <a:schemeClr val="bg1"/>
                </a:solidFill>
              </a:rPr>
              <a:t> = </a:t>
            </a:r>
            <a:r>
              <a:rPr lang="en-US" dirty="0" err="1">
                <a:solidFill>
                  <a:schemeClr val="bg1"/>
                </a:solidFill>
              </a:rPr>
              <a:t>np.array</a:t>
            </a:r>
            <a:r>
              <a:rPr lang="en-US" dirty="0">
                <a:solidFill>
                  <a:schemeClr val="bg1"/>
                </a:solidFill>
              </a:rPr>
              <a:t>(</a:t>
            </a:r>
            <a:r>
              <a:rPr lang="en-US" dirty="0" err="1">
                <a:solidFill>
                  <a:schemeClr val="bg1"/>
                </a:solidFill>
              </a:rPr>
              <a:t>x_test</a:t>
            </a:r>
            <a:r>
              <a:rPr lang="en-US" dirty="0">
                <a:solidFill>
                  <a:schemeClr val="bg1"/>
                </a:solidFill>
              </a:rPr>
              <a:t>)Reshape the data to be 3-dimensional in the form [number of </a:t>
            </a:r>
            <a:r>
              <a:rPr lang="en-US" b="1" dirty="0">
                <a:solidFill>
                  <a:schemeClr val="bg1"/>
                </a:solidFill>
              </a:rPr>
              <a:t>samples</a:t>
            </a:r>
            <a:r>
              <a:rPr lang="en-US" dirty="0">
                <a:solidFill>
                  <a:schemeClr val="bg1"/>
                </a:solidFill>
              </a:rPr>
              <a:t>, number of </a:t>
            </a:r>
            <a:r>
              <a:rPr lang="en-US" b="1" dirty="0">
                <a:solidFill>
                  <a:schemeClr val="bg1"/>
                </a:solidFill>
              </a:rPr>
              <a:t>time steps</a:t>
            </a:r>
            <a:r>
              <a:rPr lang="en-US" dirty="0">
                <a:solidFill>
                  <a:schemeClr val="bg1"/>
                </a:solidFill>
              </a:rPr>
              <a:t>, and number of </a:t>
            </a:r>
            <a:r>
              <a:rPr lang="en-US" b="1" dirty="0">
                <a:solidFill>
                  <a:schemeClr val="bg1"/>
                </a:solidFill>
              </a:rPr>
              <a:t>features</a:t>
            </a:r>
            <a:r>
              <a:rPr lang="en-US" dirty="0">
                <a:solidFill>
                  <a:schemeClr val="bg1"/>
                </a:solidFill>
              </a:rPr>
              <a:t>]. This needs to be done, because the LSTM model is expecting a 3-dimensional data set.</a:t>
            </a:r>
          </a:p>
          <a:p>
            <a:r>
              <a:rPr lang="en-US" b="1" i="1" dirty="0">
                <a:solidFill>
                  <a:schemeClr val="bg1"/>
                </a:solidFill>
              </a:rPr>
              <a:t>#Reshape the data into the shape accepted by the LSTM</a:t>
            </a:r>
            <a:r>
              <a:rPr lang="en-US" dirty="0">
                <a:solidFill>
                  <a:schemeClr val="bg1"/>
                </a:solidFill>
              </a:rPr>
              <a:t/>
            </a:r>
            <a:br>
              <a:rPr lang="en-US" dirty="0">
                <a:solidFill>
                  <a:schemeClr val="bg1"/>
                </a:solidFill>
              </a:rPr>
            </a:br>
            <a:r>
              <a:rPr lang="en-US" dirty="0" err="1">
                <a:solidFill>
                  <a:schemeClr val="bg1"/>
                </a:solidFill>
              </a:rPr>
              <a:t>x_test</a:t>
            </a:r>
            <a:r>
              <a:rPr lang="en-US" dirty="0">
                <a:solidFill>
                  <a:schemeClr val="bg1"/>
                </a:solidFill>
              </a:rPr>
              <a:t> = </a:t>
            </a:r>
            <a:r>
              <a:rPr lang="en-US" dirty="0" err="1">
                <a:solidFill>
                  <a:schemeClr val="bg1"/>
                </a:solidFill>
              </a:rPr>
              <a:t>np.reshape</a:t>
            </a:r>
            <a:r>
              <a:rPr lang="en-US" dirty="0">
                <a:solidFill>
                  <a:schemeClr val="bg1"/>
                </a:solidFill>
              </a:rPr>
              <a:t>(</a:t>
            </a:r>
            <a:r>
              <a:rPr lang="en-US" dirty="0" err="1">
                <a:solidFill>
                  <a:schemeClr val="bg1"/>
                </a:solidFill>
              </a:rPr>
              <a:t>x_test</a:t>
            </a:r>
            <a:r>
              <a:rPr lang="en-US" dirty="0">
                <a:solidFill>
                  <a:schemeClr val="bg1"/>
                </a:solidFill>
              </a:rPr>
              <a:t>, (</a:t>
            </a:r>
            <a:r>
              <a:rPr lang="en-US" dirty="0" err="1">
                <a:solidFill>
                  <a:schemeClr val="bg1"/>
                </a:solidFill>
              </a:rPr>
              <a:t>x_test.shape</a:t>
            </a:r>
            <a:r>
              <a:rPr lang="en-US" dirty="0">
                <a:solidFill>
                  <a:schemeClr val="bg1"/>
                </a:solidFill>
              </a:rPr>
              <a:t>[0],</a:t>
            </a:r>
            <a:r>
              <a:rPr lang="en-US" dirty="0" err="1">
                <a:solidFill>
                  <a:schemeClr val="bg1"/>
                </a:solidFill>
              </a:rPr>
              <a:t>x_test.shape</a:t>
            </a:r>
            <a:r>
              <a:rPr lang="en-US" dirty="0">
                <a:solidFill>
                  <a:schemeClr val="bg1"/>
                </a:solidFill>
              </a:rPr>
              <a:t>[1],1))Now get the predicted values from the model using the test data.</a:t>
            </a:r>
          </a:p>
          <a:p>
            <a:r>
              <a:rPr lang="en-US" b="1" i="1" dirty="0">
                <a:solidFill>
                  <a:schemeClr val="bg1"/>
                </a:solidFill>
              </a:rPr>
              <a:t>#Getting the models predicted price values</a:t>
            </a:r>
            <a:r>
              <a:rPr lang="en-US" dirty="0">
                <a:solidFill>
                  <a:schemeClr val="bg1"/>
                </a:solidFill>
              </a:rPr>
              <a:t/>
            </a:r>
            <a:br>
              <a:rPr lang="en-US" dirty="0">
                <a:solidFill>
                  <a:schemeClr val="bg1"/>
                </a:solidFill>
              </a:rPr>
            </a:br>
            <a:r>
              <a:rPr lang="en-US" dirty="0">
                <a:solidFill>
                  <a:schemeClr val="bg1"/>
                </a:solidFill>
              </a:rPr>
              <a:t>predictions = </a:t>
            </a:r>
            <a:r>
              <a:rPr lang="en-US" dirty="0" err="1">
                <a:solidFill>
                  <a:schemeClr val="bg1"/>
                </a:solidFill>
              </a:rPr>
              <a:t>model.predict</a:t>
            </a:r>
            <a:r>
              <a:rPr lang="en-US" dirty="0">
                <a:solidFill>
                  <a:schemeClr val="bg1"/>
                </a:solidFill>
              </a:rPr>
              <a:t>(</a:t>
            </a:r>
            <a:r>
              <a:rPr lang="en-US" dirty="0" err="1">
                <a:solidFill>
                  <a:schemeClr val="bg1"/>
                </a:solidFill>
              </a:rPr>
              <a:t>x_test</a:t>
            </a:r>
            <a:r>
              <a:rPr lang="en-US" dirty="0">
                <a:solidFill>
                  <a:schemeClr val="bg1"/>
                </a:solidFill>
              </a:rPr>
              <a:t>) </a:t>
            </a:r>
            <a:br>
              <a:rPr lang="en-US" dirty="0">
                <a:solidFill>
                  <a:schemeClr val="bg1"/>
                </a:solidFill>
              </a:rPr>
            </a:br>
            <a:r>
              <a:rPr lang="en-US" dirty="0">
                <a:solidFill>
                  <a:schemeClr val="bg1"/>
                </a:solidFill>
              </a:rPr>
              <a:t>predictions = </a:t>
            </a:r>
            <a:r>
              <a:rPr lang="en-US" dirty="0" err="1">
                <a:solidFill>
                  <a:schemeClr val="bg1"/>
                </a:solidFill>
              </a:rPr>
              <a:t>scaler.inverse_transform</a:t>
            </a:r>
            <a:r>
              <a:rPr lang="en-US" dirty="0">
                <a:solidFill>
                  <a:schemeClr val="bg1"/>
                </a:solidFill>
              </a:rPr>
              <a:t>(predictions)</a:t>
            </a:r>
            <a:r>
              <a:rPr lang="en-US" b="1" i="1" dirty="0">
                <a:solidFill>
                  <a:schemeClr val="bg1"/>
                </a:solidFill>
              </a:rPr>
              <a:t>#Undo scaling</a:t>
            </a:r>
            <a:endParaRPr lang="en-US" dirty="0">
              <a:solidFill>
                <a:schemeClr val="bg1"/>
              </a:solidFill>
            </a:endParaRPr>
          </a:p>
        </p:txBody>
      </p:sp>
    </p:spTree>
    <p:extLst>
      <p:ext uri="{BB962C8B-B14F-4D97-AF65-F5344CB8AC3E}">
        <p14:creationId xmlns:p14="http://schemas.microsoft.com/office/powerpoint/2010/main" val="2599994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302</Words>
  <Application>Microsoft Office PowerPoint</Application>
  <PresentationFormat>On-screen Show (4:3)</PresentationFormat>
  <Paragraphs>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Project Presentation (Summer Internship at NIT-AP) </vt:lpstr>
      <vt:lpstr>Project Title :Stock Market Value Prediction </vt:lpstr>
      <vt:lpstr>Start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the valid and predicted prices valid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prannu333@gmail.com</dc:creator>
  <cp:lastModifiedBy>prannu333@gmail.com</cp:lastModifiedBy>
  <cp:revision>11</cp:revision>
  <dcterms:created xsi:type="dcterms:W3CDTF">2020-08-04T07:13:46Z</dcterms:created>
  <dcterms:modified xsi:type="dcterms:W3CDTF">2020-08-04T13:52:23Z</dcterms:modified>
</cp:coreProperties>
</file>