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71" r:id="rId3"/>
    <p:sldId id="272" r:id="rId4"/>
    <p:sldId id="270" r:id="rId5"/>
    <p:sldId id="267" r:id="rId6"/>
    <p:sldId id="261" r:id="rId7"/>
    <p:sldId id="268"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4" autoAdjust="0"/>
    <p:restoredTop sz="94660"/>
  </p:normalViewPr>
  <p:slideViewPr>
    <p:cSldViewPr snapToGrid="0">
      <p:cViewPr>
        <p:scale>
          <a:sx n="75" d="100"/>
          <a:sy n="75" d="100"/>
        </p:scale>
        <p:origin x="273" y="9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2/11/2023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0C38C08-47C7-4847-B0BE-B9D8DEEB3D1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984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68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560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252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E46AA-1EC0-4433-9956-E798E94A6FB7}"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732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4E46AA-1EC0-4433-9956-E798E94A6FB7}"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961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4E46AA-1EC0-4433-9956-E798E94A6FB7}" type="datetimeFigureOut">
              <a:rPr lang="en-US" smtClean="0"/>
              <a:t>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38C08-47C7-4847-B0BE-B9D8DEEB3D1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524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4E46AA-1EC0-4433-9956-E798E94A6FB7}" type="datetimeFigureOut">
              <a:rPr lang="en-US" smtClean="0"/>
              <a:t>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38C08-47C7-4847-B0BE-B9D8DEEB3D1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45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E46AA-1EC0-4433-9956-E798E94A6FB7}" type="datetimeFigureOut">
              <a:rPr lang="en-US" smtClean="0"/>
              <a:t>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71654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1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D4E46AA-1EC0-4433-9956-E798E94A6FB7}" type="datetimeFigureOut">
              <a:rPr lang="en-US" smtClean="0"/>
              <a:t>2/11/2023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039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D4E46AA-1EC0-4433-9956-E798E94A6FB7}" type="datetimeFigureOut">
              <a:rPr lang="en-US" smtClean="0"/>
              <a:pPr/>
              <a:t>2/11/2023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0C38C08-47C7-4847-B0BE-B9D8DEEB3D1B}"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6830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chool desk with books and pencils with chalkboard in background">
            <a:extLst>
              <a:ext uri="{FF2B5EF4-FFF2-40B4-BE49-F238E27FC236}">
                <a16:creationId xmlns:a16="http://schemas.microsoft.com/office/drawing/2014/main" id="{BF6A4719-9A50-735C-7B93-915F4FCF97CA}"/>
              </a:ext>
            </a:extLst>
          </p:cNvPr>
          <p:cNvPicPr>
            <a:picLocks noChangeAspect="1"/>
          </p:cNvPicPr>
          <p:nvPr/>
        </p:nvPicPr>
        <p:blipFill rotWithShape="1">
          <a:blip r:embed="rId2">
            <a:alphaModFix amt="40000"/>
          </a:blip>
          <a:srcRect t="15730"/>
          <a:stretch/>
        </p:blipFill>
        <p:spPr>
          <a:xfrm>
            <a:off x="12720" y="0"/>
            <a:ext cx="12191980" cy="6857989"/>
          </a:xfrm>
          <a:prstGeom prst="rect">
            <a:avLst/>
          </a:prstGeom>
        </p:spPr>
      </p:pic>
      <p:sp>
        <p:nvSpPr>
          <p:cNvPr id="2" name="Title 1">
            <a:extLst>
              <a:ext uri="{FF2B5EF4-FFF2-40B4-BE49-F238E27FC236}">
                <a16:creationId xmlns:a16="http://schemas.microsoft.com/office/drawing/2014/main" id="{652C72B4-9416-398A-6D4E-48E509CD2DED}"/>
              </a:ext>
            </a:extLst>
          </p:cNvPr>
          <p:cNvSpPr>
            <a:spLocks noGrp="1"/>
          </p:cNvSpPr>
          <p:nvPr>
            <p:ph type="ctrTitle"/>
          </p:nvPr>
        </p:nvSpPr>
        <p:spPr>
          <a:xfrm>
            <a:off x="1860551" y="393700"/>
            <a:ext cx="4532128" cy="3607591"/>
          </a:xfrm>
        </p:spPr>
        <p:txBody>
          <a:bodyPr vert="horz" lIns="91440" tIns="45720" rIns="91440" bIns="45720" rtlCol="0" anchor="t">
            <a:normAutofit/>
          </a:bodyPr>
          <a:lstStyle/>
          <a:p>
            <a:r>
              <a:rPr lang="en-US" kern="1200" dirty="0">
                <a:latin typeface="+mj-lt"/>
                <a:ea typeface="+mj-ea"/>
                <a:cs typeface="+mj-cs"/>
              </a:rPr>
              <a:t>GROUP-34</a:t>
            </a:r>
          </a:p>
        </p:txBody>
      </p:sp>
      <p:sp>
        <p:nvSpPr>
          <p:cNvPr id="3" name="Subtitle 2">
            <a:extLst>
              <a:ext uri="{FF2B5EF4-FFF2-40B4-BE49-F238E27FC236}">
                <a16:creationId xmlns:a16="http://schemas.microsoft.com/office/drawing/2014/main" id="{6CB13096-3FB7-C281-849F-98E95F97DFF0}"/>
              </a:ext>
            </a:extLst>
          </p:cNvPr>
          <p:cNvSpPr>
            <a:spLocks noGrp="1"/>
          </p:cNvSpPr>
          <p:nvPr>
            <p:ph type="subTitle" idx="1"/>
          </p:nvPr>
        </p:nvSpPr>
        <p:spPr>
          <a:xfrm>
            <a:off x="501138" y="1656938"/>
            <a:ext cx="4694326" cy="4419600"/>
          </a:xfrm>
        </p:spPr>
        <p:txBody>
          <a:bodyPr vert="horz" lIns="91440" tIns="45720" rIns="91440" bIns="45720" rtlCol="0">
            <a:normAutofit/>
          </a:bodyPr>
          <a:lstStyle/>
          <a:p>
            <a:pPr>
              <a:lnSpc>
                <a:spcPct val="120000"/>
              </a:lnSpc>
            </a:pPr>
            <a:r>
              <a:rPr lang="en-US" dirty="0">
                <a:solidFill>
                  <a:srgbClr val="FFFFFF"/>
                </a:solidFill>
              </a:rPr>
              <a:t>1. P. Kavya</a:t>
            </a:r>
          </a:p>
          <a:p>
            <a:pPr>
              <a:lnSpc>
                <a:spcPct val="120000"/>
              </a:lnSpc>
            </a:pPr>
            <a:r>
              <a:rPr lang="en-US" dirty="0">
                <a:solidFill>
                  <a:srgbClr val="FFFFFF"/>
                </a:solidFill>
              </a:rPr>
              <a:t>2. M N </a:t>
            </a:r>
            <a:r>
              <a:rPr lang="en-US" dirty="0" err="1">
                <a:solidFill>
                  <a:srgbClr val="FFFFFF"/>
                </a:solidFill>
              </a:rPr>
              <a:t>Sahithi</a:t>
            </a:r>
            <a:endParaRPr lang="en-US" dirty="0">
              <a:solidFill>
                <a:srgbClr val="FFFFFF"/>
              </a:solidFill>
            </a:endParaRPr>
          </a:p>
          <a:p>
            <a:pPr>
              <a:lnSpc>
                <a:spcPct val="120000"/>
              </a:lnSpc>
            </a:pPr>
            <a:r>
              <a:rPr lang="en-US" dirty="0">
                <a:solidFill>
                  <a:srgbClr val="FFFFFF"/>
                </a:solidFill>
              </a:rPr>
              <a:t>3. E. </a:t>
            </a:r>
            <a:r>
              <a:rPr lang="en-US" dirty="0" err="1">
                <a:solidFill>
                  <a:srgbClr val="FFFFFF"/>
                </a:solidFill>
              </a:rPr>
              <a:t>Hima</a:t>
            </a:r>
            <a:r>
              <a:rPr lang="en-US" dirty="0">
                <a:solidFill>
                  <a:srgbClr val="FFFFFF"/>
                </a:solidFill>
              </a:rPr>
              <a:t> Sri</a:t>
            </a:r>
          </a:p>
          <a:p>
            <a:pPr>
              <a:lnSpc>
                <a:spcPct val="120000"/>
              </a:lnSpc>
            </a:pPr>
            <a:r>
              <a:rPr lang="en-US" dirty="0">
                <a:solidFill>
                  <a:srgbClr val="FFFFFF"/>
                </a:solidFill>
              </a:rPr>
              <a:t>4. M. Gayathri</a:t>
            </a:r>
          </a:p>
          <a:p>
            <a:pPr>
              <a:lnSpc>
                <a:spcPct val="120000"/>
              </a:lnSpc>
            </a:pPr>
            <a:r>
              <a:rPr lang="en-US" dirty="0">
                <a:solidFill>
                  <a:srgbClr val="FFFFFF"/>
                </a:solidFill>
              </a:rPr>
              <a:t>5. J. Yamini</a:t>
            </a:r>
          </a:p>
          <a:p>
            <a:pPr>
              <a:lnSpc>
                <a:spcPct val="120000"/>
              </a:lnSpc>
            </a:pPr>
            <a:r>
              <a:rPr lang="en-US" dirty="0">
                <a:solidFill>
                  <a:srgbClr val="FFFFFF"/>
                </a:solidFill>
              </a:rPr>
              <a:t>6. G. </a:t>
            </a:r>
            <a:r>
              <a:rPr lang="en-US" dirty="0" err="1">
                <a:solidFill>
                  <a:srgbClr val="FFFFFF"/>
                </a:solidFill>
              </a:rPr>
              <a:t>Navya</a:t>
            </a:r>
            <a:r>
              <a:rPr lang="en-US" dirty="0">
                <a:solidFill>
                  <a:srgbClr val="FFFFFF"/>
                </a:solidFill>
              </a:rPr>
              <a:t> </a:t>
            </a:r>
          </a:p>
        </p:txBody>
      </p:sp>
    </p:spTree>
    <p:extLst>
      <p:ext uri="{BB962C8B-B14F-4D97-AF65-F5344CB8AC3E}">
        <p14:creationId xmlns:p14="http://schemas.microsoft.com/office/powerpoint/2010/main" val="374553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806CA8-38C5-1BEB-64E6-B264B6F6257F}"/>
              </a:ext>
            </a:extLst>
          </p:cNvPr>
          <p:cNvSpPr txBox="1"/>
          <p:nvPr/>
        </p:nvSpPr>
        <p:spPr>
          <a:xfrm>
            <a:off x="2639219" y="2408315"/>
            <a:ext cx="6913562" cy="3282437"/>
          </a:xfrm>
          <a:prstGeom prst="rect">
            <a:avLst/>
          </a:prstGeom>
          <a:noFill/>
        </p:spPr>
        <p:txBody>
          <a:bodyPr wrap="square">
            <a:spAutoFit/>
          </a:bodyPr>
          <a:lstStyle/>
          <a:p>
            <a:pPr algn="ctr" defTabSz="914400">
              <a:lnSpc>
                <a:spcPct val="90000"/>
              </a:lnSpc>
              <a:spcBef>
                <a:spcPct val="0"/>
              </a:spcBef>
              <a:spcAft>
                <a:spcPts val="600"/>
              </a:spcAft>
            </a:pPr>
            <a:r>
              <a:rPr lang="en-US" sz="2800" b="1" cap="all" dirty="0">
                <a:solidFill>
                  <a:schemeClr val="tx2"/>
                </a:solidFill>
                <a:latin typeface="Arabic Typesetting" panose="03020402040406030203" pitchFamily="66" charset="-78"/>
                <a:ea typeface="+mj-ea"/>
                <a:cs typeface="Arabic Typesetting" panose="03020402040406030203" pitchFamily="66" charset="-78"/>
              </a:rPr>
              <a:t>Industry: Pharmaceutical</a:t>
            </a:r>
            <a:br>
              <a:rPr lang="en-US" sz="2800" b="1" cap="all" dirty="0">
                <a:solidFill>
                  <a:schemeClr val="tx2"/>
                </a:solidFill>
                <a:latin typeface="Arabic Typesetting" panose="03020402040406030203" pitchFamily="66" charset="-78"/>
                <a:ea typeface="+mj-ea"/>
                <a:cs typeface="Arabic Typesetting" panose="03020402040406030203" pitchFamily="66" charset="-78"/>
              </a:rPr>
            </a:br>
            <a:r>
              <a:rPr lang="en-US" sz="2800" b="1" cap="all" dirty="0">
                <a:solidFill>
                  <a:schemeClr val="tx2"/>
                </a:solidFill>
                <a:latin typeface="Arabic Typesetting" panose="03020402040406030203" pitchFamily="66" charset="-78"/>
                <a:ea typeface="+mj-ea"/>
                <a:cs typeface="Arabic Typesetting" panose="03020402040406030203" pitchFamily="66" charset="-78"/>
              </a:rPr>
              <a:t>Department: E-Commerce.</a:t>
            </a:r>
          </a:p>
          <a:p>
            <a:pPr algn="ctr" defTabSz="914400">
              <a:lnSpc>
                <a:spcPct val="90000"/>
              </a:lnSpc>
              <a:spcBef>
                <a:spcPct val="0"/>
              </a:spcBef>
              <a:spcAft>
                <a:spcPts val="600"/>
              </a:spcAft>
            </a:pPr>
            <a:br>
              <a:rPr lang="en-US" sz="2800" b="1" cap="all" dirty="0">
                <a:solidFill>
                  <a:schemeClr val="tx2"/>
                </a:solidFill>
                <a:latin typeface="Arabic Typesetting" panose="03020402040406030203" pitchFamily="66" charset="-78"/>
                <a:ea typeface="+mj-ea"/>
                <a:cs typeface="Arabic Typesetting" panose="03020402040406030203" pitchFamily="66" charset="-78"/>
              </a:rPr>
            </a:br>
            <a:r>
              <a:rPr lang="en-US" sz="2800" b="1" cap="all" dirty="0">
                <a:solidFill>
                  <a:schemeClr val="tx2"/>
                </a:solidFill>
                <a:latin typeface="Arabic Typesetting" panose="03020402040406030203" pitchFamily="66" charset="-78"/>
                <a:ea typeface="+mj-ea"/>
                <a:cs typeface="Arabic Typesetting" panose="03020402040406030203" pitchFamily="66" charset="-78"/>
              </a:rPr>
              <a:t>Problem Statement: Prediction of Medicine Production.</a:t>
            </a:r>
            <a:br>
              <a:rPr lang="en-US" sz="2800" b="1" cap="all" dirty="0">
                <a:solidFill>
                  <a:schemeClr val="tx2"/>
                </a:solidFill>
                <a:latin typeface="Arabic Typesetting" panose="03020402040406030203" pitchFamily="66" charset="-78"/>
                <a:ea typeface="+mj-ea"/>
                <a:cs typeface="Arabic Typesetting" panose="03020402040406030203" pitchFamily="66" charset="-78"/>
              </a:rPr>
            </a:br>
            <a:br>
              <a:rPr lang="en-US" sz="2800" b="1" cap="all" dirty="0">
                <a:solidFill>
                  <a:schemeClr val="tx2"/>
                </a:solidFill>
                <a:latin typeface="Arabic Typesetting" panose="03020402040406030203" pitchFamily="66" charset="-78"/>
                <a:ea typeface="+mj-ea"/>
                <a:cs typeface="Arabic Typesetting" panose="03020402040406030203" pitchFamily="66" charset="-78"/>
              </a:rPr>
            </a:br>
            <a:br>
              <a:rPr lang="en-US" sz="2800" b="1" cap="all" dirty="0">
                <a:solidFill>
                  <a:schemeClr val="tx2"/>
                </a:solidFill>
                <a:latin typeface="Arabic Typesetting" panose="03020402040406030203" pitchFamily="66" charset="-78"/>
                <a:ea typeface="+mj-ea"/>
                <a:cs typeface="Arabic Typesetting" panose="03020402040406030203" pitchFamily="66" charset="-78"/>
              </a:rPr>
            </a:br>
            <a:endParaRPr lang="en-US" sz="2800" b="1" cap="all" dirty="0">
              <a:solidFill>
                <a:schemeClr val="tx2"/>
              </a:solidFill>
              <a:latin typeface="Arabic Typesetting" panose="03020402040406030203" pitchFamily="66" charset="-78"/>
              <a:ea typeface="+mj-ea"/>
              <a:cs typeface="Arabic Typesetting" panose="03020402040406030203" pitchFamily="66" charset="-78"/>
            </a:endParaRPr>
          </a:p>
        </p:txBody>
      </p:sp>
    </p:spTree>
    <p:extLst>
      <p:ext uri="{BB962C8B-B14F-4D97-AF65-F5344CB8AC3E}">
        <p14:creationId xmlns:p14="http://schemas.microsoft.com/office/powerpoint/2010/main" val="227174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EB25CF-4123-D84C-7567-CCF0F641F426}"/>
              </a:ext>
            </a:extLst>
          </p:cNvPr>
          <p:cNvSpPr txBox="1"/>
          <p:nvPr/>
        </p:nvSpPr>
        <p:spPr>
          <a:xfrm>
            <a:off x="1181100" y="1127026"/>
            <a:ext cx="9423400" cy="3693319"/>
          </a:xfrm>
          <a:prstGeom prst="rect">
            <a:avLst/>
          </a:prstGeom>
          <a:noFill/>
        </p:spPr>
        <p:txBody>
          <a:bodyPr wrap="square">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1. E</a:t>
            </a:r>
            <a:r>
              <a:rPr lang="en-IN" sz="1800" b="1" dirty="0">
                <a:effectLst/>
                <a:latin typeface="Calibri" panose="020F0502020204030204" pitchFamily="34" charset="0"/>
                <a:ea typeface="Calibri" panose="020F0502020204030204" pitchFamily="34" charset="0"/>
                <a:cs typeface="Calibri" panose="020F0502020204030204" pitchFamily="34" charset="0"/>
              </a:rPr>
              <a:t>-commerce in Pharmaceutical</a:t>
            </a:r>
            <a:r>
              <a:rPr lang="en-IN" sz="1800" dirty="0">
                <a:effectLst/>
                <a:latin typeface="Calibri" panose="020F0502020204030204" pitchFamily="34" charset="0"/>
                <a:ea typeface="Calibri" panose="020F0502020204030204" pitchFamily="34" charset="0"/>
                <a:cs typeface="Calibri" panose="020F0502020204030204" pitchFamily="34" charset="0"/>
              </a:rPr>
              <a:t> :</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Pharma e-commerce is referred to an online pharmacy which operates on the internet and distributes medicines to consumers through mail and shipping companies. It is also known as online pharmacy, mail-order pharmacy or internet pharmacy.</a:t>
            </a:r>
          </a:p>
          <a:p>
            <a:br>
              <a:rPr lang="en-IN" sz="1800" dirty="0">
                <a:effectLst/>
                <a:latin typeface="Calibri" panose="020F0502020204030204" pitchFamily="34" charset="0"/>
                <a:ea typeface="Calibri" panose="020F0502020204030204" pitchFamily="34" charset="0"/>
                <a:cs typeface="Calibri" panose="020F0502020204030204" pitchFamily="34" charset="0"/>
              </a:rPr>
            </a:br>
            <a:r>
              <a:rPr lang="en-IN" b="1" dirty="0">
                <a:latin typeface="Calibri" panose="020F0502020204030204" pitchFamily="34" charset="0"/>
                <a:ea typeface="Calibri" panose="020F0502020204030204" pitchFamily="34" charset="0"/>
                <a:cs typeface="Calibri" panose="020F0502020204030204" pitchFamily="34" charset="0"/>
              </a:rPr>
              <a:t>2. </a:t>
            </a:r>
            <a:r>
              <a:rPr lang="en-IN" sz="1800" b="1" dirty="0">
                <a:effectLst/>
                <a:latin typeface="Calibri" panose="020F0502020204030204" pitchFamily="34" charset="0"/>
                <a:ea typeface="Calibri" panose="020F0502020204030204" pitchFamily="34" charset="0"/>
                <a:cs typeface="Calibri" panose="020F0502020204030204" pitchFamily="34" charset="0"/>
              </a:rPr>
              <a:t>Challenges in E-Pharmacy</a:t>
            </a:r>
            <a:r>
              <a:rPr lang="en-IN" sz="1800" dirty="0">
                <a:effectLst/>
                <a:latin typeface="Calibri" panose="020F0502020204030204" pitchFamily="34" charset="0"/>
                <a:ea typeface="Calibri" panose="020F0502020204030204" pitchFamily="34" charset="0"/>
                <a:cs typeface="Calibri" panose="020F0502020204030204" pitchFamily="34" charset="0"/>
              </a:rPr>
              <a:t>:</a:t>
            </a:r>
          </a:p>
          <a:p>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Fierce Competition.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Reluctance to Buy Online.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Ensuring Uninterrupted Supply.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Expiry date and wastage.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Keeping your stockroom efficient.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Automating Inventory Management.</a:t>
            </a:r>
            <a:endParaRPr lang="en-IN" dirty="0"/>
          </a:p>
        </p:txBody>
      </p:sp>
    </p:spTree>
    <p:extLst>
      <p:ext uri="{BB962C8B-B14F-4D97-AF65-F5344CB8AC3E}">
        <p14:creationId xmlns:p14="http://schemas.microsoft.com/office/powerpoint/2010/main" val="2712286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AB1BB2-DC2D-C2CC-1173-B1E7C50B9877}"/>
              </a:ext>
            </a:extLst>
          </p:cNvPr>
          <p:cNvSpPr txBox="1"/>
          <p:nvPr/>
        </p:nvSpPr>
        <p:spPr>
          <a:xfrm>
            <a:off x="1543050" y="611297"/>
            <a:ext cx="9436100" cy="4524315"/>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3.</a:t>
            </a:r>
            <a:r>
              <a:rPr lang="en-IN" sz="1800" b="1" dirty="0">
                <a:effectLst/>
                <a:latin typeface="Calibri" panose="020F0502020204030204" pitchFamily="34" charset="0"/>
                <a:ea typeface="Calibri" panose="020F0502020204030204" pitchFamily="34" charset="0"/>
                <a:cs typeface="Calibri" panose="020F0502020204030204" pitchFamily="34" charset="0"/>
              </a:rPr>
              <a:t>Working on</a:t>
            </a:r>
            <a:r>
              <a:rPr lang="en-IN" sz="1800" dirty="0">
                <a:effectLst/>
                <a:latin typeface="Calibri" panose="020F0502020204030204" pitchFamily="34" charset="0"/>
                <a:ea typeface="Calibri" panose="020F0502020204030204" pitchFamily="34" charset="0"/>
                <a:cs typeface="Calibri" panose="020F0502020204030204" pitchFamily="34"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Expiry date and wastage.</a:t>
            </a:r>
          </a:p>
          <a:p>
            <a:br>
              <a:rPr lang="en-IN" sz="1800" dirty="0">
                <a:effectLst/>
                <a:latin typeface="Calibri" panose="020F0502020204030204" pitchFamily="34" charset="0"/>
                <a:ea typeface="Calibri" panose="020F0502020204030204" pitchFamily="34" charset="0"/>
                <a:cs typeface="Calibri" panose="020F0502020204030204" pitchFamily="34"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4. </a:t>
            </a:r>
            <a:r>
              <a:rPr lang="en-IN" sz="1800" b="1" dirty="0">
                <a:effectLst/>
                <a:latin typeface="Calibri" panose="020F0502020204030204" pitchFamily="34" charset="0"/>
                <a:ea typeface="Calibri" panose="020F0502020204030204" pitchFamily="34" charset="0"/>
                <a:cs typeface="Calibri" panose="020F0502020204030204" pitchFamily="34" charset="0"/>
              </a:rPr>
              <a:t>Reasons for Expiry date and Wastage of Medicine :</a:t>
            </a:r>
          </a:p>
          <a:p>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The expiration date is a critical part of deciding if the product is safe to use and will work as intended. The expiration date can be found printed on the label or stamped onto the bottle or carton, sometimes following “EXP.” It is important to know and stick to the expiration date on your medicine. Using expired medical products is risky and possibly harmful to your health. Expired medical products can be less effective or risky due to a change in chemical composition or a decrease in strength. Certain expired medications are at risk of bacterial growth and sub-potent antibiotics can fail to treat infections, leading to more serious illnesses and antibiotic resistance. Once the expiration date has passed there is no guarantee that the medicine will be safe and effective. If your medicine has expired, do not use it.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58625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4CBC-EB1F-8518-7BC0-B21649BC04DD}"/>
              </a:ext>
            </a:extLst>
          </p:cNvPr>
          <p:cNvSpPr>
            <a:spLocks noGrp="1"/>
          </p:cNvSpPr>
          <p:nvPr>
            <p:ph type="title"/>
          </p:nvPr>
        </p:nvSpPr>
        <p:spPr/>
        <p:txBody>
          <a:bodyPr>
            <a:normAutofit/>
          </a:bodyPr>
          <a:lstStyle/>
          <a:p>
            <a:pPr marL="457200" indent="-457200">
              <a:buFont typeface="Arial" panose="020B0604020202020204" pitchFamily="34" charset="0"/>
              <a:buChar char="•"/>
            </a:pPr>
            <a:r>
              <a:rPr lang="en-IN" dirty="0"/>
              <a:t>FEATURE ENGINEERING</a:t>
            </a:r>
            <a:br>
              <a:rPr lang="en-IN" dirty="0"/>
            </a:br>
            <a:endParaRPr lang="en-IN" dirty="0"/>
          </a:p>
        </p:txBody>
      </p:sp>
      <p:sp>
        <p:nvSpPr>
          <p:cNvPr id="3" name="Content Placeholder 2">
            <a:extLst>
              <a:ext uri="{FF2B5EF4-FFF2-40B4-BE49-F238E27FC236}">
                <a16:creationId xmlns:a16="http://schemas.microsoft.com/office/drawing/2014/main" id="{89EAADE2-71FC-92A4-215E-D3012B1F4114}"/>
              </a:ext>
            </a:extLst>
          </p:cNvPr>
          <p:cNvSpPr>
            <a:spLocks noGrp="1"/>
          </p:cNvSpPr>
          <p:nvPr>
            <p:ph sz="half" idx="1"/>
          </p:nvPr>
        </p:nvSpPr>
        <p:spPr/>
        <p:txBody>
          <a:bodyPr/>
          <a:lstStyle/>
          <a:p>
            <a:pPr marL="0" indent="0">
              <a:buNone/>
            </a:pPr>
            <a:r>
              <a:rPr lang="en-IN" sz="2000" dirty="0">
                <a:latin typeface="Aharoni" panose="02010803020104030203" pitchFamily="2" charset="-79"/>
                <a:cs typeface="Aharoni" panose="02010803020104030203" pitchFamily="2" charset="-79"/>
              </a:rPr>
              <a:t>- Feature Creation:</a:t>
            </a:r>
          </a:p>
          <a:p>
            <a:pPr marL="0" indent="0">
              <a:buNone/>
            </a:pPr>
            <a:r>
              <a:rPr lang="en-IN" dirty="0"/>
              <a:t>     </a:t>
            </a:r>
            <a:r>
              <a:rPr lang="en-GB" sz="1600" i="0" dirty="0">
                <a:effectLst/>
                <a:latin typeface="+mj-lt"/>
              </a:rPr>
              <a:t>Creating features involves creating new variables which will be most helpful for our model.</a:t>
            </a:r>
            <a:endParaRPr lang="en-IN" sz="1600" i="0" dirty="0">
              <a:effectLst/>
              <a:latin typeface="+mj-lt"/>
            </a:endParaRPr>
          </a:p>
          <a:p>
            <a:pPr marL="0" indent="0">
              <a:buNone/>
            </a:pPr>
            <a:r>
              <a:rPr lang="en-IN" b="1" dirty="0">
                <a:latin typeface="Aharoni" panose="02010803020104030203" pitchFamily="2" charset="-79"/>
                <a:cs typeface="Aharoni" panose="02010803020104030203" pitchFamily="2" charset="-79"/>
              </a:rPr>
              <a:t>- Feature Transformation</a:t>
            </a:r>
            <a:r>
              <a:rPr lang="en-IN" sz="1400" dirty="0">
                <a:latin typeface="arial" panose="020B0604020202020204" pitchFamily="34" charset="0"/>
              </a:rPr>
              <a:t>:</a:t>
            </a:r>
          </a:p>
          <a:p>
            <a:pPr marL="0" indent="0">
              <a:buNone/>
            </a:pPr>
            <a:r>
              <a:rPr lang="en-GB" sz="1600" i="0" dirty="0">
                <a:effectLst/>
                <a:latin typeface="+mj-lt"/>
              </a:rPr>
              <a:t>  The featured transformation techniques are used to transform the data to normal distribution for better performance of the algorithm.</a:t>
            </a:r>
            <a:endParaRPr lang="en-IN" sz="1600" dirty="0">
              <a:latin typeface="+mj-lt"/>
            </a:endParaRPr>
          </a:p>
        </p:txBody>
      </p:sp>
      <p:sp>
        <p:nvSpPr>
          <p:cNvPr id="4" name="Content Placeholder 3">
            <a:extLst>
              <a:ext uri="{FF2B5EF4-FFF2-40B4-BE49-F238E27FC236}">
                <a16:creationId xmlns:a16="http://schemas.microsoft.com/office/drawing/2014/main" id="{0E8BB32C-44DC-C74B-772F-E3A04806624D}"/>
              </a:ext>
            </a:extLst>
          </p:cNvPr>
          <p:cNvSpPr>
            <a:spLocks noGrp="1"/>
          </p:cNvSpPr>
          <p:nvPr>
            <p:ph sz="half" idx="2"/>
          </p:nvPr>
        </p:nvSpPr>
        <p:spPr/>
        <p:txBody>
          <a:bodyPr/>
          <a:lstStyle/>
          <a:p>
            <a:pPr marL="0" indent="0">
              <a:buNone/>
            </a:pPr>
            <a:r>
              <a:rPr lang="en-IN" b="1" dirty="0">
                <a:latin typeface="Aharoni" panose="02010803020104030203" pitchFamily="2" charset="-79"/>
                <a:cs typeface="Aharoni" panose="02010803020104030203" pitchFamily="2" charset="-79"/>
              </a:rPr>
              <a:t>- Feature Extraction</a:t>
            </a:r>
            <a:r>
              <a:rPr lang="en-IN" dirty="0"/>
              <a:t>:</a:t>
            </a:r>
          </a:p>
          <a:p>
            <a:pPr marL="0" indent="0">
              <a:buNone/>
            </a:pPr>
            <a:r>
              <a:rPr lang="en-GB" sz="1600" i="0" dirty="0">
                <a:effectLst/>
              </a:rPr>
              <a:t>Feature extraction is a process by which an initial set of data is reduced by identifying key features of the data for machine learning.</a:t>
            </a:r>
          </a:p>
          <a:p>
            <a:pPr marL="0" indent="0">
              <a:buNone/>
            </a:pPr>
            <a:r>
              <a:rPr lang="en-GB" b="1" dirty="0">
                <a:latin typeface="arial" panose="020B0604020202020204" pitchFamily="34" charset="0"/>
              </a:rPr>
              <a:t>- </a:t>
            </a:r>
            <a:r>
              <a:rPr lang="en-GB" b="1" dirty="0">
                <a:latin typeface="Aharoni" panose="02010803020104030203" pitchFamily="2" charset="-79"/>
                <a:cs typeface="Aharoni" panose="02010803020104030203" pitchFamily="2" charset="-79"/>
              </a:rPr>
              <a:t>Feature</a:t>
            </a:r>
            <a:r>
              <a:rPr lang="en-GB" b="1" dirty="0">
                <a:latin typeface="arial" panose="020B0604020202020204" pitchFamily="34" charset="0"/>
              </a:rPr>
              <a:t> </a:t>
            </a:r>
            <a:r>
              <a:rPr lang="en-GB" b="1" dirty="0">
                <a:latin typeface="Aharoni" panose="02010803020104030203" pitchFamily="2" charset="-79"/>
                <a:cs typeface="Aharoni" panose="02010803020104030203" pitchFamily="2" charset="-79"/>
              </a:rPr>
              <a:t>Selection:</a:t>
            </a:r>
          </a:p>
          <a:p>
            <a:pPr marL="0" indent="0">
              <a:buNone/>
            </a:pPr>
            <a:r>
              <a:rPr lang="en-GB" sz="1600" i="0" dirty="0">
                <a:effectLst/>
              </a:rPr>
              <a:t>Feature Selection is the method of reducing the input variable to your model by using only relevant data and getting rid of noise in data.</a:t>
            </a:r>
            <a:endParaRPr lang="en-IN" sz="16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48806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A49EF-36D5-D37E-FB1F-EA43F3ADD581}"/>
              </a:ext>
            </a:extLst>
          </p:cNvPr>
          <p:cNvSpPr>
            <a:spLocks noGrp="1"/>
          </p:cNvSpPr>
          <p:nvPr>
            <p:ph type="title"/>
          </p:nvPr>
        </p:nvSpPr>
        <p:spPr>
          <a:xfrm>
            <a:off x="5044849" y="575373"/>
            <a:ext cx="5975956" cy="4127545"/>
          </a:xfrm>
        </p:spPr>
        <p:txBody>
          <a:bodyPr vert="horz" lIns="91440" tIns="45720" rIns="91440" bIns="0" rtlCol="0" anchor="ctr">
            <a:normAutofit/>
          </a:bodyPr>
          <a:lstStyle/>
          <a:p>
            <a:pPr>
              <a:spcAft>
                <a:spcPts val="800"/>
              </a:spcAft>
            </a:pPr>
            <a:r>
              <a:rPr lang="en-US" sz="1600" b="1" dirty="0"/>
              <a:t>Contents in dataset:</a:t>
            </a:r>
            <a:br>
              <a:rPr lang="en-US" sz="1600" dirty="0"/>
            </a:br>
            <a:br>
              <a:rPr lang="en-US" sz="1600" dirty="0"/>
            </a:br>
            <a:r>
              <a:rPr lang="en-US" sz="1600" dirty="0"/>
              <a:t>1. Demand rate </a:t>
            </a:r>
            <a:br>
              <a:rPr lang="en-US" sz="1600" dirty="0"/>
            </a:br>
            <a:br>
              <a:rPr lang="en-US" sz="1600" dirty="0"/>
            </a:br>
            <a:r>
              <a:rPr lang="en-US" sz="1600" dirty="0"/>
              <a:t>2. manufacturing </a:t>
            </a:r>
            <a:br>
              <a:rPr lang="en-US" sz="1600" dirty="0"/>
            </a:br>
            <a:br>
              <a:rPr lang="en-US" sz="1600" dirty="0"/>
            </a:br>
            <a:r>
              <a:rPr lang="en-US" sz="1600" dirty="0"/>
              <a:t>3. seasonal demand</a:t>
            </a:r>
            <a:br>
              <a:rPr lang="en-US" sz="1600" dirty="0"/>
            </a:br>
            <a:br>
              <a:rPr lang="en-US" sz="1600" dirty="0"/>
            </a:br>
            <a:r>
              <a:rPr lang="en-US" sz="1600" dirty="0"/>
              <a:t>4. delivery in time</a:t>
            </a:r>
          </a:p>
        </p:txBody>
      </p:sp>
      <p:sp>
        <p:nvSpPr>
          <p:cNvPr id="18" name="Rectangle 17">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11473A5-3ACB-CF8F-598B-53039256457E}"/>
              </a:ext>
            </a:extLst>
          </p:cNvPr>
          <p:cNvPicPr>
            <a:picLocks noChangeAspect="1"/>
          </p:cNvPicPr>
          <p:nvPr/>
        </p:nvPicPr>
        <p:blipFill rotWithShape="1">
          <a:blip r:embed="rId3"/>
          <a:srcRect l="35916" r="9827" b="-1"/>
          <a:stretch/>
        </p:blipFill>
        <p:spPr>
          <a:xfrm>
            <a:off x="3179" y="-2"/>
            <a:ext cx="4651117" cy="6858002"/>
          </a:xfrm>
          <a:prstGeom prst="rect">
            <a:avLst/>
          </a:prstGeom>
        </p:spPr>
      </p:pic>
    </p:spTree>
    <p:extLst>
      <p:ext uri="{BB962C8B-B14F-4D97-AF65-F5344CB8AC3E}">
        <p14:creationId xmlns:p14="http://schemas.microsoft.com/office/powerpoint/2010/main" val="279177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A707-356A-F57F-0A27-24ED6318E2DC}"/>
              </a:ext>
            </a:extLst>
          </p:cNvPr>
          <p:cNvSpPr>
            <a:spLocks noGrp="1"/>
          </p:cNvSpPr>
          <p:nvPr>
            <p:ph type="title"/>
          </p:nvPr>
        </p:nvSpPr>
        <p:spPr>
          <a:xfrm>
            <a:off x="1451579" y="804519"/>
            <a:ext cx="9603275" cy="669221"/>
          </a:xfrm>
        </p:spPr>
        <p:txBody>
          <a:bodyPr>
            <a:normAutofit fontScale="90000"/>
          </a:bodyPr>
          <a:lstStyle/>
          <a:p>
            <a:br>
              <a:rPr lang="en-IN" dirty="0"/>
            </a:br>
            <a:r>
              <a:rPr lang="en-IN" dirty="0"/>
              <a:t>Regression:</a:t>
            </a:r>
          </a:p>
        </p:txBody>
      </p:sp>
      <p:sp>
        <p:nvSpPr>
          <p:cNvPr id="3" name="Content Placeholder 2">
            <a:extLst>
              <a:ext uri="{FF2B5EF4-FFF2-40B4-BE49-F238E27FC236}">
                <a16:creationId xmlns:a16="http://schemas.microsoft.com/office/drawing/2014/main" id="{502C28F7-7164-3B04-A336-3DC166602F54}"/>
              </a:ext>
            </a:extLst>
          </p:cNvPr>
          <p:cNvSpPr>
            <a:spLocks noGrp="1"/>
          </p:cNvSpPr>
          <p:nvPr>
            <p:ph idx="1"/>
          </p:nvPr>
        </p:nvSpPr>
        <p:spPr/>
        <p:txBody>
          <a:bodyPr/>
          <a:lstStyle/>
          <a:p>
            <a:pPr marL="0" indent="0">
              <a:buNone/>
            </a:pPr>
            <a:r>
              <a:rPr lang="en-IN" dirty="0"/>
              <a:t>Models in Regression:</a:t>
            </a:r>
          </a:p>
          <a:p>
            <a:r>
              <a:rPr lang="en-IN" dirty="0"/>
              <a:t>Linear Regression</a:t>
            </a:r>
          </a:p>
          <a:p>
            <a:r>
              <a:rPr lang="en-IN" dirty="0"/>
              <a:t>Decision Tree Regression</a:t>
            </a:r>
          </a:p>
          <a:p>
            <a:r>
              <a:rPr lang="en-IN" dirty="0"/>
              <a:t>Random Forest Regression</a:t>
            </a:r>
          </a:p>
          <a:p>
            <a:r>
              <a:rPr lang="en-IN" dirty="0"/>
              <a:t>SVR</a:t>
            </a:r>
          </a:p>
        </p:txBody>
      </p:sp>
    </p:spTree>
    <p:extLst>
      <p:ext uri="{BB962C8B-B14F-4D97-AF65-F5344CB8AC3E}">
        <p14:creationId xmlns:p14="http://schemas.microsoft.com/office/powerpoint/2010/main" val="32965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63030A-8907-AE33-3BFA-F8C1CD3DFC5A}"/>
              </a:ext>
            </a:extLst>
          </p:cNvPr>
          <p:cNvSpPr txBox="1"/>
          <p:nvPr/>
        </p:nvSpPr>
        <p:spPr>
          <a:xfrm>
            <a:off x="546100" y="592435"/>
            <a:ext cx="8329612" cy="1446550"/>
          </a:xfrm>
          <a:prstGeom prst="rect">
            <a:avLst/>
          </a:prstGeom>
          <a:noFill/>
        </p:spPr>
        <p:txBody>
          <a:bodyPr wrap="square">
            <a:spAutoFit/>
          </a:bodyPr>
          <a:lstStyle/>
          <a:p>
            <a:r>
              <a:rPr lang="en-IN" sz="2800" b="1" dirty="0">
                <a:latin typeface="Andalus" panose="02020603050405020304" pitchFamily="18" charset="-78"/>
                <a:cs typeface="Andalus" panose="02020603050405020304" pitchFamily="18" charset="-78"/>
              </a:rPr>
              <a:t>Result:</a:t>
            </a:r>
          </a:p>
          <a:p>
            <a:endParaRPr lang="en-IN" sz="2000" dirty="0">
              <a:latin typeface="Andalus" panose="02020603050405020304" pitchFamily="18" charset="-78"/>
              <a:cs typeface="Andalus" panose="02020603050405020304" pitchFamily="18" charset="-78"/>
            </a:endParaRPr>
          </a:p>
          <a:p>
            <a:r>
              <a:rPr lang="en-IN" sz="2000" dirty="0">
                <a:latin typeface="Andalus" panose="02020603050405020304" pitchFamily="18" charset="-78"/>
                <a:cs typeface="Andalus" panose="02020603050405020304" pitchFamily="18" charset="-78"/>
              </a:rPr>
              <a:t>We can predict the production of medicine with accuracy of 99.8% in </a:t>
            </a:r>
            <a:r>
              <a:rPr lang="en-IN" sz="2000" dirty="0" err="1">
                <a:latin typeface="Andalus" panose="02020603050405020304" pitchFamily="18" charset="-78"/>
                <a:cs typeface="Andalus" panose="02020603050405020304" pitchFamily="18" charset="-78"/>
              </a:rPr>
              <a:t>SVRegression</a:t>
            </a:r>
            <a:r>
              <a:rPr lang="en-IN" sz="2000" dirty="0">
                <a:latin typeface="Andalus" panose="02020603050405020304" pitchFamily="18" charset="-78"/>
                <a:cs typeface="Andalus" panose="02020603050405020304" pitchFamily="18" charset="-78"/>
              </a:rPr>
              <a:t>.</a:t>
            </a:r>
          </a:p>
        </p:txBody>
      </p:sp>
      <p:pic>
        <p:nvPicPr>
          <p:cNvPr id="1026" name="Picture 2" descr="Support Vector Regression | Learn the Working and Advantages of SVR">
            <a:extLst>
              <a:ext uri="{FF2B5EF4-FFF2-40B4-BE49-F238E27FC236}">
                <a16:creationId xmlns:a16="http://schemas.microsoft.com/office/drawing/2014/main" id="{610B98C0-2DCA-548E-5EBC-54AF4CDB5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25" y="2038985"/>
            <a:ext cx="6391275" cy="3679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0438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163</TotalTime>
  <Words>485</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Aharoni</vt:lpstr>
      <vt:lpstr>Andalus</vt:lpstr>
      <vt:lpstr>Arabic Typesetting</vt:lpstr>
      <vt:lpstr>Arial</vt:lpstr>
      <vt:lpstr>Arial</vt:lpstr>
      <vt:lpstr>Calibri</vt:lpstr>
      <vt:lpstr>Gill Sans MT</vt:lpstr>
      <vt:lpstr>Gallery</vt:lpstr>
      <vt:lpstr>GROUP-34</vt:lpstr>
      <vt:lpstr>PowerPoint Presentation</vt:lpstr>
      <vt:lpstr>PowerPoint Presentation</vt:lpstr>
      <vt:lpstr>PowerPoint Presentation</vt:lpstr>
      <vt:lpstr>FEATURE ENGINEERING </vt:lpstr>
      <vt:lpstr>Contents in dataset:  1. Demand rate   2. manufacturing   3. seasonal demand  4. delivery in time</vt:lpstr>
      <vt:lpstr>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GROUP-34</dc:title>
  <dc:creator>Sahii Sanju</dc:creator>
  <cp:lastModifiedBy>Sahii Sanju</cp:lastModifiedBy>
  <cp:revision>2</cp:revision>
  <dcterms:created xsi:type="dcterms:W3CDTF">2023-02-10T22:51:29Z</dcterms:created>
  <dcterms:modified xsi:type="dcterms:W3CDTF">2023-02-11T01:34:33Z</dcterms:modified>
</cp:coreProperties>
</file>