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69" r:id="rId4"/>
    <p:sldId id="258" r:id="rId5"/>
    <p:sldId id="271" r:id="rId6"/>
    <p:sldId id="266" r:id="rId7"/>
    <p:sldId id="267" r:id="rId8"/>
    <p:sldId id="261" r:id="rId9"/>
    <p:sldId id="263" r:id="rId10"/>
    <p:sldId id="272" r:id="rId11"/>
    <p:sldId id="273" r:id="rId12"/>
    <p:sldId id="260" r:id="rId13"/>
    <p:sldId id="259" r:id="rId14"/>
    <p:sldId id="262" r:id="rId15"/>
    <p:sldId id="268" r:id="rId16"/>
    <p:sldId id="274" r:id="rId17"/>
    <p:sldId id="279" r:id="rId18"/>
    <p:sldId id="275" r:id="rId19"/>
    <p:sldId id="276" r:id="rId20"/>
    <p:sldId id="277" r:id="rId21"/>
    <p:sldId id="278" r:id="rId22"/>
    <p:sldId id="264" r:id="rId23"/>
    <p:sldId id="26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8/24/2020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xgboost.readthedocs.io/en/latest/build.html#python-package-installation" TargetMode="External"/><Relationship Id="rId2" Type="http://schemas.openxmlformats.org/officeDocument/2006/relationships/hyperlink" Target="http://scikit-learn.org/" TargetMode="External"/><Relationship Id="rId1" Type="http://schemas.openxmlformats.org/officeDocument/2006/relationships/slideLayout" Target="../slideLayouts/slideLayout7.xml"/><Relationship Id="rId6" Type="http://schemas.openxmlformats.org/officeDocument/2006/relationships/hyperlink" Target="https://www.nltk.org/py-modindex.html" TargetMode="External"/><Relationship Id="rId5" Type="http://schemas.openxmlformats.org/officeDocument/2006/relationships/hyperlink" Target="https://images.google.com/" TargetMode="External"/><Relationship Id="rId4" Type="http://schemas.openxmlformats.org/officeDocument/2006/relationships/hyperlink" Target="https://en.wikipedia.org/wiki/Email_spa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06F92508-5A1B-44BB-B32A-03FF33F60A1E}"/>
              </a:ext>
            </a:extLst>
          </p:cNvPr>
          <p:cNvSpPr txBox="1"/>
          <p:nvPr/>
        </p:nvSpPr>
        <p:spPr>
          <a:xfrm>
            <a:off x="224869" y="264032"/>
            <a:ext cx="4150337" cy="3943250"/>
          </a:xfrm>
          <a:prstGeom prst="rect">
            <a:avLst/>
          </a:prstGeom>
        </p:spPr>
        <p:txBody>
          <a:bodyPr vert="horz" lIns="91440" tIns="45720" rIns="91440" bIns="45720" rtlCol="0" anchor="b">
            <a:normAutofit/>
          </a:bodyPr>
          <a:lstStyle/>
          <a:p>
            <a:pPr>
              <a:spcBef>
                <a:spcPct val="0"/>
              </a:spcBef>
              <a:spcAft>
                <a:spcPts val="600"/>
              </a:spcAft>
            </a:pPr>
            <a:r>
              <a:rPr lang="en-US" sz="4000" dirty="0">
                <a:solidFill>
                  <a:srgbClr val="FEFFFF"/>
                </a:solidFill>
                <a:latin typeface="+mj-lt"/>
                <a:ea typeface="+mj-ea"/>
                <a:cs typeface="+mj-cs"/>
              </a:rPr>
              <a:t>EMAIL SPAM DETECTION BASED ON TEXT CLASSIFICATION</a:t>
            </a:r>
          </a:p>
        </p:txBody>
      </p:sp>
      <p:sp>
        <p:nvSpPr>
          <p:cNvPr id="14"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descr="A picture containing cake, table, toy, sitting&#10;&#10;Description automatically generated">
            <a:extLst>
              <a:ext uri="{FF2B5EF4-FFF2-40B4-BE49-F238E27FC236}">
                <a16:creationId xmlns:a16="http://schemas.microsoft.com/office/drawing/2014/main" id="{5AA84450-4F2F-4F03-9B55-C20D9B83044E}"/>
              </a:ext>
            </a:extLst>
          </p:cNvPr>
          <p:cNvPicPr>
            <a:picLocks noChangeAspect="1"/>
          </p:cNvPicPr>
          <p:nvPr/>
        </p:nvPicPr>
        <p:blipFill>
          <a:blip r:embed="rId2"/>
          <a:stretch>
            <a:fillRect/>
          </a:stretch>
        </p:blipFill>
        <p:spPr>
          <a:xfrm>
            <a:off x="5176910" y="1230052"/>
            <a:ext cx="6246055" cy="2977230"/>
          </a:xfrm>
          <a:prstGeom prst="rect">
            <a:avLst/>
          </a:prstGeom>
        </p:spPr>
      </p:pic>
      <p:sp>
        <p:nvSpPr>
          <p:cNvPr id="4" name="TextBox 3">
            <a:extLst>
              <a:ext uri="{FF2B5EF4-FFF2-40B4-BE49-F238E27FC236}">
                <a16:creationId xmlns:a16="http://schemas.microsoft.com/office/drawing/2014/main" id="{D5E325F2-063C-49CB-A287-9B6E222F38DB}"/>
              </a:ext>
            </a:extLst>
          </p:cNvPr>
          <p:cNvSpPr txBox="1"/>
          <p:nvPr/>
        </p:nvSpPr>
        <p:spPr>
          <a:xfrm>
            <a:off x="8865705" y="4640707"/>
            <a:ext cx="3326295" cy="1354217"/>
          </a:xfrm>
          <a:prstGeom prst="rect">
            <a:avLst/>
          </a:prstGeom>
          <a:noFill/>
        </p:spPr>
        <p:txBody>
          <a:bodyPr wrap="square" rtlCol="0">
            <a:spAutoFit/>
          </a:bodyPr>
          <a:lstStyle/>
          <a:p>
            <a:pPr>
              <a:spcAft>
                <a:spcPts val="600"/>
              </a:spcAft>
            </a:pPr>
            <a:r>
              <a:rPr lang="en-US" sz="2400" b="1" dirty="0">
                <a:latin typeface="Times New Roman" panose="02020603050405020304" pitchFamily="18" charset="0"/>
                <a:cs typeface="Times New Roman" panose="02020603050405020304" pitchFamily="18" charset="0"/>
              </a:rPr>
              <a:t>TEAM MEMBERS</a:t>
            </a:r>
          </a:p>
          <a:p>
            <a:pPr>
              <a:spcAft>
                <a:spcPts val="600"/>
              </a:spcAft>
            </a:pPr>
            <a:r>
              <a:rPr lang="en-US" sz="2400" dirty="0">
                <a:latin typeface="Times New Roman" panose="02020603050405020304" pitchFamily="18" charset="0"/>
                <a:cs typeface="Times New Roman" panose="02020603050405020304" pitchFamily="18" charset="0"/>
              </a:rPr>
              <a:t>    Sahithi Karingula </a:t>
            </a:r>
          </a:p>
          <a:p>
            <a:pPr>
              <a:spcAft>
                <a:spcPts val="600"/>
              </a:spcAft>
            </a:pP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18955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1E3CF1-2862-4298-8635-3B31FC98687A}"/>
              </a:ext>
            </a:extLst>
          </p:cNvPr>
          <p:cNvSpPr txBox="1"/>
          <p:nvPr/>
        </p:nvSpPr>
        <p:spPr>
          <a:xfrm>
            <a:off x="1636889" y="300028"/>
            <a:ext cx="4459111"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APPROACH</a:t>
            </a:r>
          </a:p>
        </p:txBody>
      </p:sp>
      <p:sp>
        <p:nvSpPr>
          <p:cNvPr id="3" name="TextBox 2">
            <a:extLst>
              <a:ext uri="{FF2B5EF4-FFF2-40B4-BE49-F238E27FC236}">
                <a16:creationId xmlns:a16="http://schemas.microsoft.com/office/drawing/2014/main" id="{8116DE5E-9299-40B7-BBFD-481D840BC309}"/>
              </a:ext>
            </a:extLst>
          </p:cNvPr>
          <p:cNvSpPr txBox="1"/>
          <p:nvPr/>
        </p:nvSpPr>
        <p:spPr>
          <a:xfrm>
            <a:off x="1354666" y="1188648"/>
            <a:ext cx="7811912"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RANDOM FOREST ALGORITHM</a:t>
            </a:r>
          </a:p>
        </p:txBody>
      </p:sp>
      <p:sp>
        <p:nvSpPr>
          <p:cNvPr id="6" name="TextBox 5">
            <a:extLst>
              <a:ext uri="{FF2B5EF4-FFF2-40B4-BE49-F238E27FC236}">
                <a16:creationId xmlns:a16="http://schemas.microsoft.com/office/drawing/2014/main" id="{11559AC1-FAAD-4838-BF0B-0937CD28662A}"/>
              </a:ext>
            </a:extLst>
          </p:cNvPr>
          <p:cNvSpPr txBox="1"/>
          <p:nvPr/>
        </p:nvSpPr>
        <p:spPr>
          <a:xfrm>
            <a:off x="1885244" y="1941324"/>
            <a:ext cx="8985956" cy="4493538"/>
          </a:xfrm>
          <a:prstGeom prst="rect">
            <a:avLst/>
          </a:prstGeom>
          <a:noFill/>
        </p:spPr>
        <p:txBody>
          <a:bodyPr wrap="square" rtlCol="0">
            <a:spAutoFit/>
          </a:bodyPr>
          <a:lstStyle/>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Random Forest algorithm is a supervised classification algorithm. We can see it from its name, which is to create a forest by some way and make it random. </a:t>
            </a: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There is a direct relationship between the number of trees in the forest and the results it can get: the larger the number of trees, the more accurate the result. </a:t>
            </a: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But one thing to note is that creating the forest is not the same as constructing the decision with information gain  index approach.</a:t>
            </a: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Random Forest, the process es of finding the root node and splitting the feature nodes will run randomly.</a:t>
            </a: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There are two stages in Random Forest algorithm, one is random forest creation, the other is to make a prediction from the random forest classifier created in the first stage</a:t>
            </a:r>
          </a:p>
        </p:txBody>
      </p:sp>
    </p:spTree>
    <p:extLst>
      <p:ext uri="{BB962C8B-B14F-4D97-AF65-F5344CB8AC3E}">
        <p14:creationId xmlns:p14="http://schemas.microsoft.com/office/powerpoint/2010/main" val="2770599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1" name="Rectangle 40">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4B1C0D61-3AD2-4BA6-BF90-5E603722C765}"/>
              </a:ext>
            </a:extLst>
          </p:cNvPr>
          <p:cNvSpPr txBox="1"/>
          <p:nvPr/>
        </p:nvSpPr>
        <p:spPr>
          <a:xfrm>
            <a:off x="540279" y="967417"/>
            <a:ext cx="3778870" cy="3943250"/>
          </a:xfrm>
          <a:prstGeom prst="rect">
            <a:avLst/>
          </a:prstGeom>
        </p:spPr>
        <p:txBody>
          <a:bodyPr vert="horz" lIns="91440" tIns="45720" rIns="91440" bIns="45720" rtlCol="0" anchor="b">
            <a:normAutofit/>
          </a:bodyPr>
          <a:lstStyle/>
          <a:p>
            <a:pPr>
              <a:spcBef>
                <a:spcPct val="0"/>
              </a:spcBef>
              <a:spcAft>
                <a:spcPts val="600"/>
              </a:spcAft>
            </a:pPr>
            <a:r>
              <a:rPr lang="en-US" sz="4000">
                <a:solidFill>
                  <a:srgbClr val="FEFFFF"/>
                </a:solidFill>
                <a:latin typeface="+mj-lt"/>
                <a:ea typeface="+mj-ea"/>
                <a:cs typeface="+mj-cs"/>
              </a:rPr>
              <a:t>FLOW OF THE ALGORITHM</a:t>
            </a:r>
          </a:p>
        </p:txBody>
      </p:sp>
      <p:sp>
        <p:nvSpPr>
          <p:cNvPr id="45"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3" descr="A picture containing screenshot&#10;&#10;Description automatically generated">
            <a:extLst>
              <a:ext uri="{FF2B5EF4-FFF2-40B4-BE49-F238E27FC236}">
                <a16:creationId xmlns:a16="http://schemas.microsoft.com/office/drawing/2014/main" id="{10E7E8C2-8101-4B0B-A186-85EDDE0AC213}"/>
              </a:ext>
            </a:extLst>
          </p:cNvPr>
          <p:cNvPicPr>
            <a:picLocks noChangeAspect="1"/>
          </p:cNvPicPr>
          <p:nvPr/>
        </p:nvPicPr>
        <p:blipFill>
          <a:blip r:embed="rId2"/>
          <a:stretch>
            <a:fillRect/>
          </a:stretch>
        </p:blipFill>
        <p:spPr>
          <a:xfrm>
            <a:off x="5126159" y="967417"/>
            <a:ext cx="6732906" cy="5355105"/>
          </a:xfrm>
          <a:prstGeom prst="rect">
            <a:avLst/>
          </a:prstGeom>
        </p:spPr>
      </p:pic>
    </p:spTree>
    <p:extLst>
      <p:ext uri="{BB962C8B-B14F-4D97-AF65-F5344CB8AC3E}">
        <p14:creationId xmlns:p14="http://schemas.microsoft.com/office/powerpoint/2010/main" val="3885786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9AF71-2D21-4693-896E-376D7E3ED317}"/>
              </a:ext>
            </a:extLst>
          </p:cNvPr>
          <p:cNvSpPr txBox="1"/>
          <p:nvPr/>
        </p:nvSpPr>
        <p:spPr>
          <a:xfrm>
            <a:off x="1802295" y="702365"/>
            <a:ext cx="8786191"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IMPLEMENTATION</a:t>
            </a:r>
          </a:p>
        </p:txBody>
      </p:sp>
      <p:grpSp>
        <p:nvGrpSpPr>
          <p:cNvPr id="6" name="Group 5">
            <a:extLst>
              <a:ext uri="{FF2B5EF4-FFF2-40B4-BE49-F238E27FC236}">
                <a16:creationId xmlns:a16="http://schemas.microsoft.com/office/drawing/2014/main" id="{A608E925-C740-49AA-9CAB-957D31991F95}"/>
              </a:ext>
            </a:extLst>
          </p:cNvPr>
          <p:cNvGrpSpPr/>
          <p:nvPr/>
        </p:nvGrpSpPr>
        <p:grpSpPr>
          <a:xfrm>
            <a:off x="2961118" y="1830503"/>
            <a:ext cx="1044686" cy="1492408"/>
            <a:chOff x="0" y="2593"/>
            <a:chExt cx="1044686" cy="1492408"/>
          </a:xfrm>
        </p:grpSpPr>
        <p:sp>
          <p:nvSpPr>
            <p:cNvPr id="7" name="Arrow: Chevron 6">
              <a:extLst>
                <a:ext uri="{FF2B5EF4-FFF2-40B4-BE49-F238E27FC236}">
                  <a16:creationId xmlns:a16="http://schemas.microsoft.com/office/drawing/2014/main" id="{3D8B6748-A404-4E1A-AEF6-4BB7CBB72EEC}"/>
                </a:ext>
              </a:extLst>
            </p:cNvPr>
            <p:cNvSpPr/>
            <p:nvPr/>
          </p:nvSpPr>
          <p:spPr>
            <a:xfrm rot="5400000">
              <a:off x="-223861" y="226454"/>
              <a:ext cx="1492408" cy="1044685"/>
            </a:xfrm>
            <a:prstGeom prst="chevron">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Arrow: Chevron 4">
              <a:extLst>
                <a:ext uri="{FF2B5EF4-FFF2-40B4-BE49-F238E27FC236}">
                  <a16:creationId xmlns:a16="http://schemas.microsoft.com/office/drawing/2014/main" id="{1699068F-4993-460C-AFB5-2251F1CBEC41}"/>
                </a:ext>
              </a:extLst>
            </p:cNvPr>
            <p:cNvSpPr txBox="1"/>
            <p:nvPr/>
          </p:nvSpPr>
          <p:spPr>
            <a:xfrm>
              <a:off x="1" y="524936"/>
              <a:ext cx="1044685" cy="4477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Feature  Creation</a:t>
              </a:r>
              <a:endParaRPr lang="en-US" sz="1300" kern="1200" dirty="0"/>
            </a:p>
          </p:txBody>
        </p:sp>
      </p:grpSp>
      <p:grpSp>
        <p:nvGrpSpPr>
          <p:cNvPr id="12" name="Group 11">
            <a:extLst>
              <a:ext uri="{FF2B5EF4-FFF2-40B4-BE49-F238E27FC236}">
                <a16:creationId xmlns:a16="http://schemas.microsoft.com/office/drawing/2014/main" id="{630F6D65-DBF4-4427-AC92-7EFEDC6191B2}"/>
              </a:ext>
            </a:extLst>
          </p:cNvPr>
          <p:cNvGrpSpPr/>
          <p:nvPr/>
        </p:nvGrpSpPr>
        <p:grpSpPr>
          <a:xfrm>
            <a:off x="4073528" y="1816662"/>
            <a:ext cx="7536243" cy="970065"/>
            <a:chOff x="1044686" y="2593"/>
            <a:chExt cx="9271388" cy="970065"/>
          </a:xfrm>
        </p:grpSpPr>
        <p:sp>
          <p:nvSpPr>
            <p:cNvPr id="13" name="Rectangle: Top Corners Rounded 12">
              <a:extLst>
                <a:ext uri="{FF2B5EF4-FFF2-40B4-BE49-F238E27FC236}">
                  <a16:creationId xmlns:a16="http://schemas.microsoft.com/office/drawing/2014/main" id="{6C36EE2C-B8B9-4FE4-B05E-AD3A83A3B5A7}"/>
                </a:ext>
              </a:extLst>
            </p:cNvPr>
            <p:cNvSpPr/>
            <p:nvPr/>
          </p:nvSpPr>
          <p:spPr>
            <a:xfrm rot="5400000">
              <a:off x="5121204" y="-4073925"/>
              <a:ext cx="970065" cy="9123102"/>
            </a:xfrm>
            <a:prstGeom prst="round2Same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4" name="Rectangle: Top Corners Rounded 4">
              <a:extLst>
                <a:ext uri="{FF2B5EF4-FFF2-40B4-BE49-F238E27FC236}">
                  <a16:creationId xmlns:a16="http://schemas.microsoft.com/office/drawing/2014/main" id="{0F0EECE1-7987-4AA6-8518-1F14C43A8634}"/>
                </a:ext>
              </a:extLst>
            </p:cNvPr>
            <p:cNvSpPr txBox="1"/>
            <p:nvPr/>
          </p:nvSpPr>
          <p:spPr>
            <a:xfrm>
              <a:off x="1240326" y="49947"/>
              <a:ext cx="9075748" cy="8753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IN" sz="1400" kern="1200" dirty="0"/>
                <a:t>Created two new features:</a:t>
              </a:r>
              <a:endParaRPr lang="en-US" sz="1400" kern="1200" dirty="0"/>
            </a:p>
            <a:p>
              <a:pPr marL="228600" lvl="2" indent="-114300" algn="l" defTabSz="622300">
                <a:lnSpc>
                  <a:spcPct val="90000"/>
                </a:lnSpc>
                <a:spcBef>
                  <a:spcPct val="0"/>
                </a:spcBef>
                <a:spcAft>
                  <a:spcPct val="15000"/>
                </a:spcAft>
                <a:buChar char="•"/>
              </a:pPr>
              <a:r>
                <a:rPr lang="en-IN" sz="1400" kern="1200" dirty="0"/>
                <a:t>Length of message</a:t>
              </a:r>
              <a:endParaRPr lang="en-US" sz="1400" kern="1200" dirty="0"/>
            </a:p>
            <a:p>
              <a:pPr marL="228600" lvl="2" indent="-114300" algn="l" defTabSz="622300">
                <a:lnSpc>
                  <a:spcPct val="90000"/>
                </a:lnSpc>
                <a:spcBef>
                  <a:spcPct val="0"/>
                </a:spcBef>
                <a:spcAft>
                  <a:spcPct val="15000"/>
                </a:spcAft>
                <a:buChar char="•"/>
              </a:pPr>
              <a:r>
                <a:rPr lang="en-IN" sz="1400" kern="1200" dirty="0"/>
                <a:t>Punctuation Percentage in the message</a:t>
              </a:r>
              <a:endParaRPr lang="en-US" sz="1400" kern="1200" dirty="0"/>
            </a:p>
            <a:p>
              <a:pPr marL="114300" lvl="1" indent="-114300" algn="l" defTabSz="622300">
                <a:lnSpc>
                  <a:spcPct val="90000"/>
                </a:lnSpc>
                <a:spcBef>
                  <a:spcPct val="0"/>
                </a:spcBef>
                <a:spcAft>
                  <a:spcPct val="15000"/>
                </a:spcAft>
                <a:buChar char="•"/>
              </a:pPr>
              <a:r>
                <a:rPr lang="en-IN" sz="1400" kern="1200" dirty="0"/>
                <a:t>Now our data set has 4 columns (label, message, </a:t>
              </a:r>
              <a:r>
                <a:rPr lang="en-IN" sz="1400" kern="1200" dirty="0" err="1"/>
                <a:t>message_length</a:t>
              </a:r>
              <a:r>
                <a:rPr lang="en-IN" sz="1400" kern="1200" dirty="0"/>
                <a:t>, </a:t>
              </a:r>
              <a:r>
                <a:rPr lang="en-IN" sz="1400" kern="1200" dirty="0" err="1"/>
                <a:t>Punct</a:t>
              </a:r>
              <a:r>
                <a:rPr lang="en-IN" sz="1400" kern="1200" dirty="0"/>
                <a:t> %)</a:t>
              </a:r>
              <a:endParaRPr lang="en-US" sz="1400" kern="1200" dirty="0"/>
            </a:p>
          </p:txBody>
        </p:sp>
      </p:grpSp>
      <p:grpSp>
        <p:nvGrpSpPr>
          <p:cNvPr id="15" name="Group 14">
            <a:extLst>
              <a:ext uri="{FF2B5EF4-FFF2-40B4-BE49-F238E27FC236}">
                <a16:creationId xmlns:a16="http://schemas.microsoft.com/office/drawing/2014/main" id="{3C74E1F1-D2E6-45B3-B6A8-B867BFBF89F4}"/>
              </a:ext>
            </a:extLst>
          </p:cNvPr>
          <p:cNvGrpSpPr/>
          <p:nvPr/>
        </p:nvGrpSpPr>
        <p:grpSpPr>
          <a:xfrm>
            <a:off x="2983490" y="3012746"/>
            <a:ext cx="1044686" cy="1492408"/>
            <a:chOff x="0" y="1299614"/>
            <a:chExt cx="1044686" cy="1492408"/>
          </a:xfrm>
        </p:grpSpPr>
        <p:sp>
          <p:nvSpPr>
            <p:cNvPr id="16" name="Arrow: Chevron 15">
              <a:extLst>
                <a:ext uri="{FF2B5EF4-FFF2-40B4-BE49-F238E27FC236}">
                  <a16:creationId xmlns:a16="http://schemas.microsoft.com/office/drawing/2014/main" id="{DDB238CB-F337-47A7-98E0-AEB74308A844}"/>
                </a:ext>
              </a:extLst>
            </p:cNvPr>
            <p:cNvSpPr/>
            <p:nvPr/>
          </p:nvSpPr>
          <p:spPr>
            <a:xfrm rot="5400000">
              <a:off x="-223861" y="1523475"/>
              <a:ext cx="1492408" cy="1044685"/>
            </a:xfrm>
            <a:prstGeom prst="chevron">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Arrow: Chevron 4">
              <a:extLst>
                <a:ext uri="{FF2B5EF4-FFF2-40B4-BE49-F238E27FC236}">
                  <a16:creationId xmlns:a16="http://schemas.microsoft.com/office/drawing/2014/main" id="{B9CCA6A6-4E6E-4107-AE1A-D56B0656BF38}"/>
                </a:ext>
              </a:extLst>
            </p:cNvPr>
            <p:cNvSpPr txBox="1"/>
            <p:nvPr/>
          </p:nvSpPr>
          <p:spPr>
            <a:xfrm>
              <a:off x="1" y="1821957"/>
              <a:ext cx="1044685" cy="4477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Data Cleaning</a:t>
              </a:r>
              <a:endParaRPr lang="en-US" sz="1300" kern="1200" dirty="0"/>
            </a:p>
          </p:txBody>
        </p:sp>
      </p:grpSp>
      <p:grpSp>
        <p:nvGrpSpPr>
          <p:cNvPr id="18" name="Group 17">
            <a:extLst>
              <a:ext uri="{FF2B5EF4-FFF2-40B4-BE49-F238E27FC236}">
                <a16:creationId xmlns:a16="http://schemas.microsoft.com/office/drawing/2014/main" id="{153772C5-3FD3-49F0-B20F-0D88B7A407A3}"/>
              </a:ext>
            </a:extLst>
          </p:cNvPr>
          <p:cNvGrpSpPr/>
          <p:nvPr/>
        </p:nvGrpSpPr>
        <p:grpSpPr>
          <a:xfrm>
            <a:off x="4114549" y="3012745"/>
            <a:ext cx="7415709" cy="970065"/>
            <a:chOff x="1044686" y="1299614"/>
            <a:chExt cx="9123102" cy="970065"/>
          </a:xfrm>
        </p:grpSpPr>
        <p:sp>
          <p:nvSpPr>
            <p:cNvPr id="19" name="Rectangle: Top Corners Rounded 18">
              <a:extLst>
                <a:ext uri="{FF2B5EF4-FFF2-40B4-BE49-F238E27FC236}">
                  <a16:creationId xmlns:a16="http://schemas.microsoft.com/office/drawing/2014/main" id="{780BC3CC-BB13-479B-87A7-A61F788DB06D}"/>
                </a:ext>
              </a:extLst>
            </p:cNvPr>
            <p:cNvSpPr/>
            <p:nvPr/>
          </p:nvSpPr>
          <p:spPr>
            <a:xfrm rot="5400000">
              <a:off x="5121204" y="-2776904"/>
              <a:ext cx="970065" cy="9123102"/>
            </a:xfrm>
            <a:prstGeom prst="round2Same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0" name="Rectangle: Top Corners Rounded 4">
              <a:extLst>
                <a:ext uri="{FF2B5EF4-FFF2-40B4-BE49-F238E27FC236}">
                  <a16:creationId xmlns:a16="http://schemas.microsoft.com/office/drawing/2014/main" id="{CF7D61E5-7884-4DAE-83FF-2F3FF1CF6039}"/>
                </a:ext>
              </a:extLst>
            </p:cNvPr>
            <p:cNvSpPr txBox="1"/>
            <p:nvPr/>
          </p:nvSpPr>
          <p:spPr>
            <a:xfrm>
              <a:off x="1044686" y="1346969"/>
              <a:ext cx="9075747" cy="8753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IN" sz="1400" kern="1200" dirty="0"/>
                <a:t>Remove punctuations</a:t>
              </a:r>
              <a:endParaRPr lang="en-US" sz="1400" kern="1200" dirty="0"/>
            </a:p>
            <a:p>
              <a:pPr marL="114300" lvl="1" indent="-114300" algn="l" defTabSz="622300">
                <a:lnSpc>
                  <a:spcPct val="90000"/>
                </a:lnSpc>
                <a:spcBef>
                  <a:spcPct val="0"/>
                </a:spcBef>
                <a:spcAft>
                  <a:spcPct val="15000"/>
                </a:spcAft>
                <a:buChar char="•"/>
              </a:pPr>
              <a:r>
                <a:rPr lang="en-IN" sz="1400" kern="1200" dirty="0"/>
                <a:t>Tokenization</a:t>
              </a:r>
              <a:endParaRPr lang="en-US" sz="1400" kern="1200" dirty="0"/>
            </a:p>
            <a:p>
              <a:pPr marL="114300" lvl="1" indent="-114300" algn="l" defTabSz="622300">
                <a:lnSpc>
                  <a:spcPct val="90000"/>
                </a:lnSpc>
                <a:spcBef>
                  <a:spcPct val="0"/>
                </a:spcBef>
                <a:spcAft>
                  <a:spcPct val="15000"/>
                </a:spcAft>
                <a:buChar char="•"/>
              </a:pPr>
              <a:r>
                <a:rPr lang="en-IN" sz="1400" kern="1200" dirty="0"/>
                <a:t>Remove stop words</a:t>
              </a:r>
              <a:endParaRPr lang="en-US" sz="1400" kern="1200" dirty="0"/>
            </a:p>
          </p:txBody>
        </p:sp>
      </p:grpSp>
      <p:grpSp>
        <p:nvGrpSpPr>
          <p:cNvPr id="24" name="Group 23">
            <a:extLst>
              <a:ext uri="{FF2B5EF4-FFF2-40B4-BE49-F238E27FC236}">
                <a16:creationId xmlns:a16="http://schemas.microsoft.com/office/drawing/2014/main" id="{0BD54B36-B486-46B9-A1D8-B4752C814047}"/>
              </a:ext>
            </a:extLst>
          </p:cNvPr>
          <p:cNvGrpSpPr/>
          <p:nvPr/>
        </p:nvGrpSpPr>
        <p:grpSpPr>
          <a:xfrm>
            <a:off x="2968574" y="4227455"/>
            <a:ext cx="1044687" cy="1492408"/>
            <a:chOff x="0" y="2596635"/>
            <a:chExt cx="1044686" cy="1492408"/>
          </a:xfrm>
        </p:grpSpPr>
        <p:sp>
          <p:nvSpPr>
            <p:cNvPr id="25" name="Arrow: Chevron 24">
              <a:extLst>
                <a:ext uri="{FF2B5EF4-FFF2-40B4-BE49-F238E27FC236}">
                  <a16:creationId xmlns:a16="http://schemas.microsoft.com/office/drawing/2014/main" id="{869C0916-F0BC-4BA4-B6A6-2640AD727965}"/>
                </a:ext>
              </a:extLst>
            </p:cNvPr>
            <p:cNvSpPr/>
            <p:nvPr/>
          </p:nvSpPr>
          <p:spPr>
            <a:xfrm rot="5400000">
              <a:off x="-223861" y="2820496"/>
              <a:ext cx="1492408" cy="1044685"/>
            </a:xfrm>
            <a:prstGeom prst="chevron">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Arrow: Chevron 4">
              <a:extLst>
                <a:ext uri="{FF2B5EF4-FFF2-40B4-BE49-F238E27FC236}">
                  <a16:creationId xmlns:a16="http://schemas.microsoft.com/office/drawing/2014/main" id="{9E61B969-9AA0-4239-9855-37B6B27D6025}"/>
                </a:ext>
              </a:extLst>
            </p:cNvPr>
            <p:cNvSpPr txBox="1"/>
            <p:nvPr/>
          </p:nvSpPr>
          <p:spPr>
            <a:xfrm>
              <a:off x="1" y="3118978"/>
              <a:ext cx="1044685" cy="4477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Vectorization</a:t>
              </a:r>
              <a:endParaRPr lang="en-US" sz="1300" kern="1200" dirty="0"/>
            </a:p>
          </p:txBody>
        </p:sp>
      </p:grpSp>
      <p:grpSp>
        <p:nvGrpSpPr>
          <p:cNvPr id="27" name="Group 26">
            <a:extLst>
              <a:ext uri="{FF2B5EF4-FFF2-40B4-BE49-F238E27FC236}">
                <a16:creationId xmlns:a16="http://schemas.microsoft.com/office/drawing/2014/main" id="{7C375932-53A6-43E5-BF40-1BA80E1BFA72}"/>
              </a:ext>
            </a:extLst>
          </p:cNvPr>
          <p:cNvGrpSpPr/>
          <p:nvPr/>
        </p:nvGrpSpPr>
        <p:grpSpPr>
          <a:xfrm>
            <a:off x="4133796" y="4248583"/>
            <a:ext cx="7415709" cy="970065"/>
            <a:chOff x="1044686" y="2596635"/>
            <a:chExt cx="9123102" cy="970065"/>
          </a:xfrm>
        </p:grpSpPr>
        <p:sp>
          <p:nvSpPr>
            <p:cNvPr id="28" name="Rectangle: Top Corners Rounded 27">
              <a:extLst>
                <a:ext uri="{FF2B5EF4-FFF2-40B4-BE49-F238E27FC236}">
                  <a16:creationId xmlns:a16="http://schemas.microsoft.com/office/drawing/2014/main" id="{3B2E3BB3-7C90-4099-9C89-F7373F5A7209}"/>
                </a:ext>
              </a:extLst>
            </p:cNvPr>
            <p:cNvSpPr/>
            <p:nvPr/>
          </p:nvSpPr>
          <p:spPr>
            <a:xfrm rot="5400000">
              <a:off x="5121204" y="-1479883"/>
              <a:ext cx="970065" cy="9123102"/>
            </a:xfrm>
            <a:prstGeom prst="round2Same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9" name="Rectangle: Top Corners Rounded 4">
              <a:extLst>
                <a:ext uri="{FF2B5EF4-FFF2-40B4-BE49-F238E27FC236}">
                  <a16:creationId xmlns:a16="http://schemas.microsoft.com/office/drawing/2014/main" id="{FF4BB660-8928-4A3A-848E-6C5B022072AE}"/>
                </a:ext>
              </a:extLst>
            </p:cNvPr>
            <p:cNvSpPr txBox="1"/>
            <p:nvPr/>
          </p:nvSpPr>
          <p:spPr>
            <a:xfrm>
              <a:off x="1044686" y="2643990"/>
              <a:ext cx="9075747" cy="8753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IN" sz="1400" kern="1200" dirty="0"/>
                <a:t>Vectorization</a:t>
              </a:r>
              <a:endParaRPr lang="en-US" sz="1400" kern="1200" dirty="0"/>
            </a:p>
            <a:p>
              <a:pPr marL="228600" lvl="2" indent="-114300" algn="l" defTabSz="622300">
                <a:lnSpc>
                  <a:spcPct val="90000"/>
                </a:lnSpc>
                <a:spcBef>
                  <a:spcPct val="0"/>
                </a:spcBef>
                <a:spcAft>
                  <a:spcPct val="15000"/>
                </a:spcAft>
                <a:buChar char="•"/>
              </a:pPr>
              <a:r>
                <a:rPr lang="en-IN" sz="1400" kern="1200" dirty="0"/>
                <a:t>Term Frequency – Inverse Document Frequency (IDF)</a:t>
              </a:r>
              <a:endParaRPr lang="en-US" sz="1400" kern="1200" dirty="0"/>
            </a:p>
            <a:p>
              <a:pPr marL="228600" lvl="2" indent="-114300" algn="l" defTabSz="622300">
                <a:lnSpc>
                  <a:spcPct val="90000"/>
                </a:lnSpc>
                <a:spcBef>
                  <a:spcPct val="0"/>
                </a:spcBef>
                <a:spcAft>
                  <a:spcPct val="15000"/>
                </a:spcAft>
                <a:buChar char="•"/>
              </a:pPr>
              <a:r>
                <a:rPr lang="en-IN" sz="1400" kern="1200" dirty="0"/>
                <a:t>Count Vectorization</a:t>
              </a:r>
              <a:endParaRPr lang="en-US" sz="1400" kern="1200" dirty="0"/>
            </a:p>
          </p:txBody>
        </p:sp>
      </p:grpSp>
    </p:spTree>
    <p:extLst>
      <p:ext uri="{BB962C8B-B14F-4D97-AF65-F5344CB8AC3E}">
        <p14:creationId xmlns:p14="http://schemas.microsoft.com/office/powerpoint/2010/main" val="102812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283ACE9-487D-403C-B90C-A458AEF600FF}"/>
              </a:ext>
            </a:extLst>
          </p:cNvPr>
          <p:cNvGrpSpPr/>
          <p:nvPr/>
        </p:nvGrpSpPr>
        <p:grpSpPr>
          <a:xfrm>
            <a:off x="1817706" y="2079868"/>
            <a:ext cx="2248554" cy="1349132"/>
            <a:chOff x="548528" y="56236"/>
            <a:chExt cx="2248554" cy="1349132"/>
          </a:xfrm>
        </p:grpSpPr>
        <p:sp>
          <p:nvSpPr>
            <p:cNvPr id="6" name="Rectangle: Rounded Corners 5">
              <a:extLst>
                <a:ext uri="{FF2B5EF4-FFF2-40B4-BE49-F238E27FC236}">
                  <a16:creationId xmlns:a16="http://schemas.microsoft.com/office/drawing/2014/main" id="{F1AA53F3-4E8F-47C5-B069-BD9C6E99387B}"/>
                </a:ext>
              </a:extLst>
            </p:cNvPr>
            <p:cNvSpPr/>
            <p:nvPr/>
          </p:nvSpPr>
          <p:spPr>
            <a:xfrm>
              <a:off x="548528" y="56236"/>
              <a:ext cx="2248554" cy="134913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ectangle: Rounded Corners 4">
              <a:extLst>
                <a:ext uri="{FF2B5EF4-FFF2-40B4-BE49-F238E27FC236}">
                  <a16:creationId xmlns:a16="http://schemas.microsoft.com/office/drawing/2014/main" id="{4E85E0D4-713C-41EF-B157-9F574F8EA8D6}"/>
                </a:ext>
              </a:extLst>
            </p:cNvPr>
            <p:cNvSpPr txBox="1"/>
            <p:nvPr/>
          </p:nvSpPr>
          <p:spPr>
            <a:xfrm>
              <a:off x="588043" y="95751"/>
              <a:ext cx="2169524" cy="12701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Tokenizing</a:t>
              </a:r>
              <a:endParaRPr lang="en-US" sz="2400" kern="1200" dirty="0"/>
            </a:p>
          </p:txBody>
        </p:sp>
      </p:grpSp>
      <p:sp>
        <p:nvSpPr>
          <p:cNvPr id="8" name="TextBox 7">
            <a:extLst>
              <a:ext uri="{FF2B5EF4-FFF2-40B4-BE49-F238E27FC236}">
                <a16:creationId xmlns:a16="http://schemas.microsoft.com/office/drawing/2014/main" id="{2275AA72-4520-4460-8326-C1BF0D3AC2C7}"/>
              </a:ext>
            </a:extLst>
          </p:cNvPr>
          <p:cNvSpPr txBox="1"/>
          <p:nvPr/>
        </p:nvSpPr>
        <p:spPr>
          <a:xfrm>
            <a:off x="2080591" y="715617"/>
            <a:ext cx="3379305" cy="830997"/>
          </a:xfrm>
          <a:prstGeom prst="rect">
            <a:avLst/>
          </a:prstGeom>
          <a:noFill/>
        </p:spPr>
        <p:txBody>
          <a:bodyPr wrap="square" rtlCol="0">
            <a:spAutoFit/>
          </a:bodyPr>
          <a:lstStyle/>
          <a:p>
            <a:r>
              <a:rPr lang="en-US" sz="4800" dirty="0">
                <a:latin typeface="Times New Roman" panose="02020603050405020304" pitchFamily="18" charset="0"/>
                <a:cs typeface="Times New Roman" panose="02020603050405020304" pitchFamily="18" charset="0"/>
              </a:rPr>
              <a:t>NLP FLOW</a:t>
            </a:r>
          </a:p>
        </p:txBody>
      </p:sp>
      <p:grpSp>
        <p:nvGrpSpPr>
          <p:cNvPr id="9" name="Group 8">
            <a:extLst>
              <a:ext uri="{FF2B5EF4-FFF2-40B4-BE49-F238E27FC236}">
                <a16:creationId xmlns:a16="http://schemas.microsoft.com/office/drawing/2014/main" id="{8772F7B7-3A35-4F71-BECC-4726E7CB0066}"/>
              </a:ext>
            </a:extLst>
          </p:cNvPr>
          <p:cNvGrpSpPr/>
          <p:nvPr/>
        </p:nvGrpSpPr>
        <p:grpSpPr>
          <a:xfrm>
            <a:off x="4496313" y="2475613"/>
            <a:ext cx="469425" cy="557641"/>
            <a:chOff x="2991871" y="424506"/>
            <a:chExt cx="469425" cy="557641"/>
          </a:xfrm>
        </p:grpSpPr>
        <p:sp>
          <p:nvSpPr>
            <p:cNvPr id="10" name="Arrow: Right 9">
              <a:extLst>
                <a:ext uri="{FF2B5EF4-FFF2-40B4-BE49-F238E27FC236}">
                  <a16:creationId xmlns:a16="http://schemas.microsoft.com/office/drawing/2014/main" id="{F71C2850-6F8B-4284-8CB0-DB0E3FDE2F22}"/>
                </a:ext>
              </a:extLst>
            </p:cNvPr>
            <p:cNvSpPr/>
            <p:nvPr/>
          </p:nvSpPr>
          <p:spPr>
            <a:xfrm rot="21539215">
              <a:off x="2991871" y="424506"/>
              <a:ext cx="469425" cy="55764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 name="Arrow: Right 4">
              <a:extLst>
                <a:ext uri="{FF2B5EF4-FFF2-40B4-BE49-F238E27FC236}">
                  <a16:creationId xmlns:a16="http://schemas.microsoft.com/office/drawing/2014/main" id="{B7DA8FEB-0C0D-44FF-B4D1-C6A5008674C5}"/>
                </a:ext>
              </a:extLst>
            </p:cNvPr>
            <p:cNvSpPr txBox="1"/>
            <p:nvPr/>
          </p:nvSpPr>
          <p:spPr>
            <a:xfrm rot="21539215">
              <a:off x="2991882" y="537279"/>
              <a:ext cx="328598" cy="33458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p:txBody>
        </p:sp>
      </p:grpSp>
      <p:grpSp>
        <p:nvGrpSpPr>
          <p:cNvPr id="12" name="Group 11">
            <a:extLst>
              <a:ext uri="{FF2B5EF4-FFF2-40B4-BE49-F238E27FC236}">
                <a16:creationId xmlns:a16="http://schemas.microsoft.com/office/drawing/2014/main" id="{5DC6458E-F263-430E-A6DE-7490E5A9AB4C}"/>
              </a:ext>
            </a:extLst>
          </p:cNvPr>
          <p:cNvGrpSpPr/>
          <p:nvPr/>
        </p:nvGrpSpPr>
        <p:grpSpPr>
          <a:xfrm>
            <a:off x="5197010" y="2040353"/>
            <a:ext cx="2248554" cy="1349132"/>
            <a:chOff x="3682653" y="814"/>
            <a:chExt cx="2248554" cy="1349132"/>
          </a:xfrm>
        </p:grpSpPr>
        <p:sp>
          <p:nvSpPr>
            <p:cNvPr id="13" name="Rectangle: Rounded Corners 12">
              <a:extLst>
                <a:ext uri="{FF2B5EF4-FFF2-40B4-BE49-F238E27FC236}">
                  <a16:creationId xmlns:a16="http://schemas.microsoft.com/office/drawing/2014/main" id="{1040209B-FED3-4ADA-8060-CDA875735F8C}"/>
                </a:ext>
              </a:extLst>
            </p:cNvPr>
            <p:cNvSpPr/>
            <p:nvPr/>
          </p:nvSpPr>
          <p:spPr>
            <a:xfrm>
              <a:off x="3682653" y="814"/>
              <a:ext cx="2248554" cy="134913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Rectangle: Rounded Corners 4">
              <a:extLst>
                <a:ext uri="{FF2B5EF4-FFF2-40B4-BE49-F238E27FC236}">
                  <a16:creationId xmlns:a16="http://schemas.microsoft.com/office/drawing/2014/main" id="{6A4F51BC-744E-46B2-81A0-BD0BBC9B07EC}"/>
                </a:ext>
              </a:extLst>
            </p:cNvPr>
            <p:cNvSpPr txBox="1"/>
            <p:nvPr/>
          </p:nvSpPr>
          <p:spPr>
            <a:xfrm>
              <a:off x="3722168" y="40329"/>
              <a:ext cx="2169524" cy="12701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Removing</a:t>
              </a:r>
              <a:r>
                <a:rPr lang="en-IN" sz="900" kern="1200" dirty="0"/>
                <a:t> </a:t>
              </a:r>
            </a:p>
            <a:p>
              <a:pPr marL="0" lvl="0" indent="0" algn="ctr" defTabSz="1066800">
                <a:lnSpc>
                  <a:spcPct val="90000"/>
                </a:lnSpc>
                <a:spcBef>
                  <a:spcPct val="0"/>
                </a:spcBef>
                <a:spcAft>
                  <a:spcPct val="35000"/>
                </a:spcAft>
                <a:buNone/>
              </a:pPr>
              <a:r>
                <a:rPr lang="en-IN" sz="2400" kern="1200" dirty="0"/>
                <a:t>Stop words</a:t>
              </a:r>
              <a:endParaRPr lang="en-US" sz="2400" kern="1200" dirty="0"/>
            </a:p>
          </p:txBody>
        </p:sp>
      </p:grpSp>
      <p:grpSp>
        <p:nvGrpSpPr>
          <p:cNvPr id="15" name="Group 14">
            <a:extLst>
              <a:ext uri="{FF2B5EF4-FFF2-40B4-BE49-F238E27FC236}">
                <a16:creationId xmlns:a16="http://schemas.microsoft.com/office/drawing/2014/main" id="{059D2A09-EC4E-4D1D-87BB-CC666ED8DBBE}"/>
              </a:ext>
            </a:extLst>
          </p:cNvPr>
          <p:cNvGrpSpPr/>
          <p:nvPr/>
        </p:nvGrpSpPr>
        <p:grpSpPr>
          <a:xfrm>
            <a:off x="7887395" y="2409664"/>
            <a:ext cx="476693" cy="557641"/>
            <a:chOff x="6129080" y="396560"/>
            <a:chExt cx="476693" cy="557641"/>
          </a:xfrm>
        </p:grpSpPr>
        <p:sp>
          <p:nvSpPr>
            <p:cNvPr id="16" name="Arrow: Right 15">
              <a:extLst>
                <a:ext uri="{FF2B5EF4-FFF2-40B4-BE49-F238E27FC236}">
                  <a16:creationId xmlns:a16="http://schemas.microsoft.com/office/drawing/2014/main" id="{7498CB00-51AB-483E-9208-3D2F722402FF}"/>
                </a:ext>
              </a:extLst>
            </p:cNvPr>
            <p:cNvSpPr/>
            <p:nvPr/>
          </p:nvSpPr>
          <p:spPr>
            <a:xfrm>
              <a:off x="6129080" y="396560"/>
              <a:ext cx="476693" cy="55764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Arrow: Right 4">
              <a:extLst>
                <a:ext uri="{FF2B5EF4-FFF2-40B4-BE49-F238E27FC236}">
                  <a16:creationId xmlns:a16="http://schemas.microsoft.com/office/drawing/2014/main" id="{A6E7F97E-9A7F-4FDC-8F9B-E4BD0E689F70}"/>
                </a:ext>
              </a:extLst>
            </p:cNvPr>
            <p:cNvSpPr txBox="1"/>
            <p:nvPr/>
          </p:nvSpPr>
          <p:spPr>
            <a:xfrm>
              <a:off x="6129080" y="508088"/>
              <a:ext cx="333685" cy="33458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p:txBody>
        </p:sp>
      </p:grpSp>
      <p:grpSp>
        <p:nvGrpSpPr>
          <p:cNvPr id="21" name="Group 20">
            <a:extLst>
              <a:ext uri="{FF2B5EF4-FFF2-40B4-BE49-F238E27FC236}">
                <a16:creationId xmlns:a16="http://schemas.microsoft.com/office/drawing/2014/main" id="{E3900133-EC8B-4E05-8F9C-939E38608C67}"/>
              </a:ext>
            </a:extLst>
          </p:cNvPr>
          <p:cNvGrpSpPr/>
          <p:nvPr/>
        </p:nvGrpSpPr>
        <p:grpSpPr>
          <a:xfrm>
            <a:off x="8728053" y="2119383"/>
            <a:ext cx="2248554" cy="1349132"/>
            <a:chOff x="6830629" y="814"/>
            <a:chExt cx="2248554" cy="1349132"/>
          </a:xfrm>
        </p:grpSpPr>
        <p:sp>
          <p:nvSpPr>
            <p:cNvPr id="22" name="Rectangle: Rounded Corners 21">
              <a:extLst>
                <a:ext uri="{FF2B5EF4-FFF2-40B4-BE49-F238E27FC236}">
                  <a16:creationId xmlns:a16="http://schemas.microsoft.com/office/drawing/2014/main" id="{FDAAB820-9D3C-4308-97DD-C8D8B6674235}"/>
                </a:ext>
              </a:extLst>
            </p:cNvPr>
            <p:cNvSpPr/>
            <p:nvPr/>
          </p:nvSpPr>
          <p:spPr>
            <a:xfrm>
              <a:off x="6830629" y="814"/>
              <a:ext cx="2248554" cy="134913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Rectangle: Rounded Corners 4">
              <a:extLst>
                <a:ext uri="{FF2B5EF4-FFF2-40B4-BE49-F238E27FC236}">
                  <a16:creationId xmlns:a16="http://schemas.microsoft.com/office/drawing/2014/main" id="{15CA8AF0-D621-4F83-8D47-0B86FF4077FD}"/>
                </a:ext>
              </a:extLst>
            </p:cNvPr>
            <p:cNvSpPr txBox="1"/>
            <p:nvPr/>
          </p:nvSpPr>
          <p:spPr>
            <a:xfrm>
              <a:off x="6870144" y="40329"/>
              <a:ext cx="2169524" cy="12701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Stemming/</a:t>
              </a:r>
            </a:p>
            <a:p>
              <a:pPr marL="0" lvl="0" indent="0" algn="ctr" defTabSz="1066800">
                <a:lnSpc>
                  <a:spcPct val="90000"/>
                </a:lnSpc>
                <a:spcBef>
                  <a:spcPct val="0"/>
                </a:spcBef>
                <a:spcAft>
                  <a:spcPct val="35000"/>
                </a:spcAft>
                <a:buNone/>
              </a:pPr>
              <a:r>
                <a:rPr lang="en-IN" sz="2400" kern="1200" dirty="0"/>
                <a:t>Lemmatizing</a:t>
              </a:r>
              <a:endParaRPr lang="en-US" sz="2400" kern="1200" dirty="0"/>
            </a:p>
          </p:txBody>
        </p:sp>
      </p:grpSp>
      <p:grpSp>
        <p:nvGrpSpPr>
          <p:cNvPr id="24" name="Group 23">
            <a:extLst>
              <a:ext uri="{FF2B5EF4-FFF2-40B4-BE49-F238E27FC236}">
                <a16:creationId xmlns:a16="http://schemas.microsoft.com/office/drawing/2014/main" id="{A7E9675B-A733-4D62-93C0-1A223C2D782B}"/>
              </a:ext>
            </a:extLst>
          </p:cNvPr>
          <p:cNvGrpSpPr/>
          <p:nvPr/>
        </p:nvGrpSpPr>
        <p:grpSpPr>
          <a:xfrm>
            <a:off x="9673562" y="3760497"/>
            <a:ext cx="557641" cy="476693"/>
            <a:chOff x="7676085" y="1547819"/>
            <a:chExt cx="557641" cy="476693"/>
          </a:xfrm>
        </p:grpSpPr>
        <p:sp>
          <p:nvSpPr>
            <p:cNvPr id="25" name="Arrow: Right 24">
              <a:extLst>
                <a:ext uri="{FF2B5EF4-FFF2-40B4-BE49-F238E27FC236}">
                  <a16:creationId xmlns:a16="http://schemas.microsoft.com/office/drawing/2014/main" id="{6E7E6BDC-6DBD-40B4-8084-30B83B0622BC}"/>
                </a:ext>
              </a:extLst>
            </p:cNvPr>
            <p:cNvSpPr/>
            <p:nvPr/>
          </p:nvSpPr>
          <p:spPr>
            <a:xfrm rot="5400000">
              <a:off x="7716559" y="1507345"/>
              <a:ext cx="476693" cy="55764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Arrow: Right 4">
              <a:extLst>
                <a:ext uri="{FF2B5EF4-FFF2-40B4-BE49-F238E27FC236}">
                  <a16:creationId xmlns:a16="http://schemas.microsoft.com/office/drawing/2014/main" id="{71E98611-8857-480A-9B5F-1519862B5C63}"/>
                </a:ext>
              </a:extLst>
            </p:cNvPr>
            <p:cNvSpPr txBox="1"/>
            <p:nvPr/>
          </p:nvSpPr>
          <p:spPr>
            <a:xfrm>
              <a:off x="7787613" y="1547819"/>
              <a:ext cx="334585" cy="33368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p:txBody>
        </p:sp>
      </p:grpSp>
      <p:grpSp>
        <p:nvGrpSpPr>
          <p:cNvPr id="27" name="Group 26">
            <a:extLst>
              <a:ext uri="{FF2B5EF4-FFF2-40B4-BE49-F238E27FC236}">
                <a16:creationId xmlns:a16="http://schemas.microsoft.com/office/drawing/2014/main" id="{09EDFE6A-7879-49AF-936D-507542F918D8}"/>
              </a:ext>
            </a:extLst>
          </p:cNvPr>
          <p:cNvGrpSpPr/>
          <p:nvPr/>
        </p:nvGrpSpPr>
        <p:grpSpPr>
          <a:xfrm>
            <a:off x="8728053" y="4649495"/>
            <a:ext cx="2248554" cy="1349132"/>
            <a:chOff x="6830629" y="2249368"/>
            <a:chExt cx="2248554" cy="1349132"/>
          </a:xfrm>
        </p:grpSpPr>
        <p:sp>
          <p:nvSpPr>
            <p:cNvPr id="28" name="Rectangle: Rounded Corners 27">
              <a:extLst>
                <a:ext uri="{FF2B5EF4-FFF2-40B4-BE49-F238E27FC236}">
                  <a16:creationId xmlns:a16="http://schemas.microsoft.com/office/drawing/2014/main" id="{BF8187EA-D427-4006-8330-33AC062970A1}"/>
                </a:ext>
              </a:extLst>
            </p:cNvPr>
            <p:cNvSpPr/>
            <p:nvPr/>
          </p:nvSpPr>
          <p:spPr>
            <a:xfrm>
              <a:off x="6830629" y="2249368"/>
              <a:ext cx="2248554" cy="134913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Rectangle: Rounded Corners 4">
              <a:extLst>
                <a:ext uri="{FF2B5EF4-FFF2-40B4-BE49-F238E27FC236}">
                  <a16:creationId xmlns:a16="http://schemas.microsoft.com/office/drawing/2014/main" id="{FD7DF880-FB74-4982-ABF9-CCFE1F8A5F21}"/>
                </a:ext>
              </a:extLst>
            </p:cNvPr>
            <p:cNvSpPr txBox="1"/>
            <p:nvPr/>
          </p:nvSpPr>
          <p:spPr>
            <a:xfrm>
              <a:off x="6870144" y="2288883"/>
              <a:ext cx="2169524" cy="12701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Vectorization</a:t>
              </a:r>
              <a:endParaRPr lang="en-US" sz="2400" kern="1200" dirty="0"/>
            </a:p>
          </p:txBody>
        </p:sp>
      </p:grpSp>
      <p:grpSp>
        <p:nvGrpSpPr>
          <p:cNvPr id="30" name="Group 29">
            <a:extLst>
              <a:ext uri="{FF2B5EF4-FFF2-40B4-BE49-F238E27FC236}">
                <a16:creationId xmlns:a16="http://schemas.microsoft.com/office/drawing/2014/main" id="{FBA258A9-505D-4AAA-9810-6D922D56BEA9}"/>
              </a:ext>
            </a:extLst>
          </p:cNvPr>
          <p:cNvGrpSpPr/>
          <p:nvPr/>
        </p:nvGrpSpPr>
        <p:grpSpPr>
          <a:xfrm>
            <a:off x="7815881" y="5045240"/>
            <a:ext cx="476712" cy="557641"/>
            <a:chOff x="6156053" y="2631377"/>
            <a:chExt cx="476712" cy="557641"/>
          </a:xfrm>
        </p:grpSpPr>
        <p:sp>
          <p:nvSpPr>
            <p:cNvPr id="31" name="Arrow: Right 30">
              <a:extLst>
                <a:ext uri="{FF2B5EF4-FFF2-40B4-BE49-F238E27FC236}">
                  <a16:creationId xmlns:a16="http://schemas.microsoft.com/office/drawing/2014/main" id="{E41314EB-BEA7-45F9-B529-B76E850B8443}"/>
                </a:ext>
              </a:extLst>
            </p:cNvPr>
            <p:cNvSpPr/>
            <p:nvPr/>
          </p:nvSpPr>
          <p:spPr>
            <a:xfrm rot="10830261">
              <a:off x="6156053" y="2631377"/>
              <a:ext cx="476712" cy="55764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Arrow: Right 4">
              <a:extLst>
                <a:ext uri="{FF2B5EF4-FFF2-40B4-BE49-F238E27FC236}">
                  <a16:creationId xmlns:a16="http://schemas.microsoft.com/office/drawing/2014/main" id="{C67F533C-DFF3-4635-9C28-3FC5931B90B1}"/>
                </a:ext>
              </a:extLst>
            </p:cNvPr>
            <p:cNvSpPr txBox="1"/>
            <p:nvPr/>
          </p:nvSpPr>
          <p:spPr>
            <a:xfrm rot="21630261">
              <a:off x="6299064" y="2743534"/>
              <a:ext cx="333698" cy="33458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p:txBody>
        </p:sp>
      </p:grpSp>
      <p:grpSp>
        <p:nvGrpSpPr>
          <p:cNvPr id="33" name="Group 32">
            <a:extLst>
              <a:ext uri="{FF2B5EF4-FFF2-40B4-BE49-F238E27FC236}">
                <a16:creationId xmlns:a16="http://schemas.microsoft.com/office/drawing/2014/main" id="{6BDB914B-9A26-4760-AC23-F42783497404}"/>
              </a:ext>
            </a:extLst>
          </p:cNvPr>
          <p:cNvGrpSpPr/>
          <p:nvPr/>
        </p:nvGrpSpPr>
        <p:grpSpPr>
          <a:xfrm>
            <a:off x="5138715" y="4689010"/>
            <a:ext cx="2248554" cy="1349132"/>
            <a:chOff x="3682653" y="2221657"/>
            <a:chExt cx="2248554" cy="1349132"/>
          </a:xfrm>
        </p:grpSpPr>
        <p:sp>
          <p:nvSpPr>
            <p:cNvPr id="34" name="Rectangle: Rounded Corners 33">
              <a:extLst>
                <a:ext uri="{FF2B5EF4-FFF2-40B4-BE49-F238E27FC236}">
                  <a16:creationId xmlns:a16="http://schemas.microsoft.com/office/drawing/2014/main" id="{F42B3475-4E82-4C3E-B32F-439068A821B8}"/>
                </a:ext>
              </a:extLst>
            </p:cNvPr>
            <p:cNvSpPr/>
            <p:nvPr/>
          </p:nvSpPr>
          <p:spPr>
            <a:xfrm>
              <a:off x="3682653" y="2221657"/>
              <a:ext cx="2248554" cy="134913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Rectangle: Rounded Corners 4">
              <a:extLst>
                <a:ext uri="{FF2B5EF4-FFF2-40B4-BE49-F238E27FC236}">
                  <a16:creationId xmlns:a16="http://schemas.microsoft.com/office/drawing/2014/main" id="{DCBC58F2-849C-4C9C-BC0F-A41653ABC17A}"/>
                </a:ext>
              </a:extLst>
            </p:cNvPr>
            <p:cNvSpPr txBox="1"/>
            <p:nvPr/>
          </p:nvSpPr>
          <p:spPr>
            <a:xfrm>
              <a:off x="3722168" y="2261172"/>
              <a:ext cx="2169524" cy="12701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dirty="0"/>
                <a:t>NLP</a:t>
              </a:r>
              <a:r>
                <a:rPr lang="en-IN" sz="2600" kern="1200" dirty="0"/>
                <a:t> </a:t>
              </a:r>
              <a:r>
                <a:rPr lang="en-IN" sz="2400" kern="1200" dirty="0"/>
                <a:t>Modelling</a:t>
              </a:r>
              <a:endParaRPr lang="en-US" sz="2400" kern="1200" dirty="0"/>
            </a:p>
          </p:txBody>
        </p:sp>
      </p:grpSp>
    </p:spTree>
    <p:extLst>
      <p:ext uri="{BB962C8B-B14F-4D97-AF65-F5344CB8AC3E}">
        <p14:creationId xmlns:p14="http://schemas.microsoft.com/office/powerpoint/2010/main" val="4029927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7FE495-9916-40E8-A9E0-ED0AED679207}"/>
              </a:ext>
            </a:extLst>
          </p:cNvPr>
          <p:cNvSpPr txBox="1"/>
          <p:nvPr/>
        </p:nvSpPr>
        <p:spPr>
          <a:xfrm>
            <a:off x="1656522" y="901148"/>
            <a:ext cx="7553739"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DATASET FOR THE MODEL</a:t>
            </a:r>
          </a:p>
        </p:txBody>
      </p:sp>
      <p:pic>
        <p:nvPicPr>
          <p:cNvPr id="4" name="Content Placeholder 3">
            <a:extLst>
              <a:ext uri="{FF2B5EF4-FFF2-40B4-BE49-F238E27FC236}">
                <a16:creationId xmlns:a16="http://schemas.microsoft.com/office/drawing/2014/main" id="{2F700F44-1D85-4E23-9D23-326675F367BD}"/>
              </a:ext>
            </a:extLst>
          </p:cNvPr>
          <p:cNvPicPr>
            <a:picLocks noChangeAspect="1"/>
          </p:cNvPicPr>
          <p:nvPr/>
        </p:nvPicPr>
        <p:blipFill>
          <a:blip r:embed="rId2"/>
          <a:stretch>
            <a:fillRect/>
          </a:stretch>
        </p:blipFill>
        <p:spPr>
          <a:xfrm>
            <a:off x="1759688" y="2361383"/>
            <a:ext cx="9486000" cy="1333500"/>
          </a:xfrm>
          <a:prstGeom prst="rect">
            <a:avLst/>
          </a:prstGeom>
        </p:spPr>
      </p:pic>
      <p:sp>
        <p:nvSpPr>
          <p:cNvPr id="5" name="TextBox 4">
            <a:extLst>
              <a:ext uri="{FF2B5EF4-FFF2-40B4-BE49-F238E27FC236}">
                <a16:creationId xmlns:a16="http://schemas.microsoft.com/office/drawing/2014/main" id="{93C911EF-59D7-4700-8224-7309E84E7708}"/>
              </a:ext>
            </a:extLst>
          </p:cNvPr>
          <p:cNvSpPr txBox="1"/>
          <p:nvPr/>
        </p:nvSpPr>
        <p:spPr>
          <a:xfrm>
            <a:off x="1815548" y="1775791"/>
            <a:ext cx="2266122"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CONCEPTUALLY</a:t>
            </a:r>
          </a:p>
        </p:txBody>
      </p:sp>
      <p:pic>
        <p:nvPicPr>
          <p:cNvPr id="6" name="Picture 5">
            <a:extLst>
              <a:ext uri="{FF2B5EF4-FFF2-40B4-BE49-F238E27FC236}">
                <a16:creationId xmlns:a16="http://schemas.microsoft.com/office/drawing/2014/main" id="{4AE9B42A-8795-4BA6-A6DE-B6B52A18F1BA}"/>
              </a:ext>
            </a:extLst>
          </p:cNvPr>
          <p:cNvPicPr>
            <a:picLocks noChangeAspect="1"/>
          </p:cNvPicPr>
          <p:nvPr/>
        </p:nvPicPr>
        <p:blipFill>
          <a:blip r:embed="rId3"/>
          <a:stretch>
            <a:fillRect/>
          </a:stretch>
        </p:blipFill>
        <p:spPr>
          <a:xfrm>
            <a:off x="1759688" y="4796244"/>
            <a:ext cx="9486000" cy="1714500"/>
          </a:xfrm>
          <a:prstGeom prst="rect">
            <a:avLst/>
          </a:prstGeom>
        </p:spPr>
      </p:pic>
      <p:sp>
        <p:nvSpPr>
          <p:cNvPr id="7" name="TextBox 6">
            <a:extLst>
              <a:ext uri="{FF2B5EF4-FFF2-40B4-BE49-F238E27FC236}">
                <a16:creationId xmlns:a16="http://schemas.microsoft.com/office/drawing/2014/main" id="{DE739106-7B6E-4B93-99C6-718CD52BB2B5}"/>
              </a:ext>
            </a:extLst>
          </p:cNvPr>
          <p:cNvSpPr txBox="1"/>
          <p:nvPr/>
        </p:nvSpPr>
        <p:spPr>
          <a:xfrm>
            <a:off x="1815548" y="4320209"/>
            <a:ext cx="2266122"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TRAIN DATASET</a:t>
            </a:r>
          </a:p>
        </p:txBody>
      </p:sp>
    </p:spTree>
    <p:extLst>
      <p:ext uri="{BB962C8B-B14F-4D97-AF65-F5344CB8AC3E}">
        <p14:creationId xmlns:p14="http://schemas.microsoft.com/office/powerpoint/2010/main" val="3394568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E56F4B18-0A12-4F34-8372-72AA4487BD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747" y="1039091"/>
            <a:ext cx="9738297" cy="4779818"/>
          </a:xfrm>
          <a:prstGeom prst="rect">
            <a:avLst/>
          </a:prstGeom>
        </p:spPr>
      </p:pic>
    </p:spTree>
    <p:extLst>
      <p:ext uri="{BB962C8B-B14F-4D97-AF65-F5344CB8AC3E}">
        <p14:creationId xmlns:p14="http://schemas.microsoft.com/office/powerpoint/2010/main" val="1476295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77B65F-30C1-4D02-909F-4A1EF686DB10}"/>
              </a:ext>
            </a:extLst>
          </p:cNvPr>
          <p:cNvSpPr txBox="1"/>
          <p:nvPr/>
        </p:nvSpPr>
        <p:spPr>
          <a:xfrm>
            <a:off x="1941689" y="460880"/>
            <a:ext cx="4617155"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EXPERIMENTAL SETUP</a:t>
            </a:r>
          </a:p>
        </p:txBody>
      </p:sp>
      <p:pic>
        <p:nvPicPr>
          <p:cNvPr id="5" name="Picture 4" descr="A screenshot of a computer&#10;&#10;Description automatically generated">
            <a:extLst>
              <a:ext uri="{FF2B5EF4-FFF2-40B4-BE49-F238E27FC236}">
                <a16:creationId xmlns:a16="http://schemas.microsoft.com/office/drawing/2014/main" id="{64A6EF00-9C8B-4839-8CD6-29989FB04CAD}"/>
              </a:ext>
            </a:extLst>
          </p:cNvPr>
          <p:cNvPicPr>
            <a:picLocks noChangeAspect="1"/>
          </p:cNvPicPr>
          <p:nvPr/>
        </p:nvPicPr>
        <p:blipFill>
          <a:blip r:embed="rId2"/>
          <a:stretch>
            <a:fillRect/>
          </a:stretch>
        </p:blipFill>
        <p:spPr>
          <a:xfrm>
            <a:off x="1730673" y="1412837"/>
            <a:ext cx="9097963" cy="4848900"/>
          </a:xfrm>
          <a:prstGeom prst="rect">
            <a:avLst/>
          </a:prstGeom>
        </p:spPr>
      </p:pic>
    </p:spTree>
    <p:extLst>
      <p:ext uri="{BB962C8B-B14F-4D97-AF65-F5344CB8AC3E}">
        <p14:creationId xmlns:p14="http://schemas.microsoft.com/office/powerpoint/2010/main" val="3782574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1" name="Rectangle 40">
            <a:extLst>
              <a:ext uri="{FF2B5EF4-FFF2-40B4-BE49-F238E27FC236}">
                <a16:creationId xmlns:a16="http://schemas.microsoft.com/office/drawing/2014/main" id="{CADF4631-3C8F-45EE-8D19-4D3E8426B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F291099C-17EE-4E0E-B096-C799750500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44" name="Freeform 11">
              <a:extLst>
                <a:ext uri="{FF2B5EF4-FFF2-40B4-BE49-F238E27FC236}">
                  <a16:creationId xmlns:a16="http://schemas.microsoft.com/office/drawing/2014/main" id="{E21C6221-3E1B-4ABD-8172-FAE995E65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5" name="Freeform 12">
              <a:extLst>
                <a:ext uri="{FF2B5EF4-FFF2-40B4-BE49-F238E27FC236}">
                  <a16:creationId xmlns:a16="http://schemas.microsoft.com/office/drawing/2014/main" id="{D3EF5991-93EA-451F-BB82-1ABC4AC0D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6" name="Freeform 13">
              <a:extLst>
                <a:ext uri="{FF2B5EF4-FFF2-40B4-BE49-F238E27FC236}">
                  <a16:creationId xmlns:a16="http://schemas.microsoft.com/office/drawing/2014/main" id="{136F96F7-16E6-48A1-A211-0B4A4D0C8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7" name="Freeform 14">
              <a:extLst>
                <a:ext uri="{FF2B5EF4-FFF2-40B4-BE49-F238E27FC236}">
                  <a16:creationId xmlns:a16="http://schemas.microsoft.com/office/drawing/2014/main" id="{5C00D000-7FA5-40C4-AB6A-DE3A61AB8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8" name="Freeform 15">
              <a:extLst>
                <a:ext uri="{FF2B5EF4-FFF2-40B4-BE49-F238E27FC236}">
                  <a16:creationId xmlns:a16="http://schemas.microsoft.com/office/drawing/2014/main" id="{5AAEB880-A03D-4743-9060-D7A846FA6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9" name="Freeform 16">
              <a:extLst>
                <a:ext uri="{FF2B5EF4-FFF2-40B4-BE49-F238E27FC236}">
                  <a16:creationId xmlns:a16="http://schemas.microsoft.com/office/drawing/2014/main" id="{CC64DD68-0B96-4DE9-8FD5-3175E4A3F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0" name="Freeform 17">
              <a:extLst>
                <a:ext uri="{FF2B5EF4-FFF2-40B4-BE49-F238E27FC236}">
                  <a16:creationId xmlns:a16="http://schemas.microsoft.com/office/drawing/2014/main" id="{69118400-C17B-4068-86D3-93CAE7702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1" name="Freeform 18">
              <a:extLst>
                <a:ext uri="{FF2B5EF4-FFF2-40B4-BE49-F238E27FC236}">
                  <a16:creationId xmlns:a16="http://schemas.microsoft.com/office/drawing/2014/main" id="{117FA22F-CBA8-4CF5-B8CC-2D169B67E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2" name="Freeform 19">
              <a:extLst>
                <a:ext uri="{FF2B5EF4-FFF2-40B4-BE49-F238E27FC236}">
                  <a16:creationId xmlns:a16="http://schemas.microsoft.com/office/drawing/2014/main" id="{8FB2D443-8598-4CEE-AED2-BEF49AA95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3" name="Freeform 20">
              <a:extLst>
                <a:ext uri="{FF2B5EF4-FFF2-40B4-BE49-F238E27FC236}">
                  <a16:creationId xmlns:a16="http://schemas.microsoft.com/office/drawing/2014/main" id="{92593E33-68AF-485D-99D0-080CEA197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4" name="Freeform 21">
              <a:extLst>
                <a:ext uri="{FF2B5EF4-FFF2-40B4-BE49-F238E27FC236}">
                  <a16:creationId xmlns:a16="http://schemas.microsoft.com/office/drawing/2014/main" id="{96A28427-575C-4904-AC4B-3DD62801D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5" name="Freeform 22">
              <a:extLst>
                <a:ext uri="{FF2B5EF4-FFF2-40B4-BE49-F238E27FC236}">
                  <a16:creationId xmlns:a16="http://schemas.microsoft.com/office/drawing/2014/main" id="{782FA736-DE89-4D13-B0A7-3906B32CE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4" name="TextBox 3">
            <a:extLst>
              <a:ext uri="{FF2B5EF4-FFF2-40B4-BE49-F238E27FC236}">
                <a16:creationId xmlns:a16="http://schemas.microsoft.com/office/drawing/2014/main" id="{4F139537-38BC-4D4C-B55A-A399D06593A0}"/>
              </a:ext>
            </a:extLst>
          </p:cNvPr>
          <p:cNvSpPr txBox="1"/>
          <p:nvPr/>
        </p:nvSpPr>
        <p:spPr>
          <a:xfrm>
            <a:off x="1992835" y="4529540"/>
            <a:ext cx="9880297" cy="116242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dirty="0">
                <a:solidFill>
                  <a:schemeClr val="tx1">
                    <a:lumMod val="85000"/>
                    <a:lumOff val="15000"/>
                  </a:schemeClr>
                </a:solidFill>
                <a:latin typeface="Times New Roman" panose="02020603050405020304" pitchFamily="18" charset="0"/>
                <a:ea typeface="+mj-ea"/>
                <a:cs typeface="Times New Roman" panose="02020603050405020304" pitchFamily="18" charset="0"/>
              </a:rPr>
              <a:t>DIFFERENTIATE BETWEEN SPAM AND HAM </a:t>
            </a:r>
          </a:p>
        </p:txBody>
      </p:sp>
      <p:grpSp>
        <p:nvGrpSpPr>
          <p:cNvPr id="57" name="Group 56">
            <a:extLst>
              <a:ext uri="{FF2B5EF4-FFF2-40B4-BE49-F238E27FC236}">
                <a16:creationId xmlns:a16="http://schemas.microsoft.com/office/drawing/2014/main" id="{6A54B62D-FC5C-4E1A-8D8B-279576FE53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58" name="Freeform 27">
              <a:extLst>
                <a:ext uri="{FF2B5EF4-FFF2-40B4-BE49-F238E27FC236}">
                  <a16:creationId xmlns:a16="http://schemas.microsoft.com/office/drawing/2014/main" id="{4706D2CB-CE4C-4F40-B189-FD7BB4466B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9" name="Freeform 28">
              <a:extLst>
                <a:ext uri="{FF2B5EF4-FFF2-40B4-BE49-F238E27FC236}">
                  <a16:creationId xmlns:a16="http://schemas.microsoft.com/office/drawing/2014/main" id="{2714CF7E-2DF6-4F91-8BB2-D62E8B549D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0" name="Freeform 29">
              <a:extLst>
                <a:ext uri="{FF2B5EF4-FFF2-40B4-BE49-F238E27FC236}">
                  <a16:creationId xmlns:a16="http://schemas.microsoft.com/office/drawing/2014/main" id="{F30DCFE1-624D-4D3C-AC61-757C2FF35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1" name="Freeform 30">
              <a:extLst>
                <a:ext uri="{FF2B5EF4-FFF2-40B4-BE49-F238E27FC236}">
                  <a16:creationId xmlns:a16="http://schemas.microsoft.com/office/drawing/2014/main" id="{BF08ABFE-DD31-4F1F-9520-93CC613CD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2" name="Freeform 31">
              <a:extLst>
                <a:ext uri="{FF2B5EF4-FFF2-40B4-BE49-F238E27FC236}">
                  <a16:creationId xmlns:a16="http://schemas.microsoft.com/office/drawing/2014/main" id="{ADFB2DBD-F00A-4820-876F-4E75F216B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3" name="Freeform 32">
              <a:extLst>
                <a:ext uri="{FF2B5EF4-FFF2-40B4-BE49-F238E27FC236}">
                  <a16:creationId xmlns:a16="http://schemas.microsoft.com/office/drawing/2014/main" id="{3F85387B-5668-4570-BC5C-AA89417C7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4" name="Freeform 33">
              <a:extLst>
                <a:ext uri="{FF2B5EF4-FFF2-40B4-BE49-F238E27FC236}">
                  <a16:creationId xmlns:a16="http://schemas.microsoft.com/office/drawing/2014/main" id="{FEA70EF6-623D-453D-8360-1B0C142A29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5" name="Freeform 34">
              <a:extLst>
                <a:ext uri="{FF2B5EF4-FFF2-40B4-BE49-F238E27FC236}">
                  <a16:creationId xmlns:a16="http://schemas.microsoft.com/office/drawing/2014/main" id="{FE3B449C-A5FE-44B9-A01C-A115C37D3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6" name="Freeform 35">
              <a:extLst>
                <a:ext uri="{FF2B5EF4-FFF2-40B4-BE49-F238E27FC236}">
                  <a16:creationId xmlns:a16="http://schemas.microsoft.com/office/drawing/2014/main" id="{BD672E89-DAB4-41AE-891D-6B6A52B0E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7" name="Freeform 36">
              <a:extLst>
                <a:ext uri="{FF2B5EF4-FFF2-40B4-BE49-F238E27FC236}">
                  <a16:creationId xmlns:a16="http://schemas.microsoft.com/office/drawing/2014/main" id="{C69123C3-F0F9-4AA7-BA7B-9E5E0AF27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8" name="Freeform 37">
              <a:extLst>
                <a:ext uri="{FF2B5EF4-FFF2-40B4-BE49-F238E27FC236}">
                  <a16:creationId xmlns:a16="http://schemas.microsoft.com/office/drawing/2014/main" id="{E10779C5-3DD9-489D-9A2D-EF45B7BE3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9" name="Freeform 38">
              <a:extLst>
                <a:ext uri="{FF2B5EF4-FFF2-40B4-BE49-F238E27FC236}">
                  <a16:creationId xmlns:a16="http://schemas.microsoft.com/office/drawing/2014/main" id="{1D3B4B35-2090-4DA8-ADBE-DD888B4E1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1" name="Rectangle 70">
            <a:extLst>
              <a:ext uri="{FF2B5EF4-FFF2-40B4-BE49-F238E27FC236}">
                <a16:creationId xmlns:a16="http://schemas.microsoft.com/office/drawing/2014/main" id="{46FA917F-43A3-4FA3-A085-59D0DC397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3" name="Picture 2" descr="A screenshot of a cell phone&#10;&#10;Description automatically generated">
            <a:extLst>
              <a:ext uri="{FF2B5EF4-FFF2-40B4-BE49-F238E27FC236}">
                <a16:creationId xmlns:a16="http://schemas.microsoft.com/office/drawing/2014/main" id="{A6292E66-EAE2-4C30-856A-F6488A9F05D6}"/>
              </a:ext>
            </a:extLst>
          </p:cNvPr>
          <p:cNvPicPr>
            <a:picLocks noChangeAspect="1"/>
          </p:cNvPicPr>
          <p:nvPr/>
        </p:nvPicPr>
        <p:blipFill>
          <a:blip r:embed="rId2"/>
          <a:stretch>
            <a:fillRect/>
          </a:stretch>
        </p:blipFill>
        <p:spPr>
          <a:xfrm>
            <a:off x="2589211" y="640080"/>
            <a:ext cx="7680203" cy="3979122"/>
          </a:xfrm>
          <a:prstGeom prst="rect">
            <a:avLst/>
          </a:prstGeom>
        </p:spPr>
      </p:pic>
      <p:sp>
        <p:nvSpPr>
          <p:cNvPr id="73" name="Freeform 33">
            <a:extLst>
              <a:ext uri="{FF2B5EF4-FFF2-40B4-BE49-F238E27FC236}">
                <a16:creationId xmlns:a16="http://schemas.microsoft.com/office/drawing/2014/main" id="{9CBF007B-8C8C-4F79-B037-9F4C61F9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1566179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2"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4"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5"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6"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7"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8"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9"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0"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1"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2"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4" name="Group 23">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6"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7"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8"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9"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0"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1"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2"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3"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4"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5"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6"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8" name="Rectangle 37">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0"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2" name="Rectangle 4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25B5F46-49AE-46DE-89EF-E8B3EAAB366B}"/>
              </a:ext>
            </a:extLst>
          </p:cNvPr>
          <p:cNvSpPr txBox="1"/>
          <p:nvPr/>
        </p:nvSpPr>
        <p:spPr>
          <a:xfrm>
            <a:off x="649224" y="645106"/>
            <a:ext cx="3650279" cy="1259894"/>
          </a:xfrm>
          <a:prstGeom prst="rect">
            <a:avLst/>
          </a:prstGeom>
        </p:spPr>
        <p:txBody>
          <a:bodyPr vert="horz" lIns="91440" tIns="45720" rIns="91440" bIns="45720" rtlCol="0" anchor="t">
            <a:normAutofit/>
          </a:bodyPr>
          <a:lstStyle/>
          <a:p>
            <a:pPr>
              <a:spcBef>
                <a:spcPct val="0"/>
              </a:spcBef>
              <a:spcAft>
                <a:spcPts val="600"/>
              </a:spcAft>
            </a:pPr>
            <a:r>
              <a:rPr lang="en-US" sz="3600">
                <a:solidFill>
                  <a:schemeClr val="tx1">
                    <a:lumMod val="85000"/>
                    <a:lumOff val="15000"/>
                  </a:schemeClr>
                </a:solidFill>
                <a:latin typeface="+mj-lt"/>
                <a:ea typeface="+mj-ea"/>
                <a:cs typeface="+mj-cs"/>
              </a:rPr>
              <a:t>ERROR ANALYSIS</a:t>
            </a:r>
          </a:p>
        </p:txBody>
      </p:sp>
      <p:sp>
        <p:nvSpPr>
          <p:cNvPr id="44" name="Rectangle 4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C7A0E91C-996B-48F3-A938-8F18CC534F34}"/>
              </a:ext>
            </a:extLst>
          </p:cNvPr>
          <p:cNvSpPr txBox="1"/>
          <p:nvPr/>
        </p:nvSpPr>
        <p:spPr>
          <a:xfrm>
            <a:off x="649225" y="2133600"/>
            <a:ext cx="3650278" cy="3759253"/>
          </a:xfrm>
          <a:prstGeom prst="rect">
            <a:avLst/>
          </a:prstGeom>
        </p:spPr>
        <p:txBody>
          <a:bodyPr vert="horz" lIns="91440" tIns="45720" rIns="91440" bIns="45720" rtlCol="0">
            <a:normAutofit/>
          </a:bodyPr>
          <a:lstStyle/>
          <a:p>
            <a:pPr marL="285750" indent="-285750">
              <a:spcBef>
                <a:spcPts val="1000"/>
              </a:spcBef>
              <a:buClr>
                <a:schemeClr val="accent1"/>
              </a:buClr>
              <a:buFont typeface="Wingdings 3" charset="2"/>
              <a:buChar char=""/>
            </a:pPr>
            <a:r>
              <a:rPr lang="en-US" sz="2400" dirty="0">
                <a:latin typeface="Times New Roman" panose="02020603050405020304" pitchFamily="18" charset="0"/>
                <a:cs typeface="Times New Roman" panose="02020603050405020304" pitchFamily="18" charset="0"/>
              </a:rPr>
              <a:t>Initially we have considered only the words from the corpus but later we have also considered the punctuation which helped to achieve more accurate results.  </a:t>
            </a:r>
          </a:p>
        </p:txBody>
      </p:sp>
      <p:pic>
        <p:nvPicPr>
          <p:cNvPr id="5" name="Picture 4" descr="A screenshot of a cell phone&#10;&#10;Description automatically generated">
            <a:extLst>
              <a:ext uri="{FF2B5EF4-FFF2-40B4-BE49-F238E27FC236}">
                <a16:creationId xmlns:a16="http://schemas.microsoft.com/office/drawing/2014/main" id="{302E34DD-E077-464A-AD77-C5812FFB7106}"/>
              </a:ext>
            </a:extLst>
          </p:cNvPr>
          <p:cNvPicPr>
            <a:picLocks noChangeAspect="1"/>
          </p:cNvPicPr>
          <p:nvPr/>
        </p:nvPicPr>
        <p:blipFill>
          <a:blip r:embed="rId2"/>
          <a:stretch>
            <a:fillRect/>
          </a:stretch>
        </p:blipFill>
        <p:spPr>
          <a:xfrm>
            <a:off x="5056479" y="640080"/>
            <a:ext cx="6079705" cy="5252773"/>
          </a:xfrm>
          <a:prstGeom prst="rect">
            <a:avLst/>
          </a:prstGeom>
        </p:spPr>
      </p:pic>
      <p:sp>
        <p:nvSpPr>
          <p:cNvPr id="4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9344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EB9B5B69-A297-4D2F-8B89-529DA8A273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3" name="Freeform 11">
              <a:extLst>
                <a:ext uri="{FF2B5EF4-FFF2-40B4-BE49-F238E27FC236}">
                  <a16:creationId xmlns:a16="http://schemas.microsoft.com/office/drawing/2014/main" id="{3E39D215-BF38-4094-82D7-61DED1145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4" name="Freeform 12">
              <a:extLst>
                <a:ext uri="{FF2B5EF4-FFF2-40B4-BE49-F238E27FC236}">
                  <a16:creationId xmlns:a16="http://schemas.microsoft.com/office/drawing/2014/main" id="{7412700A-91C4-4126-8F17-3B9449DBB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5" name="Freeform 13">
              <a:extLst>
                <a:ext uri="{FF2B5EF4-FFF2-40B4-BE49-F238E27FC236}">
                  <a16:creationId xmlns:a16="http://schemas.microsoft.com/office/drawing/2014/main" id="{DF985802-25A8-4B99-89F0-2A42EC325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6" name="Freeform 14">
              <a:extLst>
                <a:ext uri="{FF2B5EF4-FFF2-40B4-BE49-F238E27FC236}">
                  <a16:creationId xmlns:a16="http://schemas.microsoft.com/office/drawing/2014/main" id="{F54C35AF-DB92-4205-A779-2A385B7143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7" name="Freeform 15">
              <a:extLst>
                <a:ext uri="{FF2B5EF4-FFF2-40B4-BE49-F238E27FC236}">
                  <a16:creationId xmlns:a16="http://schemas.microsoft.com/office/drawing/2014/main" id="{9F845211-1F53-4E0A-891E-B78A206F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8" name="Freeform 16">
              <a:extLst>
                <a:ext uri="{FF2B5EF4-FFF2-40B4-BE49-F238E27FC236}">
                  <a16:creationId xmlns:a16="http://schemas.microsoft.com/office/drawing/2014/main" id="{9149C7DD-9998-4805-BFC8-CEF5F5DF3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9" name="Freeform 17">
              <a:extLst>
                <a:ext uri="{FF2B5EF4-FFF2-40B4-BE49-F238E27FC236}">
                  <a16:creationId xmlns:a16="http://schemas.microsoft.com/office/drawing/2014/main" id="{47C8036D-3ECA-43DA-BAF5-3C65CF41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60" name="Freeform 18">
              <a:extLst>
                <a:ext uri="{FF2B5EF4-FFF2-40B4-BE49-F238E27FC236}">
                  <a16:creationId xmlns:a16="http://schemas.microsoft.com/office/drawing/2014/main" id="{29C15912-CDE8-4DF3-9324-273FB4C86D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61" name="Freeform 19">
              <a:extLst>
                <a:ext uri="{FF2B5EF4-FFF2-40B4-BE49-F238E27FC236}">
                  <a16:creationId xmlns:a16="http://schemas.microsoft.com/office/drawing/2014/main" id="{37C68D51-B7DA-4572-AB7E-708540B3C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2" name="Freeform 20">
              <a:extLst>
                <a:ext uri="{FF2B5EF4-FFF2-40B4-BE49-F238E27FC236}">
                  <a16:creationId xmlns:a16="http://schemas.microsoft.com/office/drawing/2014/main" id="{1AF802CB-4E9E-4895-9363-C119914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3" name="Freeform 21">
              <a:extLst>
                <a:ext uri="{FF2B5EF4-FFF2-40B4-BE49-F238E27FC236}">
                  <a16:creationId xmlns:a16="http://schemas.microsoft.com/office/drawing/2014/main" id="{615760E5-5F27-4735-B01C-78E05F3FB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4" name="Freeform 22">
              <a:extLst>
                <a:ext uri="{FF2B5EF4-FFF2-40B4-BE49-F238E27FC236}">
                  <a16:creationId xmlns:a16="http://schemas.microsoft.com/office/drawing/2014/main" id="{DB9C6516-B2DB-432F-BD3A-A1792BD46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6" name="Group 65">
            <a:extLst>
              <a:ext uri="{FF2B5EF4-FFF2-40B4-BE49-F238E27FC236}">
                <a16:creationId xmlns:a16="http://schemas.microsoft.com/office/drawing/2014/main" id="{BC9C8D0D-644B-4B97-B83C-CC8E64361D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7" name="Freeform 27">
              <a:extLst>
                <a:ext uri="{FF2B5EF4-FFF2-40B4-BE49-F238E27FC236}">
                  <a16:creationId xmlns:a16="http://schemas.microsoft.com/office/drawing/2014/main" id="{F8BE1EA6-80CF-446B-A4FE-3F935A51C0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8" name="Freeform 28">
              <a:extLst>
                <a:ext uri="{FF2B5EF4-FFF2-40B4-BE49-F238E27FC236}">
                  <a16:creationId xmlns:a16="http://schemas.microsoft.com/office/drawing/2014/main" id="{10E39808-F4F7-43DE-AB53-82B7B55EA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9" name="Freeform 29">
              <a:extLst>
                <a:ext uri="{FF2B5EF4-FFF2-40B4-BE49-F238E27FC236}">
                  <a16:creationId xmlns:a16="http://schemas.microsoft.com/office/drawing/2014/main" id="{6ED5109A-600A-4C23-9BB3-C4C19C2D9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70" name="Freeform 30">
              <a:extLst>
                <a:ext uri="{FF2B5EF4-FFF2-40B4-BE49-F238E27FC236}">
                  <a16:creationId xmlns:a16="http://schemas.microsoft.com/office/drawing/2014/main" id="{D76FF73F-8CA3-42B0-A680-353805CD2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71" name="Freeform 31">
              <a:extLst>
                <a:ext uri="{FF2B5EF4-FFF2-40B4-BE49-F238E27FC236}">
                  <a16:creationId xmlns:a16="http://schemas.microsoft.com/office/drawing/2014/main" id="{B26A6949-3BEB-422A-854C-D4E26E4CF1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2" name="Freeform 32">
              <a:extLst>
                <a:ext uri="{FF2B5EF4-FFF2-40B4-BE49-F238E27FC236}">
                  <a16:creationId xmlns:a16="http://schemas.microsoft.com/office/drawing/2014/main" id="{FE07AD25-30AF-40CD-B901-DF1EDBD68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3" name="Freeform 33">
              <a:extLst>
                <a:ext uri="{FF2B5EF4-FFF2-40B4-BE49-F238E27FC236}">
                  <a16:creationId xmlns:a16="http://schemas.microsoft.com/office/drawing/2014/main" id="{5AA460AF-7760-4F15-881A-6F0BFDBCD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4" name="Freeform 34">
              <a:extLst>
                <a:ext uri="{FF2B5EF4-FFF2-40B4-BE49-F238E27FC236}">
                  <a16:creationId xmlns:a16="http://schemas.microsoft.com/office/drawing/2014/main" id="{EE53C70E-5D92-4C42-A34F-9F7D16006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5" name="Freeform 35">
              <a:extLst>
                <a:ext uri="{FF2B5EF4-FFF2-40B4-BE49-F238E27FC236}">
                  <a16:creationId xmlns:a16="http://schemas.microsoft.com/office/drawing/2014/main" id="{C27614EE-0086-4D34-99BD-52F03708D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6" name="Freeform 36">
              <a:extLst>
                <a:ext uri="{FF2B5EF4-FFF2-40B4-BE49-F238E27FC236}">
                  <a16:creationId xmlns:a16="http://schemas.microsoft.com/office/drawing/2014/main" id="{326919B9-3ED4-4744-A713-326B3BAF6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7" name="Freeform 37">
              <a:extLst>
                <a:ext uri="{FF2B5EF4-FFF2-40B4-BE49-F238E27FC236}">
                  <a16:creationId xmlns:a16="http://schemas.microsoft.com/office/drawing/2014/main" id="{898BDBF5-8AA3-49CD-999A-ABA1F7AE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8" name="Freeform 38">
              <a:extLst>
                <a:ext uri="{FF2B5EF4-FFF2-40B4-BE49-F238E27FC236}">
                  <a16:creationId xmlns:a16="http://schemas.microsoft.com/office/drawing/2014/main" id="{AF8ED3E0-CBE7-48C4-8F9E-FF98079CD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80" name="Rectangle 79">
            <a:extLst>
              <a:ext uri="{FF2B5EF4-FFF2-40B4-BE49-F238E27FC236}">
                <a16:creationId xmlns:a16="http://schemas.microsoft.com/office/drawing/2014/main" id="{A84F153B-2093-4171-BD2D-1631695C9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2" name="Freeform 6">
            <a:extLst>
              <a:ext uri="{FF2B5EF4-FFF2-40B4-BE49-F238E27FC236}">
                <a16:creationId xmlns:a16="http://schemas.microsoft.com/office/drawing/2014/main" id="{DB5BC99D-7BEA-4F13-B82B-A956E2D09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84" name="Rectangle 83">
            <a:extLst>
              <a:ext uri="{FF2B5EF4-FFF2-40B4-BE49-F238E27FC236}">
                <a16:creationId xmlns:a16="http://schemas.microsoft.com/office/drawing/2014/main" id="{FC59DA47-0B3E-4C84-B322-4D0AB409F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6F7C0CF3-8632-43CE-B87A-053125D41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bg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1A4BAB78-FE20-438C-8514-60EA08CF94E7}"/>
              </a:ext>
            </a:extLst>
          </p:cNvPr>
          <p:cNvSpPr txBox="1"/>
          <p:nvPr/>
        </p:nvSpPr>
        <p:spPr>
          <a:xfrm>
            <a:off x="540279" y="967417"/>
            <a:ext cx="3778870" cy="3943250"/>
          </a:xfrm>
          <a:prstGeom prst="rect">
            <a:avLst/>
          </a:prstGeom>
        </p:spPr>
        <p:txBody>
          <a:bodyPr vert="horz" lIns="91440" tIns="45720" rIns="91440" bIns="45720" rtlCol="0" anchor="b">
            <a:normAutofit/>
          </a:bodyPr>
          <a:lstStyle/>
          <a:p>
            <a:pPr>
              <a:spcBef>
                <a:spcPct val="0"/>
              </a:spcBef>
              <a:spcAft>
                <a:spcPts val="600"/>
              </a:spcAft>
            </a:pPr>
            <a:r>
              <a:rPr lang="en-US" sz="4000">
                <a:solidFill>
                  <a:srgbClr val="FEFFFF"/>
                </a:solidFill>
                <a:latin typeface="+mj-lt"/>
                <a:ea typeface="+mj-ea"/>
                <a:cs typeface="+mj-cs"/>
              </a:rPr>
              <a:t>RESULTS</a:t>
            </a:r>
          </a:p>
        </p:txBody>
      </p:sp>
      <p:sp>
        <p:nvSpPr>
          <p:cNvPr id="88" name="Freeform 5">
            <a:extLst>
              <a:ext uri="{FF2B5EF4-FFF2-40B4-BE49-F238E27FC236}">
                <a16:creationId xmlns:a16="http://schemas.microsoft.com/office/drawing/2014/main" id="{1E280319-321A-4944-A828-08032D4E9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6" name="Picture 5" descr="A screenshot of a cell phone&#10;&#10;Description automatically generated">
            <a:extLst>
              <a:ext uri="{FF2B5EF4-FFF2-40B4-BE49-F238E27FC236}">
                <a16:creationId xmlns:a16="http://schemas.microsoft.com/office/drawing/2014/main" id="{D0055B8F-9CC6-4BBF-9297-1D6DD9BD58AE}"/>
              </a:ext>
            </a:extLst>
          </p:cNvPr>
          <p:cNvPicPr>
            <a:picLocks noChangeAspect="1"/>
          </p:cNvPicPr>
          <p:nvPr/>
        </p:nvPicPr>
        <p:blipFill>
          <a:blip r:embed="rId2"/>
          <a:stretch>
            <a:fillRect/>
          </a:stretch>
        </p:blipFill>
        <p:spPr>
          <a:xfrm>
            <a:off x="5233183" y="647115"/>
            <a:ext cx="6183492" cy="2912320"/>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05F9A725-5B10-49DD-8732-60DD8DC20A8B}"/>
              </a:ext>
            </a:extLst>
          </p:cNvPr>
          <p:cNvPicPr>
            <a:picLocks noChangeAspect="1"/>
          </p:cNvPicPr>
          <p:nvPr/>
        </p:nvPicPr>
        <p:blipFill>
          <a:blip r:embed="rId3"/>
          <a:stretch>
            <a:fillRect/>
          </a:stretch>
        </p:blipFill>
        <p:spPr>
          <a:xfrm>
            <a:off x="5233183" y="3798277"/>
            <a:ext cx="6333704" cy="2802064"/>
          </a:xfrm>
          <a:prstGeom prst="rect">
            <a:avLst/>
          </a:prstGeom>
        </p:spPr>
      </p:pic>
    </p:spTree>
    <p:extLst>
      <p:ext uri="{BB962C8B-B14F-4D97-AF65-F5344CB8AC3E}">
        <p14:creationId xmlns:p14="http://schemas.microsoft.com/office/powerpoint/2010/main" val="3331047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751D21-75EE-4D92-BAD2-07AF90DFDECF}"/>
              </a:ext>
            </a:extLst>
          </p:cNvPr>
          <p:cNvSpPr txBox="1"/>
          <p:nvPr/>
        </p:nvSpPr>
        <p:spPr>
          <a:xfrm>
            <a:off x="2122311" y="908994"/>
            <a:ext cx="3973689"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ABSTRACT</a:t>
            </a:r>
          </a:p>
        </p:txBody>
      </p:sp>
      <p:sp>
        <p:nvSpPr>
          <p:cNvPr id="5" name="TextBox 4">
            <a:extLst>
              <a:ext uri="{FF2B5EF4-FFF2-40B4-BE49-F238E27FC236}">
                <a16:creationId xmlns:a16="http://schemas.microsoft.com/office/drawing/2014/main" id="{2601AB10-7558-43BF-BBB8-3121D423EC23}"/>
              </a:ext>
            </a:extLst>
          </p:cNvPr>
          <p:cNvSpPr txBox="1"/>
          <p:nvPr/>
        </p:nvSpPr>
        <p:spPr>
          <a:xfrm>
            <a:off x="1873957" y="2114884"/>
            <a:ext cx="9381066" cy="378565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Today, internet users are increases Spam mail is the major problem and big challenges for researcher to reduce it. Spam is commonly defined as unsolicited email messages and the goal of spam categorization is to distinguish between spam and legitimate email messages. Many machine learning algorithm are used to classified the spam and legitimate mail. But we have identified the best classification approach using benchmark dataset. Clustering messages allows for efficient labeling of a representative sample of messages for learning a spam detection model using a Random Forest for classification and active learning for refining the classification model.</a:t>
            </a:r>
          </a:p>
        </p:txBody>
      </p:sp>
    </p:spTree>
    <p:extLst>
      <p:ext uri="{BB962C8B-B14F-4D97-AF65-F5344CB8AC3E}">
        <p14:creationId xmlns:p14="http://schemas.microsoft.com/office/powerpoint/2010/main" val="3444913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DC3D244A-47E8-46A1-82EC-7CA34090BE74}"/>
              </a:ext>
            </a:extLst>
          </p:cNvPr>
          <p:cNvPicPr>
            <a:picLocks noChangeAspect="1"/>
          </p:cNvPicPr>
          <p:nvPr/>
        </p:nvPicPr>
        <p:blipFill>
          <a:blip r:embed="rId2"/>
          <a:stretch>
            <a:fillRect/>
          </a:stretch>
        </p:blipFill>
        <p:spPr>
          <a:xfrm>
            <a:off x="1080387" y="829994"/>
            <a:ext cx="10031225" cy="5317587"/>
          </a:xfrm>
          <a:prstGeom prst="rect">
            <a:avLst/>
          </a:prstGeom>
        </p:spPr>
      </p:pic>
    </p:spTree>
    <p:extLst>
      <p:ext uri="{BB962C8B-B14F-4D97-AF65-F5344CB8AC3E}">
        <p14:creationId xmlns:p14="http://schemas.microsoft.com/office/powerpoint/2010/main" val="2351800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78"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9"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80"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1"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82"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83"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84"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5"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6"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7"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8"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9"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1" name="Group 90">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92"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93"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94"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5"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6"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7"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8"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9"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0"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1"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2"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3"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5" name="Rectangle 104">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7"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09" name="Rectangle 108">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6B94263-4852-4000-BBDB-B31592D42B88}"/>
              </a:ext>
            </a:extLst>
          </p:cNvPr>
          <p:cNvSpPr txBox="1"/>
          <p:nvPr/>
        </p:nvSpPr>
        <p:spPr>
          <a:xfrm>
            <a:off x="649224" y="645106"/>
            <a:ext cx="3650279" cy="1259894"/>
          </a:xfrm>
          <a:prstGeom prst="rect">
            <a:avLst/>
          </a:prstGeom>
        </p:spPr>
        <p:txBody>
          <a:bodyPr vert="horz" lIns="91440" tIns="45720" rIns="91440" bIns="45720" rtlCol="0" anchor="t">
            <a:normAutofit/>
          </a:bodyPr>
          <a:lstStyle/>
          <a:p>
            <a:pPr>
              <a:spcBef>
                <a:spcPct val="0"/>
              </a:spcBef>
              <a:spcAft>
                <a:spcPts val="600"/>
              </a:spcAft>
            </a:pPr>
            <a:r>
              <a:rPr lang="en-US" sz="3600">
                <a:solidFill>
                  <a:schemeClr val="tx1">
                    <a:lumMod val="85000"/>
                    <a:lumOff val="15000"/>
                  </a:schemeClr>
                </a:solidFill>
                <a:latin typeface="+mj-lt"/>
                <a:ea typeface="+mj-ea"/>
                <a:cs typeface="+mj-cs"/>
              </a:rPr>
              <a:t>FUTURE WORK</a:t>
            </a:r>
          </a:p>
        </p:txBody>
      </p:sp>
      <p:sp>
        <p:nvSpPr>
          <p:cNvPr id="111" name="Rectangle 110">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6C7F4CF3-65DF-4231-8068-CCE9A72F1323}"/>
              </a:ext>
            </a:extLst>
          </p:cNvPr>
          <p:cNvSpPr txBox="1"/>
          <p:nvPr/>
        </p:nvSpPr>
        <p:spPr>
          <a:xfrm>
            <a:off x="649225" y="2133600"/>
            <a:ext cx="3650278" cy="3759253"/>
          </a:xfrm>
          <a:prstGeom prst="rect">
            <a:avLst/>
          </a:prstGeom>
        </p:spPr>
        <p:txBody>
          <a:bodyPr vert="horz" lIns="91440" tIns="45720" rIns="91440" bIns="45720" rtlCol="0">
            <a:normAutofit/>
          </a:bodyPr>
          <a:lstStyle/>
          <a:p>
            <a:pPr marL="285750" indent="-285750">
              <a:spcBef>
                <a:spcPts val="1000"/>
              </a:spcBef>
              <a:buClr>
                <a:schemeClr val="accent1"/>
              </a:buClr>
              <a:buFont typeface="Wingdings 3" charset="2"/>
              <a:buChar char=""/>
            </a:pPr>
            <a:r>
              <a:rPr lang="en-US" sz="2400" dirty="0">
                <a:latin typeface="Times New Roman" panose="02020603050405020304" pitchFamily="18" charset="0"/>
                <a:cs typeface="Times New Roman" panose="02020603050405020304" pitchFamily="18" charset="0"/>
              </a:rPr>
              <a:t>Longer Training Period: Random Forest require much more time to train as compared to decision trees as it generates a lot of trees (instead of one tree in case of decision tree) and makes decision on most votes.</a:t>
            </a:r>
          </a:p>
        </p:txBody>
      </p:sp>
      <p:pic>
        <p:nvPicPr>
          <p:cNvPr id="7" name="Picture 6" descr="A close up of a map&#10;&#10;Description automatically generated">
            <a:extLst>
              <a:ext uri="{FF2B5EF4-FFF2-40B4-BE49-F238E27FC236}">
                <a16:creationId xmlns:a16="http://schemas.microsoft.com/office/drawing/2014/main" id="{FF5519FD-9C22-49AE-B57A-B1CE2DD58886}"/>
              </a:ext>
            </a:extLst>
          </p:cNvPr>
          <p:cNvPicPr>
            <a:picLocks noChangeAspect="1"/>
          </p:cNvPicPr>
          <p:nvPr/>
        </p:nvPicPr>
        <p:blipFill>
          <a:blip r:embed="rId2"/>
          <a:stretch>
            <a:fillRect/>
          </a:stretch>
        </p:blipFill>
        <p:spPr>
          <a:xfrm>
            <a:off x="4768948" y="919634"/>
            <a:ext cx="6804172" cy="4693664"/>
          </a:xfrm>
          <a:prstGeom prst="rect">
            <a:avLst/>
          </a:prstGeom>
        </p:spPr>
      </p:pic>
      <p:sp>
        <p:nvSpPr>
          <p:cNvPr id="113"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6318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A73EC4-3B2F-47F4-92DC-43FBE7605376}"/>
              </a:ext>
            </a:extLst>
          </p:cNvPr>
          <p:cNvSpPr txBox="1"/>
          <p:nvPr/>
        </p:nvSpPr>
        <p:spPr>
          <a:xfrm>
            <a:off x="2716696" y="795131"/>
            <a:ext cx="4518991"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58168E39-A774-45B5-AC08-06632532C769}"/>
              </a:ext>
            </a:extLst>
          </p:cNvPr>
          <p:cNvSpPr txBox="1"/>
          <p:nvPr/>
        </p:nvSpPr>
        <p:spPr>
          <a:xfrm>
            <a:off x="2716696" y="2398644"/>
            <a:ext cx="8560903" cy="2954655"/>
          </a:xfrm>
          <a:prstGeom prst="rect">
            <a:avLst/>
          </a:prstGeom>
          <a:noFill/>
        </p:spPr>
        <p:txBody>
          <a:bodyPr wrap="square" rtlCol="0">
            <a:spAutoFit/>
          </a:bodyPr>
          <a:lstStyle/>
          <a:p>
            <a:pPr marL="285750" indent="-285750">
              <a:buFont typeface="Wingdings" panose="05000000000000000000" pitchFamily="2" charset="2"/>
              <a:buChar char="Ø"/>
            </a:pPr>
            <a:r>
              <a:rPr lang="en-US" sz="2800" u="sng"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http://scikit-learn.org/</a:t>
            </a:r>
            <a:endParaRPr lang="en-US" sz="2800" u="sng"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800" u="sng"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http://xgboost.readthedocs.io/en/latest/build.html#python-package-installation</a:t>
            </a:r>
            <a:endParaRPr lang="en-US" sz="2800" u="sng"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800" u="sng"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https://en.wikipedia.org/wiki/Email_spam</a:t>
            </a:r>
            <a:endParaRPr lang="en-US" sz="2800" u="sng"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800" u="sng"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https://images.google.com</a:t>
            </a:r>
            <a:endParaRPr lang="en-US" sz="2800" u="sng"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800" u="sng" dirty="0">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https://www.nltk.org/py-modindex.html</a:t>
            </a:r>
            <a:endParaRPr lang="en-US" sz="2800" u="sng"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3162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236953-594F-47A3-BACC-84E59CB9DE84}"/>
              </a:ext>
            </a:extLst>
          </p:cNvPr>
          <p:cNvSpPr txBox="1"/>
          <p:nvPr/>
        </p:nvSpPr>
        <p:spPr>
          <a:xfrm>
            <a:off x="3823252" y="2921168"/>
            <a:ext cx="4784035"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087944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D2197C-8EA6-497C-8B31-80A658C023A3}"/>
              </a:ext>
            </a:extLst>
          </p:cNvPr>
          <p:cNvSpPr txBox="1"/>
          <p:nvPr/>
        </p:nvSpPr>
        <p:spPr>
          <a:xfrm>
            <a:off x="2026355" y="1557866"/>
            <a:ext cx="8139289"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WHY DO PEOPLE SEND SPAM??</a:t>
            </a:r>
          </a:p>
        </p:txBody>
      </p:sp>
      <p:sp>
        <p:nvSpPr>
          <p:cNvPr id="5" name="TextBox 4">
            <a:extLst>
              <a:ext uri="{FF2B5EF4-FFF2-40B4-BE49-F238E27FC236}">
                <a16:creationId xmlns:a16="http://schemas.microsoft.com/office/drawing/2014/main" id="{930F6034-13F4-40DC-AF67-62ECDDCA146E}"/>
              </a:ext>
            </a:extLst>
          </p:cNvPr>
          <p:cNvSpPr txBox="1"/>
          <p:nvPr/>
        </p:nvSpPr>
        <p:spPr>
          <a:xfrm>
            <a:off x="1772357" y="2483555"/>
            <a:ext cx="10047110" cy="3693319"/>
          </a:xfrm>
          <a:prstGeom prst="rect">
            <a:avLst/>
          </a:prstGeom>
          <a:noFill/>
        </p:spPr>
        <p:txBody>
          <a:bodyPr wrap="square" rtlCol="0">
            <a:spAutoFit/>
          </a:bodyPr>
          <a:lstStyle/>
          <a:p>
            <a:pPr marL="285750" indent="-28575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Spam is the electronic equivalent to junk email.</a:t>
            </a:r>
          </a:p>
          <a:p>
            <a:pPr marL="285750" indent="-28575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People send Spam in order to sell products and services or to promote an email scam.</a:t>
            </a:r>
          </a:p>
          <a:p>
            <a:pPr marL="285750" indent="-28575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The bulk of Spam is intended, however, to draw traffic to web sites or to sell other money-making schemes.</a:t>
            </a:r>
          </a:p>
          <a:p>
            <a:pPr marL="285750" indent="-28575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This can be shown by using special characters like '@' rather than the letter 'A' in words though the spam email.</a:t>
            </a:r>
          </a:p>
          <a:p>
            <a:pPr marL="285750" indent="-28575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Our aim is investigation of spam and hams using different machine learning techniques.</a:t>
            </a:r>
          </a:p>
        </p:txBody>
      </p:sp>
      <p:sp>
        <p:nvSpPr>
          <p:cNvPr id="6" name="TextBox 5">
            <a:extLst>
              <a:ext uri="{FF2B5EF4-FFF2-40B4-BE49-F238E27FC236}">
                <a16:creationId xmlns:a16="http://schemas.microsoft.com/office/drawing/2014/main" id="{6305CF9D-B019-4127-98F4-6834C5363728}"/>
              </a:ext>
            </a:extLst>
          </p:cNvPr>
          <p:cNvSpPr txBox="1"/>
          <p:nvPr/>
        </p:nvSpPr>
        <p:spPr>
          <a:xfrm>
            <a:off x="587023" y="460288"/>
            <a:ext cx="5610578"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RESEARCH QUESTION</a:t>
            </a:r>
          </a:p>
        </p:txBody>
      </p:sp>
    </p:spTree>
    <p:extLst>
      <p:ext uri="{BB962C8B-B14F-4D97-AF65-F5344CB8AC3E}">
        <p14:creationId xmlns:p14="http://schemas.microsoft.com/office/powerpoint/2010/main" val="598031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8ECA4B-4A13-4674-889C-F182F432EE55}"/>
              </a:ext>
            </a:extLst>
          </p:cNvPr>
          <p:cNvSpPr txBox="1"/>
          <p:nvPr/>
        </p:nvSpPr>
        <p:spPr>
          <a:xfrm>
            <a:off x="1444487" y="753217"/>
            <a:ext cx="4055165"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MOTIVATION</a:t>
            </a:r>
          </a:p>
        </p:txBody>
      </p:sp>
      <p:sp>
        <p:nvSpPr>
          <p:cNvPr id="5" name="TextBox 4">
            <a:extLst>
              <a:ext uri="{FF2B5EF4-FFF2-40B4-BE49-F238E27FC236}">
                <a16:creationId xmlns:a16="http://schemas.microsoft.com/office/drawing/2014/main" id="{DE2AE256-2151-47AC-8DCA-6CEF71B554D9}"/>
              </a:ext>
            </a:extLst>
          </p:cNvPr>
          <p:cNvSpPr txBox="1"/>
          <p:nvPr/>
        </p:nvSpPr>
        <p:spPr>
          <a:xfrm>
            <a:off x="2160104" y="1908313"/>
            <a:ext cx="9250018" cy="4247317"/>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Email spam, also known as junk email, is a type of electronic spam where unsolicited messages are sent by email.</a:t>
            </a:r>
          </a:p>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proportion of spam email was around 54.68% of email messages sent, in the end of 2019.</a:t>
            </a:r>
            <a:endParaRPr lang="en-US" sz="2800" baseline="30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It was estimated that in 2009 spam cost businesses around US$130 billion worldwide.</a:t>
            </a:r>
            <a:endParaRPr lang="en-US" sz="2800" baseline="30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Many solutions available to tackle this problem, but one of the most efficient is email filtering based on the content of the email.</a:t>
            </a:r>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872807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7AFF71-4E72-49DD-AF81-8BDE7E577DAC}"/>
              </a:ext>
            </a:extLst>
          </p:cNvPr>
          <p:cNvSpPr txBox="1"/>
          <p:nvPr/>
        </p:nvSpPr>
        <p:spPr>
          <a:xfrm>
            <a:off x="1783644" y="838242"/>
            <a:ext cx="5034845"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SPAM PROBLEMS</a:t>
            </a:r>
          </a:p>
        </p:txBody>
      </p:sp>
      <p:sp>
        <p:nvSpPr>
          <p:cNvPr id="3" name="TextBox 2">
            <a:extLst>
              <a:ext uri="{FF2B5EF4-FFF2-40B4-BE49-F238E27FC236}">
                <a16:creationId xmlns:a16="http://schemas.microsoft.com/office/drawing/2014/main" id="{96D51BBD-BE50-4CB6-8200-731E8FAC2EA1}"/>
              </a:ext>
            </a:extLst>
          </p:cNvPr>
          <p:cNvSpPr txBox="1"/>
          <p:nvPr/>
        </p:nvSpPr>
        <p:spPr>
          <a:xfrm>
            <a:off x="1693333" y="2099733"/>
            <a:ext cx="10498667" cy="3785652"/>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PROBLEMS RELATED TO COSTS</a:t>
            </a:r>
          </a:p>
          <a:p>
            <a:r>
              <a:rPr lang="en-US" sz="2400" dirty="0">
                <a:latin typeface="Times New Roman" panose="02020603050405020304" pitchFamily="18" charset="0"/>
                <a:cs typeface="Times New Roman" panose="02020603050405020304" pitchFamily="18" charset="0"/>
              </a:rPr>
              <a:t>Spam imposes costs on all Internet users. These costs have been increasing with the growth of the number of spam messages infiltrating the Internet daily.</a:t>
            </a:r>
          </a:p>
          <a:p>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PROBLEMS RELATED TO PRIVACY</a:t>
            </a:r>
          </a:p>
          <a:p>
            <a:r>
              <a:rPr lang="en-US" sz="2400" dirty="0">
                <a:latin typeface="Times New Roman" panose="02020603050405020304" pitchFamily="18" charset="0"/>
                <a:cs typeface="Times New Roman" panose="02020603050405020304" pitchFamily="18" charset="0"/>
              </a:rPr>
              <a:t>The collection of e-mail addresses is frequently made without the users’ knowledge, much less with a specification of the purpose and consent.</a:t>
            </a:r>
          </a:p>
          <a:p>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PROBLEMS RELATED TO SPAM CONTENT</a:t>
            </a:r>
          </a:p>
          <a:p>
            <a:r>
              <a:rPr lang="en-US" sz="2400" dirty="0">
                <a:latin typeface="Times New Roman" panose="02020603050405020304" pitchFamily="18" charset="0"/>
                <a:cs typeface="Times New Roman" panose="02020603050405020304" pitchFamily="18" charset="0"/>
              </a:rPr>
              <a:t>The content of spam messages may create a problem due to fraud and deception.</a:t>
            </a:r>
          </a:p>
        </p:txBody>
      </p:sp>
    </p:spTree>
    <p:extLst>
      <p:ext uri="{BB962C8B-B14F-4D97-AF65-F5344CB8AC3E}">
        <p14:creationId xmlns:p14="http://schemas.microsoft.com/office/powerpoint/2010/main" val="765934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84CFBE-FCA5-4224-BDE2-768F01EB5138}"/>
              </a:ext>
            </a:extLst>
          </p:cNvPr>
          <p:cNvSpPr txBox="1"/>
          <p:nvPr/>
        </p:nvSpPr>
        <p:spPr>
          <a:xfrm>
            <a:off x="1934817" y="1033670"/>
            <a:ext cx="9713844"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WAYS TO IDENTIFY SOME SPAM EMAILS</a:t>
            </a:r>
          </a:p>
        </p:txBody>
      </p:sp>
      <p:sp>
        <p:nvSpPr>
          <p:cNvPr id="6" name="TextBox 5">
            <a:extLst>
              <a:ext uri="{FF2B5EF4-FFF2-40B4-BE49-F238E27FC236}">
                <a16:creationId xmlns:a16="http://schemas.microsoft.com/office/drawing/2014/main" id="{667AF1DD-50D3-4334-8A68-6689D9BB0E57}"/>
              </a:ext>
            </a:extLst>
          </p:cNvPr>
          <p:cNvSpPr txBox="1"/>
          <p:nvPr/>
        </p:nvSpPr>
        <p:spPr>
          <a:xfrm>
            <a:off x="2531165" y="2776330"/>
            <a:ext cx="8786191" cy="3108543"/>
          </a:xfrm>
          <a:prstGeom prst="rect">
            <a:avLst/>
          </a:prstGeom>
          <a:noFill/>
        </p:spPr>
        <p:txBody>
          <a:bodyPr wrap="square" rtlCol="0">
            <a:spAutoFit/>
          </a:bodyPr>
          <a:lstStyle/>
          <a:p>
            <a:pPr marL="285750" indent="-28575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The message is sent from a public email domain</a:t>
            </a:r>
          </a:p>
          <a:p>
            <a:pPr marL="285750" indent="-28575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The domain name is misspelled</a:t>
            </a:r>
          </a:p>
          <a:p>
            <a:pPr marL="285750" indent="-28575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The email is poorly written</a:t>
            </a:r>
          </a:p>
          <a:p>
            <a:pPr marL="285750" indent="-28575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It includes suspicious attachments or links</a:t>
            </a:r>
          </a:p>
          <a:p>
            <a:pPr marL="285750" indent="-28575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The message creates a sense of urgency</a:t>
            </a:r>
          </a:p>
          <a:p>
            <a:br>
              <a:rPr lang="en-US" dirty="0"/>
            </a:br>
            <a:endParaRPr lang="en-US" dirty="0"/>
          </a:p>
        </p:txBody>
      </p:sp>
    </p:spTree>
    <p:extLst>
      <p:ext uri="{BB962C8B-B14F-4D97-AF65-F5344CB8AC3E}">
        <p14:creationId xmlns:p14="http://schemas.microsoft.com/office/powerpoint/2010/main" val="1844531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D70A91-8D5D-4BAD-9608-E36DB3FA6FF0}"/>
              </a:ext>
            </a:extLst>
          </p:cNvPr>
          <p:cNvSpPr txBox="1"/>
          <p:nvPr/>
        </p:nvSpPr>
        <p:spPr>
          <a:xfrm>
            <a:off x="1802296" y="889843"/>
            <a:ext cx="7315200"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PREVIOUS APPROACHES</a:t>
            </a:r>
          </a:p>
        </p:txBody>
      </p:sp>
      <p:sp>
        <p:nvSpPr>
          <p:cNvPr id="3" name="TextBox 2">
            <a:extLst>
              <a:ext uri="{FF2B5EF4-FFF2-40B4-BE49-F238E27FC236}">
                <a16:creationId xmlns:a16="http://schemas.microsoft.com/office/drawing/2014/main" id="{B30BD653-6A31-4298-B9AB-BED1AFC85B10}"/>
              </a:ext>
            </a:extLst>
          </p:cNvPr>
          <p:cNvSpPr txBox="1"/>
          <p:nvPr/>
        </p:nvSpPr>
        <p:spPr>
          <a:xfrm>
            <a:off x="2358887" y="2211146"/>
            <a:ext cx="8269356" cy="3385542"/>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Calculating Term Frequency(TF)</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Huge bag of words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Lack of Vector Space</a:t>
            </a:r>
          </a:p>
          <a:p>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Latent Semantic Analyzing(LSA)</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Term-Text Matrix</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Difficult to explain</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668292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70CAAF-FD1B-481B-8D41-C36E46A46A4C}"/>
              </a:ext>
            </a:extLst>
          </p:cNvPr>
          <p:cNvSpPr txBox="1"/>
          <p:nvPr/>
        </p:nvSpPr>
        <p:spPr>
          <a:xfrm>
            <a:off x="1789043" y="1232452"/>
            <a:ext cx="8958470"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DATA SET – SPAM COLLECTION</a:t>
            </a:r>
          </a:p>
        </p:txBody>
      </p:sp>
      <p:sp>
        <p:nvSpPr>
          <p:cNvPr id="5" name="TextBox 4">
            <a:extLst>
              <a:ext uri="{FF2B5EF4-FFF2-40B4-BE49-F238E27FC236}">
                <a16:creationId xmlns:a16="http://schemas.microsoft.com/office/drawing/2014/main" id="{77AB2A89-434E-4246-9499-4D196816E7EF}"/>
              </a:ext>
            </a:extLst>
          </p:cNvPr>
          <p:cNvSpPr txBox="1"/>
          <p:nvPr/>
        </p:nvSpPr>
        <p:spPr>
          <a:xfrm>
            <a:off x="2199860" y="2994991"/>
            <a:ext cx="8415131" cy="2092881"/>
          </a:xfrm>
          <a:prstGeom prst="rect">
            <a:avLst/>
          </a:prstGeom>
          <a:noFill/>
        </p:spPr>
        <p:txBody>
          <a:bodyPr wrap="square" rtlCol="0">
            <a:spAutoFit/>
          </a:bodyPr>
          <a:lstStyle/>
          <a:p>
            <a:pPr marL="285750" indent="-28575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Available at UCI Machine Learning Repository</a:t>
            </a:r>
          </a:p>
          <a:p>
            <a:pPr marL="285750" indent="-28575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Number of instances – 5634 ; no missing values</a:t>
            </a:r>
          </a:p>
          <a:p>
            <a:pPr marL="285750" indent="-28575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Number of columns – 2 (label &amp; message)</a:t>
            </a:r>
          </a:p>
          <a:p>
            <a:pPr marL="285750" indent="-28575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Classification levels – 2 i.e. spam and not spam</a:t>
            </a:r>
          </a:p>
          <a:p>
            <a:endParaRPr lang="en-US" dirty="0"/>
          </a:p>
        </p:txBody>
      </p:sp>
    </p:spTree>
    <p:extLst>
      <p:ext uri="{BB962C8B-B14F-4D97-AF65-F5344CB8AC3E}">
        <p14:creationId xmlns:p14="http://schemas.microsoft.com/office/powerpoint/2010/main" val="3714051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0E0C17-6B2D-4539-A9B7-1416AFBF01A4}"/>
              </a:ext>
            </a:extLst>
          </p:cNvPr>
          <p:cNvSpPr txBox="1"/>
          <p:nvPr/>
        </p:nvSpPr>
        <p:spPr>
          <a:xfrm>
            <a:off x="1762539" y="768626"/>
            <a:ext cx="85344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DATASET FOR THE MODEL AND TESTING</a:t>
            </a:r>
          </a:p>
        </p:txBody>
      </p:sp>
      <p:sp>
        <p:nvSpPr>
          <p:cNvPr id="3" name="TextBox 2">
            <a:extLst>
              <a:ext uri="{FF2B5EF4-FFF2-40B4-BE49-F238E27FC236}">
                <a16:creationId xmlns:a16="http://schemas.microsoft.com/office/drawing/2014/main" id="{433184A8-F60B-4E7D-8E89-A0FD7B68E2CD}"/>
              </a:ext>
            </a:extLst>
          </p:cNvPr>
          <p:cNvSpPr txBox="1"/>
          <p:nvPr/>
        </p:nvSpPr>
        <p:spPr>
          <a:xfrm>
            <a:off x="1762539" y="1987826"/>
            <a:ext cx="9011477" cy="3693319"/>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NLTK(Natural Language Toolkit) library is imported. </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Raw data(5547 observations &amp; 2 columns) is spitted into train and test set in 80:20 proportion</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Proportion of classes : ~13% spam and ~87% not spam </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Train data is passed through NLP pipeline to create vectorised features for the model to train.</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Same train pipeline is used to create test vectorised data frame </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Now we have two vectorised data frames (train and test) of the same width i.e. 7085 columns</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87730947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26</TotalTime>
  <Words>948</Words>
  <Application>Microsoft Office PowerPoint</Application>
  <PresentationFormat>Widescreen</PresentationFormat>
  <Paragraphs>101</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Century Gothic</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Sahithi Karingula</dc:creator>
  <cp:lastModifiedBy>Sahithi Karingula</cp:lastModifiedBy>
  <cp:revision>5</cp:revision>
  <dcterms:created xsi:type="dcterms:W3CDTF">2020-04-28T00:28:17Z</dcterms:created>
  <dcterms:modified xsi:type="dcterms:W3CDTF">2020-08-25T03:58:29Z</dcterms:modified>
</cp:coreProperties>
</file>