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5C936-7AC0-444B-A81F-DBAE14FDD768}">
  <a:tblStyle styleId="{1515C936-7AC0-444B-A81F-DBAE14FDD7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99111e53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99111e5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94efbd6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94efbd6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5bb75b4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5bb75b4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95bb75b4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95bb75b4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4efbd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4efbd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94efbd6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94efbd6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95bb75b4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95bb75b4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94efbd6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94efbd6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95bb75b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95bb75b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240">
                <a:latin typeface="Times New Roman"/>
                <a:ea typeface="Times New Roman"/>
                <a:cs typeface="Times New Roman"/>
                <a:sym typeface="Times New Roman"/>
              </a:rPr>
              <a:t>Supermarket</a:t>
            </a:r>
            <a:r>
              <a:rPr b="1" lang="en-GB" sz="4240">
                <a:latin typeface="Times New Roman"/>
                <a:ea typeface="Times New Roman"/>
                <a:cs typeface="Times New Roman"/>
                <a:sym typeface="Times New Roman"/>
              </a:rPr>
              <a:t> Inventory System</a:t>
            </a:r>
            <a:endParaRPr b="1" sz="4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465925" y="4258225"/>
            <a:ext cx="14643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By Sahithi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Id :30426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2747275" y="2094450"/>
            <a:ext cx="413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b="1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61650" y="617600"/>
            <a:ext cx="76632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61650" y="1480900"/>
            <a:ext cx="7820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microservices-based supermarket management system with:</a:t>
            </a:r>
            <a:endParaRPr sz="1800">
              <a:solidFill>
                <a:srgbClr val="000000"/>
              </a:solidFill>
              <a:highlight>
                <a:srgbClr val="FDFC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rgbClr val="111827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Inventory Service</a:t>
            </a:r>
            <a:r>
              <a:rPr b="1"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Manage product catalog and stock</a:t>
            </a:r>
            <a:endParaRPr sz="1600">
              <a:solidFill>
                <a:srgbClr val="000000"/>
              </a:solidFill>
              <a:highlight>
                <a:srgbClr val="FDFC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rgbClr val="111827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Sales Service</a:t>
            </a:r>
            <a:r>
              <a:rPr b="1"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Handle transactions and sales history</a:t>
            </a:r>
            <a:endParaRPr sz="1600">
              <a:solidFill>
                <a:srgbClr val="000000"/>
              </a:solidFill>
              <a:highlight>
                <a:srgbClr val="FDFC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rgbClr val="111827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Auth Service</a:t>
            </a:r>
            <a:r>
              <a:rPr b="1"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Handle users and authentication</a:t>
            </a:r>
            <a:endParaRPr sz="1600">
              <a:solidFill>
                <a:srgbClr val="000000"/>
              </a:solidFill>
              <a:highlight>
                <a:srgbClr val="FDFC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solidFill>
                  <a:srgbClr val="111827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API Gateway</a:t>
            </a:r>
            <a:r>
              <a:rPr b="1"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entry point for routing requests</a:t>
            </a:r>
            <a:endParaRPr sz="1600">
              <a:solidFill>
                <a:srgbClr val="000000"/>
              </a:solidFill>
              <a:highlight>
                <a:srgbClr val="FDFC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GB" sz="1600">
                <a:solidFill>
                  <a:srgbClr val="111827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Angular Frontend</a:t>
            </a:r>
            <a:r>
              <a:rPr b="1"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→</a:t>
            </a:r>
            <a:r>
              <a:rPr lang="en-GB" sz="16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User-friendly inte</a:t>
            </a:r>
            <a:r>
              <a:rPr lang="en-GB" sz="1500">
                <a:solidFill>
                  <a:srgbClr val="000000"/>
                </a:solidFill>
                <a:highlight>
                  <a:srgbClr val="FDFC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rface.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17600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latin typeface="Times New Roman"/>
                <a:ea typeface="Times New Roman"/>
                <a:cs typeface="Times New Roman"/>
                <a:sym typeface="Times New Roman"/>
              </a:rPr>
              <a:t>Tools and Technologies Used In Project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61650" y="1480900"/>
            <a:ext cx="7820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Backend (Microservices)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Programming language used for backend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Web framework for building REST APIs (Inventory, Sales, Auth, Gateway)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Flask‑SQLAlchemy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ORM for database operations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Flask‑CORS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Handle cross‑origin requests (Angular ↔ Flask APIs)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SQLite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Databases for storing Users / Products / Sales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Requests (Python lib)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For inter‑service communication (Sales → Inventory)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705525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latin typeface="Times New Roman"/>
                <a:ea typeface="Times New Roman"/>
                <a:cs typeface="Times New Roman"/>
                <a:sym typeface="Times New Roman"/>
              </a:rPr>
              <a:t>Tools and Technologies Used In Project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58400" y="1297350"/>
            <a:ext cx="7627200" cy="3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Angular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Single Page Application (SPA) framework for UI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TypeScript / HTML / CSS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For frontend development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Bootstrap / Angular Material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for UI styling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Containerization &amp; Orchestration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🐳 → Containerize each service (backend + frontend)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Docker Compose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→ Deploy all services together on local setup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Kubernetes (K8s)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☸️ → Scalable deployment on cluster (Pods, Services, Deployments, Horizontal Scaling)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31350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2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5584250" y="1971050"/>
            <a:ext cx="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7"/>
          <p:cNvSpPr/>
          <p:nvPr/>
        </p:nvSpPr>
        <p:spPr>
          <a:xfrm>
            <a:off x="4662200" y="2472275"/>
            <a:ext cx="16740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>
            <a:off x="3384413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5372925" y="1942750"/>
            <a:ext cx="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5584250" y="2071600"/>
            <a:ext cx="6732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Request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662200" y="2046875"/>
            <a:ext cx="770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Response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594513" y="3352038"/>
            <a:ext cx="16740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Service 3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Service.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662188" y="3352038"/>
            <a:ext cx="16740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service 2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Service.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595188" y="3352038"/>
            <a:ext cx="16749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service 1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Service.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 rot="10800000">
            <a:off x="3588613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 rot="10800000">
            <a:off x="5584238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5372913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7242788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/>
          <p:nvPr/>
        </p:nvCxnSpPr>
        <p:spPr>
          <a:xfrm rot="10800000">
            <a:off x="7480188" y="383147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stCxn id="154" idx="1"/>
            <a:endCxn id="161" idx="0"/>
          </p:cNvCxnSpPr>
          <p:nvPr/>
        </p:nvCxnSpPr>
        <p:spPr>
          <a:xfrm flipH="1">
            <a:off x="3432500" y="2693825"/>
            <a:ext cx="1229700" cy="65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54" idx="3"/>
            <a:endCxn id="159" idx="0"/>
          </p:cNvCxnSpPr>
          <p:nvPr/>
        </p:nvCxnSpPr>
        <p:spPr>
          <a:xfrm>
            <a:off x="6336200" y="2693825"/>
            <a:ext cx="1095300" cy="65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5367675" y="2890925"/>
            <a:ext cx="105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/>
          <p:nvPr/>
        </p:nvCxnSpPr>
        <p:spPr>
          <a:xfrm rot="10800000">
            <a:off x="5584238" y="2915363"/>
            <a:ext cx="0" cy="4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/>
          <p:nvPr/>
        </p:nvSpPr>
        <p:spPr>
          <a:xfrm>
            <a:off x="4662200" y="1499650"/>
            <a:ext cx="1674000" cy="4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60713" y="1384300"/>
            <a:ext cx="7822500" cy="60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Frontend Layer.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595650" y="4103300"/>
            <a:ext cx="1674000" cy="529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User Database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664238" y="4103300"/>
            <a:ext cx="1674000" cy="529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Database.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594950" y="4103300"/>
            <a:ext cx="1674000" cy="529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Database.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660852" y="2368175"/>
            <a:ext cx="7822500" cy="60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Gateway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Layer.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60845" y="3235750"/>
            <a:ext cx="7822500" cy="6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Layer.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 flipH="1" rot="10800000">
            <a:off x="3518188" y="2792500"/>
            <a:ext cx="1151700" cy="571800"/>
          </a:xfrm>
          <a:prstGeom prst="bentConnector3">
            <a:avLst>
              <a:gd fmla="val 15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 rot="10800000">
            <a:off x="6358463" y="2775525"/>
            <a:ext cx="995700" cy="56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7"/>
          <p:cNvSpPr/>
          <p:nvPr/>
        </p:nvSpPr>
        <p:spPr>
          <a:xfrm>
            <a:off x="660805" y="4023950"/>
            <a:ext cx="7822500" cy="6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Layer.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748950" y="356469"/>
            <a:ext cx="7646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Service Overview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6" name="Google Shape;186;p18"/>
          <p:cNvGraphicFramePr/>
          <p:nvPr/>
        </p:nvGraphicFramePr>
        <p:xfrm>
          <a:off x="360000" y="1172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{1515C936-7AC0-444B-A81F-DBAE14FDD768}</a:tableStyleId>
              </a:tblPr>
              <a:tblGrid>
                <a:gridCol w="1675975"/>
                <a:gridCol w="2937375"/>
                <a:gridCol w="3810650"/>
              </a:tblGrid>
              <a:tr h="204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APIs (Endpoints)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Service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(Inventory)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Manages products &amp; stock (CRUD)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 → List all products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 → Add product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/api/products/{id} → Get product by 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/api/products/{id} → Update product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/api/products/{id} → Delete product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Service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Handles sales transactions &amp; history; updates inventory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/api/sales → Record new sale (decreases stock)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/api/sales/history → View sales history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/ Auth Service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management &amp; authentication (registration/login)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/api/users/register → Register user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/api/users/login → User login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/api/users/{id} → Get user details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/api/users/{id} → Update user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/api/users/{id} → Delete user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748950" y="388853"/>
            <a:ext cx="7646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Service Overview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2" name="Google Shape;192;p19"/>
          <p:cNvGraphicFramePr/>
          <p:nvPr/>
        </p:nvGraphicFramePr>
        <p:xfrm>
          <a:off x="360000" y="153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{1515C936-7AC0-444B-A81F-DBAE14FDD768}</a:tableStyleId>
              </a:tblPr>
              <a:tblGrid>
                <a:gridCol w="1675975"/>
                <a:gridCol w="2937375"/>
                <a:gridCol w="3810650"/>
              </a:tblGrid>
              <a:tr h="204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APIs (Endpoints)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API Gateway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 entry point; routes frontend → backend 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/api/users/... → Forwards to User Service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/api/products/... → Forwards to Product Service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/api/sales/... → Forwards to Sales Service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</a:t>
                      </a: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/api/health → Service health check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Angular Frontend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 UI for customers/admins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Consumes APIs from API Gateway (http://gateway-service:5054/api/...)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19150" y="513625"/>
            <a:ext cx="75057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Containerization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518700" y="1294475"/>
            <a:ext cx="81066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packaged into a container with its own dependencies (Flask, Python runtime, DB connectors, etc.).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containers provide: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◆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Lightweight and portable app environment 🐳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◆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scaling and isolation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◆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across development, testing, and production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819150" y="526625"/>
            <a:ext cx="75057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Containerization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518700" y="1350775"/>
            <a:ext cx="81066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➔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created in my project: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user-service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(Auth)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inventory-service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(Product CRUD)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sales-service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(Sales &amp; Orders)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(API Gateway)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◆"/>
            </a:pPr>
            <a:r>
              <a:rPr b="1"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(Angular frontend)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