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3" r:id="rId14"/>
    <p:sldId id="276" r:id="rId15"/>
    <p:sldId id="271" r:id="rId16"/>
    <p:sldId id="272" r:id="rId17"/>
    <p:sldId id="275"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p:scale>
          <a:sx n="95" d="100"/>
          <a:sy n="95" d="100"/>
        </p:scale>
        <p:origin x="-4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0T01:29:30.732"/>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2,'213'-1,"233"3,-262 11,48 1,557-14,-709-3,39-8,-40 2,44 3,-60 6,48 0,-1 4,40 10,-39-4,0-4,93-9,-46 1,1502 2,-1636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0T01:30:01.363"/>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0 30,'4'-3,"0"0,-1 1,1-1,0 1,0 0,1 0,-1 1,0-1,0 1,1 0,-1 0,1 0,-1 1,66-3,-45 3,442-2,-241 3,-178 1,-1 3,11 3,-10-2,2-1,0-2,1152-4,-1148 3,-1 3,3 2,2 1,33-1,881-5,-472-5,141 3,-617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6EEEBDC-BCE6-4583-BE4E-DB73B717249F}" type="datetimeFigureOut">
              <a:rPr lang="en-US" smtClean="0"/>
              <a:t>12/9/2018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349952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EEEBDC-BCE6-4583-BE4E-DB73B717249F}"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28217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EEEBDC-BCE6-4583-BE4E-DB73B717249F}"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187360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EEEBDC-BCE6-4583-BE4E-DB73B717249F}"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878BB-0176-4B2D-925D-808BDA7B526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7366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EEEBDC-BCE6-4583-BE4E-DB73B717249F}"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995641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6EEEBDC-BCE6-4583-BE4E-DB73B717249F}"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1912422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6EEEBDC-BCE6-4583-BE4E-DB73B717249F}"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2781919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EEBDC-BCE6-4583-BE4E-DB73B717249F}"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3871353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EEBDC-BCE6-4583-BE4E-DB73B717249F}"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4256157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EEBDC-BCE6-4583-BE4E-DB73B717249F}"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50024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EEBDC-BCE6-4583-BE4E-DB73B717249F}"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285392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EEEBDC-BCE6-4583-BE4E-DB73B717249F}"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151528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EEBDC-BCE6-4583-BE4E-DB73B717249F}"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196322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EEBDC-BCE6-4583-BE4E-DB73B717249F}"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9427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EEBDC-BCE6-4583-BE4E-DB73B717249F}"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84164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EEBDC-BCE6-4583-BE4E-DB73B717249F}"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250721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EEEBDC-BCE6-4583-BE4E-DB73B717249F}"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67227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EEEBDC-BCE6-4583-BE4E-DB73B717249F}"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878BB-0176-4B2D-925D-808BDA7B5264}" type="slidenum">
              <a:rPr lang="en-US" smtClean="0"/>
              <a:t>‹#›</a:t>
            </a:fld>
            <a:endParaRPr lang="en-US"/>
          </a:p>
        </p:txBody>
      </p:sp>
    </p:spTree>
    <p:extLst>
      <p:ext uri="{BB962C8B-B14F-4D97-AF65-F5344CB8AC3E}">
        <p14:creationId xmlns:p14="http://schemas.microsoft.com/office/powerpoint/2010/main" val="6845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EEEBDC-BCE6-4583-BE4E-DB73B717249F}" type="datetimeFigureOut">
              <a:rPr lang="en-US" smtClean="0"/>
              <a:t>12/9/2018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C878BB-0176-4B2D-925D-808BDA7B5264}" type="slidenum">
              <a:rPr lang="en-US" smtClean="0"/>
              <a:t>‹#›</a:t>
            </a:fld>
            <a:endParaRPr lang="en-US"/>
          </a:p>
        </p:txBody>
      </p:sp>
    </p:spTree>
    <p:extLst>
      <p:ext uri="{BB962C8B-B14F-4D97-AF65-F5344CB8AC3E}">
        <p14:creationId xmlns:p14="http://schemas.microsoft.com/office/powerpoint/2010/main" val="104366230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customXml" Target="../ink/ink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80ED-8CC0-44ED-A2AA-6AD891B9C0FD}"/>
              </a:ext>
            </a:extLst>
          </p:cNvPr>
          <p:cNvSpPr>
            <a:spLocks noGrp="1"/>
          </p:cNvSpPr>
          <p:nvPr>
            <p:ph type="ctrTitle"/>
          </p:nvPr>
        </p:nvSpPr>
        <p:spPr>
          <a:xfrm>
            <a:off x="285750" y="1085850"/>
            <a:ext cx="11444288" cy="1671638"/>
          </a:xfrm>
        </p:spPr>
        <p:txBody>
          <a:bodyPr>
            <a:normAutofit/>
          </a:bodyPr>
          <a:lstStyle/>
          <a:p>
            <a:r>
              <a:rPr lang="en-US" sz="5400" b="1" dirty="0">
                <a:latin typeface="Times New Roman" panose="02020603050405020304" pitchFamily="18" charset="0"/>
                <a:cs typeface="Times New Roman" panose="02020603050405020304" pitchFamily="18" charset="0"/>
              </a:rPr>
              <a:t>Bank Network DESIGN</a:t>
            </a:r>
          </a:p>
        </p:txBody>
      </p:sp>
      <p:sp>
        <p:nvSpPr>
          <p:cNvPr id="3" name="Subtitle 2">
            <a:extLst>
              <a:ext uri="{FF2B5EF4-FFF2-40B4-BE49-F238E27FC236}">
                <a16:creationId xmlns:a16="http://schemas.microsoft.com/office/drawing/2014/main" id="{3C3C4274-9AAC-4ABF-BB1E-0E03CC9A8172}"/>
              </a:ext>
            </a:extLst>
          </p:cNvPr>
          <p:cNvSpPr>
            <a:spLocks noGrp="1"/>
          </p:cNvSpPr>
          <p:nvPr>
            <p:ph type="subTitle" idx="1"/>
          </p:nvPr>
        </p:nvSpPr>
        <p:spPr>
          <a:xfrm>
            <a:off x="1751012" y="3186114"/>
            <a:ext cx="8689976" cy="3443286"/>
          </a:xfrm>
        </p:spPr>
        <p:txBody>
          <a:bodyPr>
            <a:normAutofit fontScale="77500" lnSpcReduction="20000"/>
          </a:bodyPr>
          <a:lstStyle/>
          <a:p>
            <a:r>
              <a:rPr lang="en-US" sz="3600" b="1" u="sng" dirty="0">
                <a:solidFill>
                  <a:schemeClr val="tx1"/>
                </a:solidFill>
              </a:rPr>
              <a:t>Group 3</a:t>
            </a:r>
          </a:p>
          <a:p>
            <a:r>
              <a:rPr lang="en-US" sz="3600" b="1" dirty="0" err="1">
                <a:solidFill>
                  <a:schemeClr val="tx1"/>
                </a:solidFill>
              </a:rPr>
              <a:t>Zych</a:t>
            </a:r>
            <a:r>
              <a:rPr lang="en-US" sz="3600" b="1" dirty="0">
                <a:solidFill>
                  <a:schemeClr val="tx1"/>
                </a:solidFill>
              </a:rPr>
              <a:t>, David</a:t>
            </a:r>
          </a:p>
          <a:p>
            <a:r>
              <a:rPr lang="en-US" sz="3600" b="1" dirty="0" err="1">
                <a:solidFill>
                  <a:schemeClr val="tx1"/>
                </a:solidFill>
              </a:rPr>
              <a:t>Velineni</a:t>
            </a:r>
            <a:r>
              <a:rPr lang="en-US" sz="3600" b="1" dirty="0">
                <a:solidFill>
                  <a:schemeClr val="tx1"/>
                </a:solidFill>
              </a:rPr>
              <a:t>, </a:t>
            </a:r>
            <a:r>
              <a:rPr lang="en-US" sz="3600" b="1" dirty="0" err="1">
                <a:solidFill>
                  <a:schemeClr val="tx1"/>
                </a:solidFill>
              </a:rPr>
              <a:t>Hyndavi</a:t>
            </a:r>
            <a:endParaRPr lang="en-US" sz="3600" b="1" dirty="0">
              <a:solidFill>
                <a:schemeClr val="tx1"/>
              </a:solidFill>
            </a:endParaRPr>
          </a:p>
          <a:p>
            <a:r>
              <a:rPr lang="en-US" sz="3600" b="1" dirty="0">
                <a:solidFill>
                  <a:schemeClr val="tx1"/>
                </a:solidFill>
              </a:rPr>
              <a:t>Poladi, Sahithi</a:t>
            </a:r>
          </a:p>
          <a:p>
            <a:r>
              <a:rPr lang="en-US" sz="3600" b="1" dirty="0">
                <a:solidFill>
                  <a:schemeClr val="tx1"/>
                </a:solidFill>
              </a:rPr>
              <a:t>Meng, </a:t>
            </a:r>
            <a:r>
              <a:rPr lang="en-US" sz="3600" b="1" dirty="0" err="1">
                <a:solidFill>
                  <a:schemeClr val="tx1"/>
                </a:solidFill>
              </a:rPr>
              <a:t>Chenghong</a:t>
            </a:r>
            <a:endParaRPr lang="en-US" sz="3600" b="1" dirty="0">
              <a:solidFill>
                <a:schemeClr val="tx1"/>
              </a:solidFill>
            </a:endParaRPr>
          </a:p>
          <a:p>
            <a:br>
              <a:rPr lang="en-US" dirty="0"/>
            </a:br>
            <a:endParaRPr lang="en-US" dirty="0"/>
          </a:p>
        </p:txBody>
      </p:sp>
    </p:spTree>
    <p:extLst>
      <p:ext uri="{BB962C8B-B14F-4D97-AF65-F5344CB8AC3E}">
        <p14:creationId xmlns:p14="http://schemas.microsoft.com/office/powerpoint/2010/main" val="1102523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CB5E81-E77C-4646-85E2-D85CE0588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934" y="338667"/>
            <a:ext cx="8749242" cy="6190721"/>
          </a:xfrm>
          <a:prstGeom prst="rect">
            <a:avLst/>
          </a:prstGeom>
        </p:spPr>
      </p:pic>
    </p:spTree>
    <p:extLst>
      <p:ext uri="{BB962C8B-B14F-4D97-AF65-F5344CB8AC3E}">
        <p14:creationId xmlns:p14="http://schemas.microsoft.com/office/powerpoint/2010/main" val="358450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ADC4-647D-44AE-89A7-632E9FC1186A}"/>
              </a:ext>
            </a:extLst>
          </p:cNvPr>
          <p:cNvSpPr>
            <a:spLocks noGrp="1"/>
          </p:cNvSpPr>
          <p:nvPr>
            <p:ph type="title"/>
          </p:nvPr>
        </p:nvSpPr>
        <p:spPr>
          <a:xfrm>
            <a:off x="913775" y="169333"/>
            <a:ext cx="10364451" cy="584293"/>
          </a:xfrm>
        </p:spPr>
        <p:txBody>
          <a:bodyPr>
            <a:normAutofit fontScale="90000"/>
          </a:bodyPr>
          <a:lstStyle/>
          <a:p>
            <a:r>
              <a:rPr lang="en-US" b="1" dirty="0"/>
              <a:t>LAN for a big city</a:t>
            </a:r>
          </a:p>
        </p:txBody>
      </p:sp>
      <p:pic>
        <p:nvPicPr>
          <p:cNvPr id="9" name="Content Placeholder 8">
            <a:extLst>
              <a:ext uri="{FF2B5EF4-FFF2-40B4-BE49-F238E27FC236}">
                <a16:creationId xmlns:a16="http://schemas.microsoft.com/office/drawing/2014/main" id="{ECF7A77F-2BBB-4EB5-8558-6D8AFDA830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73595" y="648591"/>
            <a:ext cx="8353779" cy="5417079"/>
          </a:xfrm>
        </p:spPr>
      </p:pic>
    </p:spTree>
    <p:extLst>
      <p:ext uri="{BB962C8B-B14F-4D97-AF65-F5344CB8AC3E}">
        <p14:creationId xmlns:p14="http://schemas.microsoft.com/office/powerpoint/2010/main" val="2816427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5D74-085A-4335-83A6-99F7B36ADEFE}"/>
              </a:ext>
            </a:extLst>
          </p:cNvPr>
          <p:cNvSpPr>
            <a:spLocks noGrp="1"/>
          </p:cNvSpPr>
          <p:nvPr>
            <p:ph type="title"/>
          </p:nvPr>
        </p:nvSpPr>
        <p:spPr>
          <a:xfrm>
            <a:off x="1141413" y="472274"/>
            <a:ext cx="9905998" cy="864158"/>
          </a:xfrm>
        </p:spPr>
        <p:txBody>
          <a:bodyPr/>
          <a:lstStyle/>
          <a:p>
            <a:r>
              <a:rPr lang="en-US" b="1" dirty="0"/>
              <a:t>Lan for a small city</a:t>
            </a:r>
          </a:p>
        </p:txBody>
      </p:sp>
      <p:pic>
        <p:nvPicPr>
          <p:cNvPr id="5" name="Content Placeholder 4">
            <a:extLst>
              <a:ext uri="{FF2B5EF4-FFF2-40B4-BE49-F238E27FC236}">
                <a16:creationId xmlns:a16="http://schemas.microsoft.com/office/drawing/2014/main" id="{CD0146B1-D73B-4B20-B928-52FF7E152D7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66028" y="1623385"/>
            <a:ext cx="6987653" cy="4238553"/>
          </a:xfrm>
        </p:spPr>
      </p:pic>
    </p:spTree>
    <p:extLst>
      <p:ext uri="{BB962C8B-B14F-4D97-AF65-F5344CB8AC3E}">
        <p14:creationId xmlns:p14="http://schemas.microsoft.com/office/powerpoint/2010/main" val="56022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79AF-74B7-498C-B333-65F708D888B4}"/>
              </a:ext>
            </a:extLst>
          </p:cNvPr>
          <p:cNvSpPr>
            <a:spLocks noGrp="1"/>
          </p:cNvSpPr>
          <p:nvPr>
            <p:ph type="title"/>
          </p:nvPr>
        </p:nvSpPr>
        <p:spPr>
          <a:xfrm>
            <a:off x="913775" y="355600"/>
            <a:ext cx="10364451" cy="1100668"/>
          </a:xfrm>
        </p:spPr>
        <p:txBody>
          <a:bodyPr/>
          <a:lstStyle/>
          <a:p>
            <a:r>
              <a:rPr lang="en-US" b="1" dirty="0"/>
              <a:t>WAN</a:t>
            </a:r>
          </a:p>
        </p:txBody>
      </p:sp>
      <p:pic>
        <p:nvPicPr>
          <p:cNvPr id="4098" name="Picture 2" descr="https://lh4.googleusercontent.com/UNAp5bopLHoeKjPe6kVJYeoKffgoYO6RKHep01RKb1jA9ycZ0osEmnvCeHS8C63anX5xHRryk1hhaKhZFVATF3-04ZX-ErkqEsVHzE-9Jl51Jqd6LyBQ2TlGCRCCFl1RJK6NgcMPs1E">
            <a:extLst>
              <a:ext uri="{FF2B5EF4-FFF2-40B4-BE49-F238E27FC236}">
                <a16:creationId xmlns:a16="http://schemas.microsoft.com/office/drawing/2014/main" id="{25EBAF4D-E901-402C-8B2B-DB4E8AC5AED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524000" y="1188311"/>
            <a:ext cx="8827911" cy="474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81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33CD-E5FC-4871-B6A2-4F5DD290CF3E}"/>
              </a:ext>
            </a:extLst>
          </p:cNvPr>
          <p:cNvSpPr>
            <a:spLocks noGrp="1"/>
          </p:cNvSpPr>
          <p:nvPr>
            <p:ph type="title"/>
          </p:nvPr>
        </p:nvSpPr>
        <p:spPr>
          <a:xfrm>
            <a:off x="913774" y="118455"/>
            <a:ext cx="10364451" cy="696999"/>
          </a:xfrm>
        </p:spPr>
        <p:txBody>
          <a:bodyPr/>
          <a:lstStyle/>
          <a:p>
            <a:r>
              <a:rPr lang="en-US" b="1" dirty="0"/>
              <a:t>servers</a:t>
            </a:r>
          </a:p>
        </p:txBody>
      </p:sp>
      <p:pic>
        <p:nvPicPr>
          <p:cNvPr id="5" name="Content Placeholder 4">
            <a:extLst>
              <a:ext uri="{FF2B5EF4-FFF2-40B4-BE49-F238E27FC236}">
                <a16:creationId xmlns:a16="http://schemas.microsoft.com/office/drawing/2014/main" id="{C5DBF034-2F0A-4A2E-A833-C728370D128B}"/>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tretch/>
        </p:blipFill>
        <p:spPr>
          <a:xfrm>
            <a:off x="2429301" y="815454"/>
            <a:ext cx="8243248" cy="5227092"/>
          </a:xfrm>
        </p:spPr>
      </p:pic>
    </p:spTree>
    <p:extLst>
      <p:ext uri="{BB962C8B-B14F-4D97-AF65-F5344CB8AC3E}">
        <p14:creationId xmlns:p14="http://schemas.microsoft.com/office/powerpoint/2010/main" val="363096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F097-63D5-40D9-9442-7D146C66D595}"/>
              </a:ext>
            </a:extLst>
          </p:cNvPr>
          <p:cNvSpPr>
            <a:spLocks noGrp="1"/>
          </p:cNvSpPr>
          <p:nvPr>
            <p:ph type="title"/>
          </p:nvPr>
        </p:nvSpPr>
        <p:spPr>
          <a:xfrm>
            <a:off x="913775" y="304801"/>
            <a:ext cx="10364451" cy="1151466"/>
          </a:xfrm>
        </p:spPr>
        <p:txBody>
          <a:bodyPr/>
          <a:lstStyle/>
          <a:p>
            <a:r>
              <a:rPr lang="en-US" b="1" dirty="0"/>
              <a:t>DHCP SCOPE</a:t>
            </a:r>
          </a:p>
        </p:txBody>
      </p:sp>
      <p:pic>
        <p:nvPicPr>
          <p:cNvPr id="18" name="Content Placeholder 17">
            <a:extLst>
              <a:ext uri="{FF2B5EF4-FFF2-40B4-BE49-F238E27FC236}">
                <a16:creationId xmlns:a16="http://schemas.microsoft.com/office/drawing/2014/main" id="{2BAE53E7-8589-46CD-9462-D4536FC17CBB}"/>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6133" t="4962" r="5431" b="11922"/>
          <a:stretch/>
        </p:blipFill>
        <p:spPr>
          <a:xfrm>
            <a:off x="2135499" y="1139663"/>
            <a:ext cx="7710985" cy="4860877"/>
          </a:xfrm>
        </p:spPr>
      </p:pic>
    </p:spTree>
    <p:extLst>
      <p:ext uri="{BB962C8B-B14F-4D97-AF65-F5344CB8AC3E}">
        <p14:creationId xmlns:p14="http://schemas.microsoft.com/office/powerpoint/2010/main" val="332024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A06E-FF70-4DDC-A6A3-C84AD1223665}"/>
              </a:ext>
            </a:extLst>
          </p:cNvPr>
          <p:cNvSpPr>
            <a:spLocks noGrp="1"/>
          </p:cNvSpPr>
          <p:nvPr>
            <p:ph type="title"/>
          </p:nvPr>
        </p:nvSpPr>
        <p:spPr>
          <a:xfrm>
            <a:off x="913775" y="200967"/>
            <a:ext cx="10364451" cy="734865"/>
          </a:xfrm>
        </p:spPr>
        <p:txBody>
          <a:bodyPr>
            <a:normAutofit/>
          </a:bodyPr>
          <a:lstStyle/>
          <a:p>
            <a:r>
              <a:rPr lang="en-US" sz="4000" b="1" dirty="0"/>
              <a:t>ADDS</a:t>
            </a:r>
          </a:p>
        </p:txBody>
      </p:sp>
      <p:pic>
        <p:nvPicPr>
          <p:cNvPr id="5" name="Content Placeholder 4">
            <a:extLst>
              <a:ext uri="{FF2B5EF4-FFF2-40B4-BE49-F238E27FC236}">
                <a16:creationId xmlns:a16="http://schemas.microsoft.com/office/drawing/2014/main" id="{4CC09270-21C8-4756-A57A-9D5B8F14D8E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72018" y="804792"/>
            <a:ext cx="8447963" cy="5248416"/>
          </a:xfrm>
        </p:spPr>
      </p:pic>
    </p:spTree>
    <p:extLst>
      <p:ext uri="{BB962C8B-B14F-4D97-AF65-F5344CB8AC3E}">
        <p14:creationId xmlns:p14="http://schemas.microsoft.com/office/powerpoint/2010/main" val="240054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3947-1F29-4938-A5EC-53580A4362BD}"/>
              </a:ext>
            </a:extLst>
          </p:cNvPr>
          <p:cNvSpPr>
            <a:spLocks noGrp="1"/>
          </p:cNvSpPr>
          <p:nvPr>
            <p:ph type="title"/>
          </p:nvPr>
        </p:nvSpPr>
        <p:spPr>
          <a:xfrm>
            <a:off x="913775" y="0"/>
            <a:ext cx="10364451" cy="633046"/>
          </a:xfrm>
        </p:spPr>
        <p:txBody>
          <a:bodyPr/>
          <a:lstStyle/>
          <a:p>
            <a:r>
              <a:rPr lang="en-US" b="1" dirty="0"/>
              <a:t>testing</a:t>
            </a:r>
          </a:p>
        </p:txBody>
      </p:sp>
      <p:pic>
        <p:nvPicPr>
          <p:cNvPr id="3" name="Picture 2">
            <a:extLst>
              <a:ext uri="{FF2B5EF4-FFF2-40B4-BE49-F238E27FC236}">
                <a16:creationId xmlns:a16="http://schemas.microsoft.com/office/drawing/2014/main" id="{3C096081-53A5-4607-90B3-0E3766654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633046"/>
            <a:ext cx="9868107" cy="5272440"/>
          </a:xfrm>
          <a:prstGeom prst="rect">
            <a:avLst/>
          </a:prstGeom>
        </p:spPr>
      </p:pic>
    </p:spTree>
    <p:extLst>
      <p:ext uri="{BB962C8B-B14F-4D97-AF65-F5344CB8AC3E}">
        <p14:creationId xmlns:p14="http://schemas.microsoft.com/office/powerpoint/2010/main" val="231837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193E-67B0-4E0D-BD5E-F95DC50DB052}"/>
              </a:ext>
            </a:extLst>
          </p:cNvPr>
          <p:cNvSpPr>
            <a:spLocks noGrp="1"/>
          </p:cNvSpPr>
          <p:nvPr>
            <p:ph type="title"/>
          </p:nvPr>
        </p:nvSpPr>
        <p:spPr>
          <a:xfrm>
            <a:off x="477673" y="2210937"/>
            <a:ext cx="11409528" cy="2265529"/>
          </a:xfrm>
        </p:spPr>
        <p:txBody>
          <a:bodyPr>
            <a:normAutofit/>
          </a:bodyPr>
          <a:lstStyle/>
          <a:p>
            <a:r>
              <a:rPr lang="en-US" sz="8000" b="1" dirty="0"/>
              <a:t>        Questions?</a:t>
            </a:r>
          </a:p>
        </p:txBody>
      </p:sp>
    </p:spTree>
    <p:extLst>
      <p:ext uri="{BB962C8B-B14F-4D97-AF65-F5344CB8AC3E}">
        <p14:creationId xmlns:p14="http://schemas.microsoft.com/office/powerpoint/2010/main" val="377569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D0AD-528E-458B-9912-D3E4336F7403}"/>
              </a:ext>
            </a:extLst>
          </p:cNvPr>
          <p:cNvSpPr>
            <a:spLocks noGrp="1"/>
          </p:cNvSpPr>
          <p:nvPr>
            <p:ph type="title"/>
          </p:nvPr>
        </p:nvSpPr>
        <p:spPr>
          <a:xfrm>
            <a:off x="913775" y="618518"/>
            <a:ext cx="10364451" cy="1300594"/>
          </a:xfrm>
        </p:spPr>
        <p:txBody>
          <a:bodyPr/>
          <a:lstStyle/>
          <a:p>
            <a:r>
              <a:rPr lang="en-US" b="1" dirty="0"/>
              <a:t>Case STUDY OF BANK</a:t>
            </a:r>
          </a:p>
        </p:txBody>
      </p:sp>
      <p:sp>
        <p:nvSpPr>
          <p:cNvPr id="3" name="Content Placeholder 2">
            <a:extLst>
              <a:ext uri="{FF2B5EF4-FFF2-40B4-BE49-F238E27FC236}">
                <a16:creationId xmlns:a16="http://schemas.microsoft.com/office/drawing/2014/main" id="{647A1F83-32FC-4005-BCCA-453A073FD922}"/>
              </a:ext>
            </a:extLst>
          </p:cNvPr>
          <p:cNvSpPr>
            <a:spLocks noGrp="1"/>
          </p:cNvSpPr>
          <p:nvPr>
            <p:ph sz="quarter" idx="13"/>
          </p:nvPr>
        </p:nvSpPr>
        <p:spPr>
          <a:xfrm>
            <a:off x="913774" y="1919112"/>
            <a:ext cx="10363826" cy="4320371"/>
          </a:xfrm>
        </p:spPr>
        <p:txBody>
          <a:bodyPr>
            <a:noAutofit/>
          </a:bodyPr>
          <a:lstStyle/>
          <a:p>
            <a:pPr marL="0" indent="0">
              <a:buNone/>
            </a:pPr>
            <a:r>
              <a:rPr lang="en-US" sz="2800" cap="none" dirty="0"/>
              <a:t>National bank with head offices in the big cities (NY, LA, </a:t>
            </a:r>
            <a:r>
              <a:rPr lang="en-US" sz="2800" cap="none" dirty="0" err="1"/>
              <a:t>dallas</a:t>
            </a:r>
            <a:r>
              <a:rPr lang="en-US" sz="2800" cap="none" dirty="0"/>
              <a:t>, </a:t>
            </a:r>
            <a:r>
              <a:rPr lang="en-US" sz="2800" cap="none" dirty="0" err="1"/>
              <a:t>minneapolis</a:t>
            </a:r>
            <a:r>
              <a:rPr lang="en-US" sz="2800" cap="none" dirty="0"/>
              <a:t>, ..) and  several small buildings in major cities in each state. Bank machines all around each city. Total 10000 employees in different cities (1000 in each major city and 100 in each small city around the nation) and over 1000,000 bank accounts (</a:t>
            </a:r>
            <a:r>
              <a:rPr lang="en-US" sz="2800" cap="none" dirty="0" err="1"/>
              <a:t>i.E.</a:t>
            </a:r>
            <a:r>
              <a:rPr lang="en-US" sz="2800" cap="none" dirty="0"/>
              <a:t> Users). Employees use a special software to access user accounts, with different levels of access, in addition to the typical servers, mail, web, file servers. Security is crucial in order to secure client accounts.</a:t>
            </a:r>
            <a:br>
              <a:rPr lang="en-US" sz="2800" cap="none" dirty="0"/>
            </a:br>
            <a:endParaRPr lang="en-US" sz="2800" cap="none" dirty="0"/>
          </a:p>
        </p:txBody>
      </p:sp>
    </p:spTree>
    <p:extLst>
      <p:ext uri="{BB962C8B-B14F-4D97-AF65-F5344CB8AC3E}">
        <p14:creationId xmlns:p14="http://schemas.microsoft.com/office/powerpoint/2010/main" val="105687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8DD9-FDD4-44C7-B6CE-A4D3AF6B1443}"/>
              </a:ext>
            </a:extLst>
          </p:cNvPr>
          <p:cNvSpPr>
            <a:spLocks noGrp="1"/>
          </p:cNvSpPr>
          <p:nvPr>
            <p:ph type="title"/>
          </p:nvPr>
        </p:nvSpPr>
        <p:spPr/>
        <p:txBody>
          <a:bodyPr/>
          <a:lstStyle/>
          <a:p>
            <a:r>
              <a:rPr lang="en-US" b="1" dirty="0"/>
              <a:t>HOW WE DID</a:t>
            </a:r>
          </a:p>
        </p:txBody>
      </p:sp>
      <p:sp>
        <p:nvSpPr>
          <p:cNvPr id="3" name="Content Placeholder 2">
            <a:extLst>
              <a:ext uri="{FF2B5EF4-FFF2-40B4-BE49-F238E27FC236}">
                <a16:creationId xmlns:a16="http://schemas.microsoft.com/office/drawing/2014/main" id="{2CD720F8-4FCC-4663-AE84-DB1745DDF7E9}"/>
              </a:ext>
            </a:extLst>
          </p:cNvPr>
          <p:cNvSpPr>
            <a:spLocks noGrp="1"/>
          </p:cNvSpPr>
          <p:nvPr>
            <p:ph sz="quarter" idx="13"/>
          </p:nvPr>
        </p:nvSpPr>
        <p:spPr/>
        <p:txBody>
          <a:bodyPr/>
          <a:lstStyle/>
          <a:p>
            <a:r>
              <a:rPr lang="en-US" sz="3200" cap="none" dirty="0"/>
              <a:t>Analyze requirements</a:t>
            </a:r>
          </a:p>
          <a:p>
            <a:r>
              <a:rPr lang="en-US" sz="3200" cap="none" dirty="0"/>
              <a:t>Develop the logical design</a:t>
            </a:r>
          </a:p>
          <a:p>
            <a:r>
              <a:rPr lang="en-US" sz="3200" cap="none" dirty="0"/>
              <a:t>Develop the physical design</a:t>
            </a:r>
          </a:p>
          <a:p>
            <a:r>
              <a:rPr lang="en-US" sz="3200" cap="none" dirty="0"/>
              <a:t>Test, optimize and document the design</a:t>
            </a:r>
          </a:p>
          <a:p>
            <a:endParaRPr lang="en-US" dirty="0"/>
          </a:p>
        </p:txBody>
      </p:sp>
    </p:spTree>
    <p:extLst>
      <p:ext uri="{BB962C8B-B14F-4D97-AF65-F5344CB8AC3E}">
        <p14:creationId xmlns:p14="http://schemas.microsoft.com/office/powerpoint/2010/main" val="229622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A59B-344E-4FF3-8311-C3BD50B202D1}"/>
              </a:ext>
            </a:extLst>
          </p:cNvPr>
          <p:cNvSpPr>
            <a:spLocks noGrp="1"/>
          </p:cNvSpPr>
          <p:nvPr>
            <p:ph type="title"/>
          </p:nvPr>
        </p:nvSpPr>
        <p:spPr>
          <a:xfrm>
            <a:off x="913775" y="618518"/>
            <a:ext cx="10364451" cy="1198994"/>
          </a:xfrm>
        </p:spPr>
        <p:txBody>
          <a:bodyPr/>
          <a:lstStyle/>
          <a:p>
            <a:r>
              <a:rPr lang="en-US" b="1" dirty="0"/>
              <a:t>Types of servers used</a:t>
            </a:r>
          </a:p>
        </p:txBody>
      </p:sp>
      <p:sp>
        <p:nvSpPr>
          <p:cNvPr id="3" name="Content Placeholder 2">
            <a:extLst>
              <a:ext uri="{FF2B5EF4-FFF2-40B4-BE49-F238E27FC236}">
                <a16:creationId xmlns:a16="http://schemas.microsoft.com/office/drawing/2014/main" id="{596AE0D5-AC14-4981-9840-8B9E02667C1F}"/>
              </a:ext>
            </a:extLst>
          </p:cNvPr>
          <p:cNvSpPr>
            <a:spLocks noGrp="1"/>
          </p:cNvSpPr>
          <p:nvPr>
            <p:ph sz="quarter" idx="13"/>
          </p:nvPr>
        </p:nvSpPr>
        <p:spPr>
          <a:xfrm>
            <a:off x="778933" y="1715911"/>
            <a:ext cx="10498667" cy="4865511"/>
          </a:xfrm>
        </p:spPr>
        <p:txBody>
          <a:bodyPr>
            <a:normAutofit/>
          </a:bodyPr>
          <a:lstStyle/>
          <a:p>
            <a:r>
              <a:rPr lang="en-US" cap="none" dirty="0"/>
              <a:t>Application server</a:t>
            </a:r>
          </a:p>
          <a:p>
            <a:r>
              <a:rPr lang="en-US" cap="none" dirty="0"/>
              <a:t>Fax server</a:t>
            </a:r>
          </a:p>
          <a:p>
            <a:r>
              <a:rPr lang="en-US" cap="none" dirty="0"/>
              <a:t>E-mail server</a:t>
            </a:r>
          </a:p>
          <a:p>
            <a:r>
              <a:rPr lang="en-US" cap="none" dirty="0"/>
              <a:t>Web server</a:t>
            </a:r>
          </a:p>
          <a:p>
            <a:r>
              <a:rPr lang="en-US" cap="none" dirty="0"/>
              <a:t>Print server</a:t>
            </a:r>
          </a:p>
          <a:p>
            <a:r>
              <a:rPr lang="en-US" cap="none" dirty="0"/>
              <a:t>Database server</a:t>
            </a:r>
          </a:p>
          <a:p>
            <a:r>
              <a:rPr lang="en-US" cap="none" dirty="0"/>
              <a:t>File server</a:t>
            </a:r>
          </a:p>
          <a:p>
            <a:r>
              <a:rPr lang="en-US" cap="none" dirty="0"/>
              <a:t>AAA server </a:t>
            </a:r>
          </a:p>
          <a:p>
            <a:endParaRPr lang="en-US" dirty="0"/>
          </a:p>
        </p:txBody>
      </p:sp>
    </p:spTree>
    <p:extLst>
      <p:ext uri="{BB962C8B-B14F-4D97-AF65-F5344CB8AC3E}">
        <p14:creationId xmlns:p14="http://schemas.microsoft.com/office/powerpoint/2010/main" val="943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5.googleusercontent.com/fzrCuNN60L_Wi9CwXrWvFFMXwsK6xgoy5yI6kjILv9oux-QqytmdfO1Tl6cQo5bQU_9MQeG7MlrmLCQAOCA-RLNIj0Q4qF6kUeMydtnQMce9CPuLfdBrtC3W_IXaMW-_PuCFuDqIQQE">
            <a:extLst>
              <a:ext uri="{FF2B5EF4-FFF2-40B4-BE49-F238E27FC236}">
                <a16:creationId xmlns:a16="http://schemas.microsoft.com/office/drawing/2014/main" id="{880A6157-7028-42D5-A825-5302D86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0144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y4oxHVbaqPEANqKwE6-X8-z3llRVKtzDOV-283pk5D61kAk2SRKl4GE1cAuSIpLDVaHlWQseqjRzG60HOVnq7xXX1kz4u_LI9lqrHtqpHyLVIJTgAyZ_VdRlpTAsgz9j6n0MfXvx6OY">
            <a:extLst>
              <a:ext uri="{FF2B5EF4-FFF2-40B4-BE49-F238E27FC236}">
                <a16:creationId xmlns:a16="http://schemas.microsoft.com/office/drawing/2014/main" id="{D576731B-2A33-40ED-99F8-025AF7B51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 y="842963"/>
            <a:ext cx="11901487" cy="47901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73FHEv8DXvQVazMo8nY_r-5yOXX2NZQhFy4e5CWOFSRBlbf-U4iajpepxuKCF6zemEBHCdg0czw8AbXcGhVuohisoM3pFvFAFj0VT2Wrq0Bvk6mW1HRYPiljvzEIeWTFUGGLc6bLeDo">
            <a:extLst>
              <a:ext uri="{FF2B5EF4-FFF2-40B4-BE49-F238E27FC236}">
                <a16:creationId xmlns:a16="http://schemas.microsoft.com/office/drawing/2014/main" id="{9698DDCA-8D63-4B8C-864C-CAF98908F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1" y="5531557"/>
            <a:ext cx="11877677" cy="13264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B35E37B-19C3-4461-95B8-DD30BCE045E9}"/>
                  </a:ext>
                </a:extLst>
              </p14:cNvPr>
              <p14:cNvContentPartPr/>
              <p14:nvPr/>
            </p14:nvContentPartPr>
            <p14:xfrm>
              <a:off x="9616098" y="1064243"/>
              <a:ext cx="1788480" cy="12600"/>
            </p14:xfrm>
          </p:contentPart>
        </mc:Choice>
        <mc:Fallback>
          <p:pic>
            <p:nvPicPr>
              <p:cNvPr id="3" name="Ink 2">
                <a:extLst>
                  <a:ext uri="{FF2B5EF4-FFF2-40B4-BE49-F238E27FC236}">
                    <a16:creationId xmlns:a16="http://schemas.microsoft.com/office/drawing/2014/main" id="{3B35E37B-19C3-4461-95B8-DD30BCE045E9}"/>
                  </a:ext>
                </a:extLst>
              </p:cNvPr>
              <p:cNvPicPr/>
              <p:nvPr/>
            </p:nvPicPr>
            <p:blipFill>
              <a:blip r:embed="rId6"/>
              <a:stretch>
                <a:fillRect/>
              </a:stretch>
            </p:blipFill>
            <p:spPr>
              <a:xfrm>
                <a:off x="9580098" y="992603"/>
                <a:ext cx="18601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0830BBC7-5BA6-4223-9AC0-0577E5CE0157}"/>
                  </a:ext>
                </a:extLst>
              </p14:cNvPr>
              <p14:cNvContentPartPr/>
              <p14:nvPr/>
            </p14:nvContentPartPr>
            <p14:xfrm>
              <a:off x="411618" y="1094293"/>
              <a:ext cx="1727640" cy="21960"/>
            </p14:xfrm>
          </p:contentPart>
        </mc:Choice>
        <mc:Fallback>
          <p:pic>
            <p:nvPicPr>
              <p:cNvPr id="4" name="Ink 3">
                <a:extLst>
                  <a:ext uri="{FF2B5EF4-FFF2-40B4-BE49-F238E27FC236}">
                    <a16:creationId xmlns:a16="http://schemas.microsoft.com/office/drawing/2014/main" id="{0830BBC7-5BA6-4223-9AC0-0577E5CE0157}"/>
                  </a:ext>
                </a:extLst>
              </p:cNvPr>
              <p:cNvPicPr/>
              <p:nvPr/>
            </p:nvPicPr>
            <p:blipFill>
              <a:blip r:embed="rId8"/>
              <a:stretch>
                <a:fillRect/>
              </a:stretch>
            </p:blipFill>
            <p:spPr>
              <a:xfrm>
                <a:off x="375618" y="1022653"/>
                <a:ext cx="1799280" cy="165600"/>
              </a:xfrm>
              <a:prstGeom prst="rect">
                <a:avLst/>
              </a:prstGeom>
            </p:spPr>
          </p:pic>
        </mc:Fallback>
      </mc:AlternateContent>
    </p:spTree>
    <p:extLst>
      <p:ext uri="{BB962C8B-B14F-4D97-AF65-F5344CB8AC3E}">
        <p14:creationId xmlns:p14="http://schemas.microsoft.com/office/powerpoint/2010/main" val="368507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6.googleusercontent.com/GiQ_XbAdFynEgBd-0-fyOM9T9fFE5NEpwVf7RF39kOj1rCRUNDzXjmFqsTd6o5jpoy5yp679EBBcvBdriFVtEvcNcOIE8rlKJGDuk_oAC8nVrYywL0zSy32rPCGzovEGg3qr-XrBp3A">
            <a:extLst>
              <a:ext uri="{FF2B5EF4-FFF2-40B4-BE49-F238E27FC236}">
                <a16:creationId xmlns:a16="http://schemas.microsoft.com/office/drawing/2014/main" id="{55013FAA-A406-42B2-A0C3-07E64FBAB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31" y="303389"/>
            <a:ext cx="10971036" cy="990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IWYNWYryVjhMgXCIFzmIVgOgzfiz9BTtQJGqS6WVQoAua4PjiLf_MDiOb5mv-xk9KgV2lBInISmitFkI-WnMaKtro42CUFB-q1Kk6G-g3b_E5PL9dZVEADW-fwA7Q3Kb_ml812pmong">
            <a:extLst>
              <a:ext uri="{FF2B5EF4-FFF2-40B4-BE49-F238E27FC236}">
                <a16:creationId xmlns:a16="http://schemas.microsoft.com/office/drawing/2014/main" id="{ADF7B83C-C1E5-4617-A5C8-852F75785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31" y="1196622"/>
            <a:ext cx="10971035" cy="5661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3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C7FD-3215-4CFE-9AB3-C6918541B9DE}"/>
              </a:ext>
            </a:extLst>
          </p:cNvPr>
          <p:cNvSpPr>
            <a:spLocks noGrp="1"/>
          </p:cNvSpPr>
          <p:nvPr>
            <p:ph type="title"/>
          </p:nvPr>
        </p:nvSpPr>
        <p:spPr/>
        <p:txBody>
          <a:bodyPr/>
          <a:lstStyle/>
          <a:p>
            <a:r>
              <a:rPr lang="en-US" dirty="0"/>
              <a:t>Departments in the bank network</a:t>
            </a:r>
          </a:p>
        </p:txBody>
      </p:sp>
      <p:sp>
        <p:nvSpPr>
          <p:cNvPr id="3" name="Content Placeholder 2">
            <a:extLst>
              <a:ext uri="{FF2B5EF4-FFF2-40B4-BE49-F238E27FC236}">
                <a16:creationId xmlns:a16="http://schemas.microsoft.com/office/drawing/2014/main" id="{732BB038-EFAC-4028-B35B-F890D39A3F7C}"/>
              </a:ext>
            </a:extLst>
          </p:cNvPr>
          <p:cNvSpPr>
            <a:spLocks noGrp="1"/>
          </p:cNvSpPr>
          <p:nvPr>
            <p:ph sz="quarter" idx="13"/>
          </p:nvPr>
        </p:nvSpPr>
        <p:spPr/>
        <p:txBody>
          <a:bodyPr/>
          <a:lstStyle/>
          <a:p>
            <a:r>
              <a:rPr lang="en-US" dirty="0"/>
              <a:t>Banking department</a:t>
            </a:r>
          </a:p>
          <a:p>
            <a:r>
              <a:rPr lang="en-US" dirty="0"/>
              <a:t>Issue department</a:t>
            </a:r>
          </a:p>
          <a:p>
            <a:r>
              <a:rPr lang="en-US" dirty="0"/>
              <a:t>HR</a:t>
            </a:r>
          </a:p>
          <a:p>
            <a:r>
              <a:rPr lang="en-US" dirty="0"/>
              <a:t>Currency management department</a:t>
            </a:r>
          </a:p>
          <a:p>
            <a:r>
              <a:rPr lang="en-US" dirty="0"/>
              <a:t>Exchange control department</a:t>
            </a:r>
          </a:p>
        </p:txBody>
      </p:sp>
    </p:spTree>
    <p:extLst>
      <p:ext uri="{BB962C8B-B14F-4D97-AF65-F5344CB8AC3E}">
        <p14:creationId xmlns:p14="http://schemas.microsoft.com/office/powerpoint/2010/main" val="359156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D9D0-B3D8-417A-AE34-AEE8ED59B243}"/>
              </a:ext>
            </a:extLst>
          </p:cNvPr>
          <p:cNvSpPr>
            <a:spLocks noGrp="1"/>
          </p:cNvSpPr>
          <p:nvPr>
            <p:ph type="title"/>
          </p:nvPr>
        </p:nvSpPr>
        <p:spPr/>
        <p:txBody>
          <a:bodyPr/>
          <a:lstStyle/>
          <a:p>
            <a:r>
              <a:rPr lang="en-US" b="1" dirty="0"/>
              <a:t>Network design topology</a:t>
            </a:r>
          </a:p>
        </p:txBody>
      </p:sp>
      <p:sp>
        <p:nvSpPr>
          <p:cNvPr id="3" name="Content Placeholder 2">
            <a:extLst>
              <a:ext uri="{FF2B5EF4-FFF2-40B4-BE49-F238E27FC236}">
                <a16:creationId xmlns:a16="http://schemas.microsoft.com/office/drawing/2014/main" id="{33D5C1C9-6211-4173-97F3-BD4A5476A5DE}"/>
              </a:ext>
            </a:extLst>
          </p:cNvPr>
          <p:cNvSpPr>
            <a:spLocks noGrp="1"/>
          </p:cNvSpPr>
          <p:nvPr>
            <p:ph sz="quarter" idx="13"/>
          </p:nvPr>
        </p:nvSpPr>
        <p:spPr>
          <a:xfrm>
            <a:off x="913774" y="2367092"/>
            <a:ext cx="10792804" cy="4044997"/>
          </a:xfrm>
        </p:spPr>
        <p:txBody>
          <a:bodyPr/>
          <a:lstStyle/>
          <a:p>
            <a:pPr marL="0" indent="0">
              <a:buNone/>
            </a:pPr>
            <a:r>
              <a:rPr lang="en-US" sz="2800" b="1" cap="none" dirty="0"/>
              <a:t>Cisco’s hierarchical design model</a:t>
            </a:r>
            <a:endParaRPr lang="en-US" sz="2800" cap="none" dirty="0"/>
          </a:p>
          <a:p>
            <a:pPr fontAlgn="base"/>
            <a:r>
              <a:rPr lang="en-US" sz="2800" cap="none" dirty="0"/>
              <a:t>A core layer of high-end routers and switches that are optimized for availability and speed</a:t>
            </a:r>
          </a:p>
          <a:p>
            <a:pPr fontAlgn="base"/>
            <a:r>
              <a:rPr lang="en-US" sz="2800" cap="none" dirty="0"/>
              <a:t>A distribution layer of routers and switches that implement policies and segment traffic</a:t>
            </a:r>
          </a:p>
          <a:p>
            <a:pPr fontAlgn="base"/>
            <a:r>
              <a:rPr lang="en-US" sz="2800" cap="none" dirty="0"/>
              <a:t>An access layer that connects users via hubs, switches, and other devices</a:t>
            </a:r>
          </a:p>
          <a:p>
            <a:endParaRPr lang="en-US" dirty="0"/>
          </a:p>
        </p:txBody>
      </p:sp>
    </p:spTree>
    <p:extLst>
      <p:ext uri="{BB962C8B-B14F-4D97-AF65-F5344CB8AC3E}">
        <p14:creationId xmlns:p14="http://schemas.microsoft.com/office/powerpoint/2010/main" val="31644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1F78-A349-41B6-88D4-A664D4305A6A}"/>
              </a:ext>
            </a:extLst>
          </p:cNvPr>
          <p:cNvSpPr>
            <a:spLocks noGrp="1"/>
          </p:cNvSpPr>
          <p:nvPr>
            <p:ph type="title"/>
          </p:nvPr>
        </p:nvSpPr>
        <p:spPr/>
        <p:txBody>
          <a:bodyPr/>
          <a:lstStyle/>
          <a:p>
            <a:r>
              <a:rPr lang="en-US" dirty="0"/>
              <a:t>addressing</a:t>
            </a:r>
          </a:p>
        </p:txBody>
      </p:sp>
      <p:sp>
        <p:nvSpPr>
          <p:cNvPr id="3" name="Content Placeholder 2">
            <a:extLst>
              <a:ext uri="{FF2B5EF4-FFF2-40B4-BE49-F238E27FC236}">
                <a16:creationId xmlns:a16="http://schemas.microsoft.com/office/drawing/2014/main" id="{8411BC3E-14FA-4FD4-9BFC-ACA03864457B}"/>
              </a:ext>
            </a:extLst>
          </p:cNvPr>
          <p:cNvSpPr>
            <a:spLocks noGrp="1"/>
          </p:cNvSpPr>
          <p:nvPr>
            <p:ph sz="quarter" idx="13"/>
          </p:nvPr>
        </p:nvSpPr>
        <p:spPr/>
        <p:txBody>
          <a:bodyPr>
            <a:normAutofit fontScale="92500" lnSpcReduction="20000"/>
          </a:bodyPr>
          <a:lstStyle/>
          <a:p>
            <a:pPr marL="0" indent="0">
              <a:buNone/>
            </a:pPr>
            <a:r>
              <a:rPr lang="en-US" b="1" dirty="0"/>
              <a:t>   IPv4 Addressing</a:t>
            </a:r>
          </a:p>
          <a:p>
            <a:r>
              <a:rPr lang="en-US" dirty="0"/>
              <a:t>IP Class: Class B</a:t>
            </a:r>
          </a:p>
          <a:p>
            <a:r>
              <a:rPr lang="en-US" dirty="0"/>
              <a:t>IP Address:  128.0.0.0</a:t>
            </a:r>
          </a:p>
          <a:p>
            <a:r>
              <a:rPr lang="en-US" dirty="0"/>
              <a:t>Subnet Mask:255.255.248.0</a:t>
            </a:r>
          </a:p>
          <a:p>
            <a:r>
              <a:rPr lang="en-US" dirty="0"/>
              <a:t>CIDR value:  21</a:t>
            </a:r>
          </a:p>
          <a:p>
            <a:r>
              <a:rPr lang="en-US" dirty="0"/>
              <a:t>Usable IP host range:  128.0.0.1 – 128.0.7.254</a:t>
            </a:r>
          </a:p>
          <a:p>
            <a:r>
              <a:rPr lang="en-US" dirty="0"/>
              <a:t>No of usable hosts for each </a:t>
            </a:r>
            <a:r>
              <a:rPr lang="en-US" dirty="0" err="1"/>
              <a:t>ip</a:t>
            </a:r>
            <a:r>
              <a:rPr lang="en-US" dirty="0"/>
              <a:t> range - 2046</a:t>
            </a:r>
          </a:p>
          <a:p>
            <a:pPr marL="0" indent="0">
              <a:buNone/>
            </a:pPr>
            <a:endParaRPr lang="en-US" dirty="0"/>
          </a:p>
        </p:txBody>
      </p:sp>
    </p:spTree>
    <p:extLst>
      <p:ext uri="{BB962C8B-B14F-4D97-AF65-F5344CB8AC3E}">
        <p14:creationId xmlns:p14="http://schemas.microsoft.com/office/powerpoint/2010/main" val="473255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772</TotalTime>
  <Words>177</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Tw Cen MT</vt:lpstr>
      <vt:lpstr>Circuit</vt:lpstr>
      <vt:lpstr>Bank Network DESIGN</vt:lpstr>
      <vt:lpstr>Case STUDY OF BANK</vt:lpstr>
      <vt:lpstr>HOW WE DID</vt:lpstr>
      <vt:lpstr>Types of servers used</vt:lpstr>
      <vt:lpstr>PowerPoint Presentation</vt:lpstr>
      <vt:lpstr>PowerPoint Presentation</vt:lpstr>
      <vt:lpstr>Departments in the bank network</vt:lpstr>
      <vt:lpstr>Network design topology</vt:lpstr>
      <vt:lpstr>addressing</vt:lpstr>
      <vt:lpstr>PowerPoint Presentation</vt:lpstr>
      <vt:lpstr>LAN for a big city</vt:lpstr>
      <vt:lpstr>Lan for a small city</vt:lpstr>
      <vt:lpstr>WAN</vt:lpstr>
      <vt:lpstr>servers</vt:lpstr>
      <vt:lpstr>DHCP SCOPE</vt:lpstr>
      <vt:lpstr>ADDS</vt:lpstr>
      <vt:lpstr>testing</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Network DESIGN</dc:title>
  <dc:creator>Sahithi Poladi</dc:creator>
  <cp:lastModifiedBy>Sahithi Poladi</cp:lastModifiedBy>
  <cp:revision>15</cp:revision>
  <dcterms:created xsi:type="dcterms:W3CDTF">2018-12-07T20:42:05Z</dcterms:created>
  <dcterms:modified xsi:type="dcterms:W3CDTF">2018-12-10T01:34:49Z</dcterms:modified>
</cp:coreProperties>
</file>