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3"/>
  </p:notesMasterIdLst>
  <p:handoutMasterIdLst>
    <p:handoutMasterId r:id="rId24"/>
  </p:handoutMasterIdLst>
  <p:sldIdLst>
    <p:sldId id="256" r:id="rId2"/>
    <p:sldId id="257" r:id="rId3"/>
    <p:sldId id="258" r:id="rId4"/>
    <p:sldId id="259" r:id="rId5"/>
    <p:sldId id="260" r:id="rId6"/>
    <p:sldId id="275" r:id="rId7"/>
    <p:sldId id="276" r:id="rId8"/>
    <p:sldId id="277" r:id="rId9"/>
    <p:sldId id="278" r:id="rId10"/>
    <p:sldId id="279" r:id="rId11"/>
    <p:sldId id="280" r:id="rId12"/>
    <p:sldId id="282" r:id="rId13"/>
    <p:sldId id="281" r:id="rId14"/>
    <p:sldId id="283" r:id="rId15"/>
    <p:sldId id="284" r:id="rId16"/>
    <p:sldId id="285" r:id="rId17"/>
    <p:sldId id="286" r:id="rId18"/>
    <p:sldId id="287" r:id="rId19"/>
    <p:sldId id="289" r:id="rId20"/>
    <p:sldId id="290"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AA6"/>
    <a:srgbClr val="777777"/>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8"/>
    <p:restoredTop sz="94583"/>
  </p:normalViewPr>
  <p:slideViewPr>
    <p:cSldViewPr snapToGrid="0" snapToObjects="1">
      <p:cViewPr varScale="1">
        <p:scale>
          <a:sx n="97" d="100"/>
          <a:sy n="97" d="100"/>
        </p:scale>
        <p:origin x="576" y="192"/>
      </p:cViewPr>
      <p:guideLst/>
    </p:cSldViewPr>
  </p:slideViewPr>
  <p:outlineViewPr>
    <p:cViewPr>
      <p:scale>
        <a:sx n="33" d="100"/>
        <a:sy n="33" d="100"/>
      </p:scale>
      <p:origin x="0" y="-101"/>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0B3F7-AF99-4E1E-84C7-D9D59BB2DCC6}" type="doc">
      <dgm:prSet loTypeId="urn:microsoft.com/office/officeart/2011/layout/RadialPictureList" loCatId="officeonline" qsTypeId="urn:microsoft.com/office/officeart/2005/8/quickstyle/simple1" qsCatId="simple" csTypeId="urn:microsoft.com/office/officeart/2005/8/colors/accent4_5" csCatId="accent4" phldr="1"/>
      <dgm:spPr/>
      <dgm:t>
        <a:bodyPr/>
        <a:lstStyle/>
        <a:p>
          <a:endParaRPr lang="en-IN"/>
        </a:p>
      </dgm:t>
    </dgm:pt>
    <dgm:pt modelId="{AFB0C7EC-5846-4B84-9DFC-21BDC335348E}">
      <dgm:prSet phldrT="[Text]"/>
      <dgm:spPr>
        <a:solidFill>
          <a:schemeClr val="accent1">
            <a:lumMod val="50000"/>
            <a:alpha val="90000"/>
          </a:schemeClr>
        </a:solidFill>
      </dgm:spPr>
      <dgm:t>
        <a:bodyPr/>
        <a:lstStyle/>
        <a:p>
          <a:r>
            <a:rPr lang="en-US" dirty="0"/>
            <a:t>EDA</a:t>
          </a:r>
          <a:endParaRPr lang="en-IN" dirty="0"/>
        </a:p>
      </dgm:t>
    </dgm:pt>
    <dgm:pt modelId="{CC046B3E-B09D-4B59-ADBD-2DA313B001CD}" type="parTrans" cxnId="{1EE6A671-1A30-4EBA-92F3-96D87BB31F0C}">
      <dgm:prSet/>
      <dgm:spPr/>
      <dgm:t>
        <a:bodyPr/>
        <a:lstStyle/>
        <a:p>
          <a:endParaRPr lang="en-IN"/>
        </a:p>
      </dgm:t>
    </dgm:pt>
    <dgm:pt modelId="{58CFA18D-BC93-4612-814A-FE8B890B70D6}" type="sibTrans" cxnId="{1EE6A671-1A30-4EBA-92F3-96D87BB31F0C}">
      <dgm:prSet/>
      <dgm:spPr/>
      <dgm:t>
        <a:bodyPr/>
        <a:lstStyle/>
        <a:p>
          <a:endParaRPr lang="en-IN"/>
        </a:p>
      </dgm:t>
    </dgm:pt>
    <dgm:pt modelId="{7FD579E5-375A-4A42-AEF2-00AD7B008561}">
      <dgm:prSet phldrT="[Text]"/>
      <dgm:spPr/>
      <dgm:t>
        <a:bodyPr/>
        <a:lstStyle/>
        <a:p>
          <a:r>
            <a:rPr lang="en-US" b="1" dirty="0">
              <a:solidFill>
                <a:schemeClr val="accent5">
                  <a:lumMod val="75000"/>
                </a:schemeClr>
              </a:solidFill>
              <a:latin typeface="Calibri" panose="020F0502020204030204" pitchFamily="34" charset="0"/>
              <a:cs typeface="Calibri" panose="020F0502020204030204" pitchFamily="34" charset="0"/>
            </a:rPr>
            <a:t>Data Cleansing</a:t>
          </a:r>
        </a:p>
      </dgm:t>
    </dgm:pt>
    <dgm:pt modelId="{0A5CA1CB-29DA-4E5E-A26A-A04E533E0EAC}" type="parTrans" cxnId="{E8286041-8D1D-4070-8A98-148E2793EAC5}">
      <dgm:prSet/>
      <dgm:spPr/>
      <dgm:t>
        <a:bodyPr/>
        <a:lstStyle/>
        <a:p>
          <a:endParaRPr lang="en-IN"/>
        </a:p>
      </dgm:t>
    </dgm:pt>
    <dgm:pt modelId="{DE7FDDCD-E1C3-4B02-84FD-9863896E4BC6}" type="sibTrans" cxnId="{E8286041-8D1D-4070-8A98-148E2793EAC5}">
      <dgm:prSet/>
      <dgm:spPr/>
      <dgm:t>
        <a:bodyPr/>
        <a:lstStyle/>
        <a:p>
          <a:endParaRPr lang="en-IN"/>
        </a:p>
      </dgm:t>
    </dgm:pt>
    <dgm:pt modelId="{A2807AA0-81BD-4CD0-9593-EBAA93217E6F}">
      <dgm:prSet phldrT="[Text]"/>
      <dgm:spPr/>
      <dgm:t>
        <a:bodyPr/>
        <a:lstStyle/>
        <a:p>
          <a:r>
            <a:rPr lang="en-US" b="1" dirty="0">
              <a:solidFill>
                <a:srgbClr val="777777"/>
              </a:solidFill>
              <a:latin typeface="Calibri" panose="020F0502020204030204" pitchFamily="34" charset="0"/>
              <a:cs typeface="Calibri" panose="020F0502020204030204" pitchFamily="34" charset="0"/>
            </a:rPr>
            <a:t>Data Analysis</a:t>
          </a:r>
          <a:endParaRPr lang="en-IN" b="1" dirty="0">
            <a:solidFill>
              <a:srgbClr val="777777"/>
            </a:solidFill>
            <a:latin typeface="Calibri" panose="020F0502020204030204" pitchFamily="34" charset="0"/>
            <a:cs typeface="Calibri" panose="020F0502020204030204" pitchFamily="34" charset="0"/>
          </a:endParaRPr>
        </a:p>
      </dgm:t>
    </dgm:pt>
    <dgm:pt modelId="{F418150F-62A7-442C-AB1A-F1BD5CB81175}" type="parTrans" cxnId="{09DBD22D-D062-49D6-B746-6BE50C855A89}">
      <dgm:prSet/>
      <dgm:spPr/>
      <dgm:t>
        <a:bodyPr/>
        <a:lstStyle/>
        <a:p>
          <a:endParaRPr lang="en-IN"/>
        </a:p>
      </dgm:t>
    </dgm:pt>
    <dgm:pt modelId="{69532C4C-CA4D-497C-9347-DE74D3916369}" type="sibTrans" cxnId="{09DBD22D-D062-49D6-B746-6BE50C855A89}">
      <dgm:prSet/>
      <dgm:spPr/>
      <dgm:t>
        <a:bodyPr/>
        <a:lstStyle/>
        <a:p>
          <a:endParaRPr lang="en-IN"/>
        </a:p>
      </dgm:t>
    </dgm:pt>
    <dgm:pt modelId="{9AA1C285-814C-4033-9750-7533904558F1}">
      <dgm:prSet phldrT="[Text]"/>
      <dgm:spPr/>
      <dgm:t>
        <a:bodyPr/>
        <a:lstStyle/>
        <a:p>
          <a:r>
            <a:rPr lang="en-US" b="1" dirty="0">
              <a:solidFill>
                <a:srgbClr val="16AAA6"/>
              </a:solidFill>
              <a:latin typeface="Calibri" panose="020F0502020204030204" pitchFamily="34" charset="0"/>
              <a:cs typeface="Calibri" panose="020F0502020204030204" pitchFamily="34" charset="0"/>
            </a:rPr>
            <a:t>Inferences</a:t>
          </a:r>
          <a:endParaRPr lang="en-IN" b="1" dirty="0">
            <a:solidFill>
              <a:srgbClr val="16AAA6"/>
            </a:solidFill>
            <a:latin typeface="Calibri" panose="020F0502020204030204" pitchFamily="34" charset="0"/>
            <a:cs typeface="Calibri" panose="020F0502020204030204" pitchFamily="34" charset="0"/>
          </a:endParaRPr>
        </a:p>
      </dgm:t>
    </dgm:pt>
    <dgm:pt modelId="{E1BA0678-D95C-423D-B74B-A31683EDA942}" type="parTrans" cxnId="{C4351295-5E9D-4B31-A341-23180D853ADD}">
      <dgm:prSet/>
      <dgm:spPr/>
      <dgm:t>
        <a:bodyPr/>
        <a:lstStyle/>
        <a:p>
          <a:endParaRPr lang="en-IN"/>
        </a:p>
      </dgm:t>
    </dgm:pt>
    <dgm:pt modelId="{2AD0EA7B-6CBE-4869-99E9-24769ED4B9C9}" type="sibTrans" cxnId="{C4351295-5E9D-4B31-A341-23180D853ADD}">
      <dgm:prSet/>
      <dgm:spPr/>
      <dgm:t>
        <a:bodyPr/>
        <a:lstStyle/>
        <a:p>
          <a:endParaRPr lang="en-IN"/>
        </a:p>
      </dgm:t>
    </dgm:pt>
    <dgm:pt modelId="{7791B5B9-E77E-40DF-80F6-9F515E44EAE1}" type="pres">
      <dgm:prSet presAssocID="{8F00B3F7-AF99-4E1E-84C7-D9D59BB2DCC6}" presName="Name0" presStyleCnt="0">
        <dgm:presLayoutVars>
          <dgm:chMax val="1"/>
          <dgm:chPref val="1"/>
          <dgm:dir/>
          <dgm:resizeHandles/>
        </dgm:presLayoutVars>
      </dgm:prSet>
      <dgm:spPr/>
    </dgm:pt>
    <dgm:pt modelId="{87F46B49-1664-4954-A21C-6D87048598D0}" type="pres">
      <dgm:prSet presAssocID="{AFB0C7EC-5846-4B84-9DFC-21BDC335348E}" presName="Parent" presStyleLbl="node1" presStyleIdx="0" presStyleCnt="2" custLinFactNeighborX="-5739">
        <dgm:presLayoutVars>
          <dgm:chMax val="4"/>
          <dgm:chPref val="3"/>
        </dgm:presLayoutVars>
      </dgm:prSet>
      <dgm:spPr/>
    </dgm:pt>
    <dgm:pt modelId="{825E4976-8B5A-4390-A2C8-424617C06722}" type="pres">
      <dgm:prSet presAssocID="{7FD579E5-375A-4A42-AEF2-00AD7B008561}" presName="Accent" presStyleLbl="node1" presStyleIdx="1" presStyleCnt="2"/>
      <dgm:spPr>
        <a:solidFill>
          <a:schemeClr val="accent1">
            <a:lumMod val="50000"/>
            <a:alpha val="50000"/>
          </a:schemeClr>
        </a:solidFill>
        <a:ln>
          <a:solidFill>
            <a:schemeClr val="accent2">
              <a:lumMod val="40000"/>
              <a:lumOff val="60000"/>
            </a:schemeClr>
          </a:solidFill>
        </a:ln>
      </dgm:spPr>
    </dgm:pt>
    <dgm:pt modelId="{923D508E-E158-452B-A6E0-D13DFF18F249}" type="pres">
      <dgm:prSet presAssocID="{7FD579E5-375A-4A42-AEF2-00AD7B008561}" presName="Image1" presStyleLbl="fgImgPlace1" presStyleIdx="0" presStyleCnt="3" custLinFactNeighborY="-650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AAF68D-6975-4463-8BC5-7850C09E788D}" type="pres">
      <dgm:prSet presAssocID="{7FD579E5-375A-4A42-AEF2-00AD7B008561}" presName="Child1" presStyleLbl="revTx" presStyleIdx="0" presStyleCnt="3" custScaleX="209728" custScaleY="78404" custLinFactNeighborX="54427" custLinFactNeighborY="-6724">
        <dgm:presLayoutVars>
          <dgm:chMax val="0"/>
          <dgm:chPref val="0"/>
          <dgm:bulletEnabled val="1"/>
        </dgm:presLayoutVars>
      </dgm:prSet>
      <dgm:spPr/>
    </dgm:pt>
    <dgm:pt modelId="{E9A5EAB8-C3D2-4438-9F36-2785B6509D85}" type="pres">
      <dgm:prSet presAssocID="{A2807AA0-81BD-4CD0-9593-EBAA93217E6F}" presName="Image2" presStyleCnt="0"/>
      <dgm:spPr/>
    </dgm:pt>
    <dgm:pt modelId="{FC3365CE-F440-468D-94C6-0BCB628DCEC8}" type="pres">
      <dgm:prSet presAssocID="{A2807AA0-81BD-4CD0-9593-EBAA93217E6F}" presName="Image" presStyleLbl="fgImgPlace1" presStyleIdx="1" presStyleCnt="3"/>
      <dgm:spPr>
        <a:blipFill>
          <a:blip xmlns:r="http://schemas.openxmlformats.org/officeDocument/2006/relationships" r:embed="rId2"/>
          <a:srcRect/>
          <a:stretch>
            <a:fillRect t="-1000" b="-1000"/>
          </a:stretch>
        </a:blipFill>
      </dgm:spPr>
    </dgm:pt>
    <dgm:pt modelId="{33014145-2790-415F-A7AC-2BCF865C175C}" type="pres">
      <dgm:prSet presAssocID="{A2807AA0-81BD-4CD0-9593-EBAA93217E6F}" presName="Child2" presStyleLbl="revTx" presStyleIdx="1" presStyleCnt="3" custScaleX="221540" custScaleY="65049" custLinFactNeighborX="64032" custLinFactNeighborY="16600">
        <dgm:presLayoutVars>
          <dgm:chMax val="0"/>
          <dgm:chPref val="0"/>
          <dgm:bulletEnabled val="1"/>
        </dgm:presLayoutVars>
      </dgm:prSet>
      <dgm:spPr/>
    </dgm:pt>
    <dgm:pt modelId="{78770A23-9922-49EF-A35D-F63A5D329509}" type="pres">
      <dgm:prSet presAssocID="{9AA1C285-814C-4033-9750-7533904558F1}" presName="Image3" presStyleCnt="0"/>
      <dgm:spPr/>
    </dgm:pt>
    <dgm:pt modelId="{F5E33E24-2ECA-40EF-8B9A-8AF8270A9333}" type="pres">
      <dgm:prSet presAssocID="{9AA1C285-814C-4033-9750-7533904558F1}" presName="Image" presStyleLbl="fgImgPlace1" presStyleIdx="2" presStyleCnt="3" custLinFactNeighborY="-3797"/>
      <dgm:spPr>
        <a:blipFill>
          <a:blip xmlns:r="http://schemas.openxmlformats.org/officeDocument/2006/relationships" r:embed="rId3"/>
          <a:srcRect/>
          <a:stretch>
            <a:fillRect/>
          </a:stretch>
        </a:blipFill>
      </dgm:spPr>
    </dgm:pt>
    <dgm:pt modelId="{F7D6F056-C533-4872-AEBB-26EA29583552}" type="pres">
      <dgm:prSet presAssocID="{9AA1C285-814C-4033-9750-7533904558F1}" presName="Child3" presStyleLbl="revTx" presStyleIdx="2" presStyleCnt="3" custLinFactNeighborY="-2708">
        <dgm:presLayoutVars>
          <dgm:chMax val="0"/>
          <dgm:chPref val="0"/>
          <dgm:bulletEnabled val="1"/>
        </dgm:presLayoutVars>
      </dgm:prSet>
      <dgm:spPr/>
    </dgm:pt>
  </dgm:ptLst>
  <dgm:cxnLst>
    <dgm:cxn modelId="{C76E7D04-C0AA-49C4-9EA4-7AA36EA86642}" type="presOf" srcId="{7FD579E5-375A-4A42-AEF2-00AD7B008561}" destId="{6EAAF68D-6975-4463-8BC5-7850C09E788D}" srcOrd="0" destOrd="0" presId="urn:microsoft.com/office/officeart/2011/layout/RadialPictureList"/>
    <dgm:cxn modelId="{09DBD22D-D062-49D6-B746-6BE50C855A89}" srcId="{AFB0C7EC-5846-4B84-9DFC-21BDC335348E}" destId="{A2807AA0-81BD-4CD0-9593-EBAA93217E6F}" srcOrd="1" destOrd="0" parTransId="{F418150F-62A7-442C-AB1A-F1BD5CB81175}" sibTransId="{69532C4C-CA4D-497C-9347-DE74D3916369}"/>
    <dgm:cxn modelId="{9659DA36-5084-4EA6-A998-1DF309E1A692}" type="presOf" srcId="{8F00B3F7-AF99-4E1E-84C7-D9D59BB2DCC6}" destId="{7791B5B9-E77E-40DF-80F6-9F515E44EAE1}" srcOrd="0" destOrd="0" presId="urn:microsoft.com/office/officeart/2011/layout/RadialPictureList"/>
    <dgm:cxn modelId="{E8286041-8D1D-4070-8A98-148E2793EAC5}" srcId="{AFB0C7EC-5846-4B84-9DFC-21BDC335348E}" destId="{7FD579E5-375A-4A42-AEF2-00AD7B008561}" srcOrd="0" destOrd="0" parTransId="{0A5CA1CB-29DA-4E5E-A26A-A04E533E0EAC}" sibTransId="{DE7FDDCD-E1C3-4B02-84FD-9863896E4BC6}"/>
    <dgm:cxn modelId="{020B3955-79CD-4E90-B5E4-2FD9CA7A8225}" type="presOf" srcId="{A2807AA0-81BD-4CD0-9593-EBAA93217E6F}" destId="{33014145-2790-415F-A7AC-2BCF865C175C}" srcOrd="0" destOrd="0" presId="urn:microsoft.com/office/officeart/2011/layout/RadialPictureList"/>
    <dgm:cxn modelId="{1EE6A671-1A30-4EBA-92F3-96D87BB31F0C}" srcId="{8F00B3F7-AF99-4E1E-84C7-D9D59BB2DCC6}" destId="{AFB0C7EC-5846-4B84-9DFC-21BDC335348E}" srcOrd="0" destOrd="0" parTransId="{CC046B3E-B09D-4B59-ADBD-2DA313B001CD}" sibTransId="{58CFA18D-BC93-4612-814A-FE8B890B70D6}"/>
    <dgm:cxn modelId="{C4351295-5E9D-4B31-A341-23180D853ADD}" srcId="{AFB0C7EC-5846-4B84-9DFC-21BDC335348E}" destId="{9AA1C285-814C-4033-9750-7533904558F1}" srcOrd="2" destOrd="0" parTransId="{E1BA0678-D95C-423D-B74B-A31683EDA942}" sibTransId="{2AD0EA7B-6CBE-4869-99E9-24769ED4B9C9}"/>
    <dgm:cxn modelId="{6C7A9A95-AAB8-4AF2-865F-82F526743EE4}" type="presOf" srcId="{AFB0C7EC-5846-4B84-9DFC-21BDC335348E}" destId="{87F46B49-1664-4954-A21C-6D87048598D0}" srcOrd="0" destOrd="0" presId="urn:microsoft.com/office/officeart/2011/layout/RadialPictureList"/>
    <dgm:cxn modelId="{E9CEADB1-E0F7-44FD-B11A-889570AB7BB5}" type="presOf" srcId="{9AA1C285-814C-4033-9750-7533904558F1}" destId="{F7D6F056-C533-4872-AEBB-26EA29583552}" srcOrd="0" destOrd="0" presId="urn:microsoft.com/office/officeart/2011/layout/RadialPictureList"/>
    <dgm:cxn modelId="{3468E472-8374-495C-9B36-940A20B5A0AC}" type="presParOf" srcId="{7791B5B9-E77E-40DF-80F6-9F515E44EAE1}" destId="{87F46B49-1664-4954-A21C-6D87048598D0}" srcOrd="0" destOrd="0" presId="urn:microsoft.com/office/officeart/2011/layout/RadialPictureList"/>
    <dgm:cxn modelId="{8158D47D-946F-4CD4-A564-E35460A2F3AB}" type="presParOf" srcId="{7791B5B9-E77E-40DF-80F6-9F515E44EAE1}" destId="{825E4976-8B5A-4390-A2C8-424617C06722}" srcOrd="1" destOrd="0" presId="urn:microsoft.com/office/officeart/2011/layout/RadialPictureList"/>
    <dgm:cxn modelId="{18B52563-A544-489C-99FC-D150968C1119}" type="presParOf" srcId="{7791B5B9-E77E-40DF-80F6-9F515E44EAE1}" destId="{923D508E-E158-452B-A6E0-D13DFF18F249}" srcOrd="2" destOrd="0" presId="urn:microsoft.com/office/officeart/2011/layout/RadialPictureList"/>
    <dgm:cxn modelId="{D12BBE41-749F-4E7A-9A53-E6B9E905CF1D}" type="presParOf" srcId="{7791B5B9-E77E-40DF-80F6-9F515E44EAE1}" destId="{6EAAF68D-6975-4463-8BC5-7850C09E788D}" srcOrd="3" destOrd="0" presId="urn:microsoft.com/office/officeart/2011/layout/RadialPictureList"/>
    <dgm:cxn modelId="{8BC471DA-A880-4FA5-B1DE-9930AB3480B9}" type="presParOf" srcId="{7791B5B9-E77E-40DF-80F6-9F515E44EAE1}" destId="{E9A5EAB8-C3D2-4438-9F36-2785B6509D85}" srcOrd="4" destOrd="0" presId="urn:microsoft.com/office/officeart/2011/layout/RadialPictureList"/>
    <dgm:cxn modelId="{A38D6FB9-A4EA-44C5-8E28-07F8F060632F}" type="presParOf" srcId="{E9A5EAB8-C3D2-4438-9F36-2785B6509D85}" destId="{FC3365CE-F440-468D-94C6-0BCB628DCEC8}" srcOrd="0" destOrd="0" presId="urn:microsoft.com/office/officeart/2011/layout/RadialPictureList"/>
    <dgm:cxn modelId="{8248139E-47F7-4646-ACB4-ADB42A541E4F}" type="presParOf" srcId="{7791B5B9-E77E-40DF-80F6-9F515E44EAE1}" destId="{33014145-2790-415F-A7AC-2BCF865C175C}" srcOrd="5" destOrd="0" presId="urn:microsoft.com/office/officeart/2011/layout/RadialPictureList"/>
    <dgm:cxn modelId="{C367AA37-7C4F-4093-B5FE-E0E02E5A8049}" type="presParOf" srcId="{7791B5B9-E77E-40DF-80F6-9F515E44EAE1}" destId="{78770A23-9922-49EF-A35D-F63A5D329509}" srcOrd="6" destOrd="0" presId="urn:microsoft.com/office/officeart/2011/layout/RadialPictureList"/>
    <dgm:cxn modelId="{A6B77984-EE36-4B01-828C-85225B16C7C4}" type="presParOf" srcId="{78770A23-9922-49EF-A35D-F63A5D329509}" destId="{F5E33E24-2ECA-40EF-8B9A-8AF8270A9333}" srcOrd="0" destOrd="0" presId="urn:microsoft.com/office/officeart/2011/layout/RadialPictureList"/>
    <dgm:cxn modelId="{F86D87EF-2229-4383-A78A-6D37AE1B5BA8}" type="presParOf" srcId="{7791B5B9-E77E-40DF-80F6-9F515E44EAE1}" destId="{F7D6F056-C533-4872-AEBB-26EA29583552}"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46B49-1664-4954-A21C-6D87048598D0}">
      <dsp:nvSpPr>
        <dsp:cNvPr id="0" name=""/>
        <dsp:cNvSpPr/>
      </dsp:nvSpPr>
      <dsp:spPr>
        <a:xfrm>
          <a:off x="2374663" y="903952"/>
          <a:ext cx="1625736" cy="1625817"/>
        </a:xfrm>
        <a:prstGeom prst="ellipse">
          <a:avLst/>
        </a:prstGeom>
        <a:solidFill>
          <a:schemeClr val="accent1">
            <a:lumMod val="50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EDA</a:t>
          </a:r>
          <a:endParaRPr lang="en-IN" sz="4000" kern="1200" dirty="0"/>
        </a:p>
      </dsp:txBody>
      <dsp:txXfrm>
        <a:off x="2612747" y="1142047"/>
        <a:ext cx="1149568" cy="1149627"/>
      </dsp:txXfrm>
    </dsp:sp>
    <dsp:sp modelId="{825E4976-8B5A-4390-A2C8-424617C06722}">
      <dsp:nvSpPr>
        <dsp:cNvPr id="0" name=""/>
        <dsp:cNvSpPr/>
      </dsp:nvSpPr>
      <dsp:spPr>
        <a:xfrm>
          <a:off x="1629595" y="0"/>
          <a:ext cx="3277217" cy="3416300"/>
        </a:xfrm>
        <a:prstGeom prst="blockArc">
          <a:avLst>
            <a:gd name="adj1" fmla="val 17527788"/>
            <a:gd name="adj2" fmla="val 4119114"/>
            <a:gd name="adj3" fmla="val 5750"/>
          </a:avLst>
        </a:prstGeom>
        <a:solidFill>
          <a:schemeClr val="accent1">
            <a:lumMod val="50000"/>
            <a:alpha val="50000"/>
          </a:schemeClr>
        </a:solidFill>
        <a:ln w="19050" cap="rnd"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923D508E-E158-452B-A6E0-D13DFF18F249}">
      <dsp:nvSpPr>
        <dsp:cNvPr id="0" name=""/>
        <dsp:cNvSpPr/>
      </dsp:nvSpPr>
      <dsp:spPr>
        <a:xfrm>
          <a:off x="4042699" y="231299"/>
          <a:ext cx="870913" cy="87115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AF68D-6975-4463-8BC5-7850C09E788D}">
      <dsp:nvSpPr>
        <dsp:cNvPr id="0" name=""/>
        <dsp:cNvSpPr/>
      </dsp:nvSpPr>
      <dsp:spPr>
        <a:xfrm>
          <a:off x="4974577" y="336350"/>
          <a:ext cx="2444906" cy="661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1" kern="1200" dirty="0">
              <a:solidFill>
                <a:schemeClr val="accent5">
                  <a:lumMod val="75000"/>
                </a:schemeClr>
              </a:solidFill>
              <a:latin typeface="Calibri" panose="020F0502020204030204" pitchFamily="34" charset="0"/>
              <a:cs typeface="Calibri" panose="020F0502020204030204" pitchFamily="34" charset="0"/>
            </a:rPr>
            <a:t>Data Cleansing</a:t>
          </a:r>
        </a:p>
      </dsp:txBody>
      <dsp:txXfrm>
        <a:off x="4974577" y="336350"/>
        <a:ext cx="2444906" cy="661057"/>
      </dsp:txXfrm>
    </dsp:sp>
    <dsp:sp modelId="{FC3365CE-F440-468D-94C6-0BCB628DCEC8}">
      <dsp:nvSpPr>
        <dsp:cNvPr id="0" name=""/>
        <dsp:cNvSpPr/>
      </dsp:nvSpPr>
      <dsp:spPr>
        <a:xfrm>
          <a:off x="4379310" y="1279062"/>
          <a:ext cx="870913" cy="871156"/>
        </a:xfrm>
        <a:prstGeom prst="ellipse">
          <a:avLst/>
        </a:prstGeom>
        <a:blipFill>
          <a:blip xmlns:r="http://schemas.openxmlformats.org/officeDocument/2006/relationships" r:embed="rId2"/>
          <a:srcRect/>
          <a:stretch>
            <a:fillRect t="-1000" b="-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014145-2790-415F-A7AC-2BCF865C175C}">
      <dsp:nvSpPr>
        <dsp:cNvPr id="0" name=""/>
        <dsp:cNvSpPr/>
      </dsp:nvSpPr>
      <dsp:spPr>
        <a:xfrm>
          <a:off x="5359166" y="1578666"/>
          <a:ext cx="2582604" cy="54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1" kern="1200" dirty="0">
              <a:solidFill>
                <a:srgbClr val="777777"/>
              </a:solidFill>
              <a:latin typeface="Calibri" panose="020F0502020204030204" pitchFamily="34" charset="0"/>
              <a:cs typeface="Calibri" panose="020F0502020204030204" pitchFamily="34" charset="0"/>
            </a:rPr>
            <a:t>Data Analysis</a:t>
          </a:r>
          <a:endParaRPr lang="en-IN" sz="2000" b="1" kern="1200" dirty="0">
            <a:solidFill>
              <a:srgbClr val="777777"/>
            </a:solidFill>
            <a:latin typeface="Calibri" panose="020F0502020204030204" pitchFamily="34" charset="0"/>
            <a:cs typeface="Calibri" panose="020F0502020204030204" pitchFamily="34" charset="0"/>
          </a:endParaRPr>
        </a:p>
      </dsp:txBody>
      <dsp:txXfrm>
        <a:off x="5359166" y="1578666"/>
        <a:ext cx="2582604" cy="548455"/>
      </dsp:txXfrm>
    </dsp:sp>
    <dsp:sp modelId="{F5E33E24-2ECA-40EF-8B9A-8AF8270A9333}">
      <dsp:nvSpPr>
        <dsp:cNvPr id="0" name=""/>
        <dsp:cNvSpPr/>
      </dsp:nvSpPr>
      <dsp:spPr>
        <a:xfrm>
          <a:off x="4042699" y="2251060"/>
          <a:ext cx="870913" cy="871156"/>
        </a:xfrm>
        <a:prstGeom prst="ellipse">
          <a:avLst/>
        </a:prstGeom>
        <a:blipFill>
          <a:blip xmlns:r="http://schemas.openxmlformats.org/officeDocument/2006/relationships" r:embed="rId3"/>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D6F056-C533-4872-AEBB-26EA29583552}">
      <dsp:nvSpPr>
        <dsp:cNvPr id="0" name=""/>
        <dsp:cNvSpPr/>
      </dsp:nvSpPr>
      <dsp:spPr>
        <a:xfrm>
          <a:off x="4979672" y="2279070"/>
          <a:ext cx="1165750" cy="843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1" kern="1200" dirty="0">
              <a:solidFill>
                <a:srgbClr val="16AAA6"/>
              </a:solidFill>
              <a:latin typeface="Calibri" panose="020F0502020204030204" pitchFamily="34" charset="0"/>
              <a:cs typeface="Calibri" panose="020F0502020204030204" pitchFamily="34" charset="0"/>
            </a:rPr>
            <a:t>Inferences</a:t>
          </a:r>
          <a:endParaRPr lang="en-IN" sz="2000" b="1" kern="1200" dirty="0">
            <a:solidFill>
              <a:srgbClr val="16AAA6"/>
            </a:solidFill>
            <a:latin typeface="Calibri" panose="020F0502020204030204" pitchFamily="34" charset="0"/>
            <a:cs typeface="Calibri" panose="020F0502020204030204" pitchFamily="34" charset="0"/>
          </a:endParaRPr>
        </a:p>
      </dsp:txBody>
      <dsp:txXfrm>
        <a:off x="4979672" y="2279070"/>
        <a:ext cx="1165750" cy="84314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9C080C-29BD-4FFD-98CF-D6554F9ACD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CA59E2B-728E-4C3F-895A-3F7E1EE3AE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75AB2D-F759-4520-81A1-C3A498786760}" type="datetimeFigureOut">
              <a:rPr lang="en-IN" smtClean="0"/>
              <a:t>29/09/21</a:t>
            </a:fld>
            <a:endParaRPr lang="en-IN"/>
          </a:p>
        </p:txBody>
      </p:sp>
      <p:sp>
        <p:nvSpPr>
          <p:cNvPr id="4" name="Footer Placeholder 3">
            <a:extLst>
              <a:ext uri="{FF2B5EF4-FFF2-40B4-BE49-F238E27FC236}">
                <a16:creationId xmlns:a16="http://schemas.microsoft.com/office/drawing/2014/main" id="{C10F75DA-B0FB-4623-B3C0-64FFAD43B8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470789C-58B1-4082-A985-52CBE6145E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4C348F-2895-4844-A211-55DABFA31C58}" type="slidenum">
              <a:rPr lang="en-IN" smtClean="0"/>
              <a:t>‹#›</a:t>
            </a:fld>
            <a:endParaRPr lang="en-IN"/>
          </a:p>
        </p:txBody>
      </p:sp>
    </p:spTree>
    <p:extLst>
      <p:ext uri="{BB962C8B-B14F-4D97-AF65-F5344CB8AC3E}">
        <p14:creationId xmlns:p14="http://schemas.microsoft.com/office/powerpoint/2010/main" val="8781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29C9A-ED7F-458C-9F27-C0D8F92FB471}" type="datetimeFigureOut">
              <a:rPr lang="en-IN" smtClean="0"/>
              <a:t>29/09/21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C988E-7C7C-49F9-8F74-38170C4FE8A0}" type="slidenum">
              <a:rPr lang="en-IN" smtClean="0"/>
              <a:t>‹#›</a:t>
            </a:fld>
            <a:endParaRPr lang="en-IN"/>
          </a:p>
        </p:txBody>
      </p:sp>
    </p:spTree>
    <p:extLst>
      <p:ext uri="{BB962C8B-B14F-4D97-AF65-F5344CB8AC3E}">
        <p14:creationId xmlns:p14="http://schemas.microsoft.com/office/powerpoint/2010/main" val="25041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B7C988E-7C7C-49F9-8F74-38170C4FE8A0}" type="slidenum">
              <a:rPr lang="en-IN" smtClean="0"/>
              <a:t>1</a:t>
            </a:fld>
            <a:endParaRPr lang="en-IN"/>
          </a:p>
        </p:txBody>
      </p:sp>
    </p:spTree>
    <p:extLst>
      <p:ext uri="{BB962C8B-B14F-4D97-AF65-F5344CB8AC3E}">
        <p14:creationId xmlns:p14="http://schemas.microsoft.com/office/powerpoint/2010/main" val="399071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C988E-7C7C-49F9-8F74-38170C4FE8A0}" type="slidenum">
              <a:rPr lang="en-IN" smtClean="0"/>
              <a:t>2</a:t>
            </a:fld>
            <a:endParaRPr lang="en-IN"/>
          </a:p>
        </p:txBody>
      </p:sp>
    </p:spTree>
    <p:extLst>
      <p:ext uri="{BB962C8B-B14F-4D97-AF65-F5344CB8AC3E}">
        <p14:creationId xmlns:p14="http://schemas.microsoft.com/office/powerpoint/2010/main" val="143272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C988E-7C7C-49F9-8F74-38170C4FE8A0}" type="slidenum">
              <a:rPr lang="en-IN" smtClean="0"/>
              <a:t>3</a:t>
            </a:fld>
            <a:endParaRPr lang="en-IN"/>
          </a:p>
        </p:txBody>
      </p:sp>
    </p:spTree>
    <p:extLst>
      <p:ext uri="{BB962C8B-B14F-4D97-AF65-F5344CB8AC3E}">
        <p14:creationId xmlns:p14="http://schemas.microsoft.com/office/powerpoint/2010/main" val="3383088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21194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714DD-D35A-4F4B-ADB1-A67875E1E44D}"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242668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35590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01687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13338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8714DD-D35A-4F4B-ADB1-A67875E1E44D}" type="datetimeFigureOut">
              <a:rPr lang="en-US" smtClean="0"/>
              <a:t>9/29/21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1327991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8714DD-D35A-4F4B-ADB1-A67875E1E44D}" type="datetimeFigureOut">
              <a:rPr lang="en-US" smtClean="0"/>
              <a:t>9/29/21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266176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130717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6617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41858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714DD-D35A-4F4B-ADB1-A67875E1E44D}"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76467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714DD-D35A-4F4B-ADB1-A67875E1E44D}"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129567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714DD-D35A-4F4B-ADB1-A67875E1E44D}" type="datetimeFigureOut">
              <a:rPr lang="en-US" smtClean="0"/>
              <a:t>9/29/21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409016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714DD-D35A-4F4B-ADB1-A67875E1E44D}" type="datetimeFigureOut">
              <a:rPr lang="en-US" smtClean="0"/>
              <a:t>9/29/21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227295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714DD-D35A-4F4B-ADB1-A67875E1E44D}" type="datetimeFigureOut">
              <a:rPr lang="en-US" smtClean="0"/>
              <a:t>9/29/21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244183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714DD-D35A-4F4B-ADB1-A67875E1E44D}"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39586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714DD-D35A-4F4B-ADB1-A67875E1E44D}"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DFFBAC-5D80-964D-8835-C4956811B94F}" type="slidenum">
              <a:rPr lang="en-US" smtClean="0"/>
              <a:t>‹#›</a:t>
            </a:fld>
            <a:endParaRPr lang="en-US"/>
          </a:p>
        </p:txBody>
      </p:sp>
    </p:spTree>
    <p:extLst>
      <p:ext uri="{BB962C8B-B14F-4D97-AF65-F5344CB8AC3E}">
        <p14:creationId xmlns:p14="http://schemas.microsoft.com/office/powerpoint/2010/main" val="189352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18714DD-D35A-4F4B-ADB1-A67875E1E44D}" type="datetimeFigureOut">
              <a:rPr lang="en-US" smtClean="0"/>
              <a:t>9/29/21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0DFFBAC-5D80-964D-8835-C4956811B94F}" type="slidenum">
              <a:rPr lang="en-US" smtClean="0"/>
              <a:t>‹#›</a:t>
            </a:fld>
            <a:endParaRPr lang="en-US"/>
          </a:p>
        </p:txBody>
      </p:sp>
    </p:spTree>
    <p:extLst>
      <p:ext uri="{BB962C8B-B14F-4D97-AF65-F5344CB8AC3E}">
        <p14:creationId xmlns:p14="http://schemas.microsoft.com/office/powerpoint/2010/main" val="276971608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186-4ED8-2649-A624-CA48FA2711BA}"/>
              </a:ext>
            </a:extLst>
          </p:cNvPr>
          <p:cNvSpPr>
            <a:spLocks noGrp="1"/>
          </p:cNvSpPr>
          <p:nvPr>
            <p:ph type="ctrTitle"/>
          </p:nvPr>
        </p:nvSpPr>
        <p:spPr/>
        <p:txBody>
          <a:bodyPr>
            <a:normAutofit fontScale="90000"/>
          </a:bodyPr>
          <a:lstStyle/>
          <a:p>
            <a:br>
              <a:rPr lang="en-IN" dirty="0"/>
            </a:br>
            <a:br>
              <a:rPr lang="en-IN" dirty="0"/>
            </a:br>
            <a:br>
              <a:rPr lang="en-IN" dirty="0"/>
            </a:br>
            <a:r>
              <a:rPr lang="en-US" dirty="0"/>
              <a:t>Credit EDA Case Study </a:t>
            </a:r>
            <a:r>
              <a:rPr lang="en-IN" b="1" dirty="0"/>
              <a:t> </a:t>
            </a:r>
            <a:br>
              <a:rPr lang="en-IN" b="1" dirty="0"/>
            </a:br>
            <a:endParaRPr lang="en-US" dirty="0"/>
          </a:p>
        </p:txBody>
      </p:sp>
      <p:sp>
        <p:nvSpPr>
          <p:cNvPr id="3" name="Subtitle 2">
            <a:extLst>
              <a:ext uri="{FF2B5EF4-FFF2-40B4-BE49-F238E27FC236}">
                <a16:creationId xmlns:a16="http://schemas.microsoft.com/office/drawing/2014/main" id="{D34C3CC2-BBFC-514B-ACF1-36DB1729AFD7}"/>
              </a:ext>
            </a:extLst>
          </p:cNvPr>
          <p:cNvSpPr>
            <a:spLocks noGrp="1"/>
          </p:cNvSpPr>
          <p:nvPr>
            <p:ph type="subTitle" idx="1"/>
          </p:nvPr>
        </p:nvSpPr>
        <p:spPr>
          <a:xfrm>
            <a:off x="1202652" y="4390328"/>
            <a:ext cx="7315200" cy="914400"/>
          </a:xfrm>
        </p:spPr>
        <p:txBody>
          <a:bodyPr/>
          <a:lstStyle/>
          <a:p>
            <a:r>
              <a:rPr lang="en-US" dirty="0"/>
              <a:t>By – Sahithi Priya</a:t>
            </a:r>
          </a:p>
          <a:p>
            <a:r>
              <a:rPr lang="en-US" dirty="0"/>
              <a:t>        Yash Sharma</a:t>
            </a:r>
          </a:p>
        </p:txBody>
      </p:sp>
    </p:spTree>
    <p:extLst>
      <p:ext uri="{BB962C8B-B14F-4D97-AF65-F5344CB8AC3E}">
        <p14:creationId xmlns:p14="http://schemas.microsoft.com/office/powerpoint/2010/main" val="380317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C256-E494-4177-99EF-CFB279546838}"/>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Type check</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E113EED-1484-4E76-B94F-70255756A903}"/>
              </a:ext>
            </a:extLst>
          </p:cNvPr>
          <p:cNvSpPr>
            <a:spLocks noGrp="1"/>
          </p:cNvSpPr>
          <p:nvPr>
            <p:ph idx="1"/>
          </p:nvPr>
        </p:nvSpPr>
        <p:spPr>
          <a:xfrm>
            <a:off x="839498" y="2472479"/>
            <a:ext cx="10743821" cy="2118971"/>
          </a:xfrm>
        </p:spPr>
        <p:txBody>
          <a:bodyPr>
            <a:normAutofit/>
          </a:bodyPr>
          <a:lstStyle/>
          <a:p>
            <a:r>
              <a:rPr lang="en-US" sz="1400" dirty="0">
                <a:solidFill>
                  <a:srgbClr val="16AAA6"/>
                </a:solidFill>
                <a:latin typeface="Calibri" panose="020F0502020204030204" pitchFamily="34" charset="0"/>
                <a:cs typeface="Calibri" panose="020F0502020204030204" pitchFamily="34" charset="0"/>
              </a:rPr>
              <a:t>Plotting Bar chart to identify data types of each column and analyze respectively.</a:t>
            </a:r>
          </a:p>
          <a:p>
            <a:pPr algn="l">
              <a:buFont typeface="+mj-lt"/>
              <a:buAutoNum type="arabicPeriod"/>
            </a:pPr>
            <a:r>
              <a:rPr lang="en-IN" sz="1400" dirty="0">
                <a:solidFill>
                  <a:srgbClr val="16AAA6"/>
                </a:solidFill>
                <a:latin typeface="Calibri" panose="020F0502020204030204" pitchFamily="34" charset="0"/>
                <a:cs typeface="Calibri" panose="020F0502020204030204" pitchFamily="34" charset="0"/>
              </a:rPr>
              <a:t>Columns specific to Flag are found to be discrete numerical values as 0/1 pairs to N/Y, but FLAG_OWN_CAR, FLAG_OWN_REALTY tends to follow N/Y only so let us change to type to discrete numerical</a:t>
            </a:r>
          </a:p>
          <a:p>
            <a:pPr algn="l">
              <a:buFont typeface="+mj-lt"/>
              <a:buAutoNum type="arabicPeriod"/>
            </a:pPr>
            <a:r>
              <a:rPr lang="en-IN" sz="1400" dirty="0">
                <a:solidFill>
                  <a:srgbClr val="16AAA6"/>
                </a:solidFill>
                <a:latin typeface="Calibri" panose="020F0502020204030204" pitchFamily="34" charset="0"/>
                <a:cs typeface="Calibri" panose="020F0502020204030204" pitchFamily="34" charset="0"/>
              </a:rPr>
              <a:t>Columns specific to Days present in Integer as these are whole values summarising count of days, except DAYS_REGISTRATION ,DAYS_LAST_PHONE_CHANGE which exist in float.</a:t>
            </a:r>
          </a:p>
          <a:p>
            <a:pPr algn="l">
              <a:buFont typeface="+mj-lt"/>
              <a:buAutoNum type="arabicPeriod"/>
            </a:pPr>
            <a:r>
              <a:rPr lang="en-IN" sz="1400" dirty="0">
                <a:solidFill>
                  <a:srgbClr val="16AAA6"/>
                </a:solidFill>
                <a:latin typeface="Calibri" panose="020F0502020204030204" pitchFamily="34" charset="0"/>
                <a:cs typeface="Calibri" panose="020F0502020204030204" pitchFamily="34" charset="0"/>
              </a:rPr>
              <a:t>CNT_FAM_MEMBERS Column found to be in float though it is set of whole values defining count of family members.</a:t>
            </a:r>
          </a:p>
          <a:p>
            <a:pPr marL="742950" lvl="1" indent="-285750" algn="l">
              <a:buFont typeface="+mj-lt"/>
              <a:buAutoNum type="arabicPeriod"/>
            </a:pPr>
            <a:r>
              <a:rPr lang="en-IN" sz="1400" dirty="0">
                <a:solidFill>
                  <a:srgbClr val="16AAA6"/>
                </a:solidFill>
                <a:latin typeface="Calibri" panose="020F0502020204030204" pitchFamily="34" charset="0"/>
                <a:cs typeface="Calibri" panose="020F0502020204030204" pitchFamily="34" charset="0"/>
              </a:rPr>
              <a:t>Days column are in negative which to be modified by absolute representation of them</a:t>
            </a:r>
          </a:p>
          <a:p>
            <a:endParaRPr lang="en-US" sz="1400" dirty="0">
              <a:solidFill>
                <a:schemeClr val="accent1">
                  <a:lumMod val="50000"/>
                </a:schemeClr>
              </a:solidFill>
              <a:latin typeface="Calibri" panose="020F0502020204030204" pitchFamily="34" charset="0"/>
              <a:cs typeface="Calibri" panose="020F0502020204030204" pitchFamily="34" charset="0"/>
            </a:endParaRPr>
          </a:p>
          <a:p>
            <a:endParaRPr lang="en-IN" sz="1400"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D34C0D3-8CB2-4D19-BD2E-2E7955EE4E1F}"/>
              </a:ext>
            </a:extLst>
          </p:cNvPr>
          <p:cNvPicPr>
            <a:picLocks noChangeAspect="1"/>
          </p:cNvPicPr>
          <p:nvPr/>
        </p:nvPicPr>
        <p:blipFill>
          <a:blip r:embed="rId2"/>
          <a:stretch>
            <a:fillRect/>
          </a:stretch>
        </p:blipFill>
        <p:spPr>
          <a:xfrm>
            <a:off x="1017550" y="4551743"/>
            <a:ext cx="10387719" cy="1985059"/>
          </a:xfrm>
          <a:prstGeom prst="rect">
            <a:avLst/>
          </a:prstGeom>
        </p:spPr>
      </p:pic>
    </p:spTree>
    <p:extLst>
      <p:ext uri="{BB962C8B-B14F-4D97-AF65-F5344CB8AC3E}">
        <p14:creationId xmlns:p14="http://schemas.microsoft.com/office/powerpoint/2010/main" val="403717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8FD6-5AEC-4320-836A-F6F27FD2C283}"/>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Outlier Analysis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B957BAD-681D-4EF6-8E4B-EC0CF6D98945}"/>
              </a:ext>
            </a:extLst>
          </p:cNvPr>
          <p:cNvSpPr>
            <a:spLocks noGrp="1"/>
          </p:cNvSpPr>
          <p:nvPr>
            <p:ph idx="1"/>
          </p:nvPr>
        </p:nvSpPr>
        <p:spPr>
          <a:xfrm>
            <a:off x="680393" y="2468032"/>
            <a:ext cx="4875456" cy="4268434"/>
          </a:xfrm>
        </p:spPr>
        <p:txBody>
          <a:bodyPr>
            <a:norm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Numerical Columns</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Analysing the numerical columns outlier percentage ,Skew(must be between -1 and 1) till k factor/whisker width of 3 which defines extreme values/outliers. </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 The columns contain high outlier percent at 3 std and high skew value, either due to data issue or junk, therefore we shall drop the columns to avoid further analysis</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We have dropped columns with outlier percentage is more 1% or whisker width *3 and have less significance.</a:t>
            </a:r>
          </a:p>
          <a:p>
            <a:pPr>
              <a:buFont typeface="+mj-lt"/>
              <a:buAutoNum type="arabicPeriod"/>
            </a:pPr>
            <a:r>
              <a:rPr lang="en-IN" sz="1400" b="1" dirty="0">
                <a:solidFill>
                  <a:schemeClr val="accent1">
                    <a:lumMod val="50000"/>
                  </a:schemeClr>
                </a:solidFill>
                <a:latin typeface="Calibri" panose="020F0502020204030204" pitchFamily="34" charset="0"/>
                <a:cs typeface="Calibri" panose="020F0502020204030204" pitchFamily="34" charset="0"/>
              </a:rPr>
              <a:t>Flooring and Capping Technique</a:t>
            </a:r>
            <a:r>
              <a:rPr lang="en-IN" sz="1400" dirty="0">
                <a:solidFill>
                  <a:schemeClr val="accent1">
                    <a:lumMod val="50000"/>
                  </a:schemeClr>
                </a:solidFill>
                <a:latin typeface="Calibri" panose="020F0502020204030204" pitchFamily="34" charset="0"/>
                <a:cs typeface="Calibri" panose="020F0502020204030204" pitchFamily="34" charset="0"/>
              </a:rPr>
              <a:t>:</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For other columns we have dropper records with outlier percent greater than3 and used flooring &amp; capping the values at (1%, 99%) percentile on extreme outliers less than 1% quantile with 1% quantile , similarly for far outs to 99% quantile.</a:t>
            </a:r>
          </a:p>
          <a:p>
            <a:endParaRPr lang="en-IN" sz="1400"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8763A52-1EDE-4293-A02A-ADAB05A543A3}"/>
              </a:ext>
            </a:extLst>
          </p:cNvPr>
          <p:cNvPicPr>
            <a:picLocks noChangeAspect="1"/>
          </p:cNvPicPr>
          <p:nvPr/>
        </p:nvPicPr>
        <p:blipFill>
          <a:blip r:embed="rId2"/>
          <a:stretch>
            <a:fillRect/>
          </a:stretch>
        </p:blipFill>
        <p:spPr>
          <a:xfrm>
            <a:off x="5691629" y="2468032"/>
            <a:ext cx="3255601" cy="2273254"/>
          </a:xfrm>
          <a:prstGeom prst="rect">
            <a:avLst/>
          </a:prstGeom>
        </p:spPr>
      </p:pic>
      <p:pic>
        <p:nvPicPr>
          <p:cNvPr id="7" name="Picture 6">
            <a:extLst>
              <a:ext uri="{FF2B5EF4-FFF2-40B4-BE49-F238E27FC236}">
                <a16:creationId xmlns:a16="http://schemas.microsoft.com/office/drawing/2014/main" id="{8F327EF4-D6E1-4277-8475-78A0228BEF40}"/>
              </a:ext>
            </a:extLst>
          </p:cNvPr>
          <p:cNvPicPr>
            <a:picLocks noChangeAspect="1"/>
          </p:cNvPicPr>
          <p:nvPr/>
        </p:nvPicPr>
        <p:blipFill>
          <a:blip r:embed="rId3"/>
          <a:stretch>
            <a:fillRect/>
          </a:stretch>
        </p:blipFill>
        <p:spPr>
          <a:xfrm>
            <a:off x="8159853" y="4537803"/>
            <a:ext cx="3513027" cy="2371125"/>
          </a:xfrm>
          <a:prstGeom prst="rect">
            <a:avLst/>
          </a:prstGeom>
        </p:spPr>
      </p:pic>
    </p:spTree>
    <p:extLst>
      <p:ext uri="{BB962C8B-B14F-4D97-AF65-F5344CB8AC3E}">
        <p14:creationId xmlns:p14="http://schemas.microsoft.com/office/powerpoint/2010/main" val="204095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65D7-94A5-43C8-8AB8-EF2B4EBBC07B}"/>
              </a:ext>
            </a:extLst>
          </p:cNvPr>
          <p:cNvSpPr>
            <a:spLocks noGrp="1"/>
          </p:cNvSpPr>
          <p:nvPr>
            <p:ph type="title"/>
          </p:nvPr>
        </p:nvSpPr>
        <p:spPr/>
        <p:txBody>
          <a:bodyPr/>
          <a:lstStyle/>
          <a:p>
            <a:r>
              <a:rPr lang="en-US" b="1" dirty="0">
                <a:solidFill>
                  <a:schemeClr val="bg1"/>
                </a:solidFill>
                <a:latin typeface="Calibri" panose="020F0502020204030204" pitchFamily="34" charset="0"/>
                <a:cs typeface="Calibri" panose="020F0502020204030204" pitchFamily="34" charset="0"/>
              </a:rPr>
              <a:t>Categorical columns</a:t>
            </a:r>
            <a:br>
              <a:rPr lang="en-US" b="1" dirty="0">
                <a:solidFill>
                  <a:schemeClr val="accent1">
                    <a:lumMod val="50000"/>
                  </a:schemeClr>
                </a:solidFill>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242BBA8-C41F-42E2-864F-76290B653E47}"/>
              </a:ext>
            </a:extLst>
          </p:cNvPr>
          <p:cNvSpPr>
            <a:spLocks noGrp="1"/>
          </p:cNvSpPr>
          <p:nvPr>
            <p:ph idx="1"/>
          </p:nvPr>
        </p:nvSpPr>
        <p:spPr>
          <a:xfrm>
            <a:off x="1154954" y="2525102"/>
            <a:ext cx="8825659" cy="3416300"/>
          </a:xfrm>
        </p:spPr>
        <p:txBody>
          <a:bodyPr>
            <a:normAutofit/>
          </a:bodyPr>
          <a:lstStyle/>
          <a:p>
            <a:pPr>
              <a:buFont typeface="+mj-lt"/>
              <a:buAutoNum type="arabicPeriod"/>
            </a:pPr>
            <a:r>
              <a:rPr lang="en-IN" sz="1400" dirty="0" err="1">
                <a:solidFill>
                  <a:srgbClr val="16AAA6"/>
                </a:solidFill>
                <a:latin typeface="Calibri" panose="020F0502020204030204" pitchFamily="34" charset="0"/>
                <a:cs typeface="Calibri" panose="020F0502020204030204" pitchFamily="34" charset="0"/>
              </a:rPr>
              <a:t>CODE_Gender</a:t>
            </a:r>
            <a:r>
              <a:rPr lang="en-IN" sz="1400" dirty="0">
                <a:solidFill>
                  <a:srgbClr val="16AAA6"/>
                </a:solidFill>
                <a:latin typeface="Calibri" panose="020F0502020204030204" pitchFamily="34" charset="0"/>
                <a:cs typeface="Calibri" panose="020F0502020204030204" pitchFamily="34" charset="0"/>
              </a:rPr>
              <a:t> column: Replacing XNA with mode of distribution since Female has high frequency value and XNA does not mean any value.</a:t>
            </a:r>
          </a:p>
          <a:p>
            <a:pPr>
              <a:buFont typeface="+mj-lt"/>
              <a:buAutoNum type="arabicPeriod"/>
            </a:pPr>
            <a:endParaRPr lang="en-IN" sz="1400" dirty="0">
              <a:solidFill>
                <a:srgbClr val="16AAA6"/>
              </a:solidFill>
              <a:latin typeface="Calibri" panose="020F0502020204030204" pitchFamily="34" charset="0"/>
              <a:cs typeface="Calibri" panose="020F0502020204030204" pitchFamily="34" charset="0"/>
            </a:endParaRPr>
          </a:p>
          <a:p>
            <a:pPr>
              <a:buFont typeface="+mj-lt"/>
              <a:buAutoNum type="arabicPeriod"/>
            </a:pPr>
            <a:endParaRPr lang="en-IN" sz="1400" dirty="0">
              <a:solidFill>
                <a:srgbClr val="16AAA6"/>
              </a:solidFill>
              <a:latin typeface="Calibri" panose="020F0502020204030204" pitchFamily="34" charset="0"/>
              <a:cs typeface="Calibri" panose="020F0502020204030204" pitchFamily="34" charset="0"/>
            </a:endParaRPr>
          </a:p>
          <a:p>
            <a:pPr marL="0" indent="0">
              <a:buNone/>
            </a:pPr>
            <a:endParaRPr lang="en-IN" sz="1400" dirty="0">
              <a:solidFill>
                <a:srgbClr val="16AAA6"/>
              </a:solidFill>
              <a:latin typeface="Calibri" panose="020F0502020204030204" pitchFamily="34" charset="0"/>
              <a:cs typeface="Calibri" panose="020F0502020204030204" pitchFamily="34" charset="0"/>
            </a:endParaRP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Occupation Type Column: From analysis , we can observe these values XNA  not found for random observations, as these are not filled by clients whose income type is Pensioner. Therefore replace these values with specific column value as "Unknown" defining Pensioners</a:t>
            </a:r>
          </a:p>
          <a:p>
            <a:pPr>
              <a:buFont typeface="+mj-lt"/>
              <a:buAutoNum type="arabicPeriod"/>
            </a:pPr>
            <a:endParaRPr lang="en-IN" sz="1400" b="1" dirty="0">
              <a:solidFill>
                <a:schemeClr val="accent1">
                  <a:lumMod val="50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1">
                  <a:lumMod val="50000"/>
                </a:schemeClr>
              </a:solidFill>
              <a:latin typeface="Calibri" panose="020F0502020204030204" pitchFamily="34" charset="0"/>
              <a:cs typeface="Calibri" panose="020F0502020204030204" pitchFamily="34" charset="0"/>
            </a:endParaRPr>
          </a:p>
          <a:p>
            <a:endParaRPr lang="en-IN" sz="1400"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CC70D9-D44E-4FEF-844A-E2E9687BDE30}"/>
              </a:ext>
            </a:extLst>
          </p:cNvPr>
          <p:cNvPicPr>
            <a:picLocks noChangeAspect="1"/>
          </p:cNvPicPr>
          <p:nvPr/>
        </p:nvPicPr>
        <p:blipFill>
          <a:blip r:embed="rId2"/>
          <a:stretch>
            <a:fillRect/>
          </a:stretch>
        </p:blipFill>
        <p:spPr>
          <a:xfrm>
            <a:off x="1529380" y="5285164"/>
            <a:ext cx="8451233" cy="1312476"/>
          </a:xfrm>
          <a:prstGeom prst="rect">
            <a:avLst/>
          </a:prstGeom>
        </p:spPr>
      </p:pic>
      <p:pic>
        <p:nvPicPr>
          <p:cNvPr id="7" name="Picture 6">
            <a:extLst>
              <a:ext uri="{FF2B5EF4-FFF2-40B4-BE49-F238E27FC236}">
                <a16:creationId xmlns:a16="http://schemas.microsoft.com/office/drawing/2014/main" id="{DA6E7E89-0844-44AA-B123-6C165CAF456D}"/>
              </a:ext>
            </a:extLst>
          </p:cNvPr>
          <p:cNvPicPr>
            <a:picLocks noChangeAspect="1"/>
          </p:cNvPicPr>
          <p:nvPr/>
        </p:nvPicPr>
        <p:blipFill>
          <a:blip r:embed="rId3"/>
          <a:stretch>
            <a:fillRect/>
          </a:stretch>
        </p:blipFill>
        <p:spPr>
          <a:xfrm>
            <a:off x="1551008" y="3387432"/>
            <a:ext cx="3118452" cy="979349"/>
          </a:xfrm>
          <a:prstGeom prst="rect">
            <a:avLst/>
          </a:prstGeom>
        </p:spPr>
      </p:pic>
    </p:spTree>
    <p:extLst>
      <p:ext uri="{BB962C8B-B14F-4D97-AF65-F5344CB8AC3E}">
        <p14:creationId xmlns:p14="http://schemas.microsoft.com/office/powerpoint/2010/main" val="142644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5142-6E39-4DB4-AB1D-C8BCD1CD4512}"/>
              </a:ext>
            </a:extLst>
          </p:cNvPr>
          <p:cNvSpPr>
            <a:spLocks noGrp="1"/>
          </p:cNvSpPr>
          <p:nvPr>
            <p:ph type="title"/>
          </p:nvPr>
        </p:nvSpPr>
        <p:spPr/>
        <p:txBody>
          <a:bodyPr/>
          <a:lstStyle/>
          <a:p>
            <a:r>
              <a:rPr lang="en-IN" b="1" dirty="0">
                <a:solidFill>
                  <a:schemeClr val="bg1"/>
                </a:solidFill>
                <a:effectLst/>
                <a:latin typeface="Helvetica Neue"/>
              </a:rPr>
              <a:t>Scaling/Binning of Columns</a:t>
            </a:r>
            <a:endParaRPr lang="en-IN" dirty="0">
              <a:solidFill>
                <a:schemeClr val="bg1"/>
              </a:solidFill>
            </a:endParaRPr>
          </a:p>
        </p:txBody>
      </p:sp>
      <p:sp>
        <p:nvSpPr>
          <p:cNvPr id="3" name="Content Placeholder 2">
            <a:extLst>
              <a:ext uri="{FF2B5EF4-FFF2-40B4-BE49-F238E27FC236}">
                <a16:creationId xmlns:a16="http://schemas.microsoft.com/office/drawing/2014/main" id="{A556C4CC-23C6-48EA-8FB4-027E85DE3DF8}"/>
              </a:ext>
            </a:extLst>
          </p:cNvPr>
          <p:cNvSpPr>
            <a:spLocks noGrp="1"/>
          </p:cNvSpPr>
          <p:nvPr>
            <p:ph idx="1"/>
          </p:nvPr>
        </p:nvSpPr>
        <p:spPr>
          <a:xfrm>
            <a:off x="720845" y="2602696"/>
            <a:ext cx="6913397" cy="2547234"/>
          </a:xfrm>
        </p:spPr>
        <p:txBody>
          <a:bodyPr>
            <a:normAutofit/>
          </a:bodyPr>
          <a:lstStyle/>
          <a:p>
            <a:pPr marL="0" indent="0">
              <a:buNone/>
            </a:pPr>
            <a:r>
              <a:rPr lang="en-US" sz="1400" dirty="0">
                <a:solidFill>
                  <a:srgbClr val="16AAA6"/>
                </a:solidFill>
                <a:latin typeface="Calibri" panose="020F0502020204030204" pitchFamily="34" charset="0"/>
                <a:cs typeface="Calibri" panose="020F0502020204030204" pitchFamily="34" charset="0"/>
              </a:rPr>
              <a:t>Binning the DAYS_XXX, CNT_XXX, AMT_XX(Not REQ) columns to understand better insights from them and also to support in future analysis.</a:t>
            </a:r>
          </a:p>
          <a:p>
            <a:endParaRPr lang="en-IN" sz="1400" dirty="0">
              <a:solidFill>
                <a:srgbClr val="16AAA6"/>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D356253-39EF-499D-9E5D-5A07F300003B}"/>
              </a:ext>
            </a:extLst>
          </p:cNvPr>
          <p:cNvPicPr>
            <a:picLocks noChangeAspect="1"/>
          </p:cNvPicPr>
          <p:nvPr/>
        </p:nvPicPr>
        <p:blipFill>
          <a:blip r:embed="rId2"/>
          <a:stretch>
            <a:fillRect/>
          </a:stretch>
        </p:blipFill>
        <p:spPr>
          <a:xfrm>
            <a:off x="7790600" y="2441586"/>
            <a:ext cx="3280446" cy="1974828"/>
          </a:xfrm>
          <a:prstGeom prst="rect">
            <a:avLst/>
          </a:prstGeom>
        </p:spPr>
      </p:pic>
      <p:pic>
        <p:nvPicPr>
          <p:cNvPr id="9" name="Picture 8">
            <a:extLst>
              <a:ext uri="{FF2B5EF4-FFF2-40B4-BE49-F238E27FC236}">
                <a16:creationId xmlns:a16="http://schemas.microsoft.com/office/drawing/2014/main" id="{C18C408D-D8E1-4840-925D-D9784FA0FC27}"/>
              </a:ext>
            </a:extLst>
          </p:cNvPr>
          <p:cNvPicPr>
            <a:picLocks noChangeAspect="1"/>
          </p:cNvPicPr>
          <p:nvPr/>
        </p:nvPicPr>
        <p:blipFill>
          <a:blip r:embed="rId3"/>
          <a:stretch>
            <a:fillRect/>
          </a:stretch>
        </p:blipFill>
        <p:spPr>
          <a:xfrm>
            <a:off x="7694348" y="4656109"/>
            <a:ext cx="3897963" cy="1989585"/>
          </a:xfrm>
          <a:prstGeom prst="rect">
            <a:avLst/>
          </a:prstGeom>
        </p:spPr>
      </p:pic>
      <p:pic>
        <p:nvPicPr>
          <p:cNvPr id="11" name="Picture 10">
            <a:extLst>
              <a:ext uri="{FF2B5EF4-FFF2-40B4-BE49-F238E27FC236}">
                <a16:creationId xmlns:a16="http://schemas.microsoft.com/office/drawing/2014/main" id="{07403B8D-5181-49F1-9366-C37F8300CDD8}"/>
              </a:ext>
            </a:extLst>
          </p:cNvPr>
          <p:cNvPicPr>
            <a:picLocks noChangeAspect="1"/>
          </p:cNvPicPr>
          <p:nvPr/>
        </p:nvPicPr>
        <p:blipFill>
          <a:blip r:embed="rId4"/>
          <a:stretch>
            <a:fillRect/>
          </a:stretch>
        </p:blipFill>
        <p:spPr>
          <a:xfrm>
            <a:off x="226994" y="3669333"/>
            <a:ext cx="7503500" cy="2766191"/>
          </a:xfrm>
          <a:prstGeom prst="rect">
            <a:avLst/>
          </a:prstGeom>
        </p:spPr>
      </p:pic>
    </p:spTree>
    <p:extLst>
      <p:ext uri="{BB962C8B-B14F-4D97-AF65-F5344CB8AC3E}">
        <p14:creationId xmlns:p14="http://schemas.microsoft.com/office/powerpoint/2010/main" val="215443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5D50-0231-41A0-9E02-FABAFF772C78}"/>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ANALYSIS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FBD60D-D380-4844-9892-597E59D5E636}"/>
              </a:ext>
            </a:extLst>
          </p:cNvPr>
          <p:cNvSpPr>
            <a:spLocks noGrp="1"/>
          </p:cNvSpPr>
          <p:nvPr>
            <p:ph idx="1"/>
          </p:nvPr>
        </p:nvSpPr>
        <p:spPr>
          <a:xfrm>
            <a:off x="645669" y="2468032"/>
            <a:ext cx="3486494" cy="3666550"/>
          </a:xfrm>
        </p:spPr>
        <p:txBody>
          <a:bodyPr>
            <a:normAutofit/>
          </a:bodyPr>
          <a:lstStyle/>
          <a:p>
            <a:r>
              <a:rPr lang="en-US" b="1" dirty="0">
                <a:solidFill>
                  <a:schemeClr val="accent1">
                    <a:lumMod val="50000"/>
                  </a:schemeClr>
                </a:solidFill>
                <a:latin typeface="Calibri" panose="020F0502020204030204" pitchFamily="34" charset="0"/>
                <a:cs typeface="Calibri" panose="020F0502020204030204" pitchFamily="34" charset="0"/>
              </a:rPr>
              <a:t>Univariate Analysis</a:t>
            </a:r>
          </a:p>
          <a:p>
            <a:pPr marL="0" indent="0" algn="l">
              <a:buNone/>
            </a:pPr>
            <a:endParaRPr lang="en-IN" sz="1400" dirty="0">
              <a:solidFill>
                <a:schemeClr val="accent1">
                  <a:lumMod val="50000"/>
                </a:schemeClr>
              </a:solidFill>
              <a:latin typeface="Calibri" panose="020F0502020204030204" pitchFamily="34" charset="0"/>
              <a:cs typeface="Calibri" panose="020F0502020204030204" pitchFamily="34" charset="0"/>
            </a:endParaRPr>
          </a:p>
          <a:p>
            <a:pPr marL="0" indent="0" algn="l">
              <a:buNone/>
            </a:pPr>
            <a:r>
              <a:rPr lang="en-IN" sz="1400" b="1" dirty="0">
                <a:solidFill>
                  <a:schemeClr val="accent1">
                    <a:lumMod val="50000"/>
                  </a:schemeClr>
                </a:solidFill>
                <a:latin typeface="Calibri" panose="020F0502020204030204" pitchFamily="34" charset="0"/>
                <a:cs typeface="Calibri" panose="020F0502020204030204" pitchFamily="34" charset="0"/>
              </a:rPr>
              <a:t>DATA Imbalance </a:t>
            </a:r>
            <a:r>
              <a:rPr lang="en-IN" sz="1400" dirty="0">
                <a:solidFill>
                  <a:schemeClr val="accent1">
                    <a:lumMod val="50000"/>
                  </a:schemeClr>
                </a:solidFill>
                <a:latin typeface="Calibri" panose="020F0502020204030204" pitchFamily="34" charset="0"/>
                <a:cs typeface="Calibri" panose="020F0502020204030204" pitchFamily="34" charset="0"/>
              </a:rPr>
              <a:t>:</a:t>
            </a:r>
          </a:p>
          <a:p>
            <a:pPr algn="l">
              <a:buFont typeface="+mj-lt"/>
              <a:buAutoNum type="arabicPeriod"/>
            </a:pPr>
            <a:r>
              <a:rPr lang="en-IN" sz="1400" dirty="0">
                <a:solidFill>
                  <a:srgbClr val="16AAA6"/>
                </a:solidFill>
                <a:latin typeface="Calibri" panose="020F0502020204030204" pitchFamily="34" charset="0"/>
                <a:cs typeface="Calibri" panose="020F0502020204030204" pitchFamily="34" charset="0"/>
              </a:rPr>
              <a:t>We could see that there is high distribution of records tends towards Target variable 0 than 1 , therefore imbalance exist in these 2 classes i.e. Payers with and without payment difficulties.</a:t>
            </a:r>
          </a:p>
          <a:p>
            <a:endParaRPr lang="en-IN" sz="1400"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E2EA218-2CC6-42BB-A50A-CED76FFCDA99}"/>
              </a:ext>
            </a:extLst>
          </p:cNvPr>
          <p:cNvPicPr>
            <a:picLocks noChangeAspect="1"/>
          </p:cNvPicPr>
          <p:nvPr/>
        </p:nvPicPr>
        <p:blipFill>
          <a:blip r:embed="rId2"/>
          <a:stretch>
            <a:fillRect/>
          </a:stretch>
        </p:blipFill>
        <p:spPr>
          <a:xfrm>
            <a:off x="4132163" y="2804984"/>
            <a:ext cx="7170405" cy="3172267"/>
          </a:xfrm>
          <a:prstGeom prst="rect">
            <a:avLst/>
          </a:prstGeom>
        </p:spPr>
      </p:pic>
    </p:spTree>
    <p:extLst>
      <p:ext uri="{BB962C8B-B14F-4D97-AF65-F5344CB8AC3E}">
        <p14:creationId xmlns:p14="http://schemas.microsoft.com/office/powerpoint/2010/main" val="228078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483B-BB60-485C-9778-EB15B0A31193}"/>
              </a:ext>
            </a:extLst>
          </p:cNvPr>
          <p:cNvSpPr>
            <a:spLocks noGrp="1"/>
          </p:cNvSpPr>
          <p:nvPr>
            <p:ph type="title"/>
          </p:nvPr>
        </p:nvSpPr>
        <p:spPr>
          <a:xfrm>
            <a:off x="749840" y="973668"/>
            <a:ext cx="8761413" cy="706964"/>
          </a:xfrm>
        </p:spPr>
        <p:txBody>
          <a:bodyPr/>
          <a:lstStyle/>
          <a:p>
            <a:r>
              <a:rPr lang="en-US" b="1" dirty="0">
                <a:solidFill>
                  <a:schemeClr val="bg1"/>
                </a:solidFill>
                <a:latin typeface="Calibri" panose="020F0502020204030204" pitchFamily="34" charset="0"/>
                <a:cs typeface="Calibri" panose="020F0502020204030204" pitchFamily="34" charset="0"/>
              </a:rPr>
              <a:t>BIVARIANT ANALYSIS</a:t>
            </a:r>
            <a:endParaRPr lang="en-IN" b="1" dirty="0">
              <a:solidFill>
                <a:schemeClr val="bg1"/>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DA22C069-F0C3-40D3-AE5E-57EE9A2DF2B2}"/>
              </a:ext>
            </a:extLst>
          </p:cNvPr>
          <p:cNvPicPr>
            <a:picLocks noGrp="1" noChangeAspect="1"/>
          </p:cNvPicPr>
          <p:nvPr>
            <p:ph idx="1"/>
          </p:nvPr>
        </p:nvPicPr>
        <p:blipFill>
          <a:blip r:embed="rId2"/>
          <a:stretch>
            <a:fillRect/>
          </a:stretch>
        </p:blipFill>
        <p:spPr>
          <a:xfrm>
            <a:off x="6103376" y="2421298"/>
            <a:ext cx="5962279" cy="2376409"/>
          </a:xfrm>
        </p:spPr>
      </p:pic>
      <p:pic>
        <p:nvPicPr>
          <p:cNvPr id="11" name="Picture 10">
            <a:extLst>
              <a:ext uri="{FF2B5EF4-FFF2-40B4-BE49-F238E27FC236}">
                <a16:creationId xmlns:a16="http://schemas.microsoft.com/office/drawing/2014/main" id="{86A9C644-FB4A-4BD9-9043-5266589206CA}"/>
              </a:ext>
            </a:extLst>
          </p:cNvPr>
          <p:cNvPicPr>
            <a:picLocks noChangeAspect="1"/>
          </p:cNvPicPr>
          <p:nvPr/>
        </p:nvPicPr>
        <p:blipFill>
          <a:blip r:embed="rId3"/>
          <a:stretch>
            <a:fillRect/>
          </a:stretch>
        </p:blipFill>
        <p:spPr>
          <a:xfrm>
            <a:off x="6162858" y="4675141"/>
            <a:ext cx="5843314" cy="2152528"/>
          </a:xfrm>
          <a:prstGeom prst="rect">
            <a:avLst/>
          </a:prstGeom>
        </p:spPr>
      </p:pic>
      <p:sp>
        <p:nvSpPr>
          <p:cNvPr id="13" name="TextBox 12">
            <a:extLst>
              <a:ext uri="{FF2B5EF4-FFF2-40B4-BE49-F238E27FC236}">
                <a16:creationId xmlns:a16="http://schemas.microsoft.com/office/drawing/2014/main" id="{0C1D8FB9-EC9E-40F3-8999-764958E64E24}"/>
              </a:ext>
            </a:extLst>
          </p:cNvPr>
          <p:cNvSpPr txBox="1"/>
          <p:nvPr/>
        </p:nvSpPr>
        <p:spPr>
          <a:xfrm>
            <a:off x="338560" y="2498790"/>
            <a:ext cx="6094070" cy="3970318"/>
          </a:xfrm>
          <a:prstGeom prst="rect">
            <a:avLst/>
          </a:prstGeom>
          <a:noFill/>
        </p:spPr>
        <p:txBody>
          <a:bodyPr wrap="square">
            <a:spAutoFit/>
          </a:bodyPr>
          <a:lstStyle/>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Perc of unaccompanied clients have higher defaulters than repayers.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rate is found to be higher than repayers in Working category, lesser ratio in State Servant.</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percent is higher than repayers in Secondary/special, lesser in Higher education.</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perc is greater than repayers in Single/not married and civil marriage.</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High Default percentage is found in people staying with parents than repayers.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percentage is higher in Labourers followed by Sales staff, in both defaulters rate is higher than repayers.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perc. is higher in Business Entity Type3 followed by self employed, in both defaulters rate is higher than repayers.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 Retired employers tends lesser ratio indication of successful repayment. Also defaulters tend to decrease with increase in employers experience</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Lesser than age of 40, defaulter rate increased with days birth indicating young people facing higher payment difficulties.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Defaulters percentage ratio to repayers increases as </a:t>
            </a:r>
            <a:r>
              <a:rPr lang="en-IN" sz="1400" b="1" i="0" dirty="0" err="1">
                <a:solidFill>
                  <a:srgbClr val="16AAA6"/>
                </a:solidFill>
                <a:effectLst/>
                <a:latin typeface="Calibri" panose="020F0502020204030204" pitchFamily="34" charset="0"/>
                <a:cs typeface="Calibri" panose="020F0502020204030204" pitchFamily="34" charset="0"/>
              </a:rPr>
              <a:t>CNt_children</a:t>
            </a:r>
            <a:r>
              <a:rPr lang="en-IN" sz="1400" b="1" i="0" dirty="0">
                <a:solidFill>
                  <a:srgbClr val="16AAA6"/>
                </a:solidFill>
                <a:effectLst/>
                <a:latin typeface="Calibri" panose="020F0502020204030204" pitchFamily="34" charset="0"/>
                <a:cs typeface="Calibri" panose="020F0502020204030204" pitchFamily="34" charset="0"/>
              </a:rPr>
              <a:t>, </a:t>
            </a:r>
            <a:r>
              <a:rPr lang="en-IN" sz="1400" b="1" i="0" dirty="0" err="1">
                <a:solidFill>
                  <a:srgbClr val="16AAA6"/>
                </a:solidFill>
                <a:effectLst/>
                <a:latin typeface="Calibri" panose="020F0502020204030204" pitchFamily="34" charset="0"/>
                <a:cs typeface="Calibri" panose="020F0502020204030204" pitchFamily="34" charset="0"/>
              </a:rPr>
              <a:t>Cnt_family</a:t>
            </a:r>
            <a:r>
              <a:rPr lang="en-IN" sz="1400" b="1" i="0" dirty="0">
                <a:solidFill>
                  <a:srgbClr val="16AAA6"/>
                </a:solidFill>
                <a:effectLst/>
                <a:latin typeface="Calibri" panose="020F0502020204030204" pitchFamily="34" charset="0"/>
                <a:cs typeface="Calibri" panose="020F0502020204030204" pitchFamily="34" charset="0"/>
              </a:rPr>
              <a:t> increases.</a:t>
            </a:r>
          </a:p>
        </p:txBody>
      </p:sp>
    </p:spTree>
    <p:extLst>
      <p:ext uri="{BB962C8B-B14F-4D97-AF65-F5344CB8AC3E}">
        <p14:creationId xmlns:p14="http://schemas.microsoft.com/office/powerpoint/2010/main" val="87982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66A2B5-90FD-4DF2-BD94-1C977AD5D45C}"/>
              </a:ext>
            </a:extLst>
          </p:cNvPr>
          <p:cNvPicPr>
            <a:picLocks noGrp="1" noChangeAspect="1"/>
          </p:cNvPicPr>
          <p:nvPr>
            <p:ph idx="1"/>
          </p:nvPr>
        </p:nvPicPr>
        <p:blipFill>
          <a:blip r:embed="rId2"/>
          <a:stretch>
            <a:fillRect/>
          </a:stretch>
        </p:blipFill>
        <p:spPr>
          <a:xfrm>
            <a:off x="1016804" y="3798332"/>
            <a:ext cx="8824913" cy="2897732"/>
          </a:xfrm>
        </p:spPr>
      </p:pic>
      <p:sp>
        <p:nvSpPr>
          <p:cNvPr id="4" name="Title 1">
            <a:extLst>
              <a:ext uri="{FF2B5EF4-FFF2-40B4-BE49-F238E27FC236}">
                <a16:creationId xmlns:a16="http://schemas.microsoft.com/office/drawing/2014/main" id="{D788566D-7CD6-4AB6-AC36-C2EB03481738}"/>
              </a:ext>
            </a:extLst>
          </p:cNvPr>
          <p:cNvSpPr txBox="1">
            <a:spLocks/>
          </p:cNvSpPr>
          <p:nvPr/>
        </p:nvSpPr>
        <p:spPr bwMode="gray">
          <a:xfrm>
            <a:off x="749840" y="844283"/>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latin typeface="Calibri" panose="020F0502020204030204" pitchFamily="34" charset="0"/>
                <a:cs typeface="Calibri" panose="020F0502020204030204" pitchFamily="34" charset="0"/>
              </a:rPr>
              <a:t>MULTIVARIANT ANALYSIS</a:t>
            </a:r>
            <a:endParaRPr lang="en-IN" b="1" dirty="0">
              <a:solidFill>
                <a:schemeClr val="bg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137EC44-0D5D-4242-884E-A4A7850B6ED1}"/>
              </a:ext>
            </a:extLst>
          </p:cNvPr>
          <p:cNvSpPr txBox="1"/>
          <p:nvPr/>
        </p:nvSpPr>
        <p:spPr>
          <a:xfrm>
            <a:off x="894144" y="2413337"/>
            <a:ext cx="10414321" cy="1384995"/>
          </a:xfrm>
          <a:prstGeom prst="rect">
            <a:avLst/>
          </a:prstGeom>
          <a:noFill/>
        </p:spPr>
        <p:txBody>
          <a:bodyPr wrap="square">
            <a:spAutoFit/>
          </a:bodyPr>
          <a:lstStyle/>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Males has higher defaulter percentage than Females on both category of loans.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Student and Businessman tend to have significantly less/no defaulters irrespective of gender/age, women on Maternity leave tend to have high defaulters percentage than repayers.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Retired employers have no defaulters, indicating the repaying payment without difficulties percentage is more at high aged clients.</a:t>
            </a:r>
          </a:p>
          <a:p>
            <a:pPr algn="l">
              <a:buFont typeface="+mj-lt"/>
              <a:buAutoNum type="arabicPeriod"/>
            </a:pPr>
            <a:r>
              <a:rPr lang="en-IN" sz="1400" b="1" i="0" dirty="0">
                <a:solidFill>
                  <a:srgbClr val="16AAA6"/>
                </a:solidFill>
                <a:effectLst/>
                <a:latin typeface="Calibri" panose="020F0502020204030204" pitchFamily="34" charset="0"/>
                <a:cs typeface="Calibri" panose="020F0502020204030204" pitchFamily="34" charset="0"/>
              </a:rPr>
              <a:t>Irrespective of Education type, males tend to have higher defaulters to repayers ratio, whereas females from Academic degree has this ratio higher than others</a:t>
            </a:r>
          </a:p>
        </p:txBody>
      </p:sp>
    </p:spTree>
    <p:extLst>
      <p:ext uri="{BB962C8B-B14F-4D97-AF65-F5344CB8AC3E}">
        <p14:creationId xmlns:p14="http://schemas.microsoft.com/office/powerpoint/2010/main" val="224784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52CD-0948-4FD3-8EE0-D4161FA02F8F}"/>
              </a:ext>
            </a:extLst>
          </p:cNvPr>
          <p:cNvSpPr>
            <a:spLocks noGrp="1"/>
          </p:cNvSpPr>
          <p:nvPr>
            <p:ph type="title"/>
          </p:nvPr>
        </p:nvSpPr>
        <p:spPr>
          <a:xfrm>
            <a:off x="888736" y="973668"/>
            <a:ext cx="8761413" cy="706964"/>
          </a:xfrm>
        </p:spPr>
        <p:txBody>
          <a:bodyPr/>
          <a:lstStyle/>
          <a:p>
            <a:r>
              <a:rPr lang="en-US" b="1" dirty="0">
                <a:solidFill>
                  <a:schemeClr val="bg1"/>
                </a:solidFill>
                <a:latin typeface="Calibri" panose="020F0502020204030204" pitchFamily="34" charset="0"/>
                <a:cs typeface="Calibri" panose="020F0502020204030204" pitchFamily="34" charset="0"/>
              </a:rPr>
              <a:t>CORRELATION ANALYSIS</a:t>
            </a:r>
            <a:endParaRPr lang="en-IN"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7337506-636E-4C69-905B-02745F5C398E}"/>
              </a:ext>
            </a:extLst>
          </p:cNvPr>
          <p:cNvSpPr>
            <a:spLocks noGrp="1"/>
          </p:cNvSpPr>
          <p:nvPr>
            <p:ph idx="1"/>
          </p:nvPr>
        </p:nvSpPr>
        <p:spPr>
          <a:xfrm>
            <a:off x="1154955" y="2603499"/>
            <a:ext cx="4678686" cy="3751001"/>
          </a:xfrm>
        </p:spPr>
        <p:txBody>
          <a:bodyPr>
            <a:normAutofit/>
          </a:bodyPr>
          <a:lstStyle/>
          <a:p>
            <a:pPr>
              <a:buClr>
                <a:srgbClr val="16AAA6"/>
              </a:buCl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AMT_GOODS_PRICE and </a:t>
            </a:r>
            <a:r>
              <a:rPr lang="en-IN" sz="1400" b="1" dirty="0" err="1">
                <a:solidFill>
                  <a:srgbClr val="008B8B"/>
                </a:solidFill>
                <a:latin typeface="Calibri" panose="020F0502020204030204" pitchFamily="34" charset="0"/>
                <a:cs typeface="Calibri" panose="020F0502020204030204" pitchFamily="34" charset="0"/>
              </a:rPr>
              <a:t>AMt_Credit</a:t>
            </a:r>
            <a:r>
              <a:rPr lang="en-IN" sz="1400" b="1" dirty="0">
                <a:solidFill>
                  <a:srgbClr val="008B8B"/>
                </a:solidFill>
                <a:latin typeface="Calibri" panose="020F0502020204030204" pitchFamily="34" charset="0"/>
                <a:cs typeface="Calibri" panose="020F0502020204030204" pitchFamily="34" charset="0"/>
              </a:rPr>
              <a:t> are highly correlated, means higher the AMT_GOODS_PRICE people are applying higher credit of loans.</a:t>
            </a:r>
          </a:p>
          <a:p>
            <a:pPr>
              <a:buClr>
                <a:srgbClr val="16AAA6"/>
              </a:buCl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Family Numbers and children positively correlated this is behavioural observation. Also Days employed and days birth also positive correlated feature.</a:t>
            </a:r>
          </a:p>
          <a:p>
            <a:pPr>
              <a:buClr>
                <a:srgbClr val="16AAA6"/>
              </a:buCl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We could observe AMT_GOODS_PRICE &amp; AMT_ANNUITY , </a:t>
            </a:r>
            <a:r>
              <a:rPr lang="en-IN" sz="1400" b="1" dirty="0" err="1">
                <a:solidFill>
                  <a:srgbClr val="008B8B"/>
                </a:solidFill>
                <a:latin typeface="Calibri" panose="020F0502020204030204" pitchFamily="34" charset="0"/>
                <a:cs typeface="Calibri" panose="020F0502020204030204" pitchFamily="34" charset="0"/>
              </a:rPr>
              <a:t>AMT_Credit</a:t>
            </a:r>
            <a:r>
              <a:rPr lang="en-IN" sz="1400" b="1" dirty="0">
                <a:solidFill>
                  <a:srgbClr val="008B8B"/>
                </a:solidFill>
                <a:latin typeface="Calibri" panose="020F0502020204030204" pitchFamily="34" charset="0"/>
                <a:cs typeface="Calibri" panose="020F0502020204030204" pitchFamily="34" charset="0"/>
              </a:rPr>
              <a:t> &amp; AMT_ANNUITY highly correlated indicating all 3 has a direct relationship.</a:t>
            </a:r>
          </a:p>
          <a:p>
            <a:pPr>
              <a:buClr>
                <a:srgbClr val="16AAA6"/>
              </a:buCl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Region Population relative is negatively correlated with region rating columns, higher region rating lower the population relative.</a:t>
            </a:r>
          </a:p>
          <a:p>
            <a:pPr>
              <a:buClr>
                <a:srgbClr val="16AAA6"/>
              </a:buCl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Similarly Ext Source columns are as well negatively correlated with Region rating columns.</a:t>
            </a:r>
          </a:p>
          <a:p>
            <a:endParaRPr lang="en-IN" dirty="0"/>
          </a:p>
        </p:txBody>
      </p:sp>
      <p:pic>
        <p:nvPicPr>
          <p:cNvPr id="5" name="Picture 4">
            <a:extLst>
              <a:ext uri="{FF2B5EF4-FFF2-40B4-BE49-F238E27FC236}">
                <a16:creationId xmlns:a16="http://schemas.microsoft.com/office/drawing/2014/main" id="{A900FAEA-6471-45FF-B62C-F8F08FBB26BB}"/>
              </a:ext>
            </a:extLst>
          </p:cNvPr>
          <p:cNvPicPr>
            <a:picLocks noChangeAspect="1"/>
          </p:cNvPicPr>
          <p:nvPr/>
        </p:nvPicPr>
        <p:blipFill>
          <a:blip r:embed="rId2"/>
          <a:stretch>
            <a:fillRect/>
          </a:stretch>
        </p:blipFill>
        <p:spPr>
          <a:xfrm>
            <a:off x="6096000" y="2291740"/>
            <a:ext cx="5895372" cy="4682006"/>
          </a:xfrm>
          <a:prstGeom prst="rect">
            <a:avLst/>
          </a:prstGeom>
        </p:spPr>
      </p:pic>
    </p:spTree>
    <p:extLst>
      <p:ext uri="{BB962C8B-B14F-4D97-AF65-F5344CB8AC3E}">
        <p14:creationId xmlns:p14="http://schemas.microsoft.com/office/powerpoint/2010/main" val="196023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2EED-25B4-446D-B9C1-C18538822950}"/>
              </a:ext>
            </a:extLst>
          </p:cNvPr>
          <p:cNvSpPr>
            <a:spLocks noGrp="1"/>
          </p:cNvSpPr>
          <p:nvPr>
            <p:ph type="title"/>
          </p:nvPr>
        </p:nvSpPr>
        <p:spPr/>
        <p:txBody>
          <a:bodyPr/>
          <a:lstStyle/>
          <a:p>
            <a:r>
              <a:rPr lang="en-US" b="1" dirty="0">
                <a:solidFill>
                  <a:schemeClr val="bg1"/>
                </a:solidFill>
                <a:latin typeface="Calibri" panose="020F0502020204030204" pitchFamily="34" charset="0"/>
                <a:cs typeface="Calibri" panose="020F0502020204030204" pitchFamily="34" charset="0"/>
              </a:rPr>
              <a:t>Data Analysis after Merge</a:t>
            </a:r>
            <a:endParaRPr lang="en-IN" b="1" dirty="0">
              <a:solidFill>
                <a:schemeClr val="bg1"/>
              </a:solidFill>
              <a:latin typeface="Calibri" panose="020F0502020204030204" pitchFamily="34" charset="0"/>
              <a:cs typeface="Calibri" panose="020F0502020204030204" pitchFamily="34" charset="0"/>
            </a:endParaRPr>
          </a:p>
        </p:txBody>
      </p:sp>
      <p:pic>
        <p:nvPicPr>
          <p:cNvPr id="4" name="Content Placeholder 4" descr="Chart&#10;&#10;Description automatically generated">
            <a:extLst>
              <a:ext uri="{FF2B5EF4-FFF2-40B4-BE49-F238E27FC236}">
                <a16:creationId xmlns:a16="http://schemas.microsoft.com/office/drawing/2014/main" id="{6606D668-4588-A746-B582-4DDDDECE30DB}"/>
              </a:ext>
            </a:extLst>
          </p:cNvPr>
          <p:cNvPicPr>
            <a:picLocks noChangeAspect="1"/>
          </p:cNvPicPr>
          <p:nvPr/>
        </p:nvPicPr>
        <p:blipFill>
          <a:blip r:embed="rId2"/>
          <a:stretch>
            <a:fillRect/>
          </a:stretch>
        </p:blipFill>
        <p:spPr>
          <a:xfrm>
            <a:off x="644494" y="2400468"/>
            <a:ext cx="4323349" cy="3483864"/>
          </a:xfrm>
          <a:prstGeom prst="rect">
            <a:avLst/>
          </a:prstGeom>
        </p:spPr>
      </p:pic>
      <p:pic>
        <p:nvPicPr>
          <p:cNvPr id="5" name="Picture 4" descr="Chart, treemap chart&#10;&#10;Description automatically generated">
            <a:extLst>
              <a:ext uri="{FF2B5EF4-FFF2-40B4-BE49-F238E27FC236}">
                <a16:creationId xmlns:a16="http://schemas.microsoft.com/office/drawing/2014/main" id="{84C10D90-B3AD-0149-97E9-1EF731B6EE54}"/>
              </a:ext>
            </a:extLst>
          </p:cNvPr>
          <p:cNvPicPr>
            <a:picLocks noChangeAspect="1"/>
          </p:cNvPicPr>
          <p:nvPr/>
        </p:nvPicPr>
        <p:blipFill>
          <a:blip r:embed="rId3"/>
          <a:stretch>
            <a:fillRect/>
          </a:stretch>
        </p:blipFill>
        <p:spPr>
          <a:xfrm>
            <a:off x="5870534" y="2533802"/>
            <a:ext cx="5523082" cy="3217195"/>
          </a:xfrm>
          <a:prstGeom prst="rect">
            <a:avLst/>
          </a:prstGeom>
        </p:spPr>
      </p:pic>
    </p:spTree>
    <p:extLst>
      <p:ext uri="{BB962C8B-B14F-4D97-AF65-F5344CB8AC3E}">
        <p14:creationId xmlns:p14="http://schemas.microsoft.com/office/powerpoint/2010/main" val="3984422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322F-C1AC-0649-8CAE-9FBF24D961F1}"/>
              </a:ext>
            </a:extLst>
          </p:cNvPr>
          <p:cNvSpPr>
            <a:spLocks noGrp="1"/>
          </p:cNvSpPr>
          <p:nvPr>
            <p:ph type="title"/>
          </p:nvPr>
        </p:nvSpPr>
        <p:spPr/>
        <p:txBody>
          <a:bodyPr/>
          <a:lstStyle/>
          <a:p>
            <a:r>
              <a:rPr lang="en-US" dirty="0"/>
              <a:t>Finding</a:t>
            </a:r>
          </a:p>
        </p:txBody>
      </p:sp>
      <p:sp>
        <p:nvSpPr>
          <p:cNvPr id="3" name="Content Placeholder 2">
            <a:extLst>
              <a:ext uri="{FF2B5EF4-FFF2-40B4-BE49-F238E27FC236}">
                <a16:creationId xmlns:a16="http://schemas.microsoft.com/office/drawing/2014/main" id="{18F3080E-2B71-E648-976B-6F565A619C54}"/>
              </a:ext>
            </a:extLst>
          </p:cNvPr>
          <p:cNvSpPr>
            <a:spLocks noGrp="1"/>
          </p:cNvSpPr>
          <p:nvPr>
            <p:ph idx="1"/>
          </p:nvPr>
        </p:nvSpPr>
        <p:spPr/>
        <p:txBody>
          <a:bodyPr>
            <a:normAutofit fontScale="70000" lnSpcReduction="20000"/>
          </a:bodyPr>
          <a:lstStyle/>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The unused offer application amount is low</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The cancelled application volume is huge. Firm may be refusing these possibly as the Debt liability ratio of the consumer must be going high due to the high amount and thus credit default risk.</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Repeater's application quantity is rise than the Undecayed clients. This may symbolise that the firm has more favourable policies/rates of earnings etc for repeat candidates</a:t>
            </a:r>
          </a:p>
          <a:p>
            <a:pPr>
              <a:buClr>
                <a:srgbClr val="16AAA6"/>
              </a:buClr>
              <a:buFont typeface="+mj-lt"/>
              <a:buAutoNum type="arabicPeriod"/>
            </a:pPr>
            <a:r>
              <a:rPr lang="en-IN" sz="2000" b="1" dirty="0" err="1">
                <a:solidFill>
                  <a:srgbClr val="008B8B"/>
                </a:solidFill>
                <a:latin typeface="Calibri" panose="020F0502020204030204" pitchFamily="34" charset="0"/>
                <a:cs typeface="Calibri" panose="020F0502020204030204" pitchFamily="34" charset="0"/>
              </a:rPr>
              <a:t>Similary</a:t>
            </a:r>
            <a:r>
              <a:rPr lang="en-IN" sz="2000" b="1" dirty="0">
                <a:solidFill>
                  <a:srgbClr val="008B8B"/>
                </a:solidFill>
                <a:latin typeface="Calibri" panose="020F0502020204030204" pitchFamily="34" charset="0"/>
                <a:cs typeface="Calibri" panose="020F0502020204030204" pitchFamily="34" charset="0"/>
              </a:rPr>
              <a:t>, </a:t>
            </a:r>
            <a:r>
              <a:rPr lang="en-IN" sz="2000" b="1" dirty="0" err="1">
                <a:solidFill>
                  <a:srgbClr val="008B8B"/>
                </a:solidFill>
                <a:latin typeface="Calibri" panose="020F0502020204030204" pitchFamily="34" charset="0"/>
                <a:cs typeface="Calibri" panose="020F0502020204030204" pitchFamily="34" charset="0"/>
              </a:rPr>
              <a:t>AMT_Credit</a:t>
            </a:r>
            <a:r>
              <a:rPr lang="en-IN" sz="2000" b="1" dirty="0">
                <a:solidFill>
                  <a:srgbClr val="008B8B"/>
                </a:solidFill>
                <a:latin typeface="Calibri" panose="020F0502020204030204" pitchFamily="34" charset="0"/>
                <a:cs typeface="Calibri" panose="020F0502020204030204" pitchFamily="34" charset="0"/>
              </a:rPr>
              <a:t> to AMT_GOOD_PRICE also the correlation is high</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Considering Target 1 is the default, more crucial on the above pattern explicates association to default consumers.</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An employed candidate with Approved status possess defaulted in the greatest figures</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 Previous applications with Refused, Cancelled, Unused loans with a default status is the looking area. This indicates that the financial corporation had Refused/cancelled the previous application, but has passed the current and is risking on these investments.</a:t>
            </a:r>
          </a:p>
          <a:p>
            <a:pPr>
              <a:buClr>
                <a:srgbClr val="16AAA6"/>
              </a:buClr>
              <a:buFont typeface="+mj-lt"/>
              <a:buAutoNum type="arabicPeriod"/>
            </a:pPr>
            <a:r>
              <a:rPr lang="en-IN" sz="2000" b="1" dirty="0">
                <a:solidFill>
                  <a:srgbClr val="008B8B"/>
                </a:solidFill>
                <a:latin typeface="Calibri" panose="020F0502020204030204" pitchFamily="34" charset="0"/>
                <a:cs typeface="Calibri" panose="020F0502020204030204" pitchFamily="34" charset="0"/>
              </a:rPr>
              <a:t>Candidates of working-class were REFUSED previous and forthwith become defaulted is the main problem in system .</a:t>
            </a:r>
          </a:p>
          <a:p>
            <a:endParaRPr lang="en-US" dirty="0"/>
          </a:p>
        </p:txBody>
      </p:sp>
    </p:spTree>
    <p:extLst>
      <p:ext uri="{BB962C8B-B14F-4D97-AF65-F5344CB8AC3E}">
        <p14:creationId xmlns:p14="http://schemas.microsoft.com/office/powerpoint/2010/main" val="332784096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3341-D638-DE48-BC6D-9BE5119E608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PROBLEM STATEMENT </a:t>
            </a:r>
          </a:p>
        </p:txBody>
      </p:sp>
      <p:sp>
        <p:nvSpPr>
          <p:cNvPr id="3" name="Content Placeholder 2">
            <a:extLst>
              <a:ext uri="{FF2B5EF4-FFF2-40B4-BE49-F238E27FC236}">
                <a16:creationId xmlns:a16="http://schemas.microsoft.com/office/drawing/2014/main" id="{A738DC5B-EF1E-E840-B81B-52334D8D87C4}"/>
              </a:ext>
            </a:extLst>
          </p:cNvPr>
          <p:cNvSpPr>
            <a:spLocks noGrp="1"/>
          </p:cNvSpPr>
          <p:nvPr>
            <p:ph idx="1"/>
          </p:nvPr>
        </p:nvSpPr>
        <p:spPr>
          <a:xfrm>
            <a:off x="1047118" y="3070030"/>
            <a:ext cx="10097764" cy="3416300"/>
          </a:xfrm>
        </p:spPr>
        <p:txBody>
          <a:bodyPr>
            <a:normAutofit/>
          </a:bodyPr>
          <a:lstStyle/>
          <a:p>
            <a:pPr lvl="0">
              <a:buFont typeface="Wingdings" panose="05000000000000000000" pitchFamily="2" charset="2"/>
              <a:buChar char="v"/>
            </a:pPr>
            <a:r>
              <a:rPr lang="en-IN" sz="1600" dirty="0">
                <a:solidFill>
                  <a:srgbClr val="16AAA6"/>
                </a:solidFill>
                <a:latin typeface="Calibri" panose="020F0502020204030204" pitchFamily="34" charset="0"/>
                <a:cs typeface="Calibri" panose="020F0502020204030204" pitchFamily="34" charset="0"/>
              </a:rPr>
              <a:t>Data collected from Bank contains the information about the loan application at the time of applying for the loan. It contains two types of scenarios: </a:t>
            </a:r>
          </a:p>
          <a:p>
            <a:pPr lvl="0">
              <a:buFont typeface="Wingdings" panose="05000000000000000000" pitchFamily="2" charset="2"/>
              <a:buChar char="v"/>
            </a:pPr>
            <a:r>
              <a:rPr lang="en-IN" sz="1600" dirty="0">
                <a:solidFill>
                  <a:srgbClr val="16AAA6"/>
                </a:solidFill>
                <a:latin typeface="Calibri" panose="020F0502020204030204" pitchFamily="34" charset="0"/>
                <a:cs typeface="Calibri" panose="020F0502020204030204" pitchFamily="34" charset="0"/>
              </a:rPr>
              <a:t>The client with payment difficulties: he/she had late payment more than X days on at least one of the first Y instalments of the loan in our sample  </a:t>
            </a:r>
          </a:p>
          <a:p>
            <a:pPr lvl="0">
              <a:buFont typeface="Wingdings" panose="05000000000000000000" pitchFamily="2" charset="2"/>
              <a:buChar char="v"/>
            </a:pPr>
            <a:r>
              <a:rPr lang="en-IN" sz="1600" dirty="0">
                <a:solidFill>
                  <a:srgbClr val="16AAA6"/>
                </a:solidFill>
                <a:latin typeface="Calibri" panose="020F0502020204030204" pitchFamily="34" charset="0"/>
                <a:cs typeface="Calibri" panose="020F0502020204030204" pitchFamily="34" charset="0"/>
              </a:rPr>
              <a:t>All other cases: All other cases when the payment is paid on time. The company wants to understand the driving factors (or driver variables) behind loan default, i.e. the variables which are strong indicators of default.</a:t>
            </a:r>
          </a:p>
          <a:p>
            <a:pPr lvl="0">
              <a:buFont typeface="Wingdings" panose="05000000000000000000" pitchFamily="2" charset="2"/>
              <a:buChar char="v"/>
            </a:pPr>
            <a:r>
              <a:rPr lang="en-IN" sz="1600" dirty="0">
                <a:solidFill>
                  <a:srgbClr val="16AAA6"/>
                </a:solidFill>
                <a:latin typeface="Calibri" panose="020F0502020204030204" pitchFamily="34" charset="0"/>
                <a:cs typeface="Calibri" panose="020F0502020204030204" pitchFamily="34" charset="0"/>
              </a:rPr>
              <a:t>The company can utilize this knowledge for its portfolio and risk assessment.</a:t>
            </a:r>
          </a:p>
          <a:p>
            <a:pPr>
              <a:buFont typeface="Wingdings" panose="05000000000000000000" pitchFamily="2" charset="2"/>
              <a:buChar char="v"/>
            </a:pPr>
            <a:endParaRPr lang="en-US" sz="16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5151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B19D-4DF3-D34F-9A8E-36F33CB0A181}"/>
              </a:ext>
            </a:extLst>
          </p:cNvPr>
          <p:cNvSpPr>
            <a:spLocks noGrp="1"/>
          </p:cNvSpPr>
          <p:nvPr>
            <p:ph type="title"/>
          </p:nvPr>
        </p:nvSpPr>
        <p:spPr/>
        <p:txBody>
          <a:bodyPr/>
          <a:lstStyle/>
          <a:p>
            <a:r>
              <a:rPr lang="en-US" dirty="0"/>
              <a:t>Correlation after merge</a:t>
            </a:r>
          </a:p>
        </p:txBody>
      </p:sp>
      <p:pic>
        <p:nvPicPr>
          <p:cNvPr id="4" name="Content Placeholder 4">
            <a:extLst>
              <a:ext uri="{FF2B5EF4-FFF2-40B4-BE49-F238E27FC236}">
                <a16:creationId xmlns:a16="http://schemas.microsoft.com/office/drawing/2014/main" id="{304C718C-34F9-F843-9BBA-159A96684B0D}"/>
              </a:ext>
            </a:extLst>
          </p:cNvPr>
          <p:cNvPicPr>
            <a:picLocks noChangeAspect="1"/>
          </p:cNvPicPr>
          <p:nvPr/>
        </p:nvPicPr>
        <p:blipFill>
          <a:blip r:embed="rId2"/>
          <a:stretch>
            <a:fillRect/>
          </a:stretch>
        </p:blipFill>
        <p:spPr>
          <a:xfrm>
            <a:off x="150799" y="2269143"/>
            <a:ext cx="6241219" cy="4351338"/>
          </a:xfrm>
          <a:prstGeom prst="rect">
            <a:avLst/>
          </a:prstGeom>
        </p:spPr>
      </p:pic>
      <p:sp>
        <p:nvSpPr>
          <p:cNvPr id="5" name="Rectangle 4">
            <a:extLst>
              <a:ext uri="{FF2B5EF4-FFF2-40B4-BE49-F238E27FC236}">
                <a16:creationId xmlns:a16="http://schemas.microsoft.com/office/drawing/2014/main" id="{8AEC6E95-5384-A048-AC0E-C9A5A956E21B}"/>
              </a:ext>
            </a:extLst>
          </p:cNvPr>
          <p:cNvSpPr/>
          <p:nvPr/>
        </p:nvSpPr>
        <p:spPr>
          <a:xfrm>
            <a:off x="6228013" y="2516391"/>
            <a:ext cx="6096000" cy="741934"/>
          </a:xfrm>
          <a:prstGeom prst="rect">
            <a:avLst/>
          </a:prstGeom>
        </p:spPr>
        <p:txBody>
          <a:bodyPr>
            <a:spAutoFit/>
          </a:bodyPr>
          <a:lstStyle/>
          <a:p>
            <a:pPr marL="342900" indent="-342900">
              <a:lnSpc>
                <a:spcPct val="80000"/>
              </a:lnSpc>
              <a:spcBef>
                <a:spcPts val="1000"/>
              </a:spcBef>
              <a:buClr>
                <a:srgbClr val="16AAA6"/>
              </a:buClr>
              <a:buSzPct val="80000"/>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Higher credit offered to unemployed, maternity leave is a notable factor </a:t>
            </a:r>
          </a:p>
          <a:p>
            <a:pPr marL="342900" indent="-342900">
              <a:lnSpc>
                <a:spcPct val="80000"/>
              </a:lnSpc>
              <a:spcBef>
                <a:spcPts val="1000"/>
              </a:spcBef>
              <a:buClr>
                <a:srgbClr val="16AAA6"/>
              </a:buClr>
              <a:buSzPct val="80000"/>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Unused offers have smaller credit values and possibly the reason why applicant is not using them</a:t>
            </a:r>
          </a:p>
        </p:txBody>
      </p:sp>
    </p:spTree>
    <p:extLst>
      <p:ext uri="{BB962C8B-B14F-4D97-AF65-F5344CB8AC3E}">
        <p14:creationId xmlns:p14="http://schemas.microsoft.com/office/powerpoint/2010/main" val="7127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F065-29CD-4B96-8DF0-1EC96EF605F3}"/>
              </a:ext>
            </a:extLst>
          </p:cNvPr>
          <p:cNvSpPr>
            <a:spLocks noGrp="1"/>
          </p:cNvSpPr>
          <p:nvPr>
            <p:ph type="title"/>
          </p:nvPr>
        </p:nvSpPr>
        <p:spPr/>
        <p:txBody>
          <a:bodyPr/>
          <a:lstStyle/>
          <a:p>
            <a:r>
              <a:rPr lang="en-US" b="1" dirty="0">
                <a:solidFill>
                  <a:schemeClr val="bg1"/>
                </a:solidFill>
                <a:latin typeface="Calibri" panose="020F0502020204030204" pitchFamily="34" charset="0"/>
                <a:cs typeface="Calibri" panose="020F0502020204030204" pitchFamily="34" charset="0"/>
              </a:rPr>
              <a:t>INFERENCES</a:t>
            </a:r>
            <a:endParaRPr lang="en-IN"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64FAFC-5326-4D09-A8A0-8D12A08E2E4C}"/>
              </a:ext>
            </a:extLst>
          </p:cNvPr>
          <p:cNvSpPr>
            <a:spLocks noGrp="1"/>
          </p:cNvSpPr>
          <p:nvPr>
            <p:ph idx="1"/>
          </p:nvPr>
        </p:nvSpPr>
        <p:spPr>
          <a:xfrm>
            <a:off x="935035" y="2468032"/>
            <a:ext cx="10535476" cy="3416300"/>
          </a:xfrm>
        </p:spPr>
        <p:txBody>
          <a:bodyPr>
            <a:noAutofit/>
          </a:bodyPr>
          <a:lstStyle/>
          <a:p>
            <a:pPr algn="l"/>
            <a:r>
              <a:rPr lang="en-IN" sz="1400" b="1" dirty="0">
                <a:solidFill>
                  <a:srgbClr val="008B8B"/>
                </a:solidFill>
                <a:latin typeface="Calibri" panose="020F0502020204030204" pitchFamily="34" charset="0"/>
                <a:cs typeface="Calibri" panose="020F0502020204030204" pitchFamily="34" charset="0"/>
              </a:rPr>
              <a:t>1. 7.5% of Approved loans have defaults</a:t>
            </a:r>
          </a:p>
          <a:p>
            <a:pPr algn="l"/>
            <a:r>
              <a:rPr lang="en-IN" sz="1400" b="1" dirty="0">
                <a:solidFill>
                  <a:schemeClr val="accent1">
                    <a:lumMod val="50000"/>
                  </a:schemeClr>
                </a:solidFill>
                <a:latin typeface="Calibri" panose="020F0502020204030204" pitchFamily="34" charset="0"/>
                <a:cs typeface="Calibri" panose="020F0502020204030204" pitchFamily="34" charset="0"/>
              </a:rPr>
              <a:t>Low Risk Loan Factors:</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Students were found to be noble repayors, considering numerous factors of employment succeeding their education.</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Similarly, businessmen, State servants, Pensioners are unusual repayors with none or fewer complications of the mortgage.</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Consumers with long employ experience and age observed to be a tremendous percentage of repayors with no challenges.</a:t>
            </a:r>
          </a:p>
          <a:p>
            <a:pPr algn="l"/>
            <a:r>
              <a:rPr lang="en-IN" sz="1400" b="1" dirty="0">
                <a:solidFill>
                  <a:schemeClr val="accent1">
                    <a:lumMod val="50000"/>
                  </a:schemeClr>
                </a:solidFill>
                <a:latin typeface="Calibri" panose="020F0502020204030204" pitchFamily="34" charset="0"/>
                <a:cs typeface="Calibri" panose="020F0502020204030204" pitchFamily="34" charset="0"/>
              </a:rPr>
              <a:t>High Risk Loan Factors:</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Personalities staying with parents, on maternity leave are found to be big defaulters.</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People with income amount trifling than amount credit holds high defaulters.</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Consumers with less experience and age were found to have a large defaulters rate.</a:t>
            </a:r>
          </a:p>
          <a:p>
            <a:pPr>
              <a:buFont typeface="+mj-lt"/>
              <a:buAutoNum type="arabicPeriod"/>
            </a:pPr>
            <a:r>
              <a:rPr lang="en-IN" sz="1400" b="1" dirty="0">
                <a:solidFill>
                  <a:srgbClr val="008B8B"/>
                </a:solidFill>
                <a:latin typeface="Calibri" panose="020F0502020204030204" pitchFamily="34" charset="0"/>
                <a:cs typeface="Calibri" panose="020F0502020204030204" pitchFamily="34" charset="0"/>
              </a:rPr>
              <a:t>Professionals with jobs as Labourers, Sales staff and Drivers with more economical income conditions conduce to hold large debtors, opposed to people of noble income such as IT, HR staff etc</a:t>
            </a:r>
            <a:r>
              <a:rPr lang="en-IN" dirty="0"/>
              <a:t>.</a:t>
            </a:r>
          </a:p>
          <a:p>
            <a:endParaRPr lang="en-IN" sz="1400" dirty="0"/>
          </a:p>
        </p:txBody>
      </p:sp>
    </p:spTree>
    <p:extLst>
      <p:ext uri="{BB962C8B-B14F-4D97-AF65-F5344CB8AC3E}">
        <p14:creationId xmlns:p14="http://schemas.microsoft.com/office/powerpoint/2010/main" val="96941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C2DE-B1F0-CF46-A395-18B13E0B0AD9}"/>
              </a:ext>
            </a:extLst>
          </p:cNvPr>
          <p:cNvSpPr>
            <a:spLocks noGrp="1"/>
          </p:cNvSpPr>
          <p:nvPr>
            <p:ph type="title"/>
          </p:nvPr>
        </p:nvSpPr>
        <p:spPr>
          <a:xfrm>
            <a:off x="1154954" y="1112564"/>
            <a:ext cx="8761413" cy="706964"/>
          </a:xfrm>
        </p:spPr>
        <p:txBody>
          <a:bodyPr/>
          <a:lstStyle/>
          <a:p>
            <a:r>
              <a:rPr lang="en-IN" b="1" dirty="0">
                <a:latin typeface="Calibri" panose="020F0502020204030204" pitchFamily="34" charset="0"/>
                <a:cs typeface="Calibri" panose="020F0502020204030204" pitchFamily="34" charset="0"/>
              </a:rPr>
              <a:t>OBJECTIVE</a:t>
            </a:r>
            <a:br>
              <a:rPr lang="en-IN" b="1"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1194705-A3EC-4352-8E7F-022D4469C3AF}"/>
              </a:ext>
            </a:extLst>
          </p:cNvPr>
          <p:cNvSpPr>
            <a:spLocks noGrp="1"/>
          </p:cNvSpPr>
          <p:nvPr>
            <p:ph idx="1"/>
          </p:nvPr>
        </p:nvSpPr>
        <p:spPr>
          <a:xfrm>
            <a:off x="1154954" y="2948731"/>
            <a:ext cx="8824913" cy="3416300"/>
          </a:xfrm>
        </p:spPr>
        <p:txBody>
          <a:bodyPr>
            <a:normAutofit/>
          </a:bodyPr>
          <a:lstStyle/>
          <a:p>
            <a:pPr lvl="0">
              <a:buFont typeface="Wingdings" panose="05000000000000000000" pitchFamily="2" charset="2"/>
              <a:buChar char="v"/>
            </a:pPr>
            <a:r>
              <a:rPr lang="en-US" sz="1600" dirty="0">
                <a:solidFill>
                  <a:srgbClr val="16AAA6"/>
                </a:solidFill>
                <a:latin typeface="Calibri" panose="020F0502020204030204" pitchFamily="34" charset="0"/>
                <a:cs typeface="Calibri" panose="020F0502020204030204" pitchFamily="34" charset="0"/>
              </a:rPr>
              <a:t>Performing EDA analysis to uncover hidden insights of data and identify patterns or features present in datasets using various EDA tools , like statistics and visualization techniques.</a:t>
            </a:r>
          </a:p>
          <a:p>
            <a:pPr lvl="0">
              <a:buFont typeface="Wingdings" panose="05000000000000000000" pitchFamily="2" charset="2"/>
              <a:buChar char="v"/>
            </a:pPr>
            <a:r>
              <a:rPr lang="en-US" sz="1600" dirty="0">
                <a:solidFill>
                  <a:srgbClr val="16AAA6"/>
                </a:solidFill>
                <a:latin typeface="Calibri" panose="020F0502020204030204" pitchFamily="34" charset="0"/>
                <a:cs typeface="Calibri" panose="020F0502020204030204" pitchFamily="34" charset="0"/>
              </a:rPr>
              <a:t>Through extensive EDA techniques we shall extract meaningful data for analysis of loan risk factors.</a:t>
            </a:r>
          </a:p>
          <a:p>
            <a:pPr lvl="0">
              <a:buFont typeface="Wingdings" panose="05000000000000000000" pitchFamily="2" charset="2"/>
              <a:buChar char="v"/>
            </a:pPr>
            <a:r>
              <a:rPr lang="en-US" sz="1600" dirty="0">
                <a:solidFill>
                  <a:srgbClr val="16AAA6"/>
                </a:solidFill>
                <a:latin typeface="Calibri" panose="020F0502020204030204" pitchFamily="34" charset="0"/>
                <a:cs typeface="Calibri" panose="020F0502020204030204" pitchFamily="34" charset="0"/>
              </a:rPr>
              <a:t>We will frame inferences with data prepared through various statistics and visualization charts to gain maximum knowledge of loan data.</a:t>
            </a:r>
          </a:p>
          <a:p>
            <a:pPr lvl="0">
              <a:buFont typeface="Wingdings" panose="05000000000000000000" pitchFamily="2" charset="2"/>
              <a:buChar char="v"/>
            </a:pPr>
            <a:endParaRPr lang="en-US" sz="1600" dirty="0">
              <a:solidFill>
                <a:srgbClr val="16AAA6"/>
              </a:solidFill>
              <a:latin typeface="Calibri" panose="020F0502020204030204" pitchFamily="34" charset="0"/>
              <a:cs typeface="Calibri" panose="020F0502020204030204" pitchFamily="34" charset="0"/>
            </a:endParaRPr>
          </a:p>
          <a:p>
            <a:pPr lvl="0">
              <a:buFont typeface="Wingdings" panose="05000000000000000000" pitchFamily="2" charset="2"/>
              <a:buChar char="v"/>
            </a:pPr>
            <a:endParaRPr lang="en-US" sz="16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917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90F26-E8D4-4D68-91FF-99F1FE888E72}"/>
              </a:ext>
            </a:extLst>
          </p:cNvPr>
          <p:cNvSpPr>
            <a:spLocks noGrp="1"/>
          </p:cNvSpPr>
          <p:nvPr>
            <p:ph type="title"/>
          </p:nvPr>
        </p:nvSpPr>
        <p:spPr>
          <a:xfrm>
            <a:off x="996835" y="1151040"/>
            <a:ext cx="8761413" cy="706964"/>
          </a:xfrm>
        </p:spPr>
        <p:txBody>
          <a:bodyPr/>
          <a:lstStyle/>
          <a:p>
            <a:r>
              <a:rPr lang="en-IN" b="1" dirty="0">
                <a:latin typeface="Calibri" panose="020F0502020204030204" pitchFamily="34" charset="0"/>
                <a:cs typeface="Calibri" panose="020F0502020204030204" pitchFamily="34" charset="0"/>
              </a:rPr>
              <a:t>Exploratory Data Analysis Flow</a:t>
            </a:r>
            <a:br>
              <a:rPr lang="en-IN" b="1"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graphicFrame>
        <p:nvGraphicFramePr>
          <p:cNvPr id="13" name="Content Placeholder 12">
            <a:extLst>
              <a:ext uri="{FF2B5EF4-FFF2-40B4-BE49-F238E27FC236}">
                <a16:creationId xmlns:a16="http://schemas.microsoft.com/office/drawing/2014/main" id="{D5C6C942-105C-4259-B716-0D08BB91365A}"/>
              </a:ext>
            </a:extLst>
          </p:cNvPr>
          <p:cNvGraphicFramePr>
            <a:graphicFrameLocks noGrp="1"/>
          </p:cNvGraphicFramePr>
          <p:nvPr>
            <p:ph idx="1"/>
            <p:extLst>
              <p:ext uri="{D42A27DB-BD31-4B8C-83A1-F6EECF244321}">
                <p14:modId xmlns:p14="http://schemas.microsoft.com/office/powerpoint/2010/main" val="1104778133"/>
              </p:ext>
            </p:extLst>
          </p:nvPr>
        </p:nvGraphicFramePr>
        <p:xfrm>
          <a:off x="-1718129" y="276212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93756653-205D-41CE-8981-CAC230E9F5E9}"/>
              </a:ext>
            </a:extLst>
          </p:cNvPr>
          <p:cNvSpPr/>
          <p:nvPr/>
        </p:nvSpPr>
        <p:spPr>
          <a:xfrm>
            <a:off x="5430416" y="3158065"/>
            <a:ext cx="6163600" cy="541867"/>
          </a:xfrm>
          <a:prstGeom prst="rect">
            <a:avLst/>
          </a:pr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200" dirty="0">
                <a:latin typeface="Calibri" panose="020F0502020204030204" pitchFamily="34" charset="0"/>
                <a:cs typeface="Calibri" panose="020F0502020204030204" pitchFamily="34" charset="0"/>
              </a:rPr>
              <a:t>Missing value Replacement, Duplicates check, Data types check, Outlier Analysis, Normalization , Scaling/Binning the data</a:t>
            </a:r>
            <a:endParaRPr lang="en-IN" sz="1200" dirty="0">
              <a:latin typeface="Calibri" panose="020F0502020204030204" pitchFamily="34" charset="0"/>
              <a:cs typeface="Calibri" panose="020F0502020204030204" pitchFamily="34" charset="0"/>
            </a:endParaRPr>
          </a:p>
        </p:txBody>
      </p:sp>
      <p:sp>
        <p:nvSpPr>
          <p:cNvPr id="18" name="Arrow: Right 17">
            <a:extLst>
              <a:ext uri="{FF2B5EF4-FFF2-40B4-BE49-F238E27FC236}">
                <a16:creationId xmlns:a16="http://schemas.microsoft.com/office/drawing/2014/main" id="{D5CA9F04-6A7B-40D2-B4B2-21C1FC4FF9C4}"/>
              </a:ext>
            </a:extLst>
          </p:cNvPr>
          <p:cNvSpPr/>
          <p:nvPr/>
        </p:nvSpPr>
        <p:spPr>
          <a:xfrm>
            <a:off x="5019869" y="3356687"/>
            <a:ext cx="410547" cy="144624"/>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86BB259-3365-4DB0-86F0-83F07A859420}"/>
              </a:ext>
            </a:extLst>
          </p:cNvPr>
          <p:cNvSpPr/>
          <p:nvPr/>
        </p:nvSpPr>
        <p:spPr>
          <a:xfrm>
            <a:off x="5582816" y="4329919"/>
            <a:ext cx="6163600" cy="541867"/>
          </a:xfrm>
          <a:prstGeom prst="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200" dirty="0">
                <a:latin typeface="Calibri" panose="020F0502020204030204" pitchFamily="34" charset="0"/>
                <a:cs typeface="Calibri" panose="020F0502020204030204" pitchFamily="34" charset="0"/>
              </a:rPr>
              <a:t>Univariate Analysis, Bi variate Analysis, Multivariate Analysis, Correlation Analysis</a:t>
            </a:r>
            <a:endParaRPr lang="en-IN" sz="1200" dirty="0">
              <a:latin typeface="Calibri" panose="020F0502020204030204" pitchFamily="34" charset="0"/>
              <a:cs typeface="Calibri" panose="020F0502020204030204" pitchFamily="34" charset="0"/>
            </a:endParaRPr>
          </a:p>
        </p:txBody>
      </p:sp>
      <p:sp>
        <p:nvSpPr>
          <p:cNvPr id="20" name="Arrow: Right 19">
            <a:extLst>
              <a:ext uri="{FF2B5EF4-FFF2-40B4-BE49-F238E27FC236}">
                <a16:creationId xmlns:a16="http://schemas.microsoft.com/office/drawing/2014/main" id="{D425B36E-3B2D-437D-A128-E9C65386539F}"/>
              </a:ext>
            </a:extLst>
          </p:cNvPr>
          <p:cNvSpPr/>
          <p:nvPr/>
        </p:nvSpPr>
        <p:spPr>
          <a:xfrm>
            <a:off x="5172269" y="4528541"/>
            <a:ext cx="410547" cy="14462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8F14916F-8A80-4522-A8C3-45BE6429700F}"/>
              </a:ext>
            </a:extLst>
          </p:cNvPr>
          <p:cNvSpPr/>
          <p:nvPr/>
        </p:nvSpPr>
        <p:spPr>
          <a:xfrm>
            <a:off x="5019869" y="5212786"/>
            <a:ext cx="6163600" cy="541867"/>
          </a:xfrm>
          <a:prstGeom prst="rect">
            <a:avLst/>
          </a:prstGeom>
          <a:solidFill>
            <a:srgbClr val="16AAA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200" dirty="0">
                <a:latin typeface="Calibri" panose="020F0502020204030204" pitchFamily="34" charset="0"/>
                <a:cs typeface="Calibri" panose="020F0502020204030204" pitchFamily="34" charset="0"/>
              </a:rPr>
              <a:t>Statistics and Insights of Data Analyzed</a:t>
            </a:r>
            <a:endParaRPr lang="en-IN" sz="1200" dirty="0">
              <a:latin typeface="Calibri" panose="020F0502020204030204" pitchFamily="34" charset="0"/>
              <a:cs typeface="Calibri" panose="020F0502020204030204" pitchFamily="34" charset="0"/>
            </a:endParaRPr>
          </a:p>
        </p:txBody>
      </p:sp>
      <p:sp>
        <p:nvSpPr>
          <p:cNvPr id="22" name="Arrow: Right 21">
            <a:extLst>
              <a:ext uri="{FF2B5EF4-FFF2-40B4-BE49-F238E27FC236}">
                <a16:creationId xmlns:a16="http://schemas.microsoft.com/office/drawing/2014/main" id="{F82C9145-1058-409C-89B0-41016EAF96EA}"/>
              </a:ext>
            </a:extLst>
          </p:cNvPr>
          <p:cNvSpPr/>
          <p:nvPr/>
        </p:nvSpPr>
        <p:spPr>
          <a:xfrm>
            <a:off x="4609322" y="5411408"/>
            <a:ext cx="410547" cy="144624"/>
          </a:xfrm>
          <a:prstGeom prst="rightArrow">
            <a:avLst/>
          </a:prstGeom>
          <a:solidFill>
            <a:srgbClr val="16AA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030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92008-1F70-4DF0-8A2A-4078ADB02A7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Cleansing</a:t>
            </a:r>
            <a:endParaRPr lang="en-IN" b="1" dirty="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25DFD4B4-7148-4A7D-9213-F54C04D266BD}"/>
              </a:ext>
            </a:extLst>
          </p:cNvPr>
          <p:cNvSpPr>
            <a:spLocks noGrp="1"/>
          </p:cNvSpPr>
          <p:nvPr>
            <p:ph idx="1"/>
          </p:nvPr>
        </p:nvSpPr>
        <p:spPr>
          <a:xfrm>
            <a:off x="517452" y="2589687"/>
            <a:ext cx="6068544" cy="3799537"/>
          </a:xfrm>
        </p:spPr>
        <p:txBody>
          <a:bodyPr>
            <a:normAutofit/>
          </a:bodyPr>
          <a:lstStyle/>
          <a:p>
            <a:pPr>
              <a:buFont typeface="Wingdings" panose="05000000000000000000" pitchFamily="2" charset="2"/>
              <a:buChar char="q"/>
            </a:pPr>
            <a:r>
              <a:rPr lang="en-US" sz="1400" b="1" dirty="0">
                <a:solidFill>
                  <a:schemeClr val="accent1">
                    <a:lumMod val="50000"/>
                  </a:schemeClr>
                </a:solidFill>
                <a:latin typeface="Calibri" panose="020F0502020204030204" pitchFamily="34" charset="0"/>
                <a:cs typeface="Calibri" panose="020F0502020204030204" pitchFamily="34" charset="0"/>
              </a:rPr>
              <a:t>Reading the Files into individual data frames</a:t>
            </a:r>
          </a:p>
          <a:p>
            <a:r>
              <a:rPr lang="en-US" sz="1400" b="1" dirty="0">
                <a:solidFill>
                  <a:schemeClr val="accent1">
                    <a:lumMod val="50000"/>
                  </a:schemeClr>
                </a:solidFill>
                <a:latin typeface="Calibri" panose="020F0502020204030204" pitchFamily="34" charset="0"/>
                <a:cs typeface="Calibri" panose="020F0502020204030204" pitchFamily="34" charset="0"/>
              </a:rPr>
              <a:t>Application Data</a:t>
            </a:r>
          </a:p>
          <a:p>
            <a:pPr>
              <a:buFont typeface="+mj-lt"/>
              <a:buAutoNum type="arabicPeriod"/>
            </a:pPr>
            <a:r>
              <a:rPr lang="en-US" sz="1400" b="1" dirty="0">
                <a:solidFill>
                  <a:srgbClr val="16AAA6"/>
                </a:solidFill>
                <a:latin typeface="Calibri" panose="020F0502020204030204" pitchFamily="34" charset="0"/>
                <a:cs typeface="Calibri" panose="020F0502020204030204" pitchFamily="34" charset="0"/>
              </a:rPr>
              <a:t>Application data  file contains frame size of (307511,122)</a:t>
            </a:r>
          </a:p>
          <a:p>
            <a:pPr>
              <a:buFont typeface="+mj-lt"/>
              <a:buAutoNum type="arabicPeriod"/>
            </a:pPr>
            <a:r>
              <a:rPr lang="en-US" sz="1400" b="1" dirty="0">
                <a:solidFill>
                  <a:srgbClr val="16AAA6"/>
                </a:solidFill>
                <a:latin typeface="Calibri" panose="020F0502020204030204" pitchFamily="34" charset="0"/>
                <a:cs typeface="Calibri" panose="020F0502020204030204" pitchFamily="34" charset="0"/>
              </a:rPr>
              <a:t> F</a:t>
            </a:r>
            <a:r>
              <a:rPr lang="en-IN" sz="1400" b="1" dirty="0">
                <a:solidFill>
                  <a:srgbClr val="16AAA6"/>
                </a:solidFill>
                <a:latin typeface="Calibri" panose="020F0502020204030204" pitchFamily="34" charset="0"/>
                <a:cs typeface="Calibri" panose="020F0502020204030204" pitchFamily="34" charset="0"/>
              </a:rPr>
              <a:t>rom info() method we could clearly observe difference in columns record count which is due to Null entries.</a:t>
            </a:r>
          </a:p>
          <a:p>
            <a:pPr>
              <a:buFont typeface="+mj-lt"/>
              <a:buAutoNum type="arabicPeriod"/>
            </a:pPr>
            <a:endParaRPr lang="en-IN" sz="1400" b="1" dirty="0">
              <a:solidFill>
                <a:srgbClr val="16AAA6"/>
              </a:solidFill>
              <a:latin typeface="Calibri" panose="020F0502020204030204" pitchFamily="34" charset="0"/>
              <a:cs typeface="Calibri" panose="020F0502020204030204" pitchFamily="34" charset="0"/>
            </a:endParaRPr>
          </a:p>
          <a:p>
            <a:r>
              <a:rPr lang="en-US" sz="1400" b="1" dirty="0">
                <a:solidFill>
                  <a:schemeClr val="accent1">
                    <a:lumMod val="50000"/>
                  </a:schemeClr>
                </a:solidFill>
                <a:latin typeface="Calibri" panose="020F0502020204030204" pitchFamily="34" charset="0"/>
                <a:cs typeface="Calibri" panose="020F0502020204030204" pitchFamily="34" charset="0"/>
              </a:rPr>
              <a:t>Previous Application Data</a:t>
            </a:r>
          </a:p>
          <a:p>
            <a:pPr>
              <a:buFont typeface="+mj-lt"/>
              <a:buAutoNum type="arabicPeriod"/>
            </a:pPr>
            <a:r>
              <a:rPr lang="en-US" sz="1400" b="1" dirty="0">
                <a:solidFill>
                  <a:srgbClr val="16AAA6"/>
                </a:solidFill>
                <a:latin typeface="Calibri" panose="020F0502020204030204" pitchFamily="34" charset="0"/>
                <a:cs typeface="Calibri" panose="020F0502020204030204" pitchFamily="34" charset="0"/>
              </a:rPr>
              <a:t>Previous Application data File contains frame size of (1670214,37)</a:t>
            </a:r>
          </a:p>
          <a:p>
            <a:pPr>
              <a:buFont typeface="+mj-lt"/>
              <a:buAutoNum type="arabicPeriod"/>
            </a:pPr>
            <a:r>
              <a:rPr lang="en-US" sz="1400" b="1" dirty="0">
                <a:solidFill>
                  <a:srgbClr val="16AAA6"/>
                </a:solidFill>
                <a:latin typeface="Calibri" panose="020F0502020204030204" pitchFamily="34" charset="0"/>
                <a:cs typeface="Calibri" panose="020F0502020204030204" pitchFamily="34" charset="0"/>
              </a:rPr>
              <a:t> F</a:t>
            </a:r>
            <a:r>
              <a:rPr lang="en-IN" sz="1400" b="1" dirty="0">
                <a:solidFill>
                  <a:srgbClr val="16AAA6"/>
                </a:solidFill>
                <a:latin typeface="Calibri" panose="020F0502020204030204" pitchFamily="34" charset="0"/>
                <a:cs typeface="Calibri" panose="020F0502020204030204" pitchFamily="34" charset="0"/>
              </a:rPr>
              <a:t>rom info() method we could clearly observe difference in columns record count which is due to Null entries.       </a:t>
            </a:r>
            <a:endParaRPr lang="en-IN" sz="1400" dirty="0">
              <a:solidFill>
                <a:srgbClr val="16AAA6"/>
              </a:solidFill>
            </a:endParaRPr>
          </a:p>
          <a:p>
            <a:pPr marL="0" indent="0">
              <a:buNone/>
            </a:pPr>
            <a:r>
              <a:rPr lang="en-IN" sz="1400" b="1" dirty="0">
                <a:solidFill>
                  <a:srgbClr val="16AAA6"/>
                </a:solidFill>
                <a:latin typeface="Calibri" panose="020F0502020204030204" pitchFamily="34" charset="0"/>
                <a:cs typeface="Calibri" panose="020F0502020204030204" pitchFamily="34" charset="0"/>
              </a:rPr>
              <a:t>Also reference column in both data frames is “SK_ID_CURR”</a:t>
            </a:r>
          </a:p>
        </p:txBody>
      </p:sp>
      <p:pic>
        <p:nvPicPr>
          <p:cNvPr id="13" name="Picture 12">
            <a:extLst>
              <a:ext uri="{FF2B5EF4-FFF2-40B4-BE49-F238E27FC236}">
                <a16:creationId xmlns:a16="http://schemas.microsoft.com/office/drawing/2014/main" id="{0918FCC4-6CBC-4E43-8703-83B62F303A16}"/>
              </a:ext>
            </a:extLst>
          </p:cNvPr>
          <p:cNvPicPr>
            <a:picLocks noChangeAspect="1"/>
          </p:cNvPicPr>
          <p:nvPr/>
        </p:nvPicPr>
        <p:blipFill>
          <a:blip r:embed="rId2"/>
          <a:stretch>
            <a:fillRect/>
          </a:stretch>
        </p:blipFill>
        <p:spPr>
          <a:xfrm>
            <a:off x="6585996" y="2577111"/>
            <a:ext cx="5455086" cy="1912344"/>
          </a:xfrm>
          <a:prstGeom prst="rect">
            <a:avLst/>
          </a:prstGeom>
        </p:spPr>
      </p:pic>
      <p:pic>
        <p:nvPicPr>
          <p:cNvPr id="18" name="Picture 17">
            <a:extLst>
              <a:ext uri="{FF2B5EF4-FFF2-40B4-BE49-F238E27FC236}">
                <a16:creationId xmlns:a16="http://schemas.microsoft.com/office/drawing/2014/main" id="{F1EBBFAA-E898-4702-A2E7-769514AEF261}"/>
              </a:ext>
            </a:extLst>
          </p:cNvPr>
          <p:cNvPicPr>
            <a:picLocks noChangeAspect="1"/>
          </p:cNvPicPr>
          <p:nvPr/>
        </p:nvPicPr>
        <p:blipFill>
          <a:blip r:embed="rId3"/>
          <a:stretch>
            <a:fillRect/>
          </a:stretch>
        </p:blipFill>
        <p:spPr>
          <a:xfrm>
            <a:off x="6585996" y="5056102"/>
            <a:ext cx="5606004" cy="659663"/>
          </a:xfrm>
          <a:prstGeom prst="rect">
            <a:avLst/>
          </a:prstGeom>
        </p:spPr>
      </p:pic>
    </p:spTree>
    <p:extLst>
      <p:ext uri="{BB962C8B-B14F-4D97-AF65-F5344CB8AC3E}">
        <p14:creationId xmlns:p14="http://schemas.microsoft.com/office/powerpoint/2010/main" val="2875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71EA-86F3-4054-9C5A-F1AD87E84E54}"/>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Missing Value Treatment</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F2D6ED8-E170-442A-9EF1-FFED4C84AB58}"/>
              </a:ext>
            </a:extLst>
          </p:cNvPr>
          <p:cNvSpPr>
            <a:spLocks noGrp="1"/>
          </p:cNvSpPr>
          <p:nvPr>
            <p:ph idx="1"/>
          </p:nvPr>
        </p:nvSpPr>
        <p:spPr/>
        <p:txBody>
          <a:bodyPr>
            <a:normAutofit/>
          </a:bodyPr>
          <a:lstStyle/>
          <a:p>
            <a:r>
              <a:rPr lang="en-US" sz="1400" dirty="0">
                <a:solidFill>
                  <a:srgbClr val="16AAA6"/>
                </a:solidFill>
                <a:latin typeface="Calibri" panose="020F0502020204030204" pitchFamily="34" charset="0"/>
                <a:cs typeface="Calibri" panose="020F0502020204030204" pitchFamily="34" charset="0"/>
              </a:rPr>
              <a:t>Identifying Null Counts or Percentages in Frames</a:t>
            </a:r>
          </a:p>
          <a:p>
            <a:pPr marL="0" indent="0">
              <a:buNone/>
            </a:pPr>
            <a:r>
              <a:rPr lang="en-IN" sz="1400" dirty="0">
                <a:solidFill>
                  <a:srgbClr val="16AAA6"/>
                </a:solidFill>
                <a:latin typeface="Calibri" panose="020F0502020204030204" pitchFamily="34" charset="0"/>
                <a:cs typeface="Calibri" panose="020F0502020204030204" pitchFamily="34" charset="0"/>
              </a:rPr>
              <a:t>	1. We could see there are around 49 columns with missing records percentage above 40%, among these columns we see most of columns specific mode, median, avg of client location details(apartment size, no of elevators, floors etc).</a:t>
            </a:r>
          </a:p>
          <a:p>
            <a:pPr marL="0" indent="0">
              <a:buNone/>
            </a:pPr>
            <a:r>
              <a:rPr lang="en-IN" sz="1400" dirty="0">
                <a:solidFill>
                  <a:srgbClr val="16AAA6"/>
                </a:solidFill>
                <a:latin typeface="Calibri" panose="020F0502020204030204" pitchFamily="34" charset="0"/>
                <a:cs typeface="Calibri" panose="020F0502020204030204" pitchFamily="34" charset="0"/>
              </a:rPr>
              <a:t>	2. Since these have most of missing records either from client side or data sourcing issue which is unknown, so we shall drop these columns at this point to avoid additional features.</a:t>
            </a:r>
            <a:endParaRPr lang="en-US" sz="1400" dirty="0">
              <a:solidFill>
                <a:srgbClr val="16AAA6"/>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D54EED4-BA88-4A68-9E19-0F5B1CF8F170}"/>
              </a:ext>
            </a:extLst>
          </p:cNvPr>
          <p:cNvPicPr>
            <a:picLocks noChangeAspect="1"/>
          </p:cNvPicPr>
          <p:nvPr/>
        </p:nvPicPr>
        <p:blipFill>
          <a:blip r:embed="rId2"/>
          <a:stretch>
            <a:fillRect/>
          </a:stretch>
        </p:blipFill>
        <p:spPr>
          <a:xfrm>
            <a:off x="1539432" y="4178743"/>
            <a:ext cx="8935846" cy="2679257"/>
          </a:xfrm>
          <a:prstGeom prst="rect">
            <a:avLst/>
          </a:prstGeom>
        </p:spPr>
      </p:pic>
    </p:spTree>
    <p:extLst>
      <p:ext uri="{BB962C8B-B14F-4D97-AF65-F5344CB8AC3E}">
        <p14:creationId xmlns:p14="http://schemas.microsoft.com/office/powerpoint/2010/main" val="110753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8B55-BA97-4374-AB33-9CBAC1D6A7EB}"/>
              </a:ext>
            </a:extLst>
          </p:cNvPr>
          <p:cNvSpPr>
            <a:spLocks noGrp="1"/>
          </p:cNvSpPr>
          <p:nvPr>
            <p:ph type="title"/>
          </p:nvPr>
        </p:nvSpPr>
        <p:spPr/>
        <p:txBody>
          <a:bodyPr/>
          <a:lstStyle/>
          <a:p>
            <a:r>
              <a:rPr lang="en-US" dirty="0"/>
              <a:t>Handling Missing Values</a:t>
            </a:r>
            <a:endParaRPr lang="en-IN" dirty="0"/>
          </a:p>
        </p:txBody>
      </p:sp>
      <p:sp>
        <p:nvSpPr>
          <p:cNvPr id="3" name="Content Placeholder 2">
            <a:extLst>
              <a:ext uri="{FF2B5EF4-FFF2-40B4-BE49-F238E27FC236}">
                <a16:creationId xmlns:a16="http://schemas.microsoft.com/office/drawing/2014/main" id="{2D23168E-77DC-4784-BFDA-F6255194E673}"/>
              </a:ext>
            </a:extLst>
          </p:cNvPr>
          <p:cNvSpPr>
            <a:spLocks noGrp="1"/>
          </p:cNvSpPr>
          <p:nvPr>
            <p:ph idx="1"/>
          </p:nvPr>
        </p:nvSpPr>
        <p:spPr>
          <a:xfrm>
            <a:off x="1154955" y="2603499"/>
            <a:ext cx="2641542" cy="3716277"/>
          </a:xfrm>
        </p:spPr>
        <p:txBody>
          <a:bodyPr>
            <a:norm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Categorical Columns</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NAME_TYPE_SUITE column,  the Null count in the Column is significantly lesser so we shall replace values with the mode of distribution</a:t>
            </a:r>
            <a:r>
              <a:rPr lang="en-US" sz="1400" dirty="0">
                <a:solidFill>
                  <a:srgbClr val="16AAA6"/>
                </a:solidFill>
                <a:latin typeface="Calibri" panose="020F0502020204030204" pitchFamily="34" charset="0"/>
                <a:cs typeface="Calibri" panose="020F0502020204030204" pitchFamily="34" charset="0"/>
              </a:rPr>
              <a:t>.</a:t>
            </a:r>
          </a:p>
          <a:p>
            <a:pPr>
              <a:buFont typeface="+mj-lt"/>
              <a:buAutoNum type="arabicPeriod"/>
            </a:pPr>
            <a:r>
              <a:rPr lang="en-US" sz="1400" dirty="0">
                <a:solidFill>
                  <a:srgbClr val="16AAA6"/>
                </a:solidFill>
                <a:latin typeface="Calibri" panose="020F0502020204030204" pitchFamily="34" charset="0"/>
                <a:cs typeface="Calibri" panose="020F0502020204030204" pitchFamily="34" charset="0"/>
              </a:rPr>
              <a:t>Occupation Type , </a:t>
            </a:r>
            <a:r>
              <a:rPr lang="en-IN" sz="1400" dirty="0">
                <a:solidFill>
                  <a:srgbClr val="16AAA6"/>
                </a:solidFill>
                <a:latin typeface="Calibri" panose="020F0502020204030204" pitchFamily="34" charset="0"/>
                <a:cs typeface="Calibri" panose="020F0502020204030204" pitchFamily="34" charset="0"/>
              </a:rPr>
              <a:t>since Null count in the Column is significantly higher than mode of distribution, to avoid skewedness and imbalance dataset within categories we shall create new category currently as "Unknown"</a:t>
            </a:r>
            <a:endParaRPr lang="en-US" sz="1400" dirty="0">
              <a:solidFill>
                <a:srgbClr val="16AAA6"/>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1BBA76F-07C8-428C-A43A-AFEA930E0D72}"/>
              </a:ext>
            </a:extLst>
          </p:cNvPr>
          <p:cNvPicPr>
            <a:picLocks noChangeAspect="1"/>
          </p:cNvPicPr>
          <p:nvPr/>
        </p:nvPicPr>
        <p:blipFill>
          <a:blip r:embed="rId2"/>
          <a:stretch>
            <a:fillRect/>
          </a:stretch>
        </p:blipFill>
        <p:spPr>
          <a:xfrm>
            <a:off x="3796497" y="2603499"/>
            <a:ext cx="7691340" cy="3915018"/>
          </a:xfrm>
          <a:prstGeom prst="rect">
            <a:avLst/>
          </a:prstGeom>
        </p:spPr>
      </p:pic>
    </p:spTree>
    <p:extLst>
      <p:ext uri="{BB962C8B-B14F-4D97-AF65-F5344CB8AC3E}">
        <p14:creationId xmlns:p14="http://schemas.microsoft.com/office/powerpoint/2010/main" val="139496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677C-952B-4F50-8D09-9D3B35A78F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ACBE18-CB2D-437C-8886-9F4071AA54DE}"/>
              </a:ext>
            </a:extLst>
          </p:cNvPr>
          <p:cNvSpPr>
            <a:spLocks noGrp="1"/>
          </p:cNvSpPr>
          <p:nvPr>
            <p:ph idx="1"/>
          </p:nvPr>
        </p:nvSpPr>
        <p:spPr>
          <a:xfrm>
            <a:off x="888738" y="2510903"/>
            <a:ext cx="9922016" cy="2188420"/>
          </a:xfrm>
        </p:spPr>
        <p:txBody>
          <a:bodyPr>
            <a:norm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Numerical Columns</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Through Distribution and Box plots, statistical values, AMT_ANNUITY, AMT_GOODS_PRICE graphs tend to be left skewed so better we take median to replace Null values. CNT_FAM_MEMBERS tend to be right skewed, we shall take median.</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EXT_SOURCE_2/3 and DAYS_LAST_PHONE_CHANGE have right skewed distribution so we shall consider median.</a:t>
            </a:r>
          </a:p>
          <a:p>
            <a:pPr>
              <a:buFont typeface="+mj-lt"/>
              <a:buAutoNum type="arabicPeriod"/>
            </a:pPr>
            <a:r>
              <a:rPr lang="en-IN" sz="1400" dirty="0">
                <a:solidFill>
                  <a:srgbClr val="16AAA6"/>
                </a:solidFill>
                <a:latin typeface="Calibri" panose="020F0502020204030204" pitchFamily="34" charset="0"/>
                <a:cs typeface="Calibri" panose="020F0502020204030204" pitchFamily="34" charset="0"/>
              </a:rPr>
              <a:t>AMT and Social Circle columns shows left skewed therefore we shall consider median.</a:t>
            </a:r>
          </a:p>
        </p:txBody>
      </p:sp>
      <p:pic>
        <p:nvPicPr>
          <p:cNvPr id="5" name="Picture 4">
            <a:extLst>
              <a:ext uri="{FF2B5EF4-FFF2-40B4-BE49-F238E27FC236}">
                <a16:creationId xmlns:a16="http://schemas.microsoft.com/office/drawing/2014/main" id="{C0B6CB36-FDF8-4548-A4F5-C7EC0B15F0A6}"/>
              </a:ext>
            </a:extLst>
          </p:cNvPr>
          <p:cNvPicPr>
            <a:picLocks noChangeAspect="1"/>
          </p:cNvPicPr>
          <p:nvPr/>
        </p:nvPicPr>
        <p:blipFill>
          <a:blip r:embed="rId2"/>
          <a:stretch>
            <a:fillRect/>
          </a:stretch>
        </p:blipFill>
        <p:spPr>
          <a:xfrm>
            <a:off x="2301072" y="4118372"/>
            <a:ext cx="7589856" cy="2670628"/>
          </a:xfrm>
          <a:prstGeom prst="rect">
            <a:avLst/>
          </a:prstGeom>
        </p:spPr>
      </p:pic>
    </p:spTree>
    <p:extLst>
      <p:ext uri="{BB962C8B-B14F-4D97-AF65-F5344CB8AC3E}">
        <p14:creationId xmlns:p14="http://schemas.microsoft.com/office/powerpoint/2010/main" val="231825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A732-E8A8-4544-B37F-EC0B4691F93A}"/>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Duplicates Record check</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343E682-BEE7-4F88-A1A7-01EBEC63C951}"/>
              </a:ext>
            </a:extLst>
          </p:cNvPr>
          <p:cNvSpPr>
            <a:spLocks noGrp="1"/>
          </p:cNvSpPr>
          <p:nvPr>
            <p:ph idx="1"/>
          </p:nvPr>
        </p:nvSpPr>
        <p:spPr/>
        <p:txBody>
          <a:bodyPr>
            <a:norm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Application Data </a:t>
            </a:r>
          </a:p>
          <a:p>
            <a:endParaRPr lang="en-US" sz="1400" dirty="0">
              <a:solidFill>
                <a:schemeClr val="accent1">
                  <a:lumMod val="50000"/>
                </a:schemeClr>
              </a:solidFill>
              <a:latin typeface="Calibri" panose="020F0502020204030204" pitchFamily="34" charset="0"/>
              <a:cs typeface="Calibri" panose="020F0502020204030204" pitchFamily="34" charset="0"/>
            </a:endParaRPr>
          </a:p>
          <a:p>
            <a:endParaRPr lang="en-US" sz="1400" dirty="0">
              <a:solidFill>
                <a:schemeClr val="accent1">
                  <a:lumMod val="50000"/>
                </a:schemeClr>
              </a:solidFill>
              <a:latin typeface="Calibri" panose="020F0502020204030204" pitchFamily="34" charset="0"/>
              <a:cs typeface="Calibri" panose="020F0502020204030204" pitchFamily="34" charset="0"/>
            </a:endParaRPr>
          </a:p>
          <a:p>
            <a:endParaRPr lang="en-US" sz="1400" dirty="0">
              <a:solidFill>
                <a:schemeClr val="accent1">
                  <a:lumMod val="50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1">
                  <a:lumMod val="50000"/>
                </a:schemeClr>
              </a:solidFill>
              <a:latin typeface="Calibri" panose="020F0502020204030204" pitchFamily="34" charset="0"/>
              <a:cs typeface="Calibri" panose="020F0502020204030204" pitchFamily="34" charset="0"/>
            </a:endParaRPr>
          </a:p>
          <a:p>
            <a:r>
              <a:rPr lang="en-US" sz="1400" b="1" dirty="0">
                <a:solidFill>
                  <a:schemeClr val="accent1">
                    <a:lumMod val="50000"/>
                  </a:schemeClr>
                </a:solidFill>
                <a:latin typeface="Calibri" panose="020F0502020204030204" pitchFamily="34" charset="0"/>
                <a:cs typeface="Calibri" panose="020F0502020204030204" pitchFamily="34" charset="0"/>
              </a:rPr>
              <a:t>Previous Application Data</a:t>
            </a:r>
            <a:endParaRPr lang="en-IN" sz="1400" b="1"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CF83371-F0E2-47C0-BAE9-8C551C7F0432}"/>
              </a:ext>
            </a:extLst>
          </p:cNvPr>
          <p:cNvPicPr>
            <a:picLocks noChangeAspect="1"/>
          </p:cNvPicPr>
          <p:nvPr/>
        </p:nvPicPr>
        <p:blipFill>
          <a:blip r:embed="rId2"/>
          <a:stretch>
            <a:fillRect/>
          </a:stretch>
        </p:blipFill>
        <p:spPr>
          <a:xfrm>
            <a:off x="342097" y="3076624"/>
            <a:ext cx="11507806" cy="1028844"/>
          </a:xfrm>
          <a:prstGeom prst="rect">
            <a:avLst/>
          </a:prstGeom>
        </p:spPr>
      </p:pic>
      <p:pic>
        <p:nvPicPr>
          <p:cNvPr id="7" name="Picture 6">
            <a:extLst>
              <a:ext uri="{FF2B5EF4-FFF2-40B4-BE49-F238E27FC236}">
                <a16:creationId xmlns:a16="http://schemas.microsoft.com/office/drawing/2014/main" id="{63D09BEB-D6D2-4FF4-9D4A-9E1DA2FB009E}"/>
              </a:ext>
            </a:extLst>
          </p:cNvPr>
          <p:cNvPicPr>
            <a:picLocks noChangeAspect="1"/>
          </p:cNvPicPr>
          <p:nvPr/>
        </p:nvPicPr>
        <p:blipFill>
          <a:blip r:embed="rId3"/>
          <a:stretch>
            <a:fillRect/>
          </a:stretch>
        </p:blipFill>
        <p:spPr>
          <a:xfrm>
            <a:off x="342097" y="4706639"/>
            <a:ext cx="11409157" cy="1313162"/>
          </a:xfrm>
          <a:prstGeom prst="rect">
            <a:avLst/>
          </a:prstGeom>
        </p:spPr>
      </p:pic>
    </p:spTree>
    <p:extLst>
      <p:ext uri="{BB962C8B-B14F-4D97-AF65-F5344CB8AC3E}">
        <p14:creationId xmlns:p14="http://schemas.microsoft.com/office/powerpoint/2010/main" val="110409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262</TotalTime>
  <Words>1788</Words>
  <Application>Microsoft Macintosh PowerPoint</Application>
  <PresentationFormat>Widescreen</PresentationFormat>
  <Paragraphs>125</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Helvetica Neue</vt:lpstr>
      <vt:lpstr>Wingdings</vt:lpstr>
      <vt:lpstr>Wingdings 3</vt:lpstr>
      <vt:lpstr>Ion Boardroom</vt:lpstr>
      <vt:lpstr>   Credit EDA Case Study   </vt:lpstr>
      <vt:lpstr>PROBLEM STATEMENT </vt:lpstr>
      <vt:lpstr>OBJECTIVE </vt:lpstr>
      <vt:lpstr>Exploratory Data Analysis Flow </vt:lpstr>
      <vt:lpstr>Data Cleansing</vt:lpstr>
      <vt:lpstr>Missing Value Treatment</vt:lpstr>
      <vt:lpstr>Handling Missing Values</vt:lpstr>
      <vt:lpstr>PowerPoint Presentation</vt:lpstr>
      <vt:lpstr>Duplicates Record check</vt:lpstr>
      <vt:lpstr>Data Type check</vt:lpstr>
      <vt:lpstr>Outlier Analysis</vt:lpstr>
      <vt:lpstr>Categorical columns </vt:lpstr>
      <vt:lpstr>Scaling/Binning of Columns</vt:lpstr>
      <vt:lpstr>DATA ANALYSIS</vt:lpstr>
      <vt:lpstr>BIVARIANT ANALYSIS</vt:lpstr>
      <vt:lpstr>PowerPoint Presentation</vt:lpstr>
      <vt:lpstr>CORRELATION ANALYSIS</vt:lpstr>
      <vt:lpstr>Data Analysis after Merge</vt:lpstr>
      <vt:lpstr>Finding</vt:lpstr>
      <vt:lpstr>Correlation after merge</vt:lpstr>
      <vt:lpstr>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Sharma, Yash</dc:creator>
  <cp:lastModifiedBy>Sharma, Yash</cp:lastModifiedBy>
  <cp:revision>20</cp:revision>
  <dcterms:created xsi:type="dcterms:W3CDTF">2021-09-28T19:53:42Z</dcterms:created>
  <dcterms:modified xsi:type="dcterms:W3CDTF">2021-09-29T12:55:16Z</dcterms:modified>
</cp:coreProperties>
</file>