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63" r:id="rId4"/>
    <p:sldId id="264" r:id="rId5"/>
    <p:sldId id="260" r:id="rId6"/>
    <p:sldId id="266" r:id="rId7"/>
    <p:sldId id="274" r:id="rId8"/>
    <p:sldId id="273" r:id="rId9"/>
    <p:sldId id="265" r:id="rId10"/>
    <p:sldId id="269" r:id="rId11"/>
    <p:sldId id="275" r:id="rId12"/>
    <p:sldId id="276"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20" autoAdjust="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4B362-C356-496D-9822-21C60B748E2D}" type="datetimeFigureOut">
              <a:rPr lang="en-IN" smtClean="0"/>
              <a:t>05-07-2021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7A6F6-3227-457C-92EF-9864DA14AAED}" type="slidenum">
              <a:rPr lang="en-IN" smtClean="0"/>
              <a:t>‹#›</a:t>
            </a:fld>
            <a:endParaRPr lang="en-IN"/>
          </a:p>
        </p:txBody>
      </p:sp>
    </p:spTree>
    <p:extLst>
      <p:ext uri="{BB962C8B-B14F-4D97-AF65-F5344CB8AC3E}">
        <p14:creationId xmlns:p14="http://schemas.microsoft.com/office/powerpoint/2010/main" val="53256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27A6F6-3227-457C-92EF-9864DA14AAED}" type="slidenum">
              <a:rPr lang="en-IN" smtClean="0"/>
              <a:t>1</a:t>
            </a:fld>
            <a:endParaRPr lang="en-IN"/>
          </a:p>
        </p:txBody>
      </p:sp>
    </p:spTree>
    <p:extLst>
      <p:ext uri="{BB962C8B-B14F-4D97-AF65-F5344CB8AC3E}">
        <p14:creationId xmlns:p14="http://schemas.microsoft.com/office/powerpoint/2010/main" val="326167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27A6F6-3227-457C-92EF-9864DA14AAED}" type="slidenum">
              <a:rPr lang="en-IN" smtClean="0"/>
              <a:t>3</a:t>
            </a:fld>
            <a:endParaRPr lang="en-IN"/>
          </a:p>
        </p:txBody>
      </p:sp>
    </p:spTree>
    <p:extLst>
      <p:ext uri="{BB962C8B-B14F-4D97-AF65-F5344CB8AC3E}">
        <p14:creationId xmlns:p14="http://schemas.microsoft.com/office/powerpoint/2010/main" val="177593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09D4F8F0-ADFC-4A5D-98CD-B0EF7BF1D4F0}" type="datetimeFigureOut">
              <a:rPr lang="en-US" smtClean="0"/>
              <a:pPr/>
              <a:t>7/5/2021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7851B61-EE06-4DB1-BDC1-36ECC468015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D4F8F0-ADFC-4A5D-98CD-B0EF7BF1D4F0}"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1B61-EE06-4DB1-BDC1-36ECC46801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D4F8F0-ADFC-4A5D-98CD-B0EF7BF1D4F0}"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1B61-EE06-4DB1-BDC1-36ECC46801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D4F8F0-ADFC-4A5D-98CD-B0EF7BF1D4F0}"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1B61-EE06-4DB1-BDC1-36ECC46801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D4F8F0-ADFC-4A5D-98CD-B0EF7BF1D4F0}"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1B61-EE06-4DB1-BDC1-36ECC468015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D4F8F0-ADFC-4A5D-98CD-B0EF7BF1D4F0}"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1B61-EE06-4DB1-BDC1-36ECC46801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9D4F8F0-ADFC-4A5D-98CD-B0EF7BF1D4F0}" type="datetimeFigureOut">
              <a:rPr lang="en-US" smtClean="0"/>
              <a:pPr/>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1B61-EE06-4DB1-BDC1-36ECC46801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9D4F8F0-ADFC-4A5D-98CD-B0EF7BF1D4F0}" type="datetimeFigureOut">
              <a:rPr lang="en-US" smtClean="0"/>
              <a:pPr/>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1B61-EE06-4DB1-BDC1-36ECC46801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9D4F8F0-ADFC-4A5D-98CD-B0EF7BF1D4F0}" type="datetimeFigureOut">
              <a:rPr lang="en-US" smtClean="0"/>
              <a:pPr/>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1B61-EE06-4DB1-BDC1-36ECC468015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D4F8F0-ADFC-4A5D-98CD-B0EF7BF1D4F0}"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1B61-EE06-4DB1-BDC1-36ECC46801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09D4F8F0-ADFC-4A5D-98CD-B0EF7BF1D4F0}"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1B61-EE06-4DB1-BDC1-36ECC468015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9D4F8F0-ADFC-4A5D-98CD-B0EF7BF1D4F0}" type="datetimeFigureOut">
              <a:rPr lang="en-US" smtClean="0"/>
              <a:pPr/>
              <a:t>7/5/2021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7851B61-EE06-4DB1-BDC1-36ECC468015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63018"/>
            <a:ext cx="7772400" cy="1828800"/>
          </a:xfrm>
        </p:spPr>
        <p:txBody>
          <a:bodyPr/>
          <a:lstStyle/>
          <a:p>
            <a:r>
              <a:rPr lang="en-IN" dirty="0"/>
              <a:t> SPEECH EMOTION             RECOGNITION</a:t>
            </a:r>
            <a:endParaRPr lang="en-US" dirty="0"/>
          </a:p>
        </p:txBody>
      </p:sp>
      <p:sp>
        <p:nvSpPr>
          <p:cNvPr id="3" name="Subtitle 2"/>
          <p:cNvSpPr>
            <a:spLocks noGrp="1"/>
          </p:cNvSpPr>
          <p:nvPr>
            <p:ph type="subTitle" idx="1"/>
          </p:nvPr>
        </p:nvSpPr>
        <p:spPr>
          <a:xfrm>
            <a:off x="722376" y="3685032"/>
            <a:ext cx="7772400" cy="1904208"/>
          </a:xfrm>
        </p:spPr>
        <p:txBody>
          <a:bodyPr>
            <a:noAutofit/>
          </a:bodyPr>
          <a:lstStyle/>
          <a:p>
            <a:r>
              <a:rPr lang="en-IN" sz="1600" dirty="0"/>
              <a:t>   Team no :3  </a:t>
            </a:r>
          </a:p>
          <a:p>
            <a:endParaRPr lang="en-IN" sz="1600" dirty="0"/>
          </a:p>
          <a:p>
            <a:r>
              <a:rPr lang="en-IN" sz="1600" dirty="0"/>
              <a:t>  Team members:                                             </a:t>
            </a:r>
          </a:p>
          <a:p>
            <a:r>
              <a:rPr lang="en-IN" sz="1600" dirty="0"/>
              <a:t> S.DIVYA(18JG1A0585)                                                                        </a:t>
            </a:r>
          </a:p>
          <a:p>
            <a:r>
              <a:rPr lang="en-IN" sz="1600" dirty="0"/>
              <a:t>SAHITHI SARIKA(18JG1A0583)                                                      </a:t>
            </a:r>
          </a:p>
          <a:p>
            <a:r>
              <a:rPr lang="en-IN" sz="1600" dirty="0"/>
              <a:t> R .LAVANYA(18JG1A0579)</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515468"/>
            <a:ext cx="7607816" cy="969316"/>
          </a:xfrm>
        </p:spPr>
        <p:txBody>
          <a:bodyPr>
            <a:noAutofit/>
          </a:bodyPr>
          <a:lstStyle/>
          <a:p>
            <a:r>
              <a:rPr lang="en-IN" sz="2800" b="1" dirty="0"/>
              <a:t>Methodology / Model :</a:t>
            </a:r>
            <a:endParaRPr lang="en-US" sz="2800" dirty="0"/>
          </a:p>
        </p:txBody>
      </p:sp>
      <p:sp>
        <p:nvSpPr>
          <p:cNvPr id="3" name="Content Placeholder 2"/>
          <p:cNvSpPr>
            <a:spLocks noGrp="1"/>
          </p:cNvSpPr>
          <p:nvPr>
            <p:ph idx="1"/>
          </p:nvPr>
        </p:nvSpPr>
        <p:spPr>
          <a:xfrm>
            <a:off x="1056124" y="1335024"/>
            <a:ext cx="7607816" cy="4830280"/>
          </a:xfrm>
        </p:spPr>
        <p:txBody>
          <a:bodyPr>
            <a:normAutofit fontScale="25000" lnSpcReduction="20000"/>
          </a:bodyPr>
          <a:lstStyle/>
          <a:p>
            <a:endParaRPr lang="en-US" dirty="0"/>
          </a:p>
          <a:p>
            <a:r>
              <a:rPr lang="en-GB" sz="9600" dirty="0"/>
              <a:t>The classification model proposed based on</a:t>
            </a:r>
          </a:p>
          <a:p>
            <a:pPr lvl="1">
              <a:buNone/>
            </a:pPr>
            <a:r>
              <a:rPr lang="en-GB" sz="9600" dirty="0"/>
              <a:t> machine learning  </a:t>
            </a:r>
          </a:p>
          <a:p>
            <a:pPr lvl="1">
              <a:buNone/>
            </a:pPr>
            <a:r>
              <a:rPr lang="en-GB" sz="9600" dirty="0"/>
              <a:t>deep learning strategy. </a:t>
            </a:r>
          </a:p>
          <a:p>
            <a:pPr lvl="1">
              <a:buNone/>
            </a:pPr>
            <a:endParaRPr lang="en-GB" sz="9600" dirty="0"/>
          </a:p>
          <a:p>
            <a:pPr lvl="1">
              <a:buNone/>
            </a:pPr>
            <a:r>
              <a:rPr lang="en-GB" sz="9600" dirty="0"/>
              <a:t> </a:t>
            </a:r>
            <a:r>
              <a:rPr lang="en-GB" sz="11200" b="1" dirty="0"/>
              <a:t>Models:</a:t>
            </a:r>
          </a:p>
          <a:p>
            <a:pPr lvl="1"/>
            <a:r>
              <a:rPr lang="en-GB" sz="9600" dirty="0"/>
              <a:t>Convolutional neural networks (</a:t>
            </a:r>
            <a:r>
              <a:rPr lang="en-GB" sz="9600" b="1" dirty="0"/>
              <a:t>CNN</a:t>
            </a:r>
            <a:r>
              <a:rPr lang="en-GB" sz="9600" dirty="0"/>
              <a:t>), </a:t>
            </a:r>
          </a:p>
          <a:p>
            <a:pPr lvl="1"/>
            <a:r>
              <a:rPr lang="en-GB" sz="9600" dirty="0"/>
              <a:t>support vector machine (</a:t>
            </a:r>
            <a:r>
              <a:rPr lang="en-GB" sz="9600" b="1" dirty="0"/>
              <a:t>SVM</a:t>
            </a:r>
            <a:r>
              <a:rPr lang="en-GB" sz="9600" dirty="0"/>
              <a:t>) classifier, </a:t>
            </a:r>
          </a:p>
          <a:p>
            <a:pPr lvl="1"/>
            <a:r>
              <a:rPr lang="en-GB" sz="9600" b="1" dirty="0"/>
              <a:t>MLP</a:t>
            </a:r>
            <a:r>
              <a:rPr lang="en-GB" sz="9600" dirty="0"/>
              <a:t> classifier.</a:t>
            </a:r>
          </a:p>
          <a:p>
            <a:pPr lvl="1"/>
            <a:endParaRPr lang="en-GB" sz="9600" dirty="0"/>
          </a:p>
          <a:p>
            <a:r>
              <a:rPr lang="en-GB" sz="9600" b="1" dirty="0">
                <a:solidFill>
                  <a:srgbClr val="262626"/>
                </a:solidFill>
              </a:rPr>
              <a:t>Feature</a:t>
            </a:r>
            <a:r>
              <a:rPr lang="en-GB" sz="9600" dirty="0">
                <a:solidFill>
                  <a:srgbClr val="262626"/>
                </a:solidFill>
              </a:rPr>
              <a:t> : </a:t>
            </a:r>
          </a:p>
          <a:p>
            <a:pPr>
              <a:buNone/>
            </a:pPr>
            <a:r>
              <a:rPr lang="en-GB" sz="9600" dirty="0">
                <a:solidFill>
                  <a:srgbClr val="262626"/>
                </a:solidFill>
              </a:rPr>
              <a:t>              Mel-frequency </a:t>
            </a:r>
            <a:r>
              <a:rPr lang="en-GB" sz="9600" dirty="0" err="1">
                <a:solidFill>
                  <a:srgbClr val="262626"/>
                </a:solidFill>
              </a:rPr>
              <a:t>cepstral</a:t>
            </a:r>
            <a:r>
              <a:rPr lang="en-GB" sz="9600" dirty="0">
                <a:solidFill>
                  <a:srgbClr val="262626"/>
                </a:solidFill>
              </a:rPr>
              <a:t> coefficients (MFCC)</a:t>
            </a:r>
            <a:endParaRPr lang="en-US" sz="9600" dirty="0"/>
          </a:p>
          <a:p>
            <a:endParaRPr lang="en-US" sz="7400"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lvl="2"/>
            <a:r>
              <a:rPr lang="en-US" dirty="0"/>
              <a:t>              </a:t>
            </a:r>
          </a:p>
          <a:p>
            <a:pPr marL="1965960" lvl="8" indent="0">
              <a:buNone/>
            </a:pPr>
            <a:r>
              <a:rPr lang="en-US" sz="3100" dirty="0"/>
              <a:t> </a:t>
            </a:r>
            <a:endParaRPr lang="en-US" sz="24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8652-09DE-48FF-9AAF-1FB64E8E828E}"/>
              </a:ext>
            </a:extLst>
          </p:cNvPr>
          <p:cNvSpPr>
            <a:spLocks noGrp="1"/>
          </p:cNvSpPr>
          <p:nvPr>
            <p:ph type="title"/>
          </p:nvPr>
        </p:nvSpPr>
        <p:spPr/>
        <p:txBody>
          <a:bodyPr/>
          <a:lstStyle/>
          <a:p>
            <a:r>
              <a:rPr lang="en-US" dirty="0"/>
              <a:t>MFCC</a:t>
            </a:r>
            <a:endParaRPr lang="en-IN" dirty="0"/>
          </a:p>
        </p:txBody>
      </p:sp>
      <p:sp>
        <p:nvSpPr>
          <p:cNvPr id="3" name="Content Placeholder 2">
            <a:extLst>
              <a:ext uri="{FF2B5EF4-FFF2-40B4-BE49-F238E27FC236}">
                <a16:creationId xmlns:a16="http://schemas.microsoft.com/office/drawing/2014/main" id="{7E60D009-D420-4927-B6AC-57C5DCD27240}"/>
              </a:ext>
            </a:extLst>
          </p:cNvPr>
          <p:cNvSpPr>
            <a:spLocks noGrp="1"/>
          </p:cNvSpPr>
          <p:nvPr>
            <p:ph idx="1"/>
          </p:nvPr>
        </p:nvSpPr>
        <p:spPr/>
        <p:txBody>
          <a:bodyPr>
            <a:normAutofit/>
          </a:bodyPr>
          <a:lstStyle/>
          <a:p>
            <a:pPr algn="l"/>
            <a:r>
              <a:rPr lang="en-US" sz="1800" b="0" i="0" dirty="0">
                <a:solidFill>
                  <a:srgbClr val="000000"/>
                </a:solidFill>
                <a:effectLst/>
              </a:rPr>
              <a:t>The most prevalent and dominant method used to extract spectral features is calculating Mel-Frequency Cepstral Coefficients (MFCC)</a:t>
            </a:r>
          </a:p>
          <a:p>
            <a:r>
              <a:rPr lang="en-US" sz="1800" dirty="0"/>
              <a:t>MFCC coefficients derived from human speech samples play a vital role in the field of speech signal processing. They are used in applications including speaker verification, speaker recognition, emotion detection etc. </a:t>
            </a:r>
          </a:p>
          <a:p>
            <a:pPr algn="l"/>
            <a:r>
              <a:rPr lang="en-US" sz="1800" b="0" i="0" dirty="0">
                <a:solidFill>
                  <a:srgbClr val="000000"/>
                </a:solidFill>
                <a:effectLst/>
              </a:rPr>
              <a:t>MFCC is an audio feature extraction technique which extracts parameters from the speech similar to ones that are used by humans for hearing speech, while at the same time, deemphasizes all other information.</a:t>
            </a:r>
          </a:p>
          <a:p>
            <a:pPr algn="l"/>
            <a:r>
              <a:rPr lang="en-US" sz="1800" b="0" i="0" dirty="0">
                <a:solidFill>
                  <a:srgbClr val="000000"/>
                </a:solidFill>
                <a:effectLst/>
              </a:rPr>
              <a:t>MFCCs use Mel-scale filter bank where the higher frequency filters have greater bandwidth than the lower frequency filters, but their temporal resolutions are the same.</a:t>
            </a:r>
          </a:p>
          <a:p>
            <a:pPr algn="l"/>
            <a:r>
              <a:rPr lang="en-US" sz="1800" b="0" i="0" dirty="0">
                <a:solidFill>
                  <a:srgbClr val="000000"/>
                </a:solidFill>
                <a:effectLst/>
              </a:rPr>
              <a:t>The last step is to calculate Discrete Cosine Transformation (DCT) of the outputs from the filter bank. DCT ranges coefficients according to significance, whereby the 0th coefficient is excluded since it is unreliable.</a:t>
            </a:r>
          </a:p>
          <a:p>
            <a:pPr algn="l"/>
            <a:endParaRPr lang="en-US" sz="1800" b="0" i="0" dirty="0">
              <a:solidFill>
                <a:srgbClr val="000000"/>
              </a:solidFill>
              <a:effectLst/>
              <a:latin typeface="ff3"/>
            </a:endParaRPr>
          </a:p>
          <a:p>
            <a:endParaRPr lang="en-IN" sz="2000" dirty="0"/>
          </a:p>
        </p:txBody>
      </p:sp>
    </p:spTree>
    <p:extLst>
      <p:ext uri="{BB962C8B-B14F-4D97-AF65-F5344CB8AC3E}">
        <p14:creationId xmlns:p14="http://schemas.microsoft.com/office/powerpoint/2010/main" val="281612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E193-1E56-4D7A-B205-30FE1B46A221}"/>
              </a:ext>
            </a:extLst>
          </p:cNvPr>
          <p:cNvSpPr>
            <a:spLocks noGrp="1"/>
          </p:cNvSpPr>
          <p:nvPr>
            <p:ph type="title"/>
          </p:nvPr>
        </p:nvSpPr>
        <p:spPr/>
        <p:txBody>
          <a:bodyPr>
            <a:normAutofit/>
          </a:bodyPr>
          <a:lstStyle/>
          <a:p>
            <a:r>
              <a:rPr lang="en-US" dirty="0"/>
              <a:t>MFCC DERIVATION</a:t>
            </a:r>
            <a:endParaRPr lang="en-IN" dirty="0"/>
          </a:p>
        </p:txBody>
      </p:sp>
      <p:pic>
        <p:nvPicPr>
          <p:cNvPr id="5" name="Content Placeholder 4">
            <a:extLst>
              <a:ext uri="{FF2B5EF4-FFF2-40B4-BE49-F238E27FC236}">
                <a16:creationId xmlns:a16="http://schemas.microsoft.com/office/drawing/2014/main" id="{09F4B0D1-A341-4AAB-8D25-3D9E33217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5121" y="1772816"/>
            <a:ext cx="3384376" cy="4320480"/>
          </a:xfrm>
        </p:spPr>
      </p:pic>
      <p:sp>
        <p:nvSpPr>
          <p:cNvPr id="7" name="TextBox 6">
            <a:extLst>
              <a:ext uri="{FF2B5EF4-FFF2-40B4-BE49-F238E27FC236}">
                <a16:creationId xmlns:a16="http://schemas.microsoft.com/office/drawing/2014/main" id="{0562A520-705C-433C-8332-451F019ED0C2}"/>
              </a:ext>
            </a:extLst>
          </p:cNvPr>
          <p:cNvSpPr txBox="1"/>
          <p:nvPr/>
        </p:nvSpPr>
        <p:spPr>
          <a:xfrm>
            <a:off x="1134641" y="1622405"/>
            <a:ext cx="4320480" cy="5078313"/>
          </a:xfrm>
          <a:prstGeom prst="rect">
            <a:avLst/>
          </a:prstGeom>
          <a:noFill/>
        </p:spPr>
        <p:txBody>
          <a:bodyPr wrap="square">
            <a:spAutoFit/>
          </a:bodyPr>
          <a:lstStyle/>
          <a:p>
            <a:pPr algn="l"/>
            <a:r>
              <a:rPr lang="en-US" b="0" i="0" dirty="0">
                <a:solidFill>
                  <a:srgbClr val="000000"/>
                </a:solidFill>
                <a:effectLst/>
              </a:rPr>
              <a:t>For each speech frame, a set of MFCC is computed. </a:t>
            </a:r>
          </a:p>
          <a:p>
            <a:pPr algn="l"/>
            <a:r>
              <a:rPr lang="en-US" b="0" i="0" dirty="0">
                <a:solidFill>
                  <a:srgbClr val="000000"/>
                </a:solidFill>
                <a:effectLst/>
              </a:rPr>
              <a:t>This set of coefficients is called an acoustic vector which represents the phonetically important characteristics of speech and is very useful for further analysis and processing in Speech Recognition.</a:t>
            </a:r>
          </a:p>
          <a:p>
            <a:pPr algn="l"/>
            <a:r>
              <a:rPr lang="en-US" b="0" i="0" dirty="0">
                <a:solidFill>
                  <a:srgbClr val="000000"/>
                </a:solidFill>
                <a:effectLst/>
              </a:rPr>
              <a:t>EXAMPLE : . We can take audio of 2 Second which gives approximate 128 frames each contain 128 samples (window size = 16 </a:t>
            </a:r>
            <a:r>
              <a:rPr lang="en-US" b="0" i="0" dirty="0" err="1">
                <a:solidFill>
                  <a:srgbClr val="000000"/>
                </a:solidFill>
                <a:effectLst/>
              </a:rPr>
              <a:t>ms</a:t>
            </a:r>
            <a:r>
              <a:rPr lang="en-US" b="0" i="0" dirty="0">
                <a:solidFill>
                  <a:srgbClr val="000000"/>
                </a:solidFill>
                <a:effectLst/>
              </a:rPr>
              <a:t>). We can use first 20 to 40 frames that give good estimation of speech. Total of forty Two MFCC parameters include twelve original, twelve delta (First </a:t>
            </a:r>
          </a:p>
          <a:p>
            <a:pPr algn="l"/>
            <a:r>
              <a:rPr lang="en-US" b="0" i="0" dirty="0">
                <a:solidFill>
                  <a:srgbClr val="000000"/>
                </a:solidFill>
                <a:effectLst/>
              </a:rPr>
              <a:t>order derivative), twelve delta-delta (Second order derivative), three log energy and three 0th parameter.</a:t>
            </a:r>
          </a:p>
          <a:p>
            <a:pPr algn="l"/>
            <a:endParaRPr lang="en-US" b="0" i="0" dirty="0">
              <a:solidFill>
                <a:srgbClr val="000000"/>
              </a:solidFill>
              <a:effectLst/>
            </a:endParaRPr>
          </a:p>
        </p:txBody>
      </p:sp>
    </p:spTree>
    <p:extLst>
      <p:ext uri="{BB962C8B-B14F-4D97-AF65-F5344CB8AC3E}">
        <p14:creationId xmlns:p14="http://schemas.microsoft.com/office/powerpoint/2010/main" val="304876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43608" y="188640"/>
            <a:ext cx="7679824" cy="1584176"/>
          </a:xfrm>
          <a:ln>
            <a:solidFill>
              <a:srgbClr val="FFC000"/>
            </a:solidFill>
          </a:ln>
        </p:spPr>
        <p:txBody>
          <a:bodyPr>
            <a:normAutofit/>
          </a:bodyPr>
          <a:lstStyle/>
          <a:p>
            <a:r>
              <a:rPr lang="en-US" sz="2700" dirty="0">
                <a:solidFill>
                  <a:srgbClr val="FF0000"/>
                </a:solidFill>
              </a:rPr>
              <a:t>APPLICATIONS OF E</a:t>
            </a:r>
            <a:r>
              <a:rPr lang="en-US" sz="2700" dirty="0">
                <a:solidFill>
                  <a:srgbClr val="FF0000"/>
                </a:solidFill>
                <a:effectLst/>
              </a:rPr>
              <a:t>M</a:t>
            </a:r>
            <a:r>
              <a:rPr lang="en-US" sz="2700" dirty="0">
                <a:solidFill>
                  <a:srgbClr val="FF0000"/>
                </a:solidFill>
              </a:rPr>
              <a:t>OTION RECOGNITION </a:t>
            </a:r>
            <a:r>
              <a:rPr lang="en-US" dirty="0"/>
              <a:t>:</a:t>
            </a:r>
            <a:br>
              <a:rPr lang="en-US" dirty="0"/>
            </a:br>
            <a:endParaRPr lang="en-US" dirty="0"/>
          </a:p>
        </p:txBody>
      </p:sp>
      <p:sp>
        <p:nvSpPr>
          <p:cNvPr id="3" name="Content Placeholder 2"/>
          <p:cNvSpPr>
            <a:spLocks noGrp="1"/>
          </p:cNvSpPr>
          <p:nvPr>
            <p:ph idx="1"/>
          </p:nvPr>
        </p:nvSpPr>
        <p:spPr>
          <a:xfrm>
            <a:off x="984116" y="1412776"/>
            <a:ext cx="7679824" cy="4032448"/>
          </a:xfrm>
        </p:spPr>
        <p:txBody>
          <a:bodyPr>
            <a:normAutofit fontScale="92500" lnSpcReduction="20000"/>
          </a:bodyPr>
          <a:lstStyle/>
          <a:p>
            <a:pPr>
              <a:buNone/>
            </a:pPr>
            <a:endParaRPr lang="en-US" sz="2400" dirty="0"/>
          </a:p>
          <a:p>
            <a:pPr>
              <a:buNone/>
            </a:pPr>
            <a:endParaRPr lang="en-US" sz="2400" dirty="0"/>
          </a:p>
          <a:p>
            <a:pPr>
              <a:buNone/>
            </a:pPr>
            <a:r>
              <a:rPr lang="en-US" sz="2400" dirty="0"/>
              <a:t> Emotion Recognition is used in call center for classifying calls according to emotions.</a:t>
            </a:r>
          </a:p>
          <a:p>
            <a:pPr>
              <a:buNone/>
            </a:pPr>
            <a:r>
              <a:rPr lang="en-US" sz="2400" dirty="0"/>
              <a:t> </a:t>
            </a:r>
          </a:p>
          <a:p>
            <a:pPr>
              <a:buNone/>
            </a:pPr>
            <a:r>
              <a:rPr lang="en-US" sz="2400" dirty="0"/>
              <a:t>Emotion Recognition serves as the performance parameter for conversational analysis thus identifying the unsatisfied customer, customer satisfaction so on. </a:t>
            </a:r>
          </a:p>
          <a:p>
            <a:pPr>
              <a:buNone/>
            </a:pPr>
            <a:endParaRPr lang="en-US" sz="2400" dirty="0"/>
          </a:p>
          <a:p>
            <a:pPr>
              <a:buNone/>
            </a:pPr>
            <a:r>
              <a:rPr lang="en-US" sz="2400" dirty="0"/>
              <a:t>SER is used in-car board system based on information of the mental state of the driver can be provided to the system to initiate his/her safety preventing accidents to happen.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 :</a:t>
            </a:r>
            <a:br>
              <a:rPr lang="en-US" b="1" dirty="0"/>
            </a:br>
            <a:endParaRPr lang="en-US" dirty="0"/>
          </a:p>
        </p:txBody>
      </p:sp>
      <p:sp>
        <p:nvSpPr>
          <p:cNvPr id="3" name="Content Placeholder 2"/>
          <p:cNvSpPr>
            <a:spLocks noGrp="1"/>
          </p:cNvSpPr>
          <p:nvPr>
            <p:ph idx="1"/>
          </p:nvPr>
        </p:nvSpPr>
        <p:spPr>
          <a:xfrm>
            <a:off x="543616" y="908720"/>
            <a:ext cx="8183880" cy="5184576"/>
          </a:xfrm>
        </p:spPr>
        <p:txBody>
          <a:bodyPr>
            <a:normAutofit fontScale="55000" lnSpcReduction="20000"/>
          </a:bodyPr>
          <a:lstStyle/>
          <a:p>
            <a:pPr>
              <a:buNone/>
            </a:pPr>
            <a:endParaRPr lang="en-US" sz="4500" dirty="0"/>
          </a:p>
          <a:p>
            <a:r>
              <a:rPr lang="en-US" sz="5100" dirty="0"/>
              <a:t>It is very difficult to predict human emotions quantitatively. Though facial expressions and gestures are the best ways to figure out one’s emotions, it becomes difficult to identify them as the age of a person increases, because people learn to control their expressions with age and experience</a:t>
            </a:r>
            <a:r>
              <a:rPr lang="en-US" sz="5100"/>
              <a:t>. </a:t>
            </a:r>
          </a:p>
          <a:p>
            <a:r>
              <a:rPr lang="en-IN" sz="5000"/>
              <a:t>Speech </a:t>
            </a:r>
            <a:r>
              <a:rPr lang="en-IN" sz="5000" dirty="0"/>
              <a:t>Emotion Recognition (SER) is one of such fields. Using deep learning and machine learning algorithms, we aim to design an automatic emotion recognition system.</a:t>
            </a:r>
          </a:p>
          <a:p>
            <a:r>
              <a:rPr lang="en-US" sz="5100" dirty="0"/>
              <a:t>Speech Emotion Recognition (SER) main motto is to improve human machine interaction.</a:t>
            </a:r>
          </a:p>
          <a:p>
            <a:pPr>
              <a:buNone/>
            </a:pPr>
            <a:endParaRPr lang="en-US" sz="2600" dirty="0"/>
          </a:p>
          <a:p>
            <a:pPr>
              <a:buNone/>
            </a:pPr>
            <a:endParaRPr lang="en-US" sz="26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229200"/>
            <a:ext cx="8183880" cy="805840"/>
          </a:xfrm>
        </p:spPr>
        <p:txBody>
          <a:bodyPr/>
          <a:lstStyle/>
          <a:p>
            <a:endParaRPr lang="en-US"/>
          </a:p>
        </p:txBody>
      </p:sp>
      <p:sp>
        <p:nvSpPr>
          <p:cNvPr id="3" name="Content Placeholder 2"/>
          <p:cNvSpPr>
            <a:spLocks noGrp="1"/>
          </p:cNvSpPr>
          <p:nvPr>
            <p:ph idx="1"/>
          </p:nvPr>
        </p:nvSpPr>
        <p:spPr>
          <a:xfrm>
            <a:off x="971600" y="842199"/>
            <a:ext cx="7659934" cy="4026961"/>
          </a:xfrm>
        </p:spPr>
        <p:txBody>
          <a:bodyPr>
            <a:normAutofit/>
          </a:bodyPr>
          <a:lstStyle/>
          <a:p>
            <a:r>
              <a:rPr lang="en-US" sz="2000" dirty="0"/>
              <a:t>We define a SER system as a collection of methodologies that process and classify speech signals to detect emotions embedded in them. </a:t>
            </a:r>
          </a:p>
          <a:p>
            <a:endParaRPr lang="en-US" sz="2000" dirty="0"/>
          </a:p>
          <a:p>
            <a:pPr>
              <a:buNone/>
            </a:pPr>
            <a:r>
              <a:rPr lang="en-US" sz="2000" dirty="0"/>
              <a:t>Such a system can find use in a wide variety of application areas like interactive voice based-assistant or caller-agent conversation analysis. </a:t>
            </a:r>
          </a:p>
          <a:p>
            <a:pPr>
              <a:buNone/>
            </a:pPr>
            <a:endParaRPr lang="en-IN" sz="2000" dirty="0"/>
          </a:p>
          <a:p>
            <a:pPr>
              <a:buNone/>
            </a:pPr>
            <a:r>
              <a:rPr lang="en-IN" sz="2000" dirty="0"/>
              <a:t>VARIOUS EMOTIONS TO BE CLASSIFIED:</a:t>
            </a:r>
          </a:p>
          <a:p>
            <a:pPr>
              <a:buNone/>
            </a:pPr>
            <a:r>
              <a:rPr lang="en-US" sz="2000" dirty="0"/>
              <a:t>Emotion (01 = neutral, 02 = calm, 03 = happy, 04 = sad, 05 = angry, 06 = fearful, 07 = disgust, 08 = surprised).</a:t>
            </a:r>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8183880" cy="1021864"/>
          </a:xfrm>
        </p:spPr>
        <p:txBody>
          <a:bodyPr/>
          <a:lstStyle/>
          <a:p>
            <a:r>
              <a:rPr lang="en-IN" dirty="0"/>
              <a:t>Steps in SER:</a:t>
            </a:r>
            <a:endParaRPr lang="en-US" dirty="0"/>
          </a:p>
        </p:txBody>
      </p:sp>
      <p:pic>
        <p:nvPicPr>
          <p:cNvPr id="6" name="Content Placeholder 5" descr="ser1.PNG"/>
          <p:cNvPicPr>
            <a:picLocks noGrp="1" noChangeAspect="1"/>
          </p:cNvPicPr>
          <p:nvPr>
            <p:ph idx="1"/>
          </p:nvPr>
        </p:nvPicPr>
        <p:blipFill>
          <a:blip r:embed="rId2" cstate="print"/>
          <a:stretch>
            <a:fillRect/>
          </a:stretch>
        </p:blipFill>
        <p:spPr>
          <a:xfrm>
            <a:off x="1043608" y="1916832"/>
            <a:ext cx="7823840" cy="345638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196956" flipV="1">
            <a:off x="2758946" y="1051607"/>
            <a:ext cx="5757850" cy="359013"/>
          </a:xfrm>
        </p:spPr>
        <p:txBody>
          <a:bodyPr>
            <a:normAutofit fontScale="90000"/>
          </a:bodyPr>
          <a:lstStyle/>
          <a:p>
            <a:endParaRPr lang="en-US" sz="2400" dirty="0"/>
          </a:p>
        </p:txBody>
      </p:sp>
      <p:pic>
        <p:nvPicPr>
          <p:cNvPr id="6" name="Content Placeholder 5" descr="image for speech emotion.png"/>
          <p:cNvPicPr>
            <a:picLocks noGrp="1" noChangeAspect="1"/>
          </p:cNvPicPr>
          <p:nvPr>
            <p:ph idx="1"/>
          </p:nvPr>
        </p:nvPicPr>
        <p:blipFill>
          <a:blip r:embed="rId2" cstate="print"/>
          <a:stretch>
            <a:fillRect/>
          </a:stretch>
        </p:blipFill>
        <p:spPr>
          <a:xfrm>
            <a:off x="1115616" y="332656"/>
            <a:ext cx="7776864" cy="568863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64" y="260648"/>
            <a:ext cx="8183880" cy="1440160"/>
          </a:xfrm>
        </p:spPr>
        <p:txBody>
          <a:bodyPr>
            <a:normAutofit/>
          </a:bodyPr>
          <a:lstStyle/>
          <a:p>
            <a:r>
              <a:rPr lang="en-US" sz="3200" dirty="0"/>
              <a:t>DATASET :</a:t>
            </a:r>
            <a:br>
              <a:rPr lang="en-US" sz="3200" dirty="0"/>
            </a:br>
            <a:br>
              <a:rPr lang="en-US" sz="700" dirty="0"/>
            </a:br>
            <a:endParaRPr lang="en-US" sz="3200" dirty="0">
              <a:solidFill>
                <a:schemeClr val="tx1"/>
              </a:solidFill>
            </a:endParaRPr>
          </a:p>
        </p:txBody>
      </p:sp>
      <p:sp>
        <p:nvSpPr>
          <p:cNvPr id="4" name="Content Placeholder 3"/>
          <p:cNvSpPr>
            <a:spLocks noGrp="1"/>
          </p:cNvSpPr>
          <p:nvPr>
            <p:ph idx="1"/>
          </p:nvPr>
        </p:nvSpPr>
        <p:spPr>
          <a:xfrm>
            <a:off x="1043608" y="1556792"/>
            <a:ext cx="7643192" cy="3888432"/>
          </a:xfrm>
        </p:spPr>
        <p:txBody>
          <a:bodyPr>
            <a:normAutofit/>
          </a:bodyPr>
          <a:lstStyle/>
          <a:p>
            <a:pPr marL="0" lvl="2" indent="0">
              <a:buClr>
                <a:schemeClr val="accent1"/>
              </a:buClr>
              <a:buSzPct val="80000"/>
              <a:buNone/>
            </a:pPr>
            <a:r>
              <a:rPr lang="en-GB" dirty="0"/>
              <a:t>Ryerson Audio-Visual Database of Emotional Speech and Song (RAVDESS) dataset [1][2]</a:t>
            </a:r>
          </a:p>
          <a:p>
            <a:pPr marL="265176" lvl="2" indent="-265176">
              <a:buClr>
                <a:schemeClr val="accent1"/>
              </a:buClr>
              <a:buSzPct val="80000"/>
              <a:buFont typeface="Wingdings 2"/>
              <a:buChar char=""/>
            </a:pPr>
            <a:endParaRPr lang="en-GB" dirty="0"/>
          </a:p>
          <a:p>
            <a:pPr marL="265176" lvl="2" indent="-265176">
              <a:buClr>
                <a:schemeClr val="accent1"/>
              </a:buClr>
              <a:buSzPct val="80000"/>
              <a:buNone/>
            </a:pPr>
            <a:endParaRPr lang="en-US" dirty="0"/>
          </a:p>
          <a:p>
            <a:pPr marL="265176" lvl="2" indent="-265176">
              <a:buClr>
                <a:schemeClr val="accent1"/>
              </a:buClr>
              <a:buSzPct val="80000"/>
              <a:buNone/>
            </a:pPr>
            <a:r>
              <a:rPr lang="en-US" dirty="0"/>
              <a:t>   2452 audio files, with 12 male speakers and 12 Female speakers, the lexical features (vocabulary) of the utterances are kept constant by speaking only 2 statements of equal lengths in 8 different emotions by all speakers.</a:t>
            </a:r>
          </a:p>
          <a:p>
            <a:pPr marL="265176" lvl="2" indent="-265176">
              <a:buClr>
                <a:schemeClr val="accent1"/>
              </a:buClr>
              <a:buSzPct val="80000"/>
              <a:buFont typeface="Wingdings 2"/>
              <a:buChar char=""/>
            </a:pPr>
            <a:endParaRPr lang="en-GB"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naming convention</a:t>
            </a:r>
            <a:br>
              <a:rPr lang="en-US" dirty="0"/>
            </a:br>
            <a:endParaRPr lang="en-US" dirty="0"/>
          </a:p>
        </p:txBody>
      </p:sp>
      <p:sp>
        <p:nvSpPr>
          <p:cNvPr id="3" name="Content Placeholder 2"/>
          <p:cNvSpPr>
            <a:spLocks noGrp="1"/>
          </p:cNvSpPr>
          <p:nvPr>
            <p:ph idx="1"/>
          </p:nvPr>
        </p:nvSpPr>
        <p:spPr>
          <a:xfrm>
            <a:off x="683568" y="1196752"/>
            <a:ext cx="8250120" cy="5051648"/>
          </a:xfrm>
        </p:spPr>
        <p:txBody>
          <a:bodyPr>
            <a:normAutofit fontScale="92500" lnSpcReduction="20000"/>
          </a:bodyPr>
          <a:lstStyle/>
          <a:p>
            <a:pPr fontAlgn="base"/>
            <a:r>
              <a:rPr lang="en-US" sz="2600" dirty="0"/>
              <a:t>Each of the 1440 files has a unique filename. The filename consists of a 7-part numerical identifier (e.g., 03-01-06-01-02-01-12.wav). </a:t>
            </a:r>
          </a:p>
          <a:p>
            <a:pPr fontAlgn="base"/>
            <a:endParaRPr lang="en-US" sz="2600" dirty="0"/>
          </a:p>
          <a:p>
            <a:pPr fontAlgn="base">
              <a:buNone/>
            </a:pPr>
            <a:r>
              <a:rPr lang="en-US" i="1" dirty="0"/>
              <a:t>	Filename identifiers</a:t>
            </a:r>
            <a:endParaRPr lang="en-US" dirty="0"/>
          </a:p>
          <a:p>
            <a:pPr fontAlgn="base"/>
            <a:r>
              <a:rPr lang="en-US" sz="2400" dirty="0"/>
              <a:t>Modality (01 = full-AV, 02 = video-only, 03 = audio-only).</a:t>
            </a:r>
          </a:p>
          <a:p>
            <a:pPr fontAlgn="base"/>
            <a:r>
              <a:rPr lang="en-US" sz="2400" dirty="0"/>
              <a:t>Vocal channel (01 = speech, 02 = song).</a:t>
            </a:r>
          </a:p>
          <a:p>
            <a:pPr fontAlgn="base"/>
            <a:r>
              <a:rPr lang="en-US" sz="2400" dirty="0"/>
              <a:t>Emotion (01 = neutral, 02 = calm, 03 = happy, 04 = sad, 05 = angry, 06 = fearful, 07 = disgust, 08 = surprised).</a:t>
            </a:r>
          </a:p>
          <a:p>
            <a:pPr fontAlgn="base"/>
            <a:r>
              <a:rPr lang="en-US" sz="2400" dirty="0"/>
              <a:t>Emotional intensity (01 = normal, 02 = strong). </a:t>
            </a:r>
          </a:p>
          <a:p>
            <a:pPr fontAlgn="base"/>
            <a:r>
              <a:rPr lang="en-US" sz="2400" dirty="0"/>
              <a:t>Statement</a:t>
            </a:r>
          </a:p>
          <a:p>
            <a:pPr fontAlgn="base"/>
            <a:r>
              <a:rPr lang="en-US" sz="2400" dirty="0"/>
              <a:t>Repetition (01 = 1st repetition, 02 = 2nd repetition).</a:t>
            </a:r>
          </a:p>
          <a:p>
            <a:pPr fontAlgn="base"/>
            <a:r>
              <a:rPr lang="en-US" sz="2400" dirty="0"/>
              <a:t>Actor (01 to 24. Odd numbered actors are male, even numbered actors are female).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CLASSES OF FEATURES:</a:t>
            </a:r>
            <a:endParaRPr lang="en-US" dirty="0"/>
          </a:p>
        </p:txBody>
      </p:sp>
      <p:sp>
        <p:nvSpPr>
          <p:cNvPr id="8" name="Content Placeholder 7"/>
          <p:cNvSpPr>
            <a:spLocks noGrp="1"/>
          </p:cNvSpPr>
          <p:nvPr>
            <p:ph idx="1"/>
          </p:nvPr>
        </p:nvSpPr>
        <p:spPr>
          <a:xfrm>
            <a:off x="971600" y="1447800"/>
            <a:ext cx="7962088" cy="4800600"/>
          </a:xfrm>
        </p:spPr>
        <p:txBody>
          <a:bodyPr>
            <a:normAutofit fontScale="92500"/>
          </a:bodyPr>
          <a:lstStyle/>
          <a:p>
            <a:pPr>
              <a:buNone/>
            </a:pPr>
            <a:r>
              <a:rPr lang="en-US" dirty="0"/>
              <a:t>1.the lexical features (the vocabulary used),</a:t>
            </a:r>
          </a:p>
          <a:p>
            <a:pPr>
              <a:buNone/>
            </a:pPr>
            <a:r>
              <a:rPr lang="en-US" dirty="0"/>
              <a:t>2. the visual features (the expressions the speaker makes) </a:t>
            </a:r>
          </a:p>
          <a:p>
            <a:pPr>
              <a:buNone/>
            </a:pPr>
            <a:r>
              <a:rPr lang="en-US" dirty="0"/>
              <a:t>3.the acoustic features (sound properties like pitch, tone, jitter, etc.).</a:t>
            </a:r>
          </a:p>
          <a:p>
            <a:pPr>
              <a:buNone/>
            </a:pPr>
            <a:endParaRPr lang="en-IN" dirty="0"/>
          </a:p>
          <a:p>
            <a:pPr>
              <a:buNone/>
            </a:pPr>
            <a:r>
              <a:rPr lang="en-US" sz="2600" dirty="0"/>
              <a:t>	Analysis on the acoustic features can be done in real-time while the conversation is taking place as we’d just need the audio data for accomplishing our task. Hence, we choose to </a:t>
            </a:r>
            <a:r>
              <a:rPr lang="en-US" sz="2600" dirty="0" err="1"/>
              <a:t>analyse</a:t>
            </a:r>
            <a:r>
              <a:rPr lang="en-US" sz="2600" dirty="0"/>
              <a:t> the acoustic features in this work.</a:t>
            </a:r>
          </a:p>
          <a:p>
            <a:pPr>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620332" cy="1051560"/>
          </a:xfrm>
        </p:spPr>
        <p:txBody>
          <a:bodyPr>
            <a:noAutofit/>
          </a:bodyPr>
          <a:lstStyle/>
          <a:p>
            <a:r>
              <a:rPr lang="en-US" dirty="0"/>
              <a:t>FEATURE EXTRACTION:</a:t>
            </a:r>
          </a:p>
        </p:txBody>
      </p:sp>
      <p:sp>
        <p:nvSpPr>
          <p:cNvPr id="4" name="Content Placeholder 3"/>
          <p:cNvSpPr>
            <a:spLocks noGrp="1"/>
          </p:cNvSpPr>
          <p:nvPr>
            <p:ph idx="1"/>
          </p:nvPr>
        </p:nvSpPr>
        <p:spPr>
          <a:xfrm>
            <a:off x="1043608" y="1700808"/>
            <a:ext cx="7463800" cy="4392488"/>
          </a:xfrm>
        </p:spPr>
        <p:txBody>
          <a:bodyPr>
            <a:normAutofit/>
          </a:bodyPr>
          <a:lstStyle/>
          <a:p>
            <a:r>
              <a:rPr lang="en-US" sz="2000" dirty="0"/>
              <a:t>From the Audio data we have extracted three key features which have been used in this study, namely,</a:t>
            </a:r>
          </a:p>
          <a:p>
            <a:endParaRPr lang="en-US" sz="2000" dirty="0"/>
          </a:p>
          <a:p>
            <a:r>
              <a:rPr lang="en-US" sz="2000" dirty="0"/>
              <a:t> MFCC (Mel Frequency </a:t>
            </a:r>
            <a:r>
              <a:rPr lang="en-US" sz="2000" dirty="0" err="1"/>
              <a:t>Cepstral</a:t>
            </a:r>
            <a:r>
              <a:rPr lang="en-US" sz="2000" dirty="0"/>
              <a:t> Coefficients),</a:t>
            </a:r>
          </a:p>
          <a:p>
            <a:r>
              <a:rPr lang="en-US" sz="2000" dirty="0"/>
              <a:t> Mel Spectrogram and </a:t>
            </a:r>
            <a:r>
              <a:rPr lang="en-US" sz="2000" dirty="0" err="1"/>
              <a:t>Chroma</a:t>
            </a:r>
            <a:r>
              <a:rPr lang="en-US" sz="2000" dirty="0"/>
              <a:t>. </a:t>
            </a:r>
          </a:p>
          <a:p>
            <a:endParaRPr lang="en-US" sz="2000" dirty="0"/>
          </a:p>
          <a:p>
            <a:pPr>
              <a:buNone/>
            </a:pPr>
            <a:r>
              <a:rPr lang="en-US" sz="2000" dirty="0"/>
              <a:t>---The Python implementation of </a:t>
            </a:r>
            <a:r>
              <a:rPr lang="en-US" sz="2000" i="1" dirty="0" err="1"/>
              <a:t>Librosa</a:t>
            </a:r>
            <a:r>
              <a:rPr lang="en-US" sz="2000" dirty="0"/>
              <a:t> package was used in their extraction</a:t>
            </a:r>
            <a:r>
              <a:rPr lang="en-US" dirty="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615</TotalTime>
  <Words>954</Words>
  <Application>Microsoft Office PowerPoint</Application>
  <PresentationFormat>On-screen Show (4:3)</PresentationFormat>
  <Paragraphs>94</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ff3</vt:lpstr>
      <vt:lpstr>Gill Sans MT</vt:lpstr>
      <vt:lpstr>Verdana</vt:lpstr>
      <vt:lpstr>Wingdings 2</vt:lpstr>
      <vt:lpstr>Solstice</vt:lpstr>
      <vt:lpstr> SPEECH EMOTION             RECOGNITION</vt:lpstr>
      <vt:lpstr>ABSTRACT : </vt:lpstr>
      <vt:lpstr>PowerPoint Presentation</vt:lpstr>
      <vt:lpstr>Steps in SER:</vt:lpstr>
      <vt:lpstr>PowerPoint Presentation</vt:lpstr>
      <vt:lpstr>DATASET :  </vt:lpstr>
      <vt:lpstr>File naming convention </vt:lpstr>
      <vt:lpstr>CLASSES OF FEATURES:</vt:lpstr>
      <vt:lpstr>FEATURE EXTRACTION:</vt:lpstr>
      <vt:lpstr>Methodology / Model :</vt:lpstr>
      <vt:lpstr>MFCC</vt:lpstr>
      <vt:lpstr>MFCC DERIVATION</vt:lpstr>
      <vt:lpstr>APPLICATIONS OF EMOTION RECOGNITION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VOICE</dc:title>
  <dc:creator>Windows User</dc:creator>
  <cp:lastModifiedBy>Sahithi Sarika</cp:lastModifiedBy>
  <cp:revision>55</cp:revision>
  <dcterms:created xsi:type="dcterms:W3CDTF">2021-04-29T15:38:38Z</dcterms:created>
  <dcterms:modified xsi:type="dcterms:W3CDTF">2021-07-05T04:18:39Z</dcterms:modified>
</cp:coreProperties>
</file>