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FB533-4421-46B6-9B5F-C1B86C0A8446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F4092-ABE0-4463-A7AB-A1EB5BA488B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B9CD7A-492C-466A-B0F1-D7B5135B13C0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="" xmlns:p14="http://schemas.microsoft.com/office/powerpoint/2010/main" val="80869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ED10-EA0D-474B-85EB-DCF9C6877B7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4A82-2CB4-40A4-B5CD-4F56D694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ED10-EA0D-474B-85EB-DCF9C6877B7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4A82-2CB4-40A4-B5CD-4F56D694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ED10-EA0D-474B-85EB-DCF9C6877B7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4A82-2CB4-40A4-B5CD-4F56D694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ED10-EA0D-474B-85EB-DCF9C6877B7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4A82-2CB4-40A4-B5CD-4F56D694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ED10-EA0D-474B-85EB-DCF9C6877B7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4A82-2CB4-40A4-B5CD-4F56D694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ED10-EA0D-474B-85EB-DCF9C6877B7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4A82-2CB4-40A4-B5CD-4F56D694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ED10-EA0D-474B-85EB-DCF9C6877B7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4A82-2CB4-40A4-B5CD-4F56D694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ED10-EA0D-474B-85EB-DCF9C6877B7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4A82-2CB4-40A4-B5CD-4F56D694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ED10-EA0D-474B-85EB-DCF9C6877B7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4A82-2CB4-40A4-B5CD-4F56D694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ED10-EA0D-474B-85EB-DCF9C6877B7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4A82-2CB4-40A4-B5CD-4F56D694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DED10-EA0D-474B-85EB-DCF9C6877B7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54A82-2CB4-40A4-B5CD-4F56D694C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DED10-EA0D-474B-85EB-DCF9C6877B77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54A82-2CB4-40A4-B5CD-4F56D694CE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kaggle.com/datasets/manjilkarki/deepfake-and-real-image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AutoShape 30"/>
          <p:cNvSpPr>
            <a:spLocks noChangeArrowheads="1"/>
          </p:cNvSpPr>
          <p:nvPr/>
        </p:nvSpPr>
        <p:spPr bwMode="auto">
          <a:xfrm>
            <a:off x="6839185" y="1230313"/>
            <a:ext cx="2248958" cy="5484813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6664" tIns="13332" rIns="26664" bIns="13332" anchor="ctr"/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7" name="AutoShape 29"/>
          <p:cNvSpPr>
            <a:spLocks noChangeArrowheads="1"/>
          </p:cNvSpPr>
          <p:nvPr/>
        </p:nvSpPr>
        <p:spPr bwMode="auto">
          <a:xfrm>
            <a:off x="2345121" y="1248370"/>
            <a:ext cx="2159000" cy="5515408"/>
          </a:xfrm>
          <a:prstGeom prst="roundRect">
            <a:avLst>
              <a:gd name="adj" fmla="val 7000"/>
            </a:avLst>
          </a:prstGeom>
          <a:ln>
            <a:solidFill>
              <a:schemeClr val="bg1"/>
            </a:solidFill>
            <a:headEnd/>
            <a:tailEnd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26664" tIns="13332" rIns="26664" bIns="13332" anchor="ctr"/>
          <a:lstStyle/>
          <a:p>
            <a:pPr algn="ctr"/>
            <a:r>
              <a:rPr lang="en-US" sz="7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700" b="1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</p:txBody>
      </p:sp>
      <p:sp>
        <p:nvSpPr>
          <p:cNvPr id="2079" name="AutoShape 31"/>
          <p:cNvSpPr>
            <a:spLocks noChangeArrowheads="1"/>
          </p:cNvSpPr>
          <p:nvPr/>
        </p:nvSpPr>
        <p:spPr bwMode="auto">
          <a:xfrm>
            <a:off x="4610806" y="1230313"/>
            <a:ext cx="2159000" cy="5484813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6664" tIns="13332" rIns="26664" bIns="13332" anchor="ctr"/>
          <a:lstStyle/>
          <a:p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2" name="AutoShape 4"/>
          <p:cNvSpPr>
            <a:spLocks noChangeArrowheads="1"/>
          </p:cNvSpPr>
          <p:nvPr/>
        </p:nvSpPr>
        <p:spPr bwMode="auto">
          <a:xfrm>
            <a:off x="117929" y="2174875"/>
            <a:ext cx="2159000" cy="4540250"/>
          </a:xfrm>
          <a:prstGeom prst="roundRect">
            <a:avLst>
              <a:gd name="adj" fmla="val 70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26664" tIns="13332" rIns="26664" bIns="13332" anchor="ctr"/>
          <a:lstStyle/>
          <a:p>
            <a:pPr algn="just"/>
            <a:endParaRPr lang="en-US" sz="9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endParaRPr lang="en-US" sz="1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187854" y="1676797"/>
            <a:ext cx="2037292" cy="111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9043" tIns="9522" rIns="19043" bIns="9522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0" hangingPunct="0"/>
            <a:endParaRPr lang="en-US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2420938" y="1299413"/>
            <a:ext cx="2047875" cy="23467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lIns="19043" tIns="9522" rIns="19043" bIns="9522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Methodology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6895042" y="1302060"/>
            <a:ext cx="2106083" cy="23467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square" lIns="19043" tIns="9522" rIns="19043" bIns="9522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2061" name="AutoShape 13"/>
          <p:cNvSpPr>
            <a:spLocks noChangeArrowheads="1"/>
          </p:cNvSpPr>
          <p:nvPr/>
        </p:nvSpPr>
        <p:spPr bwMode="auto">
          <a:xfrm>
            <a:off x="117929" y="158750"/>
            <a:ext cx="8883196" cy="1016000"/>
          </a:xfrm>
          <a:prstGeom prst="roundRect">
            <a:avLst>
              <a:gd name="adj" fmla="val 10870"/>
            </a:avLst>
          </a:prstGeom>
          <a:solidFill>
            <a:srgbClr val="007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19043" tIns="9522" rIns="19043" bIns="9522" anchor="ctr"/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endParaRPr lang="en-US" sz="1600" dirty="0" smtClean="0"/>
          </a:p>
          <a:p>
            <a:pPr algn="ctr"/>
            <a:endParaRPr lang="en-US" sz="1600" dirty="0" smtClean="0"/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"Detecting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Deep Fake Images using </a:t>
            </a:r>
            <a:r>
              <a:rPr lang="en-US" sz="2000" b="1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Convolutional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Neural </a:t>
            </a:r>
            <a:r>
              <a:rPr lang="en-US" sz="2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Networks"</a:t>
            </a:r>
          </a:p>
          <a:p>
            <a:pPr algn="ctr" defTabSz="914257" fontAlgn="base">
              <a:spcBef>
                <a:spcPct val="0"/>
              </a:spcBef>
              <a:spcAft>
                <a:spcPct val="0"/>
              </a:spcAft>
            </a:pPr>
            <a:r>
              <a:rPr lang="en-IN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NAGA </a:t>
            </a:r>
            <a:r>
              <a:rPr lang="en-IN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SAHITHI </a:t>
            </a:r>
            <a:r>
              <a:rPr lang="en-IN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VUNNAM , </a:t>
            </a:r>
            <a:r>
              <a:rPr lang="en-US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SHIVA REDDY </a:t>
            </a:r>
            <a:r>
              <a:rPr lang="en-US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DUBBAKA</a:t>
            </a:r>
            <a:r>
              <a:rPr lang="en-IN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VARSHITH </a:t>
            </a:r>
            <a:r>
              <a:rPr lang="en-US" sz="9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GANDHE, KARTHIKEYA ARRA</a:t>
            </a:r>
          </a:p>
          <a:p>
            <a:pPr algn="ctr" defTabSz="914257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                                 UMKC School Of Science 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10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Engineering</a:t>
            </a:r>
          </a:p>
          <a:p>
            <a:pPr algn="ctr" defTabSz="914257" fontAlgn="base">
              <a:spcBef>
                <a:spcPct val="0"/>
              </a:spcBef>
              <a:spcAft>
                <a:spcPct val="0"/>
              </a:spcAft>
            </a:pPr>
            <a:endParaRPr lang="en-IN" sz="9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20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1600" dirty="0" smtClean="0"/>
              <a:t/>
            </a:r>
            <a:br>
              <a:rPr lang="en-US" sz="1600" dirty="0" smtClean="0"/>
            </a:br>
            <a:endParaRPr lang="en-IN" altLang="en-US" sz="1700" b="1" dirty="0">
              <a:solidFill>
                <a:srgbClr val="2617E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254000" y="181679"/>
            <a:ext cx="862263" cy="434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9043" tIns="9522" rIns="19043" bIns="9522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endParaRPr lang="en-US" altLang="en-US" b="1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endParaRPr lang="en-US" altLang="en-US" sz="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5" name="Text Box 27"/>
          <p:cNvSpPr txBox="1">
            <a:spLocks noChangeArrowheads="1"/>
          </p:cNvSpPr>
          <p:nvPr/>
        </p:nvSpPr>
        <p:spPr bwMode="auto">
          <a:xfrm>
            <a:off x="6929454" y="4714884"/>
            <a:ext cx="2106083" cy="23467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square" lIns="19043" tIns="9522" rIns="19043" bIns="9522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2090" name="Text Box 42"/>
          <p:cNvSpPr txBox="1">
            <a:spLocks noChangeArrowheads="1"/>
          </p:cNvSpPr>
          <p:nvPr/>
        </p:nvSpPr>
        <p:spPr bwMode="auto">
          <a:xfrm>
            <a:off x="191634" y="2227880"/>
            <a:ext cx="2047875" cy="234674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19043" tIns="9522" rIns="19043" bIns="9522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2091" name="Text Box 43"/>
          <p:cNvSpPr txBox="1">
            <a:spLocks noChangeArrowheads="1"/>
          </p:cNvSpPr>
          <p:nvPr/>
        </p:nvSpPr>
        <p:spPr bwMode="auto">
          <a:xfrm>
            <a:off x="4667676" y="1286494"/>
            <a:ext cx="2050491" cy="23467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square" lIns="19043" tIns="9522" rIns="19043" bIns="9522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endParaRPr lang="en-US" alt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109187" y="2851588"/>
            <a:ext cx="325104" cy="119257"/>
          </a:xfrm>
          <a:prstGeom prst="rect">
            <a:avLst/>
          </a:prstGeom>
          <a:noFill/>
        </p:spPr>
        <p:txBody>
          <a:bodyPr wrap="square" lIns="26664" tIns="13332" rIns="26664" bIns="13332" rtlCol="0">
            <a:spAutoFit/>
          </a:bodyPr>
          <a:lstStyle/>
          <a:p>
            <a:r>
              <a:rPr lang="en-US" sz="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67895" y="4805749"/>
            <a:ext cx="2100917" cy="211590"/>
          </a:xfrm>
          <a:prstGeom prst="rect">
            <a:avLst/>
          </a:prstGeom>
          <a:noFill/>
        </p:spPr>
        <p:txBody>
          <a:bodyPr wrap="square" lIns="26664" tIns="13332" rIns="26664" bIns="13332" rtlCol="0">
            <a:spAutoFit/>
          </a:bodyPr>
          <a:lstStyle/>
          <a:p>
            <a:pPr algn="just"/>
            <a:endParaRPr lang="en-IN" sz="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N" sz="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0" y="0"/>
            <a:ext cx="53913" cy="30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664" tIns="13332" rIns="26664" bIns="1333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0" y="488157"/>
            <a:ext cx="53913" cy="303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664" tIns="13332" rIns="26664" bIns="1333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93380" y="2877207"/>
            <a:ext cx="53913" cy="303923"/>
          </a:xfrm>
          <a:prstGeom prst="rect">
            <a:avLst/>
          </a:prstGeom>
          <a:noFill/>
        </p:spPr>
        <p:txBody>
          <a:bodyPr wrap="none" lIns="26664" tIns="13332" rIns="26664" bIns="13332" rtlCol="0">
            <a:spAutoFit/>
          </a:bodyPr>
          <a:lstStyle/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53913" cy="30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26664" tIns="13332" rIns="26664" bIns="1333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0"/>
            <a:ext cx="53913" cy="30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26664" tIns="13332" rIns="26664" bIns="1333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0"/>
            <a:ext cx="53913" cy="303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26664" tIns="13332" rIns="26664" bIns="13332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 Box 42"/>
          <p:cNvSpPr txBox="1">
            <a:spLocks noChangeArrowheads="1"/>
          </p:cNvSpPr>
          <p:nvPr/>
        </p:nvSpPr>
        <p:spPr bwMode="auto">
          <a:xfrm>
            <a:off x="170845" y="5473900"/>
            <a:ext cx="2037292" cy="234674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txBody>
          <a:bodyPr wrap="square" lIns="19043" tIns="9522" rIns="19043" bIns="9522">
            <a:spAutoFit/>
          </a:bodyPr>
          <a:lstStyle>
            <a:lvl1pPr algn="l" defTabSz="3135313">
              <a:defRPr>
                <a:solidFill>
                  <a:schemeClr val="tx1"/>
                </a:solidFill>
                <a:latin typeface="Arial" charset="0"/>
              </a:defRPr>
            </a:lvl1pPr>
            <a:lvl2pPr marL="327025" algn="l" defTabSz="3135313">
              <a:defRPr>
                <a:solidFill>
                  <a:schemeClr val="tx1"/>
                </a:solidFill>
                <a:latin typeface="Arial" charset="0"/>
              </a:defRPr>
            </a:lvl2pPr>
            <a:lvl3pPr marL="652463" algn="l" defTabSz="3135313">
              <a:defRPr>
                <a:solidFill>
                  <a:schemeClr val="tx1"/>
                </a:solidFill>
                <a:latin typeface="Arial" charset="0"/>
              </a:defRPr>
            </a:lvl3pPr>
            <a:lvl4pPr marL="979488" algn="l" defTabSz="3135313">
              <a:defRPr>
                <a:solidFill>
                  <a:schemeClr val="tx1"/>
                </a:solidFill>
                <a:latin typeface="Arial" charset="0"/>
              </a:defRPr>
            </a:lvl4pPr>
            <a:lvl5pPr marL="1306513" algn="l" defTabSz="3135313">
              <a:defRPr>
                <a:solidFill>
                  <a:schemeClr val="tx1"/>
                </a:solidFill>
                <a:latin typeface="Arial" charset="0"/>
              </a:defRPr>
            </a:lvl5pPr>
            <a:lvl6pPr marL="17637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2209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26781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135313" defTabSz="31353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IN" alt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Objectives</a:t>
            </a:r>
            <a:r>
              <a:rPr lang="en-US" altLang="en-US" sz="1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altLang="en-US" sz="1400" b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50813" y="5777508"/>
            <a:ext cx="2074333" cy="857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26664" tIns="13332" rIns="26664" bIns="13332" numCol="1" rtlCol="0" anchor="ctr" anchorCtr="0" compatLnSpc="1">
            <a:prstTxWarp prst="textNoShape">
              <a:avLst/>
            </a:prstTxWarp>
          </a:bodyPr>
          <a:lstStyle/>
          <a:p>
            <a:pPr algn="just"/>
            <a:endParaRPr lang="en-US" sz="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50813" y="2434671"/>
            <a:ext cx="2063750" cy="3073912"/>
          </a:xfrm>
          <a:prstGeom prst="rect">
            <a:avLst/>
          </a:prstGeom>
          <a:noFill/>
        </p:spPr>
        <p:txBody>
          <a:bodyPr wrap="square" lIns="26664" tIns="13332" rIns="26664" bIns="13332" rtlCol="0">
            <a:spAutoFit/>
          </a:bodyPr>
          <a:lstStyle/>
          <a:p>
            <a:pPr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The rapid advancement of deep fake technology poses a significant challenge in distinguishing between authentic and manipulated images. With the proliferation of deep fake content across various online platforms, there is a pressing need for robust detection methods to combat the spread of misinformation and safeguard digital authenticity. This project aims to address this critical issue by developing a deep learning model capable of accurately identifying deep fake images, thereby mitigating the potential societal and security implications associated with their deceptive use.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5554" y="5804297"/>
            <a:ext cx="2049009" cy="857921"/>
          </a:xfrm>
          <a:prstGeom prst="rect">
            <a:avLst/>
          </a:prstGeom>
          <a:noFill/>
        </p:spPr>
        <p:txBody>
          <a:bodyPr wrap="square" lIns="26664" tIns="13332" rIns="26664" bIns="13332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900" dirty="0"/>
              <a:t>Develop a deep learning model to accurately detect deep fake images.</a:t>
            </a:r>
          </a:p>
          <a:p>
            <a:pPr>
              <a:buFont typeface="Wingdings" pitchFamily="2" charset="2"/>
              <a:buChar char="Ø"/>
            </a:pPr>
            <a:r>
              <a:rPr lang="en-US" sz="900" dirty="0"/>
              <a:t>Investigate the effectiveness of </a:t>
            </a:r>
            <a:r>
              <a:rPr lang="en-US" sz="900" dirty="0" err="1"/>
              <a:t>convolutional</a:t>
            </a:r>
            <a:r>
              <a:rPr lang="en-US" sz="900" dirty="0"/>
              <a:t> neural networks (CNNs) in distinguishing between real and fake images.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862704" y="1579501"/>
            <a:ext cx="2225440" cy="1273419"/>
          </a:xfrm>
          <a:prstGeom prst="rect">
            <a:avLst/>
          </a:prstGeom>
          <a:noFill/>
        </p:spPr>
        <p:txBody>
          <a:bodyPr wrap="square" lIns="26664" tIns="13332" rIns="26664" bIns="13332" rtlCol="0">
            <a:spAutoFit/>
          </a:bodyPr>
          <a:lstStyle/>
          <a:p>
            <a:r>
              <a:rPr lang="en-US" sz="900" dirty="0"/>
              <a:t>The project successfully developed and evaluated a deep learning model for detecting deep fake images with high accuracy and precision.</a:t>
            </a:r>
          </a:p>
          <a:p>
            <a:r>
              <a:rPr lang="en-US" sz="900" dirty="0"/>
              <a:t>The model's performance metrics demonstrate its effectiveness in distinguishing between real and fake images, thereby addressing the pressing need for reliable deep fake detection methods</a:t>
            </a:r>
            <a:r>
              <a:rPr lang="en-US" sz="900" dirty="0" smtClean="0"/>
              <a:t>.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9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858016" y="3000372"/>
            <a:ext cx="2143140" cy="1643074"/>
          </a:xfrm>
          <a:prstGeom prst="rect">
            <a:avLst/>
          </a:prstGeom>
          <a:solidFill>
            <a:schemeClr val="bg1"/>
          </a:solidFill>
          <a:ln>
            <a:headEnd type="none" w="med" len="med"/>
            <a:tailEnd type="none" w="med" len="med"/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26664" tIns="13332" rIns="26664" bIns="13332" numCol="1" rtlCol="0" anchor="ctr" anchorCtr="0" compatLnSpc="1">
            <a:prstTxWarp prst="textNoShape">
              <a:avLst/>
            </a:prstTxWarp>
          </a:bodyPr>
          <a:lstStyle/>
          <a:p>
            <a:pPr algn="ctr" defTabSz="914257" fontAlgn="base">
              <a:spcBef>
                <a:spcPct val="0"/>
              </a:spcBef>
              <a:spcAft>
                <a:spcPct val="0"/>
              </a:spcAft>
            </a:pPr>
            <a:endParaRPr lang="en-IN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858016" y="3357563"/>
            <a:ext cx="2143139" cy="165424"/>
          </a:xfrm>
          <a:prstGeom prst="rect">
            <a:avLst/>
          </a:prstGeom>
          <a:solidFill>
            <a:schemeClr val="bg1"/>
          </a:solidFill>
        </p:spPr>
        <p:txBody>
          <a:bodyPr wrap="square" lIns="26664" tIns="13332" rIns="26664" bIns="13332" rtlCol="0">
            <a:spAutoFit/>
          </a:bodyPr>
          <a:lstStyle/>
          <a:p>
            <a:pPr algn="just"/>
            <a:endParaRPr lang="en-US" sz="9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666368" y="1596520"/>
            <a:ext cx="2051799" cy="857921"/>
          </a:xfrm>
          <a:prstGeom prst="rect">
            <a:avLst/>
          </a:prstGeom>
          <a:noFill/>
        </p:spPr>
        <p:txBody>
          <a:bodyPr wrap="square" lIns="26664" tIns="13332" rIns="26664" bIns="13332" rtlCol="0">
            <a:spAutoFit/>
          </a:bodyPr>
          <a:lstStyle/>
          <a:p>
            <a:r>
              <a:rPr lang="en-US" sz="900" dirty="0"/>
              <a:t>Visual examination of the confusion matrix revealed a higher number of correctly classified real images compared to fake images, indicating the model's effectiveness in distinguishing between the two classes.</a:t>
            </a:r>
          </a:p>
        </p:txBody>
      </p:sp>
      <p:sp>
        <p:nvSpPr>
          <p:cNvPr id="60" name="Rounded Rectangle 59"/>
          <p:cNvSpPr/>
          <p:nvPr/>
        </p:nvSpPr>
        <p:spPr bwMode="auto">
          <a:xfrm>
            <a:off x="142875" y="1232297"/>
            <a:ext cx="2111375" cy="928688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664" tIns="13332" rIns="26664" bIns="13332" numCol="1" rtlCol="0" anchor="ctr" anchorCtr="0" compatLnSpc="1">
            <a:prstTxWarp prst="textNoShape">
              <a:avLst/>
            </a:prstTxWarp>
          </a:bodyPr>
          <a:lstStyle/>
          <a:p>
            <a:pPr algn="ctr" defTabSz="914257" fontAlgn="base">
              <a:spcBef>
                <a:spcPct val="0"/>
              </a:spcBef>
              <a:spcAft>
                <a:spcPct val="0"/>
              </a:spcAft>
            </a:pPr>
            <a:endParaRPr lang="en-IN" sz="9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 defTabSz="914257" fontAlgn="base">
              <a:spcBef>
                <a:spcPct val="0"/>
              </a:spcBef>
              <a:spcAft>
                <a:spcPct val="0"/>
              </a:spcAft>
            </a:pPr>
            <a:endParaRPr lang="en-IN" sz="900" b="1" dirty="0">
              <a:latin typeface="Times New Roman" pitchFamily="18" charset="0"/>
              <a:cs typeface="Times New Roman" pitchFamily="18" charset="0"/>
            </a:endParaRPr>
          </a:p>
          <a:p>
            <a:pPr algn="ctr" defTabSz="914257" fontAlgn="base">
              <a:spcBef>
                <a:spcPct val="0"/>
              </a:spcBef>
              <a:spcAft>
                <a:spcPct val="0"/>
              </a:spcAft>
            </a:pPr>
            <a:r>
              <a:rPr lang="en-IN" sz="900" b="1" dirty="0" smtClean="0">
                <a:latin typeface="Times New Roman" pitchFamily="18" charset="0"/>
                <a:cs typeface="Times New Roman" pitchFamily="18" charset="0"/>
              </a:rPr>
              <a:t>GUIDE</a:t>
            </a:r>
            <a:r>
              <a:rPr lang="en-IN" sz="9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900" dirty="0" smtClean="0">
                <a:latin typeface="Times New Roman" pitchFamily="18" charset="0"/>
                <a:cs typeface="Times New Roman" pitchFamily="18" charset="0"/>
              </a:rPr>
              <a:t>PROF.</a:t>
            </a:r>
            <a:r>
              <a:rPr lang="en-IN" sz="9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SYED JAWAD SHAH</a:t>
            </a:r>
          </a:p>
          <a:p>
            <a:pPr algn="ctr" defTabSz="91425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•  </a:t>
            </a: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CAM</a:t>
            </a:r>
          </a:p>
          <a:p>
            <a:pPr algn="ctr" defTabSz="91425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• UDICA</a:t>
            </a:r>
          </a:p>
          <a:p>
            <a:pPr algn="ctr" defTabSz="91425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• REGNIER INSTITUTE for E&amp;I</a:t>
            </a:r>
          </a:p>
          <a:p>
            <a:pPr algn="ctr" defTabSz="914257" fontAlgn="base"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latin typeface="Times New Roman" pitchFamily="18" charset="0"/>
                <a:cs typeface="Times New Roman" pitchFamily="18" charset="0"/>
              </a:rPr>
              <a:t>• T-Mobile</a:t>
            </a:r>
            <a:endParaRPr lang="en-US" sz="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515938" y="1241226"/>
            <a:ext cx="1412856" cy="187510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664" tIns="13332" rIns="26664" bIns="13332" numCol="1" rtlCol="0" anchor="ctr" anchorCtr="0" compatLnSpc="1">
            <a:prstTxWarp prst="textNoShape">
              <a:avLst/>
            </a:prstTxWarp>
          </a:bodyPr>
          <a:lstStyle/>
          <a:p>
            <a:pPr algn="ctr" defTabSz="914257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Acknowledgments</a:t>
            </a:r>
            <a:endParaRPr lang="en-US" sz="1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7215206" y="2857496"/>
            <a:ext cx="1547813" cy="241102"/>
          </a:xfrm>
          <a:prstGeom prst="rect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664" tIns="13332" rIns="26664" bIns="13332" numCol="1" rtlCol="0" anchor="ctr" anchorCtr="0" compatLnSpc="1">
            <a:prstTxWarp prst="textNoShape">
              <a:avLst/>
            </a:prstTxWarp>
          </a:bodyPr>
          <a:lstStyle/>
          <a:p>
            <a:pPr algn="ctr" defTabSz="914257"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Future work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4659313" y="5411390"/>
            <a:ext cx="2063750" cy="12055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26664" tIns="13332" rIns="26664" bIns="13332" numCol="1" rtlCol="0" anchor="ctr" anchorCtr="0" compatLnSpc="1">
            <a:prstTxWarp prst="textNoShape">
              <a:avLst/>
            </a:prstTxWarp>
          </a:bodyPr>
          <a:lstStyle/>
          <a:p>
            <a:pPr algn="just"/>
            <a:endParaRPr lang="en-US" sz="6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6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600" b="1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19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072066" y="4857760"/>
            <a:ext cx="1365249" cy="205382"/>
          </a:xfrm>
          <a:prstGeom prst="rect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26664" tIns="13332" rIns="26664" bIns="13332" numCol="1" rtlCol="0" anchor="ctr" anchorCtr="0" compatLnSpc="1">
            <a:prstTxWarp prst="textNoShape">
              <a:avLst/>
            </a:prstTxWarp>
          </a:bodyPr>
          <a:lstStyle/>
          <a:p>
            <a:pPr algn="ctr" defTabSz="914257" fontAlgn="base">
              <a:spcBef>
                <a:spcPct val="0"/>
              </a:spcBef>
              <a:spcAft>
                <a:spcPct val="0"/>
              </a:spcAft>
            </a:pPr>
            <a:r>
              <a:rPr lang="en-IN" sz="1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Discussions </a:t>
            </a:r>
            <a:endParaRPr lang="en-US" sz="1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4" name="AutoShape 2" descr="University of Missouri Kansas City (UMKC) Logo PNG vector in SVG, PDF, AI,  CDR 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214290"/>
            <a:ext cx="1285884" cy="897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1500174"/>
            <a:ext cx="1928826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2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40671" y="2643182"/>
            <a:ext cx="2098262" cy="218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" name="Rounded Rectangle 77"/>
          <p:cNvSpPr/>
          <p:nvPr/>
        </p:nvSpPr>
        <p:spPr>
          <a:xfrm>
            <a:off x="4643438" y="5072074"/>
            <a:ext cx="2143140" cy="157163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sz="9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9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9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Accurate </a:t>
            </a:r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detection of deep fake images is crucial for maintaining the integrity and trustworthiness of digital media in various domains, including journalism, politics, and entertainment.</a:t>
            </a:r>
          </a:p>
          <a:p>
            <a:pPr algn="just"/>
            <a:r>
              <a:rPr lang="en-US" sz="9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high accuracy and precision of the developed model demonstrate its potential for mitigating the harmful effects of deep fake technology by enabling automated detection and removal of manipulated content.</a:t>
            </a:r>
          </a:p>
          <a:p>
            <a:pPr algn="ctr"/>
            <a:endParaRPr 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6929454" y="3071810"/>
            <a:ext cx="2071702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itchFamily="18" charset="0"/>
                <a:cs typeface="Times New Roman" pitchFamily="18" charset="0"/>
              </a:rPr>
              <a:t>Future research endeavors could focus on enhancing the model's robustness to adversarial attacks and novel deep fake generation techniques.</a:t>
            </a:r>
          </a:p>
          <a:p>
            <a:r>
              <a:rPr lang="en-US" sz="900" dirty="0">
                <a:latin typeface="Times New Roman" pitchFamily="18" charset="0"/>
                <a:cs typeface="Times New Roman" pitchFamily="18" charset="0"/>
              </a:rPr>
              <a:t>Additionally, collaborative efforts with industry stakeholders and policymakers are essential for implementing effective deep fake detection mechanisms at scale and enforcing regulatory measures to curb the proliferation of deceptive content online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dirty="0"/>
          </a:p>
        </p:txBody>
      </p:sp>
      <p:sp>
        <p:nvSpPr>
          <p:cNvPr id="84" name="Rounded Rectangle 83"/>
          <p:cNvSpPr/>
          <p:nvPr/>
        </p:nvSpPr>
        <p:spPr>
          <a:xfrm>
            <a:off x="6929454" y="5000636"/>
            <a:ext cx="2071702" cy="1500198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7000892" y="5072074"/>
            <a:ext cx="2143108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Manjil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Karki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. (2020). </a:t>
            </a: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Deepfake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 and Real Images. </a:t>
            </a: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Kaggle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. Retrieved from </a:t>
            </a:r>
            <a:r>
              <a:rPr lang="en-US" sz="900" dirty="0">
                <a:latin typeface="Times New Roman" pitchFamily="18" charset="0"/>
                <a:cs typeface="Times New Roman" pitchFamily="18" charset="0"/>
                <a:hlinkClick r:id="rId6"/>
              </a:rPr>
              <a:t>https://</a:t>
            </a:r>
            <a:r>
              <a:rPr lang="en-US" sz="900" dirty="0" smtClean="0">
                <a:latin typeface="Times New Roman" pitchFamily="18" charset="0"/>
                <a:cs typeface="Times New Roman" pitchFamily="18" charset="0"/>
                <a:hlinkClick r:id="rId6"/>
              </a:rPr>
              <a:t>www.kaggle.com/datasets/manjilkarki/deepfake-and-real-images</a:t>
            </a:r>
            <a:endParaRPr lang="en-US" sz="9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9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Siwei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Lyu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, Ming-</a:t>
            </a: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Ching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 Chang, and Luisa </a:t>
            </a: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Verdoliva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. (2021). </a:t>
            </a: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DeepFake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 Detection Dataset (DFDD). </a:t>
            </a:r>
            <a:r>
              <a:rPr lang="en-US" sz="900" dirty="0" err="1">
                <a:latin typeface="Times New Roman" pitchFamily="18" charset="0"/>
                <a:cs typeface="Times New Roman" pitchFamily="18" charset="0"/>
              </a:rPr>
              <a:t>Zenodo</a:t>
            </a:r>
            <a:r>
              <a:rPr lang="en-US" sz="900" dirty="0">
                <a:latin typeface="Times New Roman" pitchFamily="18" charset="0"/>
                <a:cs typeface="Times New Roman" pitchFamily="18" charset="0"/>
              </a:rPr>
              <a:t>. DOI: 10.5281/zenodo.5528418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417</Words>
  <Application>Microsoft Office PowerPoint</Application>
  <PresentationFormat>On-screen Show (4:3)</PresentationFormat>
  <Paragraphs>60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vunnam vijayalakshmi</dc:creator>
  <cp:lastModifiedBy>vunnam vijayalakshmi</cp:lastModifiedBy>
  <cp:revision>79</cp:revision>
  <dcterms:created xsi:type="dcterms:W3CDTF">2024-04-07T01:46:12Z</dcterms:created>
  <dcterms:modified xsi:type="dcterms:W3CDTF">2024-04-08T17:22:56Z</dcterms:modified>
</cp:coreProperties>
</file>