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58" r:id="rId5"/>
    <p:sldId id="259" r:id="rId6"/>
    <p:sldId id="260" r:id="rId7"/>
    <p:sldId id="261" r:id="rId8"/>
    <p:sldId id="270" r:id="rId9"/>
    <p:sldId id="262" r:id="rId10"/>
    <p:sldId id="263" r:id="rId11"/>
    <p:sldId id="271" r:id="rId12"/>
    <p:sldId id="272" r:id="rId13"/>
    <p:sldId id="273" r:id="rId14"/>
    <p:sldId id="265" r:id="rId15"/>
    <p:sldId id="266" r:id="rId16"/>
    <p:sldId id="269"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132" d="100"/>
          <a:sy n="132" d="100"/>
        </p:scale>
        <p:origin x="1040" y="-3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D2A327-3736-4423-8FD7-90C900184366}" type="doc">
      <dgm:prSet loTypeId="urn:microsoft.com/office/officeart/2016/7/layout/RoundedRectangleTimeline" loCatId="process" qsTypeId="urn:microsoft.com/office/officeart/2005/8/quickstyle/simple2" qsCatId="simple" csTypeId="urn:microsoft.com/office/officeart/2005/8/colors/colorful1" csCatId="colorful" phldr="1"/>
      <dgm:spPr/>
      <dgm:t>
        <a:bodyPr/>
        <a:lstStyle/>
        <a:p>
          <a:endParaRPr lang="en-US"/>
        </a:p>
      </dgm:t>
    </dgm:pt>
    <dgm:pt modelId="{49EBD575-A631-4AE6-AFAF-7F1DB4111D6A}">
      <dgm:prSet/>
      <dgm:spPr/>
      <dgm:t>
        <a:bodyPr/>
        <a:lstStyle/>
        <a:p>
          <a:r>
            <a:rPr lang="en-US"/>
            <a:t>Mon. – Fri.</a:t>
          </a:r>
        </a:p>
      </dgm:t>
    </dgm:pt>
    <dgm:pt modelId="{B8600B77-AF46-4140-8045-0895DAB05FCA}" type="parTrans" cxnId="{91B9DB6E-3A94-41CC-B332-2FB9837FEB1A}">
      <dgm:prSet/>
      <dgm:spPr/>
      <dgm:t>
        <a:bodyPr/>
        <a:lstStyle/>
        <a:p>
          <a:endParaRPr lang="en-US"/>
        </a:p>
      </dgm:t>
    </dgm:pt>
    <dgm:pt modelId="{B3E8D9E4-6FA2-46A0-826C-CFFD2B45FCC6}" type="sibTrans" cxnId="{91B9DB6E-3A94-41CC-B332-2FB9837FEB1A}">
      <dgm:prSet/>
      <dgm:spPr/>
      <dgm:t>
        <a:bodyPr/>
        <a:lstStyle/>
        <a:p>
          <a:endParaRPr lang="en-US"/>
        </a:p>
      </dgm:t>
    </dgm:pt>
    <dgm:pt modelId="{16E0D5CA-95D7-42F7-894F-9FB0E71650D1}">
      <dgm:prSet/>
      <dgm:spPr/>
      <dgm:t>
        <a:bodyPr/>
        <a:lstStyle/>
        <a:p>
          <a:r>
            <a:rPr lang="en-US" dirty="0"/>
            <a:t>The chart shows a consistent spike in staffing from Monday to Friday, indicating that child attendance is significantly higher during weekday daytimes.</a:t>
          </a:r>
        </a:p>
      </dgm:t>
    </dgm:pt>
    <dgm:pt modelId="{FC10F891-9916-4252-8723-F887F9D2C5F1}" type="parTrans" cxnId="{A128824E-E106-403A-858D-EDD93FE0E2A4}">
      <dgm:prSet/>
      <dgm:spPr/>
      <dgm:t>
        <a:bodyPr/>
        <a:lstStyle/>
        <a:p>
          <a:endParaRPr lang="en-US"/>
        </a:p>
      </dgm:t>
    </dgm:pt>
    <dgm:pt modelId="{2F02FB25-D352-466A-BFEF-782E97B3F30E}" type="sibTrans" cxnId="{A128824E-E106-403A-858D-EDD93FE0E2A4}">
      <dgm:prSet/>
      <dgm:spPr/>
      <dgm:t>
        <a:bodyPr/>
        <a:lstStyle/>
        <a:p>
          <a:endParaRPr lang="en-US"/>
        </a:p>
      </dgm:t>
    </dgm:pt>
    <dgm:pt modelId="{8F73D80C-5E59-4D56-9446-AF8F1E40D8A7}">
      <dgm:prSet/>
      <dgm:spPr/>
      <dgm:t>
        <a:bodyPr/>
        <a:lstStyle/>
        <a:p>
          <a:r>
            <a:rPr lang="en-US"/>
            <a:t>Morning</a:t>
          </a:r>
        </a:p>
      </dgm:t>
    </dgm:pt>
    <dgm:pt modelId="{74C173B4-DAA3-4A2F-8F2F-741987D0C6AE}" type="parTrans" cxnId="{F4629509-2975-4925-AC0D-7D973D8A124D}">
      <dgm:prSet/>
      <dgm:spPr/>
      <dgm:t>
        <a:bodyPr/>
        <a:lstStyle/>
        <a:p>
          <a:endParaRPr lang="en-US"/>
        </a:p>
      </dgm:t>
    </dgm:pt>
    <dgm:pt modelId="{7DBECD31-4FAE-4DAF-81F9-41304E216895}" type="sibTrans" cxnId="{F4629509-2975-4925-AC0D-7D973D8A124D}">
      <dgm:prSet/>
      <dgm:spPr/>
      <dgm:t>
        <a:bodyPr/>
        <a:lstStyle/>
        <a:p>
          <a:endParaRPr lang="en-US"/>
        </a:p>
      </dgm:t>
    </dgm:pt>
    <dgm:pt modelId="{C7F00101-33DE-47E5-88C9-4BFFA9EB91D8}">
      <dgm:prSet/>
      <dgm:spPr/>
      <dgm:t>
        <a:bodyPr/>
        <a:lstStyle/>
        <a:p>
          <a:r>
            <a:rPr lang="en-US" dirty="0"/>
            <a:t>The highest staff needs occur during the mid-morning hours (around 9:00 AM to 12:30 PM), aligning with typical drop-off times.</a:t>
          </a:r>
        </a:p>
      </dgm:t>
    </dgm:pt>
    <dgm:pt modelId="{6028D380-CDF9-4167-A267-6D66D88EE198}" type="parTrans" cxnId="{6412FFFC-575C-498B-B15D-F36C414AD085}">
      <dgm:prSet/>
      <dgm:spPr/>
      <dgm:t>
        <a:bodyPr/>
        <a:lstStyle/>
        <a:p>
          <a:endParaRPr lang="en-US"/>
        </a:p>
      </dgm:t>
    </dgm:pt>
    <dgm:pt modelId="{FCE2E5A7-5FE5-4897-AF5A-BA31C8A6A84F}" type="sibTrans" cxnId="{6412FFFC-575C-498B-B15D-F36C414AD085}">
      <dgm:prSet/>
      <dgm:spPr/>
      <dgm:t>
        <a:bodyPr/>
        <a:lstStyle/>
        <a:p>
          <a:endParaRPr lang="en-US"/>
        </a:p>
      </dgm:t>
    </dgm:pt>
    <dgm:pt modelId="{302561CE-EEAD-4004-9B40-D740D4B81B7F}">
      <dgm:prSet/>
      <dgm:spPr/>
      <dgm:t>
        <a:bodyPr/>
        <a:lstStyle/>
        <a:p>
          <a:r>
            <a:rPr lang="en-US"/>
            <a:t>Weekend</a:t>
          </a:r>
        </a:p>
      </dgm:t>
    </dgm:pt>
    <dgm:pt modelId="{3269A74C-6142-4447-AFD6-0F2B15F5D018}" type="parTrans" cxnId="{E161E967-849D-428B-91E6-DD7A641A7B90}">
      <dgm:prSet/>
      <dgm:spPr/>
      <dgm:t>
        <a:bodyPr/>
        <a:lstStyle/>
        <a:p>
          <a:endParaRPr lang="en-US"/>
        </a:p>
      </dgm:t>
    </dgm:pt>
    <dgm:pt modelId="{F7790C52-1ECE-49A4-81E7-76587608B6FC}" type="sibTrans" cxnId="{E161E967-849D-428B-91E6-DD7A641A7B90}">
      <dgm:prSet/>
      <dgm:spPr/>
      <dgm:t>
        <a:bodyPr/>
        <a:lstStyle/>
        <a:p>
          <a:endParaRPr lang="en-US"/>
        </a:p>
      </dgm:t>
    </dgm:pt>
    <dgm:pt modelId="{3D8D04B2-A385-4FE3-9C14-61692FD51087}">
      <dgm:prSet/>
      <dgm:spPr/>
      <dgm:t>
        <a:bodyPr/>
        <a:lstStyle/>
        <a:p>
          <a:r>
            <a:rPr lang="en-US" dirty="0"/>
            <a:t>Staffing needs drop sharply outside of the weekday blocks, confirming that Saturday and Sunday are excluded or not operational in the forecast.</a:t>
          </a:r>
        </a:p>
      </dgm:t>
    </dgm:pt>
    <dgm:pt modelId="{60B02BF3-126D-4AD0-A1CD-272B6B2E7430}" type="parTrans" cxnId="{6031B9D5-95FC-498B-AC1C-27A492880032}">
      <dgm:prSet/>
      <dgm:spPr/>
      <dgm:t>
        <a:bodyPr/>
        <a:lstStyle/>
        <a:p>
          <a:endParaRPr lang="en-US"/>
        </a:p>
      </dgm:t>
    </dgm:pt>
    <dgm:pt modelId="{B92C5369-95FA-45E1-A735-442F4E96ED2D}" type="sibTrans" cxnId="{6031B9D5-95FC-498B-AC1C-27A492880032}">
      <dgm:prSet/>
      <dgm:spPr/>
      <dgm:t>
        <a:bodyPr/>
        <a:lstStyle/>
        <a:p>
          <a:endParaRPr lang="en-US"/>
        </a:p>
      </dgm:t>
    </dgm:pt>
    <dgm:pt modelId="{666D641D-D340-2E42-B9C6-6C24EFA8BB95}" type="pres">
      <dgm:prSet presAssocID="{A3D2A327-3736-4423-8FD7-90C900184366}" presName="Name0" presStyleCnt="0">
        <dgm:presLayoutVars>
          <dgm:chMax/>
          <dgm:chPref/>
          <dgm:animLvl val="lvl"/>
        </dgm:presLayoutVars>
      </dgm:prSet>
      <dgm:spPr/>
    </dgm:pt>
    <dgm:pt modelId="{8AA15F6E-3EA6-404F-834C-12B7A5EAEAC3}" type="pres">
      <dgm:prSet presAssocID="{49EBD575-A631-4AE6-AFAF-7F1DB4111D6A}" presName="composite1" presStyleCnt="0"/>
      <dgm:spPr/>
    </dgm:pt>
    <dgm:pt modelId="{60F73E2C-9743-AD4E-9849-89828947D43F}" type="pres">
      <dgm:prSet presAssocID="{49EBD575-A631-4AE6-AFAF-7F1DB4111D6A}" presName="parent1" presStyleLbl="alignNode1" presStyleIdx="0" presStyleCnt="3">
        <dgm:presLayoutVars>
          <dgm:chMax val="1"/>
          <dgm:chPref val="1"/>
          <dgm:bulletEnabled val="1"/>
        </dgm:presLayoutVars>
      </dgm:prSet>
      <dgm:spPr/>
    </dgm:pt>
    <dgm:pt modelId="{D6D9E2FA-FC41-B44B-ACAD-F4DF573C2712}" type="pres">
      <dgm:prSet presAssocID="{49EBD575-A631-4AE6-AFAF-7F1DB4111D6A}" presName="Childtext1" presStyleLbl="revTx" presStyleIdx="0" presStyleCnt="3">
        <dgm:presLayoutVars>
          <dgm:bulletEnabled val="1"/>
        </dgm:presLayoutVars>
      </dgm:prSet>
      <dgm:spPr/>
    </dgm:pt>
    <dgm:pt modelId="{604E86C0-0AB6-0C42-AE27-85E66C5C6CF0}" type="pres">
      <dgm:prSet presAssocID="{49EBD575-A631-4AE6-AFAF-7F1DB4111D6A}" presName="ConnectLine1" presStyleLbl="sibTrans1D1" presStyleIdx="0" presStyleCnt="3"/>
      <dgm:spPr>
        <a:noFill/>
        <a:ln w="9525" cap="flat" cmpd="sng" algn="ctr">
          <a:solidFill>
            <a:schemeClr val="accent2">
              <a:hueOff val="0"/>
              <a:satOff val="0"/>
              <a:lumOff val="0"/>
              <a:alphaOff val="0"/>
            </a:schemeClr>
          </a:solidFill>
          <a:prstDash val="dash"/>
        </a:ln>
        <a:effectLst/>
      </dgm:spPr>
    </dgm:pt>
    <dgm:pt modelId="{62EA5ECD-1471-414D-9ED1-BFF9385E2B93}" type="pres">
      <dgm:prSet presAssocID="{49EBD575-A631-4AE6-AFAF-7F1DB4111D6A}" presName="ConnectLineEnd1" presStyleLbl="lnNode1" presStyleIdx="0" presStyleCnt="3"/>
      <dgm:spPr/>
    </dgm:pt>
    <dgm:pt modelId="{C6B82FF2-F1AA-0A43-8ECB-5FBA57D0FEE0}" type="pres">
      <dgm:prSet presAssocID="{49EBD575-A631-4AE6-AFAF-7F1DB4111D6A}" presName="EmptyPane1" presStyleCnt="0"/>
      <dgm:spPr/>
    </dgm:pt>
    <dgm:pt modelId="{87EF19ED-D0CF-A749-85C1-ABC37607C1BF}" type="pres">
      <dgm:prSet presAssocID="{B3E8D9E4-6FA2-46A0-826C-CFFD2B45FCC6}" presName="spaceBetweenRectangles1" presStyleCnt="0"/>
      <dgm:spPr/>
    </dgm:pt>
    <dgm:pt modelId="{E16533C0-4E0B-064C-B999-4E30E17789C5}" type="pres">
      <dgm:prSet presAssocID="{8F73D80C-5E59-4D56-9446-AF8F1E40D8A7}" presName="composite1" presStyleCnt="0"/>
      <dgm:spPr/>
    </dgm:pt>
    <dgm:pt modelId="{58163964-49C0-8B4D-B83E-CD5F3634F2B8}" type="pres">
      <dgm:prSet presAssocID="{8F73D80C-5E59-4D56-9446-AF8F1E40D8A7}" presName="parent1" presStyleLbl="alignNode1" presStyleIdx="1" presStyleCnt="3">
        <dgm:presLayoutVars>
          <dgm:chMax val="1"/>
          <dgm:chPref val="1"/>
          <dgm:bulletEnabled val="1"/>
        </dgm:presLayoutVars>
      </dgm:prSet>
      <dgm:spPr/>
    </dgm:pt>
    <dgm:pt modelId="{1050666A-8846-C249-9115-2A5D38C8CB86}" type="pres">
      <dgm:prSet presAssocID="{8F73D80C-5E59-4D56-9446-AF8F1E40D8A7}" presName="Childtext1" presStyleLbl="revTx" presStyleIdx="1" presStyleCnt="3">
        <dgm:presLayoutVars>
          <dgm:bulletEnabled val="1"/>
        </dgm:presLayoutVars>
      </dgm:prSet>
      <dgm:spPr/>
    </dgm:pt>
    <dgm:pt modelId="{7BF02019-D31D-F44C-BE0B-9D42765A9808}" type="pres">
      <dgm:prSet presAssocID="{8F73D80C-5E59-4D56-9446-AF8F1E40D8A7}" presName="ConnectLine1" presStyleLbl="sibTrans1D1" presStyleIdx="1" presStyleCnt="3"/>
      <dgm:spPr>
        <a:noFill/>
        <a:ln w="9525" cap="flat" cmpd="sng" algn="ctr">
          <a:solidFill>
            <a:schemeClr val="accent3">
              <a:hueOff val="0"/>
              <a:satOff val="0"/>
              <a:lumOff val="0"/>
              <a:alphaOff val="0"/>
            </a:schemeClr>
          </a:solidFill>
          <a:prstDash val="dash"/>
        </a:ln>
        <a:effectLst/>
      </dgm:spPr>
    </dgm:pt>
    <dgm:pt modelId="{51696439-6170-F746-A537-4FB0F4789925}" type="pres">
      <dgm:prSet presAssocID="{8F73D80C-5E59-4D56-9446-AF8F1E40D8A7}" presName="ConnectLineEnd1" presStyleLbl="lnNode1" presStyleIdx="1" presStyleCnt="3"/>
      <dgm:spPr/>
    </dgm:pt>
    <dgm:pt modelId="{C8ACE424-D390-5648-842B-55B23F70EDAA}" type="pres">
      <dgm:prSet presAssocID="{8F73D80C-5E59-4D56-9446-AF8F1E40D8A7}" presName="EmptyPane1" presStyleCnt="0"/>
      <dgm:spPr/>
    </dgm:pt>
    <dgm:pt modelId="{21A6018D-7DD0-6041-BFA2-B59D862DE15A}" type="pres">
      <dgm:prSet presAssocID="{7DBECD31-4FAE-4DAF-81F9-41304E216895}" presName="spaceBetweenRectangles1" presStyleCnt="0"/>
      <dgm:spPr/>
    </dgm:pt>
    <dgm:pt modelId="{42236C06-594D-BA42-A9B9-E0933CC15DB8}" type="pres">
      <dgm:prSet presAssocID="{302561CE-EEAD-4004-9B40-D740D4B81B7F}" presName="composite1" presStyleCnt="0"/>
      <dgm:spPr/>
    </dgm:pt>
    <dgm:pt modelId="{C5417265-3649-7D4E-96BE-85C1B52F360D}" type="pres">
      <dgm:prSet presAssocID="{302561CE-EEAD-4004-9B40-D740D4B81B7F}" presName="parent1" presStyleLbl="alignNode1" presStyleIdx="2" presStyleCnt="3">
        <dgm:presLayoutVars>
          <dgm:chMax val="1"/>
          <dgm:chPref val="1"/>
          <dgm:bulletEnabled val="1"/>
        </dgm:presLayoutVars>
      </dgm:prSet>
      <dgm:spPr/>
    </dgm:pt>
    <dgm:pt modelId="{3DD239D8-0A11-E04A-B4EC-3ECE96A65B7C}" type="pres">
      <dgm:prSet presAssocID="{302561CE-EEAD-4004-9B40-D740D4B81B7F}" presName="Childtext1" presStyleLbl="revTx" presStyleIdx="2" presStyleCnt="3">
        <dgm:presLayoutVars>
          <dgm:bulletEnabled val="1"/>
        </dgm:presLayoutVars>
      </dgm:prSet>
      <dgm:spPr/>
    </dgm:pt>
    <dgm:pt modelId="{1ADCA715-4778-F84E-886F-E8299A8AE492}" type="pres">
      <dgm:prSet presAssocID="{302561CE-EEAD-4004-9B40-D740D4B81B7F}" presName="ConnectLine1" presStyleLbl="sibTrans1D1" presStyleIdx="2" presStyleCnt="3"/>
      <dgm:spPr>
        <a:noFill/>
        <a:ln w="9525" cap="flat" cmpd="sng" algn="ctr">
          <a:solidFill>
            <a:schemeClr val="accent4">
              <a:hueOff val="0"/>
              <a:satOff val="0"/>
              <a:lumOff val="0"/>
              <a:alphaOff val="0"/>
            </a:schemeClr>
          </a:solidFill>
          <a:prstDash val="dash"/>
        </a:ln>
        <a:effectLst/>
      </dgm:spPr>
    </dgm:pt>
    <dgm:pt modelId="{1E13922C-5BA8-6B46-96CF-1C1105394088}" type="pres">
      <dgm:prSet presAssocID="{302561CE-EEAD-4004-9B40-D740D4B81B7F}" presName="ConnectLineEnd1" presStyleLbl="lnNode1" presStyleIdx="2" presStyleCnt="3"/>
      <dgm:spPr/>
    </dgm:pt>
    <dgm:pt modelId="{D59AC869-4203-854D-B928-6BEE3D05A898}" type="pres">
      <dgm:prSet presAssocID="{302561CE-EEAD-4004-9B40-D740D4B81B7F}" presName="EmptyPane1" presStyleCnt="0"/>
      <dgm:spPr/>
    </dgm:pt>
  </dgm:ptLst>
  <dgm:cxnLst>
    <dgm:cxn modelId="{F4629509-2975-4925-AC0D-7D973D8A124D}" srcId="{A3D2A327-3736-4423-8FD7-90C900184366}" destId="{8F73D80C-5E59-4D56-9446-AF8F1E40D8A7}" srcOrd="1" destOrd="0" parTransId="{74C173B4-DAA3-4A2F-8F2F-741987D0C6AE}" sibTransId="{7DBECD31-4FAE-4DAF-81F9-41304E216895}"/>
    <dgm:cxn modelId="{B700E612-1306-A747-8411-038B4147EBFA}" type="presOf" srcId="{A3D2A327-3736-4423-8FD7-90C900184366}" destId="{666D641D-D340-2E42-B9C6-6C24EFA8BB95}" srcOrd="0" destOrd="0" presId="urn:microsoft.com/office/officeart/2016/7/layout/RoundedRectangleTimeline"/>
    <dgm:cxn modelId="{38818020-5A3C-2A49-95B0-75D5642CAC89}" type="presOf" srcId="{C7F00101-33DE-47E5-88C9-4BFFA9EB91D8}" destId="{1050666A-8846-C249-9115-2A5D38C8CB86}" srcOrd="0" destOrd="0" presId="urn:microsoft.com/office/officeart/2016/7/layout/RoundedRectangleTimeline"/>
    <dgm:cxn modelId="{A128824E-E106-403A-858D-EDD93FE0E2A4}" srcId="{49EBD575-A631-4AE6-AFAF-7F1DB4111D6A}" destId="{16E0D5CA-95D7-42F7-894F-9FB0E71650D1}" srcOrd="0" destOrd="0" parTransId="{FC10F891-9916-4252-8723-F887F9D2C5F1}" sibTransId="{2F02FB25-D352-466A-BFEF-782E97B3F30E}"/>
    <dgm:cxn modelId="{42957F64-FBA3-7840-A30C-36691EF0CB04}" type="presOf" srcId="{8F73D80C-5E59-4D56-9446-AF8F1E40D8A7}" destId="{58163964-49C0-8B4D-B83E-CD5F3634F2B8}" srcOrd="0" destOrd="0" presId="urn:microsoft.com/office/officeart/2016/7/layout/RoundedRectangleTimeline"/>
    <dgm:cxn modelId="{E161E967-849D-428B-91E6-DD7A641A7B90}" srcId="{A3D2A327-3736-4423-8FD7-90C900184366}" destId="{302561CE-EEAD-4004-9B40-D740D4B81B7F}" srcOrd="2" destOrd="0" parTransId="{3269A74C-6142-4447-AFD6-0F2B15F5D018}" sibTransId="{F7790C52-1ECE-49A4-81E7-76587608B6FC}"/>
    <dgm:cxn modelId="{91B9DB6E-3A94-41CC-B332-2FB9837FEB1A}" srcId="{A3D2A327-3736-4423-8FD7-90C900184366}" destId="{49EBD575-A631-4AE6-AFAF-7F1DB4111D6A}" srcOrd="0" destOrd="0" parTransId="{B8600B77-AF46-4140-8045-0895DAB05FCA}" sibTransId="{B3E8D9E4-6FA2-46A0-826C-CFFD2B45FCC6}"/>
    <dgm:cxn modelId="{A1CD3086-34E0-0148-8478-9C87092A3885}" type="presOf" srcId="{16E0D5CA-95D7-42F7-894F-9FB0E71650D1}" destId="{D6D9E2FA-FC41-B44B-ACAD-F4DF573C2712}" srcOrd="0" destOrd="0" presId="urn:microsoft.com/office/officeart/2016/7/layout/RoundedRectangleTimeline"/>
    <dgm:cxn modelId="{145652D4-B253-4D43-B349-0412F41F405D}" type="presOf" srcId="{3D8D04B2-A385-4FE3-9C14-61692FD51087}" destId="{3DD239D8-0A11-E04A-B4EC-3ECE96A65B7C}" srcOrd="0" destOrd="0" presId="urn:microsoft.com/office/officeart/2016/7/layout/RoundedRectangleTimeline"/>
    <dgm:cxn modelId="{6031B9D5-95FC-498B-AC1C-27A492880032}" srcId="{302561CE-EEAD-4004-9B40-D740D4B81B7F}" destId="{3D8D04B2-A385-4FE3-9C14-61692FD51087}" srcOrd="0" destOrd="0" parTransId="{60B02BF3-126D-4AD0-A1CD-272B6B2E7430}" sibTransId="{B92C5369-95FA-45E1-A735-442F4E96ED2D}"/>
    <dgm:cxn modelId="{1D82A4D7-6171-D648-8811-DEEF07737225}" type="presOf" srcId="{49EBD575-A631-4AE6-AFAF-7F1DB4111D6A}" destId="{60F73E2C-9743-AD4E-9849-89828947D43F}" srcOrd="0" destOrd="0" presId="urn:microsoft.com/office/officeart/2016/7/layout/RoundedRectangleTimeline"/>
    <dgm:cxn modelId="{6C35D5DE-33FF-0345-841F-B6546E37B3FF}" type="presOf" srcId="{302561CE-EEAD-4004-9B40-D740D4B81B7F}" destId="{C5417265-3649-7D4E-96BE-85C1B52F360D}" srcOrd="0" destOrd="0" presId="urn:microsoft.com/office/officeart/2016/7/layout/RoundedRectangleTimeline"/>
    <dgm:cxn modelId="{6412FFFC-575C-498B-B15D-F36C414AD085}" srcId="{8F73D80C-5E59-4D56-9446-AF8F1E40D8A7}" destId="{C7F00101-33DE-47E5-88C9-4BFFA9EB91D8}" srcOrd="0" destOrd="0" parTransId="{6028D380-CDF9-4167-A267-6D66D88EE198}" sibTransId="{FCE2E5A7-5FE5-4897-AF5A-BA31C8A6A84F}"/>
    <dgm:cxn modelId="{41431F6F-FAB5-4649-9100-9B97C73E96B1}" type="presParOf" srcId="{666D641D-D340-2E42-B9C6-6C24EFA8BB95}" destId="{8AA15F6E-3EA6-404F-834C-12B7A5EAEAC3}" srcOrd="0" destOrd="0" presId="urn:microsoft.com/office/officeart/2016/7/layout/RoundedRectangleTimeline"/>
    <dgm:cxn modelId="{C1B98EF9-ECAF-8941-BAC8-88D914FB9EB4}" type="presParOf" srcId="{8AA15F6E-3EA6-404F-834C-12B7A5EAEAC3}" destId="{60F73E2C-9743-AD4E-9849-89828947D43F}" srcOrd="0" destOrd="0" presId="urn:microsoft.com/office/officeart/2016/7/layout/RoundedRectangleTimeline"/>
    <dgm:cxn modelId="{D10A1DCC-9D9E-1C43-BB48-108937382528}" type="presParOf" srcId="{8AA15F6E-3EA6-404F-834C-12B7A5EAEAC3}" destId="{D6D9E2FA-FC41-B44B-ACAD-F4DF573C2712}" srcOrd="1" destOrd="0" presId="urn:microsoft.com/office/officeart/2016/7/layout/RoundedRectangleTimeline"/>
    <dgm:cxn modelId="{70CC187D-304E-4A4B-8B27-C19DE35D4973}" type="presParOf" srcId="{8AA15F6E-3EA6-404F-834C-12B7A5EAEAC3}" destId="{604E86C0-0AB6-0C42-AE27-85E66C5C6CF0}" srcOrd="2" destOrd="0" presId="urn:microsoft.com/office/officeart/2016/7/layout/RoundedRectangleTimeline"/>
    <dgm:cxn modelId="{21EEA204-4D3E-D245-9E58-43BB2907A0A5}" type="presParOf" srcId="{8AA15F6E-3EA6-404F-834C-12B7A5EAEAC3}" destId="{62EA5ECD-1471-414D-9ED1-BFF9385E2B93}" srcOrd="3" destOrd="0" presId="urn:microsoft.com/office/officeart/2016/7/layout/RoundedRectangleTimeline"/>
    <dgm:cxn modelId="{FED0CCCF-5E63-654B-A39A-4BFC3A2BB7DF}" type="presParOf" srcId="{8AA15F6E-3EA6-404F-834C-12B7A5EAEAC3}" destId="{C6B82FF2-F1AA-0A43-8ECB-5FBA57D0FEE0}" srcOrd="4" destOrd="0" presId="urn:microsoft.com/office/officeart/2016/7/layout/RoundedRectangleTimeline"/>
    <dgm:cxn modelId="{D3FCB40D-76D6-634D-B4E4-278BEAC4AE6B}" type="presParOf" srcId="{666D641D-D340-2E42-B9C6-6C24EFA8BB95}" destId="{87EF19ED-D0CF-A749-85C1-ABC37607C1BF}" srcOrd="1" destOrd="0" presId="urn:microsoft.com/office/officeart/2016/7/layout/RoundedRectangleTimeline"/>
    <dgm:cxn modelId="{7484D1D5-CC21-8746-8EBB-146A762BA73F}" type="presParOf" srcId="{666D641D-D340-2E42-B9C6-6C24EFA8BB95}" destId="{E16533C0-4E0B-064C-B999-4E30E17789C5}" srcOrd="2" destOrd="0" presId="urn:microsoft.com/office/officeart/2016/7/layout/RoundedRectangleTimeline"/>
    <dgm:cxn modelId="{B883D07D-87D2-F445-8D11-1331F856BCE4}" type="presParOf" srcId="{E16533C0-4E0B-064C-B999-4E30E17789C5}" destId="{58163964-49C0-8B4D-B83E-CD5F3634F2B8}" srcOrd="0" destOrd="0" presId="urn:microsoft.com/office/officeart/2016/7/layout/RoundedRectangleTimeline"/>
    <dgm:cxn modelId="{24C0442B-B798-C345-8117-CC142DC87708}" type="presParOf" srcId="{E16533C0-4E0B-064C-B999-4E30E17789C5}" destId="{1050666A-8846-C249-9115-2A5D38C8CB86}" srcOrd="1" destOrd="0" presId="urn:microsoft.com/office/officeart/2016/7/layout/RoundedRectangleTimeline"/>
    <dgm:cxn modelId="{F72B1A1F-49BD-584B-9CF3-826AE7F31261}" type="presParOf" srcId="{E16533C0-4E0B-064C-B999-4E30E17789C5}" destId="{7BF02019-D31D-F44C-BE0B-9D42765A9808}" srcOrd="2" destOrd="0" presId="urn:microsoft.com/office/officeart/2016/7/layout/RoundedRectangleTimeline"/>
    <dgm:cxn modelId="{D9A76DE8-C65F-4248-A624-8FB40A42F79A}" type="presParOf" srcId="{E16533C0-4E0B-064C-B999-4E30E17789C5}" destId="{51696439-6170-F746-A537-4FB0F4789925}" srcOrd="3" destOrd="0" presId="urn:microsoft.com/office/officeart/2016/7/layout/RoundedRectangleTimeline"/>
    <dgm:cxn modelId="{E78AFE8B-1EF3-E149-ACA4-2A2D14716A37}" type="presParOf" srcId="{E16533C0-4E0B-064C-B999-4E30E17789C5}" destId="{C8ACE424-D390-5648-842B-55B23F70EDAA}" srcOrd="4" destOrd="0" presId="urn:microsoft.com/office/officeart/2016/7/layout/RoundedRectangleTimeline"/>
    <dgm:cxn modelId="{BF5BEF3E-62E1-F241-B6E5-563EFDDFA958}" type="presParOf" srcId="{666D641D-D340-2E42-B9C6-6C24EFA8BB95}" destId="{21A6018D-7DD0-6041-BFA2-B59D862DE15A}" srcOrd="3" destOrd="0" presId="urn:microsoft.com/office/officeart/2016/7/layout/RoundedRectangleTimeline"/>
    <dgm:cxn modelId="{E5E54C2E-703E-4043-AF1B-141BDCA009C6}" type="presParOf" srcId="{666D641D-D340-2E42-B9C6-6C24EFA8BB95}" destId="{42236C06-594D-BA42-A9B9-E0933CC15DB8}" srcOrd="4" destOrd="0" presId="urn:microsoft.com/office/officeart/2016/7/layout/RoundedRectangleTimeline"/>
    <dgm:cxn modelId="{406386E7-1F55-B04B-9FDE-5774CCBEE7B8}" type="presParOf" srcId="{42236C06-594D-BA42-A9B9-E0933CC15DB8}" destId="{C5417265-3649-7D4E-96BE-85C1B52F360D}" srcOrd="0" destOrd="0" presId="urn:microsoft.com/office/officeart/2016/7/layout/RoundedRectangleTimeline"/>
    <dgm:cxn modelId="{CD4B786E-C20D-9041-9649-3F6F40A8540B}" type="presParOf" srcId="{42236C06-594D-BA42-A9B9-E0933CC15DB8}" destId="{3DD239D8-0A11-E04A-B4EC-3ECE96A65B7C}" srcOrd="1" destOrd="0" presId="urn:microsoft.com/office/officeart/2016/7/layout/RoundedRectangleTimeline"/>
    <dgm:cxn modelId="{3474E67A-3867-4744-9B00-EE84EFB113F3}" type="presParOf" srcId="{42236C06-594D-BA42-A9B9-E0933CC15DB8}" destId="{1ADCA715-4778-F84E-886F-E8299A8AE492}" srcOrd="2" destOrd="0" presId="urn:microsoft.com/office/officeart/2016/7/layout/RoundedRectangleTimeline"/>
    <dgm:cxn modelId="{107466A1-965E-2345-AECD-E0FDC36BA325}" type="presParOf" srcId="{42236C06-594D-BA42-A9B9-E0933CC15DB8}" destId="{1E13922C-5BA8-6B46-96CF-1C1105394088}" srcOrd="3" destOrd="0" presId="urn:microsoft.com/office/officeart/2016/7/layout/RoundedRectangleTimeline"/>
    <dgm:cxn modelId="{90B003AF-93C8-4D44-94E0-82353662457E}" type="presParOf" srcId="{42236C06-594D-BA42-A9B9-E0933CC15DB8}" destId="{D59AC869-4203-854D-B928-6BEE3D05A898}" srcOrd="4" destOrd="0" presId="urn:microsoft.com/office/officeart/2016/7/layout/RoundedRectangleTimeline"/>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73E2C-9743-AD4E-9849-89828947D43F}">
      <dsp:nvSpPr>
        <dsp:cNvPr id="0" name=""/>
        <dsp:cNvSpPr/>
      </dsp:nvSpPr>
      <dsp:spPr>
        <a:xfrm rot="16200000">
          <a:off x="1430745" y="362903"/>
          <a:ext cx="259434" cy="1868537"/>
        </a:xfrm>
        <a:prstGeom prst="round2Same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Mon. – Fri.</a:t>
          </a:r>
        </a:p>
      </dsp:txBody>
      <dsp:txXfrm rot="5400000">
        <a:off x="638859" y="1180120"/>
        <a:ext cx="1855872" cy="234104"/>
      </dsp:txXfrm>
    </dsp:sp>
    <dsp:sp modelId="{D6D9E2FA-FC41-B44B-ACAD-F4DF573C2712}">
      <dsp:nvSpPr>
        <dsp:cNvPr id="0" name=""/>
        <dsp:cNvSpPr/>
      </dsp:nvSpPr>
      <dsp:spPr>
        <a:xfrm>
          <a:off x="3348" y="0"/>
          <a:ext cx="3114228" cy="908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The chart shows a consistent spike in staffing from Monday to Friday, indicating that child attendance is significantly higher during weekday daytimes.</a:t>
          </a:r>
        </a:p>
      </dsp:txBody>
      <dsp:txXfrm>
        <a:off x="3348" y="0"/>
        <a:ext cx="3114228" cy="908020"/>
      </dsp:txXfrm>
    </dsp:sp>
    <dsp:sp modelId="{604E86C0-0AB6-0C42-AE27-85E66C5C6CF0}">
      <dsp:nvSpPr>
        <dsp:cNvPr id="0" name=""/>
        <dsp:cNvSpPr/>
      </dsp:nvSpPr>
      <dsp:spPr>
        <a:xfrm>
          <a:off x="1560462" y="959907"/>
          <a:ext cx="0" cy="207547"/>
        </a:xfrm>
        <a:prstGeom prst="line">
          <a:avLst/>
        </a:prstGeom>
        <a:noFill/>
        <a:ln w="9525"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2EA5ECD-1471-414D-9ED1-BFF9385E2B93}">
      <dsp:nvSpPr>
        <dsp:cNvPr id="0" name=""/>
        <dsp:cNvSpPr/>
      </dsp:nvSpPr>
      <dsp:spPr>
        <a:xfrm>
          <a:off x="1534519" y="908020"/>
          <a:ext cx="51886" cy="51886"/>
        </a:xfrm>
        <a:prstGeom prst="ellipse">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8163964-49C0-8B4D-B83E-CD5F3634F2B8}">
      <dsp:nvSpPr>
        <dsp:cNvPr id="0" name=""/>
        <dsp:cNvSpPr/>
      </dsp:nvSpPr>
      <dsp:spPr>
        <a:xfrm>
          <a:off x="2494731" y="1167454"/>
          <a:ext cx="1868537" cy="259434"/>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Morning</a:t>
          </a:r>
        </a:p>
      </dsp:txBody>
      <dsp:txXfrm>
        <a:off x="2494731" y="1167454"/>
        <a:ext cx="1868537" cy="259434"/>
      </dsp:txXfrm>
    </dsp:sp>
    <dsp:sp modelId="{1050666A-8846-C249-9115-2A5D38C8CB86}">
      <dsp:nvSpPr>
        <dsp:cNvPr id="0" name=""/>
        <dsp:cNvSpPr/>
      </dsp:nvSpPr>
      <dsp:spPr>
        <a:xfrm>
          <a:off x="1871885" y="1686323"/>
          <a:ext cx="3114228" cy="908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The highest staff needs occur during the mid-morning hours (around 9:00 AM to 12:30 PM), aligning with typical drop-off times.</a:t>
          </a:r>
        </a:p>
      </dsp:txBody>
      <dsp:txXfrm>
        <a:off x="1871885" y="1686323"/>
        <a:ext cx="3114228" cy="908020"/>
      </dsp:txXfrm>
    </dsp:sp>
    <dsp:sp modelId="{7BF02019-D31D-F44C-BE0B-9D42765A9808}">
      <dsp:nvSpPr>
        <dsp:cNvPr id="0" name=""/>
        <dsp:cNvSpPr/>
      </dsp:nvSpPr>
      <dsp:spPr>
        <a:xfrm>
          <a:off x="3429000" y="1426889"/>
          <a:ext cx="0" cy="207547"/>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696439-6170-F746-A537-4FB0F4789925}">
      <dsp:nvSpPr>
        <dsp:cNvPr id="0" name=""/>
        <dsp:cNvSpPr/>
      </dsp:nvSpPr>
      <dsp:spPr>
        <a:xfrm>
          <a:off x="3403056" y="1634436"/>
          <a:ext cx="51886" cy="51886"/>
        </a:xfrm>
        <a:prstGeom prst="ellipse">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C5417265-3649-7D4E-96BE-85C1B52F360D}">
      <dsp:nvSpPr>
        <dsp:cNvPr id="0" name=""/>
        <dsp:cNvSpPr/>
      </dsp:nvSpPr>
      <dsp:spPr>
        <a:xfrm rot="5400000">
          <a:off x="5167819" y="362903"/>
          <a:ext cx="259434" cy="1868537"/>
        </a:xfrm>
        <a:prstGeom prst="round2Same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Weekend</a:t>
          </a:r>
        </a:p>
      </dsp:txBody>
      <dsp:txXfrm rot="-5400000">
        <a:off x="4363268" y="1180120"/>
        <a:ext cx="1855872" cy="234104"/>
      </dsp:txXfrm>
    </dsp:sp>
    <dsp:sp modelId="{3DD239D8-0A11-E04A-B4EC-3ECE96A65B7C}">
      <dsp:nvSpPr>
        <dsp:cNvPr id="0" name=""/>
        <dsp:cNvSpPr/>
      </dsp:nvSpPr>
      <dsp:spPr>
        <a:xfrm>
          <a:off x="3740422" y="0"/>
          <a:ext cx="3114228" cy="908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Staffing needs drop sharply outside of the weekday blocks, confirming that Saturday and Sunday are excluded or not operational in the forecast.</a:t>
          </a:r>
        </a:p>
      </dsp:txBody>
      <dsp:txXfrm>
        <a:off x="3740422" y="0"/>
        <a:ext cx="3114228" cy="908020"/>
      </dsp:txXfrm>
    </dsp:sp>
    <dsp:sp modelId="{1ADCA715-4778-F84E-886F-E8299A8AE492}">
      <dsp:nvSpPr>
        <dsp:cNvPr id="0" name=""/>
        <dsp:cNvSpPr/>
      </dsp:nvSpPr>
      <dsp:spPr>
        <a:xfrm>
          <a:off x="5297537" y="959907"/>
          <a:ext cx="0" cy="207547"/>
        </a:xfrm>
        <a:prstGeom prst="line">
          <a:avLst/>
        </a:prstGeom>
        <a:noFill/>
        <a:ln w="9525"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E13922C-5BA8-6B46-96CF-1C1105394088}">
      <dsp:nvSpPr>
        <dsp:cNvPr id="0" name=""/>
        <dsp:cNvSpPr/>
      </dsp:nvSpPr>
      <dsp:spPr>
        <a:xfrm>
          <a:off x="5271593" y="908020"/>
          <a:ext cx="51886" cy="51886"/>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942996" y="4267832"/>
            <a:ext cx="3604497" cy="1297115"/>
          </a:xfrm>
        </p:spPr>
        <p:txBody>
          <a:bodyPr anchor="t">
            <a:normAutofit/>
          </a:bodyPr>
          <a:lstStyle/>
          <a:p>
            <a:pPr algn="l"/>
            <a:r>
              <a:rPr lang="en-US" sz="3200">
                <a:solidFill>
                  <a:schemeClr val="tx2"/>
                </a:solidFill>
              </a:rPr>
              <a:t>Childcare Staffing Forecasting Project</a:t>
            </a:r>
          </a:p>
        </p:txBody>
      </p:sp>
      <p:sp>
        <p:nvSpPr>
          <p:cNvPr id="3" name="Subtitle 2"/>
          <p:cNvSpPr>
            <a:spLocks noGrp="1"/>
          </p:cNvSpPr>
          <p:nvPr>
            <p:ph type="subTitle" idx="1"/>
          </p:nvPr>
        </p:nvSpPr>
        <p:spPr>
          <a:xfrm>
            <a:off x="4943224" y="3428999"/>
            <a:ext cx="3604268" cy="838831"/>
          </a:xfrm>
        </p:spPr>
        <p:txBody>
          <a:bodyPr anchor="b">
            <a:normAutofit/>
          </a:bodyPr>
          <a:lstStyle/>
          <a:p>
            <a:pPr algn="l">
              <a:lnSpc>
                <a:spcPct val="90000"/>
              </a:lnSpc>
            </a:pPr>
            <a:r>
              <a:rPr lang="en-US" sz="900">
                <a:solidFill>
                  <a:schemeClr val="tx2"/>
                </a:solidFill>
              </a:rPr>
              <a:t>Business Forecasting | ECON 8310</a:t>
            </a:r>
          </a:p>
          <a:p>
            <a:pPr algn="l">
              <a:lnSpc>
                <a:spcPct val="90000"/>
              </a:lnSpc>
            </a:pPr>
            <a:r>
              <a:rPr lang="en-US" sz="900">
                <a:solidFill>
                  <a:schemeClr val="tx2"/>
                </a:solidFill>
              </a:rPr>
              <a:t>By </a:t>
            </a:r>
          </a:p>
          <a:p>
            <a:pPr algn="l">
              <a:lnSpc>
                <a:spcPct val="90000"/>
              </a:lnSpc>
            </a:pPr>
            <a:r>
              <a:rPr lang="en-US" sz="900">
                <a:solidFill>
                  <a:schemeClr val="tx2"/>
                </a:solidFill>
              </a:rPr>
              <a:t>Sahithi Bikumalla</a:t>
            </a:r>
          </a:p>
          <a:p>
            <a:pPr algn="l">
              <a:lnSpc>
                <a:spcPct val="90000"/>
              </a:lnSpc>
            </a:pPr>
            <a:r>
              <a:rPr lang="en-US" sz="900">
                <a:solidFill>
                  <a:schemeClr val="tx2"/>
                </a:solidFill>
              </a:rPr>
              <a:t>Vikas Kumar Reddy</a:t>
            </a:r>
          </a:p>
          <a:p>
            <a:pPr algn="l">
              <a:lnSpc>
                <a:spcPct val="90000"/>
              </a:lnSpc>
            </a:pPr>
            <a:r>
              <a:rPr lang="en-US" sz="900">
                <a:solidFill>
                  <a:schemeClr val="tx2"/>
                </a:solidFill>
              </a:rPr>
              <a:t>Mahmuda Akhter Nishu</a:t>
            </a:r>
          </a:p>
          <a:p>
            <a:pPr algn="l">
              <a:lnSpc>
                <a:spcPct val="90000"/>
              </a:lnSpc>
            </a:pPr>
            <a:endParaRPr lang="en-US" sz="900">
              <a:solidFill>
                <a:schemeClr val="tx2"/>
              </a:solidFill>
            </a:endParaRPr>
          </a:p>
        </p:txBody>
      </p:sp>
      <p:pic>
        <p:nvPicPr>
          <p:cNvPr id="7" name="Graphic 6" descr="Money">
            <a:extLst>
              <a:ext uri="{FF2B5EF4-FFF2-40B4-BE49-F238E27FC236}">
                <a16:creationId xmlns:a16="http://schemas.microsoft.com/office/drawing/2014/main" id="{19FA13BD-AE40-CDC6-FB72-739DE854F1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Next Week Forecast</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Uses XGBoost model on all past data</a:t>
            </a:r>
          </a:p>
          <a:p>
            <a:r>
              <a:rPr lang="en-US" sz="1600">
                <a:solidFill>
                  <a:schemeClr val="tx2"/>
                </a:solidFill>
              </a:rPr>
              <a:t>Forecasts 336 blocks (Mon–Fri)</a:t>
            </a:r>
          </a:p>
          <a:p>
            <a:r>
              <a:rPr lang="en-US" sz="1600">
                <a:solidFill>
                  <a:schemeClr val="tx2"/>
                </a:solidFill>
              </a:rPr>
              <a:t>Excludes weekends automatically</a:t>
            </a:r>
          </a:p>
          <a:p>
            <a:r>
              <a:rPr lang="en-US" sz="1600">
                <a:solidFill>
                  <a:schemeClr val="tx2"/>
                </a:solidFill>
              </a:rPr>
              <a:t>Visualized with line plots and heatmaps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F2CE65-84D1-F95F-FCE4-444C4BD85706}"/>
              </a:ext>
            </a:extLst>
          </p:cNvPr>
          <p:cNvPicPr>
            <a:picLocks noChangeAspect="1"/>
          </p:cNvPicPr>
          <p:nvPr/>
        </p:nvPicPr>
        <p:blipFill>
          <a:blip r:embed="rId2">
            <a:duotone>
              <a:schemeClr val="bg2">
                <a:shade val="45000"/>
                <a:satMod val="135000"/>
              </a:schemeClr>
              <a:prstClr val="white"/>
            </a:duotone>
          </a:blip>
          <a:srcRect l="4830" r="4170" b="1"/>
          <a:stretch/>
        </p:blipFill>
        <p:spPr>
          <a:xfrm>
            <a:off x="20" y="287089"/>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2D190-EBD0-2C21-F4E5-F76C44161B00}"/>
              </a:ext>
            </a:extLst>
          </p:cNvPr>
          <p:cNvSpPr>
            <a:spLocks noGrp="1"/>
          </p:cNvSpPr>
          <p:nvPr>
            <p:ph type="title"/>
          </p:nvPr>
        </p:nvSpPr>
        <p:spPr>
          <a:xfrm>
            <a:off x="628650" y="365125"/>
            <a:ext cx="7886700" cy="1325563"/>
          </a:xfrm>
        </p:spPr>
        <p:txBody>
          <a:bodyPr>
            <a:normAutofit/>
          </a:bodyPr>
          <a:lstStyle/>
          <a:p>
            <a:r>
              <a:rPr lang="en-US" dirty="0"/>
              <a:t>Line plot(</a:t>
            </a:r>
            <a:r>
              <a:rPr lang="en-US" dirty="0" err="1"/>
              <a:t>Nextweek</a:t>
            </a:r>
            <a:r>
              <a:rPr lang="en-US" dirty="0"/>
              <a:t> Forecast)</a:t>
            </a:r>
          </a:p>
        </p:txBody>
      </p:sp>
      <p:graphicFrame>
        <p:nvGraphicFramePr>
          <p:cNvPr id="5" name="Content Placeholder 2">
            <a:extLst>
              <a:ext uri="{FF2B5EF4-FFF2-40B4-BE49-F238E27FC236}">
                <a16:creationId xmlns:a16="http://schemas.microsoft.com/office/drawing/2014/main" id="{5AA4E6AC-F483-C77A-BF8D-FAF192791F5B}"/>
              </a:ext>
            </a:extLst>
          </p:cNvPr>
          <p:cNvGraphicFramePr>
            <a:graphicFrameLocks noGrp="1"/>
          </p:cNvGraphicFramePr>
          <p:nvPr>
            <p:ph idx="1"/>
            <p:extLst>
              <p:ext uri="{D42A27DB-BD31-4B8C-83A1-F6EECF244321}">
                <p14:modId xmlns:p14="http://schemas.microsoft.com/office/powerpoint/2010/main" val="3746171022"/>
              </p:ext>
            </p:extLst>
          </p:nvPr>
        </p:nvGraphicFramePr>
        <p:xfrm>
          <a:off x="935665" y="3115341"/>
          <a:ext cx="6858000" cy="2594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42AAA9E6-F89C-11D3-9E23-97B8FD1062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82293" y="1690688"/>
            <a:ext cx="3481705" cy="1293495"/>
          </a:xfrm>
          <a:prstGeom prst="rect">
            <a:avLst/>
          </a:prstGeom>
        </p:spPr>
      </p:pic>
    </p:spTree>
    <p:extLst>
      <p:ext uri="{BB962C8B-B14F-4D97-AF65-F5344CB8AC3E}">
        <p14:creationId xmlns:p14="http://schemas.microsoft.com/office/powerpoint/2010/main" val="49809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C9774-8B8D-30DF-BF9E-8604DB8ECEE6}"/>
              </a:ext>
            </a:extLst>
          </p:cNvPr>
          <p:cNvSpPr>
            <a:spLocks noGrp="1"/>
          </p:cNvSpPr>
          <p:nvPr>
            <p:ph type="title"/>
          </p:nvPr>
        </p:nvSpPr>
        <p:spPr/>
        <p:txBody>
          <a:bodyPr>
            <a:normAutofit/>
          </a:bodyPr>
          <a:lstStyle/>
          <a:p>
            <a:r>
              <a:rPr lang="en-US" dirty="0"/>
              <a:t>Heatmaps</a:t>
            </a:r>
          </a:p>
        </p:txBody>
      </p:sp>
      <p:pic>
        <p:nvPicPr>
          <p:cNvPr id="4" name="Content Placeholder 3">
            <a:extLst>
              <a:ext uri="{FF2B5EF4-FFF2-40B4-BE49-F238E27FC236}">
                <a16:creationId xmlns:a16="http://schemas.microsoft.com/office/drawing/2014/main" id="{65AB2477-C029-7775-25FB-CC9445FA88E1}"/>
              </a:ext>
            </a:extLst>
          </p:cNvPr>
          <p:cNvPicPr>
            <a:picLocks noGrp="1" noChangeAspect="1"/>
          </p:cNvPicPr>
          <p:nvPr>
            <p:ph idx="1"/>
          </p:nvPr>
        </p:nvPicPr>
        <p:blipFill>
          <a:blip r:embed="rId2"/>
          <a:stretch>
            <a:fillRect/>
          </a:stretch>
        </p:blipFill>
        <p:spPr>
          <a:xfrm>
            <a:off x="1273176" y="1417638"/>
            <a:ext cx="3085630" cy="3684181"/>
          </a:xfrm>
          <a:prstGeom prst="rect">
            <a:avLst/>
          </a:prstGeom>
        </p:spPr>
      </p:pic>
      <p:pic>
        <p:nvPicPr>
          <p:cNvPr id="5" name="Picture 4">
            <a:extLst>
              <a:ext uri="{FF2B5EF4-FFF2-40B4-BE49-F238E27FC236}">
                <a16:creationId xmlns:a16="http://schemas.microsoft.com/office/drawing/2014/main" id="{96D464F8-5D56-C3F6-C331-17FE5621406B}"/>
              </a:ext>
            </a:extLst>
          </p:cNvPr>
          <p:cNvPicPr>
            <a:picLocks noChangeAspect="1"/>
          </p:cNvPicPr>
          <p:nvPr/>
        </p:nvPicPr>
        <p:blipFill>
          <a:blip r:embed="rId3"/>
          <a:stretch>
            <a:fillRect/>
          </a:stretch>
        </p:blipFill>
        <p:spPr>
          <a:xfrm>
            <a:off x="4572000" y="1417637"/>
            <a:ext cx="3874895" cy="3792315"/>
          </a:xfrm>
          <a:prstGeom prst="rect">
            <a:avLst/>
          </a:prstGeom>
        </p:spPr>
      </p:pic>
    </p:spTree>
    <p:extLst>
      <p:ext uri="{BB962C8B-B14F-4D97-AF65-F5344CB8AC3E}">
        <p14:creationId xmlns:p14="http://schemas.microsoft.com/office/powerpoint/2010/main" val="81567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BCDAC65-B35D-A258-106C-5183C5557302}"/>
              </a:ext>
            </a:extLst>
          </p:cNvPr>
          <p:cNvSpPr>
            <a:spLocks noGrp="1"/>
          </p:cNvSpPr>
          <p:nvPr>
            <p:ph type="title"/>
          </p:nvPr>
        </p:nvSpPr>
        <p:spPr>
          <a:xfrm>
            <a:off x="884419" y="1280679"/>
            <a:ext cx="7375161" cy="1325563"/>
          </a:xfrm>
        </p:spPr>
        <p:txBody>
          <a:bodyPr anchor="b">
            <a:normAutofit/>
          </a:bodyPr>
          <a:lstStyle/>
          <a:p>
            <a:endParaRPr lang="en-US" sz="3100" dirty="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918C451-DCFD-83FF-5BE6-5DC7E01957F7}"/>
              </a:ext>
            </a:extLst>
          </p:cNvPr>
          <p:cNvSpPr>
            <a:spLocks noGrp="1"/>
          </p:cNvSpPr>
          <p:nvPr>
            <p:ph idx="1"/>
          </p:nvPr>
        </p:nvSpPr>
        <p:spPr>
          <a:xfrm>
            <a:off x="884419" y="2890979"/>
            <a:ext cx="7375161" cy="2693976"/>
          </a:xfrm>
        </p:spPr>
        <p:txBody>
          <a:bodyPr>
            <a:normAutofit/>
          </a:bodyPr>
          <a:lstStyle/>
          <a:p>
            <a:r>
              <a:rPr lang="en-US" sz="1500" dirty="0">
                <a:solidFill>
                  <a:schemeClr val="tx2"/>
                </a:solidFill>
              </a:rPr>
              <a:t>Each heatmap shows the predicted staff needed for one room across each weekday and 30-minute interval, making it easy to see room-specific demand patterns.</a:t>
            </a:r>
          </a:p>
          <a:p>
            <a:r>
              <a:rPr lang="en-US" sz="1500" dirty="0">
                <a:solidFill>
                  <a:schemeClr val="tx2"/>
                </a:solidFill>
              </a:rPr>
              <a:t>Most rooms show higher staffing needs during morning to early afternoon hours (around 8:30 AM to 1:00 PM), matching busy times when children are most present.</a:t>
            </a:r>
          </a:p>
          <a:p>
            <a:r>
              <a:rPr lang="en-US" sz="1500" dirty="0">
                <a:solidFill>
                  <a:schemeClr val="tx2"/>
                </a:solidFill>
              </a:rPr>
              <a:t>Even when child count is low, staffing never drops below two, reflecting the 2-staff minimum rule.</a:t>
            </a:r>
          </a:p>
          <a:p>
            <a:r>
              <a:rPr lang="en-US" sz="1500" dirty="0">
                <a:solidFill>
                  <a:schemeClr val="tx2"/>
                </a:solidFill>
              </a:rPr>
              <a:t>Some rooms (like Pre-K and Toddlers) show sharp peaks in staffing needs, while others (like Infants) show flatter, more stable requirements.</a:t>
            </a:r>
          </a:p>
          <a:p>
            <a:r>
              <a:rPr lang="en-US" sz="1500" dirty="0">
                <a:solidFill>
                  <a:schemeClr val="tx2"/>
                </a:solidFill>
              </a:rPr>
              <a:t>These visualizations allow CSI administrators to tailor schedules by room, helping reduce overstaffing during quiet periods while maintaining coverage during peak times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9188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Key Visual Insights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dirty="0">
              <a:solidFill>
                <a:schemeClr val="tx2"/>
              </a:solidFill>
            </a:endParaRPr>
          </a:p>
          <a:p>
            <a:r>
              <a:rPr lang="en-US" sz="1600" dirty="0">
                <a:solidFill>
                  <a:schemeClr val="tx2"/>
                </a:solidFill>
              </a:rPr>
              <a:t>Staffing peaks between 8:30 AM – 12:30 PM</a:t>
            </a:r>
          </a:p>
          <a:p>
            <a:r>
              <a:rPr lang="en-US" sz="1600" dirty="0">
                <a:solidFill>
                  <a:schemeClr val="tx2"/>
                </a:solidFill>
              </a:rPr>
              <a:t>Mondays and Fridays show higher variability</a:t>
            </a:r>
          </a:p>
          <a:p>
            <a:r>
              <a:rPr lang="en-US" sz="1600" dirty="0">
                <a:solidFill>
                  <a:schemeClr val="tx2"/>
                </a:solidFill>
              </a:rPr>
              <a:t>All time blocks maintain at least 2staff per room</a:t>
            </a:r>
          </a:p>
          <a:p>
            <a:r>
              <a:rPr lang="en-US" sz="1600" dirty="0">
                <a:solidFill>
                  <a:schemeClr val="tx2"/>
                </a:solidFill>
              </a:rPr>
              <a:t>Higher variation in staffing for rooms like Pre-K1 and Llamas Llamas; steadier demand in Infant rooms.</a:t>
            </a:r>
          </a:p>
          <a:p>
            <a:r>
              <a:rPr lang="en-US" sz="1600" dirty="0">
                <a:solidFill>
                  <a:schemeClr val="tx2"/>
                </a:solidFill>
              </a:rPr>
              <a:t>Lower staff needs observed on Fridays, especially in the afternoon.</a:t>
            </a:r>
          </a:p>
          <a:p>
            <a:r>
              <a:rPr lang="en-US" sz="1600" dirty="0">
                <a:solidFill>
                  <a:schemeClr val="tx2"/>
                </a:solidFill>
              </a:rPr>
              <a:t>Pre-K and Toddler rooms have consistent trends</a:t>
            </a:r>
          </a:p>
          <a:p>
            <a:r>
              <a:rPr lang="en-US" sz="1600" dirty="0">
                <a:solidFill>
                  <a:schemeClr val="tx2"/>
                </a:solidFill>
              </a:rPr>
              <a:t>Weekday forecasts reflect actual staff demands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Insights &amp; Recommendations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Use typical week to draft base schedules</a:t>
            </a:r>
          </a:p>
          <a:p>
            <a:r>
              <a:rPr lang="en-US" sz="1600">
                <a:solidFill>
                  <a:schemeClr val="tx2"/>
                </a:solidFill>
              </a:rPr>
              <a:t>Use next-week forecast for fine-tuning</a:t>
            </a:r>
          </a:p>
          <a:p>
            <a:r>
              <a:rPr lang="en-US" sz="1600">
                <a:solidFill>
                  <a:schemeClr val="tx2"/>
                </a:solidFill>
              </a:rPr>
              <a:t>Focus staffing on peak morning periods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711517F-A989-CA07-1817-387F0DDA720F}"/>
              </a:ext>
            </a:extLst>
          </p:cNvPr>
          <p:cNvSpPr>
            <a:spLocks noGrp="1"/>
          </p:cNvSpPr>
          <p:nvPr>
            <p:ph type="title"/>
          </p:nvPr>
        </p:nvSpPr>
        <p:spPr>
          <a:xfrm>
            <a:off x="884419" y="1280679"/>
            <a:ext cx="7375161" cy="1325563"/>
          </a:xfrm>
        </p:spPr>
        <p:txBody>
          <a:bodyPr anchor="b">
            <a:normAutofit/>
          </a:bodyPr>
          <a:lstStyle/>
          <a:p>
            <a:r>
              <a:rPr lang="en-US" sz="3100">
                <a:solidFill>
                  <a:schemeClr val="tx2"/>
                </a:solidFill>
              </a:rPr>
              <a:t>Conclusion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ABC4C64-1E79-661C-075F-A19318DAE502}"/>
              </a:ext>
            </a:extLst>
          </p:cNvPr>
          <p:cNvSpPr>
            <a:spLocks noGrp="1"/>
          </p:cNvSpPr>
          <p:nvPr>
            <p:ph idx="1"/>
          </p:nvPr>
        </p:nvSpPr>
        <p:spPr>
          <a:xfrm>
            <a:off x="884419" y="2890979"/>
            <a:ext cx="7375161" cy="2693976"/>
          </a:xfrm>
        </p:spPr>
        <p:txBody>
          <a:bodyPr>
            <a:normAutofit/>
          </a:bodyPr>
          <a:lstStyle/>
          <a:p>
            <a:r>
              <a:rPr lang="en-US" sz="1600">
                <a:solidFill>
                  <a:schemeClr val="tx2"/>
                </a:solidFill>
                <a:latin typeface="Times New Roman" panose="02020603050405020304" pitchFamily="18" charset="0"/>
                <a:cs typeface="Times New Roman" panose="02020603050405020304" pitchFamily="18" charset="0"/>
              </a:rPr>
              <a:t>This project will optimize staffing for CSI, reducing labor costs by 10-12% while ensuring safety compliance.</a:t>
            </a:r>
          </a:p>
          <a:p>
            <a:r>
              <a:rPr lang="en-US" sz="1600">
                <a:solidFill>
                  <a:schemeClr val="tx2"/>
                </a:solidFill>
                <a:latin typeface="Times New Roman" panose="02020603050405020304" pitchFamily="18" charset="0"/>
                <a:cs typeface="Times New Roman" panose="02020603050405020304" pitchFamily="18" charset="0"/>
              </a:rPr>
              <a:t>The interactive dashboard and automated reports will allow CSI to efficiently plan staffing needs based on data-driven insights.</a:t>
            </a:r>
          </a:p>
          <a:p>
            <a:endParaRPr lang="en-US" sz="16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76253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Rectangle 2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528840" y="1741337"/>
            <a:ext cx="4086547" cy="2387918"/>
          </a:xfrm>
        </p:spPr>
        <p:txBody>
          <a:bodyPr anchor="b">
            <a:normAutofit/>
          </a:bodyPr>
          <a:lstStyle/>
          <a:p>
            <a:r>
              <a:rPr lang="en-US" sz="4500">
                <a:solidFill>
                  <a:schemeClr val="tx2"/>
                </a:solidFill>
              </a:rPr>
              <a:t>Thank You</a:t>
            </a:r>
          </a:p>
        </p:txBody>
      </p:sp>
      <p:sp>
        <p:nvSpPr>
          <p:cNvPr id="3" name="Subtitle 2"/>
          <p:cNvSpPr>
            <a:spLocks noGrp="1"/>
          </p:cNvSpPr>
          <p:nvPr>
            <p:ph type="subTitle" idx="1"/>
          </p:nvPr>
        </p:nvSpPr>
        <p:spPr>
          <a:xfrm>
            <a:off x="2528370" y="4200522"/>
            <a:ext cx="4087487" cy="682079"/>
          </a:xfrm>
        </p:spPr>
        <p:txBody>
          <a:bodyPr>
            <a:normAutofit/>
          </a:bodyPr>
          <a:lstStyle/>
          <a:p>
            <a:endParaRPr lang="en-US">
              <a:solidFill>
                <a:schemeClr val="tx2"/>
              </a:solidFill>
            </a:endParaRPr>
          </a:p>
        </p:txBody>
      </p:sp>
      <p:grpSp>
        <p:nvGrpSpPr>
          <p:cNvPr id="28" name="Group 2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43336"/>
            <a:ext cx="3872284" cy="2657478"/>
            <a:chOff x="6867015" y="-1"/>
            <a:chExt cx="5324985" cy="3251912"/>
          </a:xfrm>
          <a:solidFill>
            <a:schemeClr val="bg1">
              <a:alpha val="30000"/>
            </a:schemeClr>
          </a:solidFill>
        </p:grpSpPr>
        <p:sp>
          <p:nvSpPr>
            <p:cNvPr id="29"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33"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Executive Summary</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2"/>
                </a:solidFill>
                <a:effectLst/>
                <a:uLnTx/>
                <a:uFillTx/>
                <a:latin typeface="Times New Roman" panose="02020603050405020304" pitchFamily="18" charset="0"/>
                <a:ea typeface="Tahoma" panose="020B0604030504040204" pitchFamily="34" charset="0"/>
                <a:cs typeface="Times New Roman" panose="02020603050405020304" pitchFamily="18" charset="0"/>
              </a:rPr>
              <a:t>The project aims to optimize staffing for the Child Saving Institute (CSI) by predicting staffing needs using historical check-in/check-out data.</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2"/>
                </a:solidFill>
                <a:effectLst/>
                <a:uLnTx/>
                <a:uFillTx/>
                <a:latin typeface="Times New Roman" panose="02020603050405020304" pitchFamily="18" charset="0"/>
                <a:ea typeface="Tahoma" panose="020B0604030504040204" pitchFamily="34" charset="0"/>
                <a:cs typeface="Times New Roman" panose="02020603050405020304" pitchFamily="18" charset="0"/>
              </a:rPr>
              <a:t>The goal is to reduce labor costs while maintaining safety compliance.</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chemeClr val="tx2"/>
                </a:solidFill>
                <a:effectLst/>
                <a:uLnTx/>
                <a:uFillTx/>
                <a:latin typeface="Times New Roman" panose="02020603050405020304" pitchFamily="18" charset="0"/>
                <a:ea typeface="Tahoma" panose="020B0604030504040204" pitchFamily="34" charset="0"/>
                <a:cs typeface="Times New Roman" panose="02020603050405020304" pitchFamily="18" charset="0"/>
              </a:rPr>
              <a:t>We will use time series forecasting models (ARIMA,XGBoost, and Random Forest regression) to predict staffing needs.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A660270-66C9-D3DF-B059-4CE9C462D4A1}"/>
              </a:ext>
            </a:extLst>
          </p:cNvPr>
          <p:cNvSpPr>
            <a:spLocks noGrp="1"/>
          </p:cNvSpPr>
          <p:nvPr>
            <p:ph type="title"/>
          </p:nvPr>
        </p:nvSpPr>
        <p:spPr>
          <a:xfrm>
            <a:off x="884419" y="1280679"/>
            <a:ext cx="7375161" cy="1325563"/>
          </a:xfrm>
        </p:spPr>
        <p:txBody>
          <a:bodyPr anchor="b">
            <a:normAutofit/>
          </a:bodyPr>
          <a:lstStyle/>
          <a:p>
            <a:r>
              <a:rPr lang="en-US" sz="3100">
                <a:solidFill>
                  <a:schemeClr val="tx2"/>
                </a:solidFill>
              </a:rPr>
              <a:t>Problem Statement and Data</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36C5D3F-1157-9A2F-88D0-2660068EADA1}"/>
              </a:ext>
            </a:extLst>
          </p:cNvPr>
          <p:cNvSpPr>
            <a:spLocks noGrp="1"/>
          </p:cNvSpPr>
          <p:nvPr>
            <p:ph idx="1"/>
          </p:nvPr>
        </p:nvSpPr>
        <p:spPr>
          <a:xfrm>
            <a:off x="884419" y="2890979"/>
            <a:ext cx="7375161" cy="2693976"/>
          </a:xfrm>
        </p:spPr>
        <p:txBody>
          <a:bodyPr>
            <a:normAutofit/>
          </a:bodyPr>
          <a:lstStyle/>
          <a:p>
            <a:r>
              <a:rPr lang="en-US" sz="1600">
                <a:solidFill>
                  <a:schemeClr val="tx2"/>
                </a:solidFill>
                <a:latin typeface="Times New Roman" panose="02020603050405020304" pitchFamily="18" charset="0"/>
                <a:cs typeface="Times New Roman" panose="02020603050405020304" pitchFamily="18" charset="0"/>
              </a:rPr>
              <a:t>CSI faces the challenge of predicting staffing needs due to fluctuating child attendance.</a:t>
            </a:r>
          </a:p>
          <a:p>
            <a:r>
              <a:rPr lang="en-US" sz="1600">
                <a:solidFill>
                  <a:schemeClr val="tx2"/>
                </a:solidFill>
                <a:latin typeface="Times New Roman" panose="02020603050405020304" pitchFamily="18" charset="0"/>
                <a:cs typeface="Times New Roman" panose="02020603050405020304" pitchFamily="18" charset="0"/>
              </a:rPr>
              <a:t>The data includes check-in/check-out times, room assignments, and child enrollment status across two childcare centers.</a:t>
            </a:r>
          </a:p>
          <a:p>
            <a:r>
              <a:rPr lang="en-US" sz="1600">
                <a:solidFill>
                  <a:schemeClr val="tx2"/>
                </a:solidFill>
                <a:latin typeface="Times New Roman" panose="02020603050405020304" pitchFamily="18" charset="0"/>
                <a:cs typeface="Times New Roman" panose="02020603050405020304" pitchFamily="18" charset="0"/>
              </a:rPr>
              <a:t>Our task is to forecast staffing requirements based on room-specific age groups and regulatory staff-to-child ratios.</a:t>
            </a:r>
          </a:p>
          <a:p>
            <a:endParaRPr lang="en-US" sz="16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8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Project Objectives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Clean and standardize check-in/out data</a:t>
            </a:r>
          </a:p>
          <a:p>
            <a:r>
              <a:rPr lang="en-US" sz="1600">
                <a:solidFill>
                  <a:schemeClr val="tx2"/>
                </a:solidFill>
              </a:rPr>
              <a:t>Calculate 30-minute block student counts</a:t>
            </a:r>
          </a:p>
          <a:p>
            <a:r>
              <a:rPr lang="en-US" sz="1600">
                <a:solidFill>
                  <a:schemeClr val="tx2"/>
                </a:solidFill>
              </a:rPr>
              <a:t>Convert student counts to staffing requirements</a:t>
            </a:r>
          </a:p>
          <a:p>
            <a:r>
              <a:rPr lang="en-US" sz="1600">
                <a:solidFill>
                  <a:schemeClr val="tx2"/>
                </a:solidFill>
              </a:rPr>
              <a:t>Generate forecasts (typical and next week)</a:t>
            </a:r>
          </a:p>
          <a:p>
            <a:r>
              <a:rPr lang="en-US" sz="1600">
                <a:solidFill>
                  <a:schemeClr val="tx2"/>
                </a:solidFill>
              </a:rPr>
              <a:t>Compare ARIMA, XGBoost, and Random Forest models</a:t>
            </a:r>
          </a:p>
          <a:p>
            <a:r>
              <a:rPr lang="en-US" sz="1600">
                <a:solidFill>
                  <a:schemeClr val="tx2"/>
                </a:solidFill>
              </a:rPr>
              <a:t>Visualize results clearly for stakeholders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Data Cleaning &amp; Transformation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Parsed raw Excel files into clean format</a:t>
            </a:r>
          </a:p>
          <a:p>
            <a:r>
              <a:rPr lang="en-US" sz="1600">
                <a:solidFill>
                  <a:schemeClr val="tx2"/>
                </a:solidFill>
              </a:rPr>
              <a:t>Filtered active students only</a:t>
            </a:r>
          </a:p>
          <a:p>
            <a:r>
              <a:rPr lang="en-US" sz="1600">
                <a:solidFill>
                  <a:schemeClr val="tx2"/>
                </a:solidFill>
              </a:rPr>
              <a:t>Created 30-minute interval blocks</a:t>
            </a:r>
          </a:p>
          <a:p>
            <a:r>
              <a:rPr lang="en-US" sz="1600">
                <a:solidFill>
                  <a:schemeClr val="tx2"/>
                </a:solidFill>
              </a:rPr>
              <a:t>Mapped rooms to age groups</a:t>
            </a:r>
          </a:p>
          <a:p>
            <a:r>
              <a:rPr lang="en-US" sz="1600">
                <a:solidFill>
                  <a:schemeClr val="tx2"/>
                </a:solidFill>
              </a:rPr>
              <a:t>Applied regulatory staff-child ratios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Feature Engineering</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Time-based: hour, weekday, week, day-of-year</a:t>
            </a:r>
          </a:p>
          <a:p>
            <a:r>
              <a:rPr lang="en-US" sz="1600">
                <a:solidFill>
                  <a:schemeClr val="tx2"/>
                </a:solidFill>
              </a:rPr>
              <a:t>No lag features used (to preserve data)</a:t>
            </a:r>
          </a:p>
          <a:p>
            <a:r>
              <a:rPr lang="en-US" sz="1600">
                <a:solidFill>
                  <a:schemeClr val="tx2"/>
                </a:solidFill>
              </a:rPr>
              <a:t>Tagged US holidays using 'holidays' package</a:t>
            </a:r>
          </a:p>
          <a:p>
            <a:r>
              <a:rPr lang="en-US" sz="1600">
                <a:solidFill>
                  <a:schemeClr val="tx2"/>
                </a:solidFill>
              </a:rPr>
              <a:t>One-hot encoded room names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884419" y="1280679"/>
            <a:ext cx="7375161" cy="1325563"/>
          </a:xfrm>
        </p:spPr>
        <p:txBody>
          <a:bodyPr anchor="b">
            <a:normAutofit/>
          </a:bodyPr>
          <a:lstStyle/>
          <a:p>
            <a:r>
              <a:rPr lang="en-US" sz="3100">
                <a:solidFill>
                  <a:schemeClr val="tx2"/>
                </a:solidFill>
              </a:rPr>
              <a:t>Model Overview</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884419" y="2890979"/>
            <a:ext cx="7375161" cy="2693976"/>
          </a:xfrm>
        </p:spPr>
        <p:txBody>
          <a:bodyPr>
            <a:normAutofit/>
          </a:bodyPr>
          <a:lstStyle/>
          <a:p>
            <a:endParaRPr lang="en-US" sz="1600">
              <a:solidFill>
                <a:schemeClr val="tx2"/>
              </a:solidFill>
            </a:endParaRPr>
          </a:p>
          <a:p>
            <a:r>
              <a:rPr lang="en-US" sz="1600">
                <a:solidFill>
                  <a:schemeClr val="tx2"/>
                </a:solidFill>
              </a:rPr>
              <a:t>ARIMA: Time-series with trend/seasonality</a:t>
            </a:r>
          </a:p>
          <a:p>
            <a:r>
              <a:rPr lang="en-US" sz="1600">
                <a:solidFill>
                  <a:schemeClr val="tx2"/>
                </a:solidFill>
              </a:rPr>
              <a:t>Random Forest: Captures non-linear effects</a:t>
            </a:r>
          </a:p>
          <a:p>
            <a:r>
              <a:rPr lang="en-US" sz="1600">
                <a:solidFill>
                  <a:schemeClr val="tx2"/>
                </a:solidFill>
              </a:rPr>
              <a:t>XGBoost: Best performance, uses full time features</a:t>
            </a:r>
          </a:p>
          <a:p>
            <a:r>
              <a:rPr lang="en-US" sz="1600">
                <a:solidFill>
                  <a:schemeClr val="tx2"/>
                </a:solidFill>
                <a:latin typeface="Times New Roman" panose="02020603050405020304" pitchFamily="18" charset="0"/>
                <a:cs typeface="Times New Roman" panose="02020603050405020304" pitchFamily="18" charset="0"/>
              </a:rPr>
              <a:t>Preprocessing steps include handling missing values and calculating staffing based on age group ratios.</a:t>
            </a:r>
          </a:p>
          <a:p>
            <a:endParaRPr lang="en-US" sz="16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A8871EE-C4BD-14C1-3C65-F27464A547A5}"/>
              </a:ext>
            </a:extLst>
          </p:cNvPr>
          <p:cNvSpPr>
            <a:spLocks noGrp="1"/>
          </p:cNvSpPr>
          <p:nvPr>
            <p:ph type="title"/>
          </p:nvPr>
        </p:nvSpPr>
        <p:spPr>
          <a:xfrm>
            <a:off x="884419" y="1280679"/>
            <a:ext cx="7375161" cy="1325563"/>
          </a:xfrm>
        </p:spPr>
        <p:txBody>
          <a:bodyPr anchor="b">
            <a:normAutofit/>
          </a:bodyPr>
          <a:lstStyle/>
          <a:p>
            <a:r>
              <a:rPr lang="en-US" sz="3100">
                <a:solidFill>
                  <a:schemeClr val="tx2"/>
                </a:solidFill>
              </a:rPr>
              <a:t>Methodology overview</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7417" y="0"/>
            <a:ext cx="2926583"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F079E2E-AD24-9EDF-35E2-57D55395C3DB}"/>
              </a:ext>
            </a:extLst>
          </p:cNvPr>
          <p:cNvSpPr>
            <a:spLocks noGrp="1"/>
          </p:cNvSpPr>
          <p:nvPr>
            <p:ph idx="1"/>
          </p:nvPr>
        </p:nvSpPr>
        <p:spPr>
          <a:xfrm>
            <a:off x="884419" y="2890979"/>
            <a:ext cx="7375161" cy="2693976"/>
          </a:xfrm>
        </p:spPr>
        <p:txBody>
          <a:bodyPr>
            <a:normAutofit/>
          </a:bodyPr>
          <a:lstStyle/>
          <a:p>
            <a:r>
              <a:rPr lang="en-US" sz="1600" dirty="0">
                <a:solidFill>
                  <a:schemeClr val="tx2"/>
                </a:solidFill>
              </a:rPr>
              <a:t>Cleaned and structured attendance data into 30-minute intervals</a:t>
            </a:r>
          </a:p>
          <a:p>
            <a:r>
              <a:rPr lang="en-US" sz="1600" dirty="0">
                <a:solidFill>
                  <a:schemeClr val="tx2"/>
                </a:solidFill>
              </a:rPr>
              <a:t> Created time-based features (hour, weekday, etc.) and one-hot encoded rooms</a:t>
            </a:r>
          </a:p>
          <a:p>
            <a:r>
              <a:rPr lang="en-US" sz="1600" dirty="0">
                <a:solidFill>
                  <a:schemeClr val="tx2"/>
                </a:solidFill>
              </a:rPr>
              <a:t> Compared three forecasting models:</a:t>
            </a:r>
          </a:p>
          <a:p>
            <a:pPr marL="0" indent="0">
              <a:buNone/>
            </a:pPr>
            <a:r>
              <a:rPr lang="en-US" sz="1600" dirty="0">
                <a:solidFill>
                  <a:schemeClr val="tx2"/>
                </a:solidFill>
              </a:rPr>
              <a:t>   - ARIMA (time series baseline)</a:t>
            </a:r>
          </a:p>
          <a:p>
            <a:pPr marL="0" indent="0">
              <a:buNone/>
            </a:pPr>
            <a:r>
              <a:rPr lang="en-US" sz="1600" dirty="0">
                <a:solidFill>
                  <a:schemeClr val="tx2"/>
                </a:solidFill>
              </a:rPr>
              <a:t>   - Random Forest Regressor</a:t>
            </a:r>
          </a:p>
          <a:p>
            <a:pPr marL="0" indent="0">
              <a:buNone/>
            </a:pPr>
            <a:r>
              <a:rPr lang="en-US" sz="1600" dirty="0">
                <a:solidFill>
                  <a:schemeClr val="tx2"/>
                </a:solidFill>
              </a:rPr>
              <a:t>   - </a:t>
            </a:r>
            <a:r>
              <a:rPr lang="en-US" sz="1600" dirty="0" err="1">
                <a:solidFill>
                  <a:schemeClr val="tx2"/>
                </a:solidFill>
              </a:rPr>
              <a:t>XGBoost</a:t>
            </a:r>
            <a:r>
              <a:rPr lang="en-US" sz="1600" dirty="0">
                <a:solidFill>
                  <a:schemeClr val="tx2"/>
                </a:solidFill>
              </a:rPr>
              <a:t> Regressor</a:t>
            </a:r>
          </a:p>
          <a:p>
            <a:r>
              <a:rPr lang="en-US" sz="1600" dirty="0">
                <a:solidFill>
                  <a:schemeClr val="tx2"/>
                </a:solidFill>
              </a:rPr>
              <a:t>Used </a:t>
            </a:r>
            <a:r>
              <a:rPr lang="en-US" sz="1600" dirty="0" err="1">
                <a:solidFill>
                  <a:schemeClr val="tx2"/>
                </a:solidFill>
              </a:rPr>
              <a:t>GridSearchCV</a:t>
            </a:r>
            <a:r>
              <a:rPr lang="en-US" sz="1600" dirty="0">
                <a:solidFill>
                  <a:schemeClr val="tx2"/>
                </a:solidFill>
              </a:rPr>
              <a:t> for hyperparameter tuning on each model</a:t>
            </a:r>
          </a:p>
          <a:p>
            <a:r>
              <a:rPr lang="en-US" sz="1600" dirty="0">
                <a:solidFill>
                  <a:schemeClr val="tx2"/>
                </a:solidFill>
              </a:rPr>
              <a:t>Gave </a:t>
            </a:r>
            <a:r>
              <a:rPr lang="en-US" sz="1600" b="1" dirty="0" err="1">
                <a:solidFill>
                  <a:schemeClr val="tx2"/>
                </a:solidFill>
              </a:rPr>
              <a:t>XGBoost</a:t>
            </a:r>
            <a:r>
              <a:rPr lang="en-US" sz="1600" dirty="0">
                <a:solidFill>
                  <a:schemeClr val="tx2"/>
                </a:solidFill>
              </a:rPr>
              <a:t> as </a:t>
            </a:r>
            <a:r>
              <a:rPr lang="en-US" sz="1600" b="1" dirty="0">
                <a:solidFill>
                  <a:schemeClr val="tx2"/>
                </a:solidFill>
              </a:rPr>
              <a:t>Best performer.</a:t>
            </a:r>
            <a:endParaRPr lang="en-US" sz="1600" dirty="0">
              <a:solidFill>
                <a:schemeClr val="tx2"/>
              </a:solidFill>
            </a:endParaRPr>
          </a:p>
          <a:p>
            <a:endParaRPr lang="en-US" sz="16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174211"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8452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9233" y="0"/>
            <a:ext cx="78476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48" name="Rectangle 47">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333" y="0"/>
            <a:ext cx="4556665"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12324" y="762001"/>
            <a:ext cx="3416010" cy="1708243"/>
          </a:xfrm>
        </p:spPr>
        <p:txBody>
          <a:bodyPr anchor="ctr">
            <a:normAutofit/>
          </a:bodyPr>
          <a:lstStyle/>
          <a:p>
            <a:r>
              <a:rPr lang="en-US" sz="3500"/>
              <a:t>Typical Week Forecast</a:t>
            </a:r>
          </a:p>
        </p:txBody>
      </p:sp>
      <p:pic>
        <p:nvPicPr>
          <p:cNvPr id="4" name="Picture 3">
            <a:extLst>
              <a:ext uri="{FF2B5EF4-FFF2-40B4-BE49-F238E27FC236}">
                <a16:creationId xmlns:a16="http://schemas.microsoft.com/office/drawing/2014/main" id="{3066E5EF-025C-52BA-A1AD-4C25CA6E5044}"/>
              </a:ext>
            </a:extLst>
          </p:cNvPr>
          <p:cNvPicPr>
            <a:picLocks noChangeAspect="1"/>
          </p:cNvPicPr>
          <p:nvPr/>
        </p:nvPicPr>
        <p:blipFill>
          <a:blip r:embed="rId2"/>
          <a:stretch>
            <a:fillRect/>
          </a:stretch>
        </p:blipFill>
        <p:spPr>
          <a:xfrm>
            <a:off x="571025" y="1188375"/>
            <a:ext cx="3589728" cy="4723327"/>
          </a:xfrm>
          <a:prstGeom prst="rect">
            <a:avLst/>
          </a:prstGeom>
        </p:spPr>
      </p:pic>
      <p:sp>
        <p:nvSpPr>
          <p:cNvPr id="3" name="Content Placeholder 2"/>
          <p:cNvSpPr>
            <a:spLocks noGrp="1"/>
          </p:cNvSpPr>
          <p:nvPr>
            <p:ph idx="1"/>
          </p:nvPr>
        </p:nvSpPr>
        <p:spPr>
          <a:xfrm>
            <a:off x="5112324" y="2470244"/>
            <a:ext cx="3416010" cy="3769835"/>
          </a:xfrm>
        </p:spPr>
        <p:txBody>
          <a:bodyPr anchor="ctr">
            <a:normAutofit/>
          </a:bodyPr>
          <a:lstStyle/>
          <a:p>
            <a:pPr>
              <a:lnSpc>
                <a:spcPct val="90000"/>
              </a:lnSpc>
            </a:pPr>
            <a:endParaRPr lang="en-US" sz="1400"/>
          </a:p>
          <a:p>
            <a:pPr>
              <a:lnSpc>
                <a:spcPct val="90000"/>
              </a:lnSpc>
            </a:pPr>
            <a:r>
              <a:rPr lang="en-US" sz="1400"/>
              <a:t>Averages staffing per 30-min block over history</a:t>
            </a:r>
          </a:p>
          <a:p>
            <a:pPr>
              <a:lnSpc>
                <a:spcPct val="90000"/>
              </a:lnSpc>
            </a:pPr>
            <a:r>
              <a:rPr lang="en-US" sz="1400"/>
              <a:t>Identifies regular patterns across weekdays</a:t>
            </a:r>
          </a:p>
          <a:p>
            <a:pPr>
              <a:lnSpc>
                <a:spcPct val="90000"/>
              </a:lnSpc>
            </a:pPr>
            <a:r>
              <a:rPr lang="en-US" sz="1400"/>
              <a:t>Many rooms (e.g., Pre-K1, Pre-K2, Pennie Preschool 1) show flat lines at 2 staff members, highlighting that the minimum staffing rule is in effect across most time blocks.</a:t>
            </a:r>
          </a:p>
          <a:p>
            <a:pPr>
              <a:lnSpc>
                <a:spcPct val="90000"/>
              </a:lnSpc>
            </a:pPr>
            <a:r>
              <a:rPr lang="en-US" sz="1400"/>
              <a:t>A few rooms like Henry Multi-Age and Hungry Caterpillars display short spikes, mainly around mid-morning, suggesting targeted scheduling needs.</a:t>
            </a:r>
          </a:p>
          <a:p>
            <a:pPr>
              <a:lnSpc>
                <a:spcPct val="90000"/>
              </a:lnSpc>
            </a:pPr>
            <a:r>
              <a:rPr lang="en-US" sz="1400"/>
              <a:t>Most rooms follow a similar pattern Monday to Friday, indicating routine attendance trends and predictable scheduling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TotalTime>
  <Words>797</Words>
  <Application>Microsoft Macintosh PowerPoint</Application>
  <PresentationFormat>On-screen Show (4:3)</PresentationFormat>
  <Paragraphs>94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Childcare Staffing Forecasting Project</vt:lpstr>
      <vt:lpstr>Executive Summary</vt:lpstr>
      <vt:lpstr>Problem Statement and Data</vt:lpstr>
      <vt:lpstr>Project Objectives</vt:lpstr>
      <vt:lpstr>Data Cleaning &amp; Transformation</vt:lpstr>
      <vt:lpstr>Feature Engineering</vt:lpstr>
      <vt:lpstr>Model Overview</vt:lpstr>
      <vt:lpstr>Methodology overview</vt:lpstr>
      <vt:lpstr>Typical Week Forecast</vt:lpstr>
      <vt:lpstr>Next Week Forecast</vt:lpstr>
      <vt:lpstr>Line plot(Nextweek Forecast)</vt:lpstr>
      <vt:lpstr>Heatmaps</vt:lpstr>
      <vt:lpstr>PowerPoint Presentation</vt:lpstr>
      <vt:lpstr>Key Visual Insights</vt:lpstr>
      <vt:lpstr>Insights &amp; 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Sahithi Bikumalla</cp:lastModifiedBy>
  <cp:revision>2</cp:revision>
  <dcterms:created xsi:type="dcterms:W3CDTF">2013-01-27T09:14:16Z</dcterms:created>
  <dcterms:modified xsi:type="dcterms:W3CDTF">2025-05-12T21:18:15Z</dcterms:modified>
  <cp:category/>
</cp:coreProperties>
</file>