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89" r:id="rId2"/>
    <p:sldId id="259" r:id="rId3"/>
    <p:sldId id="263" r:id="rId4"/>
    <p:sldId id="265" r:id="rId5"/>
    <p:sldId id="271" r:id="rId6"/>
    <p:sldId id="282" r:id="rId7"/>
    <p:sldId id="290" r:id="rId8"/>
    <p:sldId id="260" r:id="rId9"/>
    <p:sldId id="262" r:id="rId10"/>
    <p:sldId id="264" r:id="rId11"/>
    <p:sldId id="266" r:id="rId12"/>
    <p:sldId id="272" r:id="rId13"/>
    <p:sldId id="284" r:id="rId14"/>
    <p:sldId id="276" r:id="rId15"/>
    <p:sldId id="287" r:id="rId16"/>
    <p:sldId id="28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333" autoAdjust="0"/>
  </p:normalViewPr>
  <p:slideViewPr>
    <p:cSldViewPr>
      <p:cViewPr varScale="1">
        <p:scale>
          <a:sx n="60" d="100"/>
          <a:sy n="60" d="100"/>
        </p:scale>
        <p:origin x="2098" y="53"/>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6AE3F4-76E9-4125-9800-DCD508D9A763}" type="datetimeFigureOut">
              <a:rPr lang="en-IN" smtClean="0"/>
              <a:t>07-08-2023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05CB27-2048-4F45-856D-B7E7B449A686}" type="slidenum">
              <a:rPr lang="en-IN" smtClean="0"/>
              <a:t>‹#›</a:t>
            </a:fld>
            <a:endParaRPr lang="en-IN"/>
          </a:p>
        </p:txBody>
      </p:sp>
    </p:spTree>
    <p:extLst>
      <p:ext uri="{BB962C8B-B14F-4D97-AF65-F5344CB8AC3E}">
        <p14:creationId xmlns:p14="http://schemas.microsoft.com/office/powerpoint/2010/main" val="1201278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C05CB27-2048-4F45-856D-B7E7B449A686}" type="slidenum">
              <a:rPr lang="en-IN" smtClean="0"/>
              <a:t>1</a:t>
            </a:fld>
            <a:endParaRPr lang="en-IN"/>
          </a:p>
        </p:txBody>
      </p:sp>
    </p:spTree>
    <p:extLst>
      <p:ext uri="{BB962C8B-B14F-4D97-AF65-F5344CB8AC3E}">
        <p14:creationId xmlns:p14="http://schemas.microsoft.com/office/powerpoint/2010/main" val="3806293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C05CB27-2048-4F45-856D-B7E7B449A686}" type="slidenum">
              <a:rPr lang="en-IN" smtClean="0"/>
              <a:t>11</a:t>
            </a:fld>
            <a:endParaRPr lang="en-IN"/>
          </a:p>
        </p:txBody>
      </p:sp>
    </p:spTree>
    <p:extLst>
      <p:ext uri="{BB962C8B-B14F-4D97-AF65-F5344CB8AC3E}">
        <p14:creationId xmlns:p14="http://schemas.microsoft.com/office/powerpoint/2010/main" val="40231521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C05CB27-2048-4F45-856D-B7E7B449A686}" type="slidenum">
              <a:rPr lang="en-IN" smtClean="0"/>
              <a:t>12</a:t>
            </a:fld>
            <a:endParaRPr lang="en-IN"/>
          </a:p>
        </p:txBody>
      </p:sp>
    </p:spTree>
    <p:extLst>
      <p:ext uri="{BB962C8B-B14F-4D97-AF65-F5344CB8AC3E}">
        <p14:creationId xmlns:p14="http://schemas.microsoft.com/office/powerpoint/2010/main" val="25162521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C05CB27-2048-4F45-856D-B7E7B449A686}" type="slidenum">
              <a:rPr lang="en-IN" smtClean="0"/>
              <a:t>14</a:t>
            </a:fld>
            <a:endParaRPr lang="en-IN"/>
          </a:p>
        </p:txBody>
      </p:sp>
    </p:spTree>
    <p:extLst>
      <p:ext uri="{BB962C8B-B14F-4D97-AF65-F5344CB8AC3E}">
        <p14:creationId xmlns:p14="http://schemas.microsoft.com/office/powerpoint/2010/main" val="39322417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C05CB27-2048-4F45-856D-B7E7B449A686}" type="slidenum">
              <a:rPr lang="en-IN" smtClean="0"/>
              <a:t>15</a:t>
            </a:fld>
            <a:endParaRPr lang="en-IN"/>
          </a:p>
        </p:txBody>
      </p:sp>
    </p:spTree>
    <p:extLst>
      <p:ext uri="{BB962C8B-B14F-4D97-AF65-F5344CB8AC3E}">
        <p14:creationId xmlns:p14="http://schemas.microsoft.com/office/powerpoint/2010/main" val="788747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C05CB27-2048-4F45-856D-B7E7B449A686}" type="slidenum">
              <a:rPr lang="en-IN" smtClean="0"/>
              <a:t>2</a:t>
            </a:fld>
            <a:endParaRPr lang="en-IN"/>
          </a:p>
        </p:txBody>
      </p:sp>
    </p:spTree>
    <p:extLst>
      <p:ext uri="{BB962C8B-B14F-4D97-AF65-F5344CB8AC3E}">
        <p14:creationId xmlns:p14="http://schemas.microsoft.com/office/powerpoint/2010/main" val="3625895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C05CB27-2048-4F45-856D-B7E7B449A686}" type="slidenum">
              <a:rPr lang="en-IN" smtClean="0"/>
              <a:t>3</a:t>
            </a:fld>
            <a:endParaRPr lang="en-IN"/>
          </a:p>
        </p:txBody>
      </p:sp>
    </p:spTree>
    <p:extLst>
      <p:ext uri="{BB962C8B-B14F-4D97-AF65-F5344CB8AC3E}">
        <p14:creationId xmlns:p14="http://schemas.microsoft.com/office/powerpoint/2010/main" val="991103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C05CB27-2048-4F45-856D-B7E7B449A686}" type="slidenum">
              <a:rPr lang="en-IN" smtClean="0"/>
              <a:t>4</a:t>
            </a:fld>
            <a:endParaRPr lang="en-IN"/>
          </a:p>
        </p:txBody>
      </p:sp>
    </p:spTree>
    <p:extLst>
      <p:ext uri="{BB962C8B-B14F-4D97-AF65-F5344CB8AC3E}">
        <p14:creationId xmlns:p14="http://schemas.microsoft.com/office/powerpoint/2010/main" val="3348472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C05CB27-2048-4F45-856D-B7E7B449A686}" type="slidenum">
              <a:rPr lang="en-IN" smtClean="0"/>
              <a:t>5</a:t>
            </a:fld>
            <a:endParaRPr lang="en-IN"/>
          </a:p>
        </p:txBody>
      </p:sp>
    </p:spTree>
    <p:extLst>
      <p:ext uri="{BB962C8B-B14F-4D97-AF65-F5344CB8AC3E}">
        <p14:creationId xmlns:p14="http://schemas.microsoft.com/office/powerpoint/2010/main" val="3606928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C05CB27-2048-4F45-856D-B7E7B449A686}" type="slidenum">
              <a:rPr lang="en-IN" smtClean="0"/>
              <a:t>6</a:t>
            </a:fld>
            <a:endParaRPr lang="en-IN"/>
          </a:p>
        </p:txBody>
      </p:sp>
    </p:spTree>
    <p:extLst>
      <p:ext uri="{BB962C8B-B14F-4D97-AF65-F5344CB8AC3E}">
        <p14:creationId xmlns:p14="http://schemas.microsoft.com/office/powerpoint/2010/main" val="3830400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C05CB27-2048-4F45-856D-B7E7B449A686}" type="slidenum">
              <a:rPr lang="en-IN" smtClean="0"/>
              <a:t>8</a:t>
            </a:fld>
            <a:endParaRPr lang="en-IN"/>
          </a:p>
        </p:txBody>
      </p:sp>
    </p:spTree>
    <p:extLst>
      <p:ext uri="{BB962C8B-B14F-4D97-AF65-F5344CB8AC3E}">
        <p14:creationId xmlns:p14="http://schemas.microsoft.com/office/powerpoint/2010/main" val="27106046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C05CB27-2048-4F45-856D-B7E7B449A686}" type="slidenum">
              <a:rPr lang="en-IN" smtClean="0"/>
              <a:t>9</a:t>
            </a:fld>
            <a:endParaRPr lang="en-IN"/>
          </a:p>
        </p:txBody>
      </p:sp>
    </p:spTree>
    <p:extLst>
      <p:ext uri="{BB962C8B-B14F-4D97-AF65-F5344CB8AC3E}">
        <p14:creationId xmlns:p14="http://schemas.microsoft.com/office/powerpoint/2010/main" val="36371402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C05CB27-2048-4F45-856D-B7E7B449A686}" type="slidenum">
              <a:rPr lang="en-IN" smtClean="0"/>
              <a:t>10</a:t>
            </a:fld>
            <a:endParaRPr lang="en-IN"/>
          </a:p>
        </p:txBody>
      </p:sp>
    </p:spTree>
    <p:extLst>
      <p:ext uri="{BB962C8B-B14F-4D97-AF65-F5344CB8AC3E}">
        <p14:creationId xmlns:p14="http://schemas.microsoft.com/office/powerpoint/2010/main" val="98186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3000" r="-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7" Type="http://schemas.openxmlformats.org/officeDocument/2006/relationships/image" Target="../media/image13.jp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6700" y="457200"/>
            <a:ext cx="8610600" cy="6019800"/>
          </a:xfrm>
        </p:spPr>
        <p:txBody>
          <a:bodyPr>
            <a:normAutofit fontScale="92500" lnSpcReduction="20000"/>
          </a:bodyPr>
          <a:lstStyle/>
          <a:p>
            <a:pPr algn="ctr">
              <a:buNone/>
            </a:pPr>
            <a:endParaRPr lang="en-US" sz="1200" b="1" dirty="0">
              <a:latin typeface="Times New Roman" pitchFamily="18" charset="0"/>
              <a:cs typeface="Times New Roman" pitchFamily="18" charset="0"/>
            </a:endParaRPr>
          </a:p>
          <a:p>
            <a:pPr algn="ctr">
              <a:buNone/>
            </a:pPr>
            <a:endParaRPr lang="en-US" sz="1600" b="1" dirty="0">
              <a:latin typeface="Times New Roman" pitchFamily="18" charset="0"/>
              <a:cs typeface="Times New Roman" pitchFamily="18" charset="0"/>
            </a:endParaRPr>
          </a:p>
          <a:p>
            <a:pPr algn="ctr">
              <a:buNone/>
            </a:pPr>
            <a:endParaRPr lang="en-US" sz="1600" b="1" dirty="0">
              <a:latin typeface="Times New Roman" pitchFamily="18" charset="0"/>
              <a:cs typeface="Times New Roman" pitchFamily="18" charset="0"/>
            </a:endParaRPr>
          </a:p>
          <a:p>
            <a:pPr algn="ctr">
              <a:buNone/>
            </a:pPr>
            <a:endParaRPr lang="en-US" sz="1600" b="1" dirty="0">
              <a:latin typeface="Times New Roman" pitchFamily="18" charset="0"/>
              <a:cs typeface="Times New Roman" pitchFamily="18" charset="0"/>
            </a:endParaRPr>
          </a:p>
          <a:p>
            <a:pPr algn="ctr">
              <a:buNone/>
            </a:pPr>
            <a:endParaRPr lang="en-US" sz="1600" b="1" dirty="0">
              <a:latin typeface="Times New Roman" pitchFamily="18" charset="0"/>
              <a:cs typeface="Times New Roman" pitchFamily="18" charset="0"/>
            </a:endParaRPr>
          </a:p>
          <a:p>
            <a:pPr algn="ctr">
              <a:buNone/>
            </a:pPr>
            <a:r>
              <a:rPr lang="en-IN" sz="2600" b="1" dirty="0">
                <a:solidFill>
                  <a:schemeClr val="tx2"/>
                </a:solidFill>
                <a:effectLst/>
                <a:latin typeface="Bookman Old Style" panose="02050604050505020204" pitchFamily="18" charset="0"/>
                <a:ea typeface="Calibri" panose="020F0502020204030204" pitchFamily="34" charset="0"/>
                <a:cs typeface="Gautami" panose="020B0502040204020203" pitchFamily="34" charset="0"/>
              </a:rPr>
              <a:t>SMART AGRICULTURE MONITORING SYSTEM</a:t>
            </a:r>
            <a:endParaRPr lang="en-US" sz="2600" b="1" dirty="0">
              <a:solidFill>
                <a:schemeClr val="tx2"/>
              </a:solidFill>
              <a:latin typeface="Bookman Old Style" panose="02050604050505020204" pitchFamily="18" charset="0"/>
              <a:cs typeface="Times New Roman" pitchFamily="18" charset="0"/>
            </a:endParaRPr>
          </a:p>
          <a:p>
            <a:pPr algn="ctr">
              <a:buNone/>
            </a:pPr>
            <a:endParaRPr lang="en-US" sz="1600" b="1" dirty="0">
              <a:latin typeface="Times New Roman" pitchFamily="18" charset="0"/>
              <a:cs typeface="Times New Roman" pitchFamily="18" charset="0"/>
            </a:endParaRPr>
          </a:p>
          <a:p>
            <a:pPr algn="ctr">
              <a:buNone/>
            </a:pPr>
            <a:r>
              <a:rPr lang="en-US" sz="1700" b="1" dirty="0">
                <a:solidFill>
                  <a:schemeClr val="tx2"/>
                </a:solidFill>
                <a:latin typeface="Bookman Old Style" pitchFamily="18" charset="0"/>
                <a:cs typeface="Times New Roman" pitchFamily="18" charset="0"/>
              </a:rPr>
              <a:t>BACHELOR of TECHNOLOGY </a:t>
            </a:r>
          </a:p>
          <a:p>
            <a:pPr algn="ctr">
              <a:buNone/>
            </a:pPr>
            <a:r>
              <a:rPr lang="en-US" sz="1700" b="1" dirty="0">
                <a:solidFill>
                  <a:schemeClr val="tx2"/>
                </a:solidFill>
                <a:latin typeface="Bookman Old Style" pitchFamily="18" charset="0"/>
                <a:cs typeface="Times New Roman" pitchFamily="18" charset="0"/>
              </a:rPr>
              <a:t>IN </a:t>
            </a:r>
          </a:p>
          <a:p>
            <a:pPr algn="ctr">
              <a:buNone/>
            </a:pPr>
            <a:r>
              <a:rPr lang="en-US" sz="1700" b="1" dirty="0">
                <a:solidFill>
                  <a:schemeClr val="tx2"/>
                </a:solidFill>
                <a:latin typeface="Bookman Old Style" pitchFamily="18" charset="0"/>
                <a:cs typeface="Times New Roman" pitchFamily="18" charset="0"/>
              </a:rPr>
              <a:t>ELECTRONICS &amp; COMMUNICATION ENGINEERING</a:t>
            </a:r>
          </a:p>
          <a:p>
            <a:pPr algn="ctr">
              <a:buNone/>
            </a:pPr>
            <a:endParaRPr lang="en-US" sz="1600" dirty="0">
              <a:solidFill>
                <a:srgbClr val="0000FF"/>
              </a:solidFill>
              <a:latin typeface="Times New Roman" pitchFamily="18" charset="0"/>
              <a:cs typeface="Times New Roman" pitchFamily="18" charset="0"/>
            </a:endParaRPr>
          </a:p>
          <a:p>
            <a:pPr algn="ctr">
              <a:buNone/>
            </a:pPr>
            <a:r>
              <a:rPr lang="en-US" sz="1600" dirty="0"/>
              <a:t>				</a:t>
            </a:r>
          </a:p>
          <a:p>
            <a:pPr algn="ctr">
              <a:buNone/>
            </a:pPr>
            <a:r>
              <a:rPr lang="en-US" sz="1600" dirty="0">
                <a:solidFill>
                  <a:srgbClr val="000000"/>
                </a:solidFill>
                <a:latin typeface="Bookman Old Style" pitchFamily="18" charset="0"/>
                <a:cs typeface="Times New Roman" pitchFamily="18" charset="0"/>
              </a:rPr>
              <a:t>                                                                  </a:t>
            </a:r>
            <a:r>
              <a:rPr lang="en-US" sz="1600" b="1" dirty="0">
                <a:solidFill>
                  <a:srgbClr val="000000"/>
                </a:solidFill>
                <a:latin typeface="Bookman Old Style" pitchFamily="18" charset="0"/>
                <a:cs typeface="Times New Roman" pitchFamily="18" charset="0"/>
              </a:rPr>
              <a:t>Batch Number</a:t>
            </a:r>
            <a:r>
              <a:rPr lang="en-US" sz="1600" dirty="0">
                <a:solidFill>
                  <a:srgbClr val="000000"/>
                </a:solidFill>
                <a:latin typeface="Bookman Old Style" pitchFamily="18" charset="0"/>
                <a:cs typeface="Times New Roman" pitchFamily="18" charset="0"/>
              </a:rPr>
              <a:t>:08</a:t>
            </a:r>
          </a:p>
          <a:p>
            <a:pPr algn="ctr">
              <a:buNone/>
            </a:pPr>
            <a:endParaRPr lang="en-US" sz="1600" dirty="0">
              <a:solidFill>
                <a:srgbClr val="000000"/>
              </a:solidFill>
              <a:latin typeface="Times New Roman" pitchFamily="18" charset="0"/>
              <a:cs typeface="Times New Roman" pitchFamily="18" charset="0"/>
            </a:endParaRPr>
          </a:p>
          <a:p>
            <a:pPr algn="ctr">
              <a:buNone/>
            </a:pPr>
            <a:endParaRPr lang="en-US" sz="1600" dirty="0">
              <a:solidFill>
                <a:srgbClr val="000000"/>
              </a:solidFill>
              <a:latin typeface="Times New Roman" pitchFamily="18" charset="0"/>
              <a:cs typeface="Times New Roman" pitchFamily="18" charset="0"/>
            </a:endParaRPr>
          </a:p>
          <a:p>
            <a:pPr algn="ctr">
              <a:buNone/>
            </a:pPr>
            <a:endParaRPr lang="en-US" sz="1600" dirty="0">
              <a:solidFill>
                <a:srgbClr val="7030A0"/>
              </a:solidFill>
              <a:latin typeface="Times New Roman" pitchFamily="18" charset="0"/>
              <a:cs typeface="Times New Roman" pitchFamily="18" charset="0"/>
            </a:endParaRPr>
          </a:p>
          <a:p>
            <a:pPr algn="ctr">
              <a:buNone/>
            </a:pPr>
            <a:endParaRPr lang="en-US" sz="1600" dirty="0">
              <a:solidFill>
                <a:srgbClr val="7030A0"/>
              </a:solidFill>
              <a:latin typeface="Times New Roman" pitchFamily="18" charset="0"/>
              <a:cs typeface="Times New Roman" pitchFamily="18" charset="0"/>
            </a:endParaRPr>
          </a:p>
          <a:p>
            <a:pPr algn="ctr">
              <a:buNone/>
            </a:pPr>
            <a:endParaRPr lang="en-US" sz="1600" dirty="0">
              <a:solidFill>
                <a:srgbClr val="7030A0"/>
              </a:solidFill>
              <a:latin typeface="Times New Roman" pitchFamily="18" charset="0"/>
              <a:cs typeface="Times New Roman" pitchFamily="18" charset="0"/>
            </a:endParaRPr>
          </a:p>
          <a:p>
            <a:pPr algn="ctr">
              <a:buNone/>
            </a:pPr>
            <a:endParaRPr lang="en-US" sz="1600" dirty="0">
              <a:solidFill>
                <a:srgbClr val="7030A0"/>
              </a:solidFill>
              <a:latin typeface="Times New Roman" pitchFamily="18" charset="0"/>
              <a:cs typeface="Times New Roman" pitchFamily="18" charset="0"/>
            </a:endParaRPr>
          </a:p>
          <a:p>
            <a:pPr algn="ctr">
              <a:buNone/>
            </a:pPr>
            <a:endParaRPr lang="en-US" sz="1600" dirty="0">
              <a:solidFill>
                <a:srgbClr val="7030A0"/>
              </a:solidFill>
              <a:latin typeface="Times New Roman" pitchFamily="18" charset="0"/>
              <a:cs typeface="Times New Roman" pitchFamily="18" charset="0"/>
            </a:endParaRPr>
          </a:p>
          <a:p>
            <a:pPr algn="ctr">
              <a:buNone/>
            </a:pPr>
            <a:endParaRPr lang="en-US" sz="1600" dirty="0">
              <a:solidFill>
                <a:srgbClr val="7030A0"/>
              </a:solidFill>
              <a:latin typeface="Times New Roman" pitchFamily="18" charset="0"/>
              <a:cs typeface="Times New Roman" pitchFamily="18" charset="0"/>
            </a:endParaRPr>
          </a:p>
          <a:p>
            <a:pPr algn="ctr">
              <a:buNone/>
            </a:pPr>
            <a:r>
              <a:rPr lang="en-US" sz="2200" b="1" dirty="0">
                <a:solidFill>
                  <a:srgbClr val="7030A0"/>
                </a:solidFill>
                <a:latin typeface="Bookman Old Style" pitchFamily="18" charset="0"/>
                <a:cs typeface="Times New Roman" pitchFamily="18" charset="0"/>
              </a:rPr>
              <a:t>  Department of Electronics and Communication Engineering</a:t>
            </a:r>
          </a:p>
          <a:p>
            <a:pPr algn="ctr">
              <a:buNone/>
            </a:pPr>
            <a:r>
              <a:rPr lang="en-US" sz="1700" b="1" dirty="0">
                <a:solidFill>
                  <a:srgbClr val="7030A0"/>
                </a:solidFill>
                <a:latin typeface="Bookman Old Style" pitchFamily="18" charset="0"/>
                <a:cs typeface="Times New Roman" pitchFamily="18" charset="0"/>
              </a:rPr>
              <a:t>VIGNAN’S INSTITUTE OF INFORMATION TECHNOLOGY (A)</a:t>
            </a:r>
          </a:p>
          <a:p>
            <a:pPr algn="ctr">
              <a:buNone/>
            </a:pPr>
            <a:r>
              <a:rPr lang="en-US" sz="1500" dirty="0">
                <a:solidFill>
                  <a:srgbClr val="7030A0"/>
                </a:solidFill>
                <a:latin typeface="Bookman Old Style" pitchFamily="18" charset="0"/>
                <a:cs typeface="Times New Roman" pitchFamily="18" charset="0"/>
              </a:rPr>
              <a:t>(Affiliated to JNTU-GV, Approved by AICTE &amp; Accredited by NBA , NAAC with ‘A’ Grade)</a:t>
            </a:r>
          </a:p>
          <a:p>
            <a:pPr algn="ctr">
              <a:buNone/>
            </a:pPr>
            <a:r>
              <a:rPr lang="en-US" sz="1500" b="1" dirty="0">
                <a:solidFill>
                  <a:srgbClr val="7030A0"/>
                </a:solidFill>
                <a:latin typeface="Bookman Old Style" pitchFamily="18" charset="0"/>
                <a:cs typeface="Times New Roman" pitchFamily="18" charset="0"/>
              </a:rPr>
              <a:t>(2022-2023)</a:t>
            </a:r>
            <a:endParaRPr lang="en-US" sz="1300" b="1" dirty="0">
              <a:solidFill>
                <a:srgbClr val="7030A0"/>
              </a:solidFill>
              <a:latin typeface="Bookman Old Style" pitchFamily="18" charset="0"/>
              <a:cs typeface="Times New Roman" pitchFamily="18" charset="0"/>
            </a:endParaRPr>
          </a:p>
          <a:p>
            <a:pPr algn="ctr">
              <a:buNone/>
            </a:pPr>
            <a:endParaRPr lang="en-US" sz="1400" dirty="0">
              <a:latin typeface="Times New Roman" pitchFamily="18" charset="0"/>
              <a:cs typeface="Times New Roman" pitchFamily="18" charset="0"/>
            </a:endParaRPr>
          </a:p>
          <a:p>
            <a:pPr algn="ctr">
              <a:buNone/>
            </a:pPr>
            <a:endParaRPr lang="en-US" sz="1400" dirty="0">
              <a:latin typeface="Times New Roman" pitchFamily="18" charset="0"/>
              <a:cs typeface="Times New Roman" pitchFamily="18" charset="0"/>
            </a:endParaRPr>
          </a:p>
          <a:p>
            <a:pPr algn="ctr">
              <a:buNone/>
            </a:pPr>
            <a:endParaRPr lang="en-US" sz="1900" dirty="0">
              <a:latin typeface="Times New Roman" pitchFamily="18" charset="0"/>
              <a:cs typeface="Times New Roman" pitchFamily="18" charset="0"/>
            </a:endParaRPr>
          </a:p>
          <a:p>
            <a:pPr algn="ctr">
              <a:buNone/>
            </a:pPr>
            <a:endParaRPr lang="en-US" sz="1900" dirty="0">
              <a:latin typeface="Times New Roman" pitchFamily="18" charset="0"/>
              <a:cs typeface="Times New Roman" pitchFamily="18" charset="0"/>
            </a:endParaRPr>
          </a:p>
          <a:p>
            <a:endParaRPr lang="en-US" dirty="0"/>
          </a:p>
        </p:txBody>
      </p:sp>
      <p:sp>
        <p:nvSpPr>
          <p:cNvPr id="5" name="TextBox 4"/>
          <p:cNvSpPr txBox="1"/>
          <p:nvPr/>
        </p:nvSpPr>
        <p:spPr>
          <a:xfrm>
            <a:off x="381000" y="3657601"/>
            <a:ext cx="2590800" cy="1785104"/>
          </a:xfrm>
          <a:prstGeom prst="rect">
            <a:avLst/>
          </a:prstGeom>
          <a:noFill/>
        </p:spPr>
        <p:txBody>
          <a:bodyPr wrap="square" rtlCol="0">
            <a:spAutoFit/>
          </a:bodyPr>
          <a:lstStyle/>
          <a:p>
            <a:r>
              <a:rPr lang="en-US" sz="1600" b="1" dirty="0">
                <a:solidFill>
                  <a:srgbClr val="0070C0"/>
                </a:solidFill>
                <a:latin typeface="Bookman Old Style" pitchFamily="18" charset="0"/>
              </a:rPr>
              <a:t>Project Guide</a:t>
            </a:r>
            <a:r>
              <a:rPr lang="en-US" sz="1600" dirty="0">
                <a:solidFill>
                  <a:srgbClr val="0070C0"/>
                </a:solidFill>
                <a:latin typeface="Bookman Old Style" pitchFamily="18" charset="0"/>
              </a:rPr>
              <a:t>:</a:t>
            </a:r>
          </a:p>
          <a:p>
            <a:r>
              <a:rPr lang="en-US" sz="2000" dirty="0">
                <a:latin typeface="Times New Roman" panose="02020603050405020304" pitchFamily="18" charset="0"/>
                <a:cs typeface="Times New Roman" panose="02020603050405020304" pitchFamily="18" charset="0"/>
              </a:rPr>
              <a:t>Dr. A. V. </a:t>
            </a:r>
            <a:r>
              <a:rPr lang="en-US" sz="2000" dirty="0" err="1">
                <a:latin typeface="Times New Roman" panose="02020603050405020304" pitchFamily="18" charset="0"/>
                <a:cs typeface="Times New Roman" panose="02020603050405020304" pitchFamily="18" charset="0"/>
              </a:rPr>
              <a:t>Bharadwaja</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Associate Professor</a:t>
            </a:r>
          </a:p>
          <a:p>
            <a:endParaRPr lang="en-US" dirty="0"/>
          </a:p>
          <a:p>
            <a:endParaRPr lang="en-US" dirty="0"/>
          </a:p>
          <a:p>
            <a:endParaRPr lang="en-US" dirty="0"/>
          </a:p>
        </p:txBody>
      </p:sp>
      <p:sp>
        <p:nvSpPr>
          <p:cNvPr id="6" name="TextBox 5"/>
          <p:cNvSpPr txBox="1"/>
          <p:nvPr/>
        </p:nvSpPr>
        <p:spPr>
          <a:xfrm>
            <a:off x="5638800" y="3581400"/>
            <a:ext cx="3276600" cy="1415772"/>
          </a:xfrm>
          <a:prstGeom prst="rect">
            <a:avLst/>
          </a:prstGeom>
          <a:noFill/>
        </p:spPr>
        <p:txBody>
          <a:bodyPr wrap="square" rtlCol="0">
            <a:spAutoFit/>
          </a:bodyPr>
          <a:lstStyle/>
          <a:p>
            <a:r>
              <a:rPr lang="en-US" sz="1400" dirty="0">
                <a:latin typeface="Bookman Old Style" pitchFamily="18" charset="0"/>
              </a:rPr>
              <a:t>By</a:t>
            </a:r>
          </a:p>
          <a:p>
            <a:r>
              <a:rPr lang="en-US" sz="1200" dirty="0">
                <a:latin typeface="Bookman Old Style" pitchFamily="18" charset="0"/>
                <a:cs typeface="Times New Roman" pitchFamily="18" charset="0"/>
              </a:rPr>
              <a:t>P.NANDINI                   (21L31A04C8)</a:t>
            </a:r>
          </a:p>
          <a:p>
            <a:r>
              <a:rPr lang="en-US" sz="1200" dirty="0">
                <a:latin typeface="Bookman Old Style" pitchFamily="18" charset="0"/>
                <a:cs typeface="Times New Roman" pitchFamily="18" charset="0"/>
              </a:rPr>
              <a:t>K.SAHITHI                   (21L31A04F0)</a:t>
            </a:r>
          </a:p>
          <a:p>
            <a:r>
              <a:rPr lang="en-US" sz="1200" dirty="0">
                <a:latin typeface="Bookman Old Style" pitchFamily="18" charset="0"/>
                <a:cs typeface="Times New Roman" pitchFamily="18" charset="0"/>
              </a:rPr>
              <a:t>P.GAYATHRI SHREYA  (21L31A04D0)</a:t>
            </a:r>
          </a:p>
          <a:p>
            <a:r>
              <a:rPr lang="en-US" sz="1200" dirty="0">
                <a:latin typeface="Bookman Old Style" pitchFamily="18" charset="0"/>
                <a:cs typeface="Times New Roman" pitchFamily="18" charset="0"/>
              </a:rPr>
              <a:t>P.NITHIN SAI               (21L31A04E6)</a:t>
            </a:r>
          </a:p>
          <a:p>
            <a:r>
              <a:rPr lang="en-US" sz="1200" dirty="0">
                <a:latin typeface="Bookman Old Style" pitchFamily="18" charset="0"/>
                <a:cs typeface="Times New Roman" pitchFamily="18" charset="0"/>
              </a:rPr>
              <a:t>V.ADITHYA KIRAN       (21L31A04H8)</a:t>
            </a:r>
          </a:p>
          <a:p>
            <a:endParaRPr lang="en-US" sz="1200" dirty="0">
              <a:latin typeface="Bookman Old Style" panose="02050604050505020204" pitchFamily="18" charset="0"/>
            </a:endParaRPr>
          </a:p>
        </p:txBody>
      </p:sp>
      <p:pic>
        <p:nvPicPr>
          <p:cNvPr id="7" name="Picture 6" descr="1.png"/>
          <p:cNvPicPr>
            <a:picLocks noChangeAspect="1"/>
          </p:cNvPicPr>
          <p:nvPr/>
        </p:nvPicPr>
        <p:blipFill>
          <a:blip r:embed="rId3" cstate="print"/>
          <a:stretch>
            <a:fillRect/>
          </a:stretch>
        </p:blipFill>
        <p:spPr>
          <a:xfrm>
            <a:off x="3807619" y="3581400"/>
            <a:ext cx="1528762" cy="1521968"/>
          </a:xfrm>
          <a:prstGeom prst="rect">
            <a:avLst/>
          </a:prstGeom>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054D9-AD53-FDB9-185F-9230ACD65556}"/>
              </a:ext>
            </a:extLst>
          </p:cNvPr>
          <p:cNvSpPr>
            <a:spLocks noGrp="1"/>
          </p:cNvSpPr>
          <p:nvPr>
            <p:ph type="title" idx="4294967295"/>
          </p:nvPr>
        </p:nvSpPr>
        <p:spPr>
          <a:xfrm>
            <a:off x="1371600" y="4406900"/>
            <a:ext cx="7772400" cy="1362075"/>
          </a:xfrm>
        </p:spPr>
        <p:txBody>
          <a:bodyPr>
            <a:normAutofit/>
          </a:bodyPr>
          <a:lstStyle/>
          <a:p>
            <a:r>
              <a:rPr lang="en-US" sz="800" dirty="0"/>
              <a:t>.</a:t>
            </a:r>
            <a:endParaRPr lang="en-IN" sz="800" dirty="0"/>
          </a:p>
        </p:txBody>
      </p:sp>
      <p:sp>
        <p:nvSpPr>
          <p:cNvPr id="3" name="Content Placeholder 2">
            <a:extLst>
              <a:ext uri="{FF2B5EF4-FFF2-40B4-BE49-F238E27FC236}">
                <a16:creationId xmlns:a16="http://schemas.microsoft.com/office/drawing/2014/main" id="{BA228E1A-5319-08EA-4CE8-5D051F5B00E4}"/>
              </a:ext>
            </a:extLst>
          </p:cNvPr>
          <p:cNvSpPr>
            <a:spLocks noGrp="1"/>
          </p:cNvSpPr>
          <p:nvPr>
            <p:ph type="body" idx="4294967295"/>
          </p:nvPr>
        </p:nvSpPr>
        <p:spPr>
          <a:xfrm>
            <a:off x="1371600" y="2906713"/>
            <a:ext cx="7772400" cy="1500187"/>
          </a:xfrm>
        </p:spPr>
        <p:txBody>
          <a:bodyPr>
            <a:normAutofit/>
          </a:bodyPr>
          <a:lstStyle/>
          <a:p>
            <a:pPr marL="0" indent="0" algn="ctr">
              <a:buNone/>
            </a:pPr>
            <a:r>
              <a:rPr lang="en-IN" sz="1800" b="1" i="0" u="none" strike="noStrike" baseline="0" dirty="0">
                <a:latin typeface="T3Font_1"/>
              </a:rPr>
              <a:t> </a:t>
            </a:r>
            <a:endParaRPr lang="en-IN" sz="2800" b="0" i="0" u="none" strike="noStrike" baseline="0" dirty="0">
              <a:latin typeface="T3Font_1"/>
            </a:endParaRPr>
          </a:p>
        </p:txBody>
      </p:sp>
      <p:pic>
        <p:nvPicPr>
          <p:cNvPr id="11" name="Picture 10">
            <a:extLst>
              <a:ext uri="{FF2B5EF4-FFF2-40B4-BE49-F238E27FC236}">
                <a16:creationId xmlns:a16="http://schemas.microsoft.com/office/drawing/2014/main" id="{AA32F40B-1CEA-2EF3-E576-7C8ADB773190}"/>
              </a:ext>
            </a:extLst>
          </p:cNvPr>
          <p:cNvPicPr>
            <a:picLocks noChangeAspect="1"/>
          </p:cNvPicPr>
          <p:nvPr/>
        </p:nvPicPr>
        <p:blipFill rotWithShape="1">
          <a:blip r:embed="rId3">
            <a:extLst>
              <a:ext uri="{28A0092B-C50C-407E-A947-70E740481C1C}">
                <a14:useLocalDpi xmlns:a14="http://schemas.microsoft.com/office/drawing/2010/main" val="0"/>
              </a:ext>
            </a:extLst>
          </a:blip>
          <a:srcRect l="14798" t="12767" r="11181" b="17233"/>
          <a:stretch/>
        </p:blipFill>
        <p:spPr>
          <a:xfrm>
            <a:off x="3964132" y="2833317"/>
            <a:ext cx="1586345" cy="1500187"/>
          </a:xfrm>
          <a:prstGeom prst="rect">
            <a:avLst/>
          </a:prstGeom>
        </p:spPr>
      </p:pic>
      <p:pic>
        <p:nvPicPr>
          <p:cNvPr id="13" name="Picture 12">
            <a:extLst>
              <a:ext uri="{FF2B5EF4-FFF2-40B4-BE49-F238E27FC236}">
                <a16:creationId xmlns:a16="http://schemas.microsoft.com/office/drawing/2014/main" id="{DACFC160-C527-F6CA-F425-7E95E7E7A0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793" y="3907667"/>
            <a:ext cx="2505075" cy="1828800"/>
          </a:xfrm>
          <a:prstGeom prst="rect">
            <a:avLst/>
          </a:prstGeom>
        </p:spPr>
      </p:pic>
      <p:pic>
        <p:nvPicPr>
          <p:cNvPr id="15" name="Picture 14">
            <a:extLst>
              <a:ext uri="{FF2B5EF4-FFF2-40B4-BE49-F238E27FC236}">
                <a16:creationId xmlns:a16="http://schemas.microsoft.com/office/drawing/2014/main" id="{D0B9C932-DB3A-D8B4-3AF8-B1899D16A0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33596" y="3921969"/>
            <a:ext cx="2486025" cy="1838325"/>
          </a:xfrm>
          <a:prstGeom prst="rect">
            <a:avLst/>
          </a:prstGeom>
        </p:spPr>
      </p:pic>
      <p:pic>
        <p:nvPicPr>
          <p:cNvPr id="16" name="Picture 15">
            <a:extLst>
              <a:ext uri="{FF2B5EF4-FFF2-40B4-BE49-F238E27FC236}">
                <a16:creationId xmlns:a16="http://schemas.microsoft.com/office/drawing/2014/main" id="{5F274800-B1F6-038A-BEAE-3CCADACEB405}"/>
              </a:ext>
            </a:extLst>
          </p:cNvPr>
          <p:cNvPicPr>
            <a:picLocks noChangeAspect="1"/>
          </p:cNvPicPr>
          <p:nvPr/>
        </p:nvPicPr>
        <p:blipFill rotWithShape="1">
          <a:blip r:embed="rId6">
            <a:extLst>
              <a:ext uri="{28A0092B-C50C-407E-A947-70E740481C1C}">
                <a14:useLocalDpi xmlns:a14="http://schemas.microsoft.com/office/drawing/2010/main" val="0"/>
              </a:ext>
            </a:extLst>
          </a:blip>
          <a:srcRect l="4505" t="15103" r="3153" b="7181"/>
          <a:stretch/>
        </p:blipFill>
        <p:spPr>
          <a:xfrm>
            <a:off x="304800" y="1365705"/>
            <a:ext cx="3124200" cy="1665536"/>
          </a:xfrm>
          <a:prstGeom prst="rect">
            <a:avLst/>
          </a:prstGeom>
        </p:spPr>
      </p:pic>
      <p:pic>
        <p:nvPicPr>
          <p:cNvPr id="17" name="Picture 16">
            <a:extLst>
              <a:ext uri="{FF2B5EF4-FFF2-40B4-BE49-F238E27FC236}">
                <a16:creationId xmlns:a16="http://schemas.microsoft.com/office/drawing/2014/main" id="{F2B8BFAE-C6C8-76A0-B19A-8A7835736EB8}"/>
              </a:ext>
            </a:extLst>
          </p:cNvPr>
          <p:cNvPicPr>
            <a:picLocks noChangeAspect="1"/>
          </p:cNvPicPr>
          <p:nvPr/>
        </p:nvPicPr>
        <p:blipFill rotWithShape="1">
          <a:blip r:embed="rId7">
            <a:extLst>
              <a:ext uri="{28A0092B-C50C-407E-A947-70E740481C1C}">
                <a14:useLocalDpi xmlns:a14="http://schemas.microsoft.com/office/drawing/2010/main" val="0"/>
              </a:ext>
            </a:extLst>
          </a:blip>
          <a:srcRect l="13306"/>
          <a:stretch/>
        </p:blipFill>
        <p:spPr>
          <a:xfrm>
            <a:off x="6019799" y="1403640"/>
            <a:ext cx="2777924" cy="1847850"/>
          </a:xfrm>
          <a:prstGeom prst="rect">
            <a:avLst/>
          </a:prstGeom>
        </p:spPr>
      </p:pic>
      <p:sp>
        <p:nvSpPr>
          <p:cNvPr id="4" name="Rectangle 3">
            <a:extLst>
              <a:ext uri="{FF2B5EF4-FFF2-40B4-BE49-F238E27FC236}">
                <a16:creationId xmlns:a16="http://schemas.microsoft.com/office/drawing/2014/main" id="{C0CA0E1C-E0DB-FBD2-D5C7-6E5AFC38566B}"/>
              </a:ext>
            </a:extLst>
          </p:cNvPr>
          <p:cNvSpPr/>
          <p:nvPr/>
        </p:nvSpPr>
        <p:spPr>
          <a:xfrm>
            <a:off x="876300" y="3251490"/>
            <a:ext cx="1981200" cy="35401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dirty="0">
                <a:latin typeface="Times New Roman" panose="02020603050405020304" pitchFamily="18" charset="0"/>
                <a:cs typeface="Times New Roman" panose="02020603050405020304" pitchFamily="18" charset="0"/>
              </a:rPr>
              <a:t>Bread Board</a:t>
            </a:r>
          </a:p>
        </p:txBody>
      </p:sp>
      <p:sp>
        <p:nvSpPr>
          <p:cNvPr id="5" name="Rectangle 4">
            <a:extLst>
              <a:ext uri="{FF2B5EF4-FFF2-40B4-BE49-F238E27FC236}">
                <a16:creationId xmlns:a16="http://schemas.microsoft.com/office/drawing/2014/main" id="{6B009628-5630-C907-08DC-10032A23C834}"/>
              </a:ext>
            </a:extLst>
          </p:cNvPr>
          <p:cNvSpPr/>
          <p:nvPr/>
        </p:nvSpPr>
        <p:spPr>
          <a:xfrm>
            <a:off x="6617277" y="3382408"/>
            <a:ext cx="1981200" cy="35401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dirty="0">
                <a:latin typeface="Times New Roman" panose="02020603050405020304" pitchFamily="18" charset="0"/>
                <a:cs typeface="Times New Roman" panose="02020603050405020304" pitchFamily="18" charset="0"/>
              </a:rPr>
              <a:t>Batteries</a:t>
            </a:r>
          </a:p>
        </p:txBody>
      </p:sp>
      <p:sp>
        <p:nvSpPr>
          <p:cNvPr id="6" name="Rectangle 5">
            <a:extLst>
              <a:ext uri="{FF2B5EF4-FFF2-40B4-BE49-F238E27FC236}">
                <a16:creationId xmlns:a16="http://schemas.microsoft.com/office/drawing/2014/main" id="{67D52A2A-388D-CB72-6924-8526FF23C2C3}"/>
              </a:ext>
            </a:extLst>
          </p:cNvPr>
          <p:cNvSpPr/>
          <p:nvPr/>
        </p:nvSpPr>
        <p:spPr>
          <a:xfrm>
            <a:off x="6843712" y="5966529"/>
            <a:ext cx="1981200" cy="35401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dirty="0">
                <a:latin typeface="Times New Roman" panose="02020603050405020304" pitchFamily="18" charset="0"/>
                <a:cs typeface="Times New Roman" panose="02020603050405020304" pitchFamily="18" charset="0"/>
              </a:rPr>
              <a:t>Water Pump</a:t>
            </a:r>
          </a:p>
        </p:txBody>
      </p:sp>
      <p:sp>
        <p:nvSpPr>
          <p:cNvPr id="7" name="Rectangle 6">
            <a:extLst>
              <a:ext uri="{FF2B5EF4-FFF2-40B4-BE49-F238E27FC236}">
                <a16:creationId xmlns:a16="http://schemas.microsoft.com/office/drawing/2014/main" id="{25321978-A3E6-598F-6A00-AE718CFD5656}"/>
              </a:ext>
            </a:extLst>
          </p:cNvPr>
          <p:cNvSpPr/>
          <p:nvPr/>
        </p:nvSpPr>
        <p:spPr>
          <a:xfrm>
            <a:off x="3766704" y="4464422"/>
            <a:ext cx="1981200" cy="35401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dirty="0">
                <a:latin typeface="Times New Roman" panose="02020603050405020304" pitchFamily="18" charset="0"/>
                <a:cs typeface="Times New Roman" panose="02020603050405020304" pitchFamily="18" charset="0"/>
              </a:rPr>
              <a:t>Push Button</a:t>
            </a:r>
          </a:p>
        </p:txBody>
      </p:sp>
      <p:sp>
        <p:nvSpPr>
          <p:cNvPr id="8" name="Rectangle 7">
            <a:extLst>
              <a:ext uri="{FF2B5EF4-FFF2-40B4-BE49-F238E27FC236}">
                <a16:creationId xmlns:a16="http://schemas.microsoft.com/office/drawing/2014/main" id="{5B3ABCAB-0D38-7AB2-8DC8-3CFAD57E2D2B}"/>
              </a:ext>
            </a:extLst>
          </p:cNvPr>
          <p:cNvSpPr/>
          <p:nvPr/>
        </p:nvSpPr>
        <p:spPr>
          <a:xfrm>
            <a:off x="1173668" y="5907087"/>
            <a:ext cx="1981200" cy="35401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dirty="0">
                <a:latin typeface="Times New Roman" panose="02020603050405020304" pitchFamily="18" charset="0"/>
                <a:cs typeface="Times New Roman" panose="02020603050405020304" pitchFamily="18" charset="0"/>
              </a:rPr>
              <a:t>Jumper Wires </a:t>
            </a:r>
          </a:p>
        </p:txBody>
      </p:sp>
    </p:spTree>
    <p:extLst>
      <p:ext uri="{BB962C8B-B14F-4D97-AF65-F5344CB8AC3E}">
        <p14:creationId xmlns:p14="http://schemas.microsoft.com/office/powerpoint/2010/main" val="2101998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7BC0-F64E-D6BE-404F-7DDDCD9CE50E}"/>
              </a:ext>
            </a:extLst>
          </p:cNvPr>
          <p:cNvSpPr>
            <a:spLocks noGrp="1"/>
          </p:cNvSpPr>
          <p:nvPr>
            <p:ph type="title"/>
          </p:nvPr>
        </p:nvSpPr>
        <p:spPr/>
        <p:txBody>
          <a:bodyPr>
            <a:normAutofit/>
          </a:bodyPr>
          <a:lstStyle/>
          <a:p>
            <a:r>
              <a:rPr lang="en-US" sz="800" dirty="0"/>
              <a:t>.</a:t>
            </a:r>
            <a:endParaRPr lang="en-IN" sz="800" dirty="0"/>
          </a:p>
        </p:txBody>
      </p:sp>
      <p:pic>
        <p:nvPicPr>
          <p:cNvPr id="5" name="Content Placeholder 4">
            <a:extLst>
              <a:ext uri="{FF2B5EF4-FFF2-40B4-BE49-F238E27FC236}">
                <a16:creationId xmlns:a16="http://schemas.microsoft.com/office/drawing/2014/main" id="{69C96D6C-1AED-BCE5-23C3-8A04A4104A8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905000"/>
            <a:ext cx="8458200" cy="4297363"/>
          </a:xfrm>
        </p:spPr>
      </p:pic>
      <p:sp>
        <p:nvSpPr>
          <p:cNvPr id="6" name="TextBox 5">
            <a:extLst>
              <a:ext uri="{FF2B5EF4-FFF2-40B4-BE49-F238E27FC236}">
                <a16:creationId xmlns:a16="http://schemas.microsoft.com/office/drawing/2014/main" id="{FDAACBE4-6391-9F04-FC62-93A3B8065F10}"/>
              </a:ext>
            </a:extLst>
          </p:cNvPr>
          <p:cNvSpPr txBox="1"/>
          <p:nvPr/>
        </p:nvSpPr>
        <p:spPr>
          <a:xfrm>
            <a:off x="2476500" y="1338237"/>
            <a:ext cx="4191000" cy="477054"/>
          </a:xfrm>
          <a:prstGeom prst="rect">
            <a:avLst/>
          </a:prstGeom>
          <a:noFill/>
        </p:spPr>
        <p:txBody>
          <a:bodyPr wrap="square" rtlCol="0">
            <a:spAutoFit/>
          </a:bodyPr>
          <a:lstStyle/>
          <a:p>
            <a:pPr algn="ctr"/>
            <a:r>
              <a:rPr lang="en-US" sz="2500" dirty="0">
                <a:solidFill>
                  <a:srgbClr val="FF0000"/>
                </a:solidFill>
                <a:latin typeface="Times New Roman" panose="02020603050405020304" pitchFamily="18" charset="0"/>
                <a:cs typeface="Times New Roman" panose="02020603050405020304" pitchFamily="18" charset="0"/>
              </a:rPr>
              <a:t>BLOCK DIAGRAM</a:t>
            </a:r>
            <a:endParaRPr lang="en-IN" sz="2500" dirty="0">
              <a:solidFill>
                <a:srgbClr val="FF0000"/>
              </a:solidFill>
              <a:latin typeface="Times New Roman" panose="02020603050405020304" pitchFamily="18" charset="0"/>
              <a:cs typeface="Times New Roman" panose="02020603050405020304" pitchFamily="18" charset="0"/>
            </a:endParaRPr>
          </a:p>
        </p:txBody>
      </p:sp>
      <p:cxnSp>
        <p:nvCxnSpPr>
          <p:cNvPr id="4" name="Straight Arrow Connector 3">
            <a:extLst>
              <a:ext uri="{FF2B5EF4-FFF2-40B4-BE49-F238E27FC236}">
                <a16:creationId xmlns:a16="http://schemas.microsoft.com/office/drawing/2014/main" id="{65830109-6169-DAF3-9951-FAAD3AC41C75}"/>
              </a:ext>
            </a:extLst>
          </p:cNvPr>
          <p:cNvCxnSpPr>
            <a:cxnSpLocks/>
          </p:cNvCxnSpPr>
          <p:nvPr/>
        </p:nvCxnSpPr>
        <p:spPr>
          <a:xfrm>
            <a:off x="2286000" y="2093115"/>
            <a:ext cx="749300" cy="3079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1F4B6BAA-2E9F-F28E-02C4-5F69E540D105}"/>
              </a:ext>
            </a:extLst>
          </p:cNvPr>
          <p:cNvSpPr/>
          <p:nvPr/>
        </p:nvSpPr>
        <p:spPr>
          <a:xfrm>
            <a:off x="1066800" y="1797052"/>
            <a:ext cx="2057400" cy="41433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PIR MOTION SENSOR</a:t>
            </a:r>
          </a:p>
        </p:txBody>
      </p:sp>
    </p:spTree>
    <p:extLst>
      <p:ext uri="{BB962C8B-B14F-4D97-AF65-F5344CB8AC3E}">
        <p14:creationId xmlns:p14="http://schemas.microsoft.com/office/powerpoint/2010/main" val="3349393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CB166-0FCE-5756-8B66-FD9473F2E3B5}"/>
              </a:ext>
            </a:extLst>
          </p:cNvPr>
          <p:cNvSpPr>
            <a:spLocks noGrp="1"/>
          </p:cNvSpPr>
          <p:nvPr>
            <p:ph type="title"/>
          </p:nvPr>
        </p:nvSpPr>
        <p:spPr/>
        <p:txBody>
          <a:bodyPr>
            <a:normAutofit/>
          </a:bodyPr>
          <a:lstStyle/>
          <a:p>
            <a:r>
              <a:rPr lang="en-IN" sz="800" dirty="0"/>
              <a:t>.</a:t>
            </a:r>
          </a:p>
        </p:txBody>
      </p:sp>
      <p:sp>
        <p:nvSpPr>
          <p:cNvPr id="3" name="Content Placeholder 2"/>
          <p:cNvSpPr>
            <a:spLocks noGrp="1"/>
          </p:cNvSpPr>
          <p:nvPr>
            <p:ph idx="1"/>
          </p:nvPr>
        </p:nvSpPr>
        <p:spPr>
          <a:xfrm>
            <a:off x="520700" y="1323976"/>
            <a:ext cx="8077200" cy="563562"/>
          </a:xfrm>
        </p:spPr>
        <p:txBody>
          <a:bodyPr>
            <a:normAutofit/>
          </a:bodyPr>
          <a:lstStyle/>
          <a:p>
            <a:pPr marL="0" indent="0" algn="ctr">
              <a:buNone/>
            </a:pPr>
            <a:r>
              <a:rPr lang="en-US" sz="3000" dirty="0">
                <a:solidFill>
                  <a:srgbClr val="FF0000"/>
                </a:solidFill>
                <a:latin typeface="Bookman Old Style" pitchFamily="18" charset="0"/>
              </a:rPr>
              <a:t>Methodology of work</a:t>
            </a:r>
            <a:endParaRPr lang="te-IN" sz="3000" dirty="0">
              <a:solidFill>
                <a:srgbClr val="FF0000"/>
              </a:solidFill>
            </a:endParaRPr>
          </a:p>
        </p:txBody>
      </p:sp>
      <p:sp>
        <p:nvSpPr>
          <p:cNvPr id="5" name="TextBox 4">
            <a:extLst>
              <a:ext uri="{FF2B5EF4-FFF2-40B4-BE49-F238E27FC236}">
                <a16:creationId xmlns:a16="http://schemas.microsoft.com/office/drawing/2014/main" id="{8C077522-39A1-DAD2-8AD7-84C6435D0393}"/>
              </a:ext>
            </a:extLst>
          </p:cNvPr>
          <p:cNvSpPr txBox="1"/>
          <p:nvPr/>
        </p:nvSpPr>
        <p:spPr>
          <a:xfrm>
            <a:off x="546100" y="1828800"/>
            <a:ext cx="7924800" cy="5293757"/>
          </a:xfrm>
          <a:prstGeom prst="rect">
            <a:avLst/>
          </a:prstGeom>
          <a:noFill/>
        </p:spPr>
        <p:txBody>
          <a:bodyPr wrap="square" rtlCol="0">
            <a:spAutoFit/>
          </a:bodyPr>
          <a:lstStyle/>
          <a:p>
            <a:pPr marL="285750" indent="-285750" algn="just">
              <a:buFont typeface="Arial" panose="020B0604020202020204" pitchFamily="34" charset="0"/>
              <a:buChar char="•"/>
            </a:pPr>
            <a:r>
              <a:rPr lang="en-US" sz="2700" dirty="0">
                <a:latin typeface="Times New Roman" panose="02020603050405020304" pitchFamily="18" charset="0"/>
                <a:cs typeface="Times New Roman" panose="02020603050405020304" pitchFamily="18" charset="0"/>
              </a:rPr>
              <a:t>Smart agriculture using IOT can be basically termed as a building wireless system for automating the irrigation process and monitoring the crop field </a:t>
            </a:r>
          </a:p>
          <a:p>
            <a:pPr algn="just"/>
            <a:endParaRPr lang="en-US" sz="27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700" dirty="0">
                <a:latin typeface="Times New Roman" panose="02020603050405020304" pitchFamily="18" charset="0"/>
                <a:cs typeface="Times New Roman" panose="02020603050405020304" pitchFamily="18" charset="0"/>
              </a:rPr>
              <a:t>This can be done with the help of various sensors like humidity, temperature and soil moisture sensors.</a:t>
            </a:r>
          </a:p>
          <a:p>
            <a:pPr marL="285750" indent="-285750" algn="just">
              <a:buFont typeface="Arial" panose="020B0604020202020204" pitchFamily="34" charset="0"/>
              <a:buChar char="•"/>
            </a:pPr>
            <a:endParaRPr lang="en-US" sz="27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700" dirty="0">
                <a:latin typeface="Times New Roman" panose="02020603050405020304" pitchFamily="18" charset="0"/>
                <a:cs typeface="Times New Roman" panose="02020603050405020304" pitchFamily="18" charset="0"/>
              </a:rPr>
              <a:t>The system response appropriately by watering the soil with the exact amount of water required and then shuts down the water supply when the required amount of soil moisture is achieved</a:t>
            </a:r>
          </a:p>
          <a:p>
            <a:endParaRPr lang="en-US" sz="23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814478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274638"/>
            <a:ext cx="5638800" cy="106362"/>
          </a:xfrm>
        </p:spPr>
        <p:txBody>
          <a:bodyPr>
            <a:normAutofit fontScale="90000"/>
          </a:bodyPr>
          <a:lstStyle/>
          <a:p>
            <a:endParaRPr lang="te-IN" dirty="0"/>
          </a:p>
        </p:txBody>
      </p:sp>
      <p:sp>
        <p:nvSpPr>
          <p:cNvPr id="3" name="Content Placeholder 2"/>
          <p:cNvSpPr>
            <a:spLocks noGrp="1"/>
          </p:cNvSpPr>
          <p:nvPr>
            <p:ph idx="1"/>
          </p:nvPr>
        </p:nvSpPr>
        <p:spPr>
          <a:xfrm>
            <a:off x="482600" y="1600200"/>
            <a:ext cx="8229600" cy="1036637"/>
          </a:xfrm>
        </p:spPr>
        <p:txBody>
          <a:bodyPr>
            <a:noAutofit/>
          </a:bodyPr>
          <a:lstStyle/>
          <a:p>
            <a:pPr marL="0" indent="0" algn="ctr">
              <a:buNone/>
            </a:pPr>
            <a:r>
              <a:rPr lang="en-US" sz="4000" dirty="0">
                <a:solidFill>
                  <a:srgbClr val="FF0000"/>
                </a:solidFill>
                <a:latin typeface="Times New Roman" panose="02020603050405020304" pitchFamily="18" charset="0"/>
                <a:cs typeface="Times New Roman" panose="02020603050405020304" pitchFamily="18" charset="0"/>
              </a:rPr>
              <a:t>APPLICATIONS</a:t>
            </a:r>
            <a:endParaRPr lang="te-IN" sz="4000" dirty="0">
              <a:solidFill>
                <a:srgbClr val="FF0000"/>
              </a:solidFill>
              <a:latin typeface="Times New Roman" panose="02020603050405020304" pitchFamily="18" charset="0"/>
            </a:endParaRPr>
          </a:p>
        </p:txBody>
      </p:sp>
      <p:sp>
        <p:nvSpPr>
          <p:cNvPr id="4" name="TextBox 3">
            <a:extLst>
              <a:ext uri="{FF2B5EF4-FFF2-40B4-BE49-F238E27FC236}">
                <a16:creationId xmlns:a16="http://schemas.microsoft.com/office/drawing/2014/main" id="{11DBF53D-1939-8A8D-EB34-D3B2DAF5F626}"/>
              </a:ext>
            </a:extLst>
          </p:cNvPr>
          <p:cNvSpPr txBox="1"/>
          <p:nvPr/>
        </p:nvSpPr>
        <p:spPr>
          <a:xfrm>
            <a:off x="304800" y="2402562"/>
            <a:ext cx="9906000" cy="4278094"/>
          </a:xfrm>
          <a:prstGeom prst="rect">
            <a:avLst/>
          </a:prstGeom>
          <a:noFill/>
        </p:spPr>
        <p:txBody>
          <a:bodyPr wrap="square" rtlCol="0">
            <a:spAutoFit/>
          </a:bodyPr>
          <a:lstStyle/>
          <a:p>
            <a:pPr marL="285750" indent="-285750">
              <a:buFont typeface="Wingdings" panose="05000000000000000000" pitchFamily="2" charset="2"/>
              <a:buChar char="v"/>
            </a:pPr>
            <a:r>
              <a:rPr lang="en-US" sz="3200" i="0" dirty="0">
                <a:solidFill>
                  <a:srgbClr val="333333"/>
                </a:solidFill>
                <a:effectLst/>
                <a:latin typeface="Times New Roman" panose="02020603050405020304" pitchFamily="18" charset="0"/>
                <a:cs typeface="Times New Roman" panose="02020603050405020304" pitchFamily="18" charset="0"/>
              </a:rPr>
              <a:t>Monitoring of Soil Moisture and Water Levels</a:t>
            </a:r>
          </a:p>
          <a:p>
            <a:endParaRPr lang="en-US" sz="3200" i="0" dirty="0">
              <a:solidFill>
                <a:srgbClr val="333333"/>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sz="3200" i="0" dirty="0">
                <a:solidFill>
                  <a:srgbClr val="333333"/>
                </a:solidFill>
                <a:effectLst/>
                <a:latin typeface="Times New Roman" panose="02020603050405020304" pitchFamily="18" charset="0"/>
                <a:cs typeface="Times New Roman" panose="02020603050405020304" pitchFamily="18" charset="0"/>
              </a:rPr>
              <a:t>System of Irrigation Monitoring</a:t>
            </a:r>
          </a:p>
          <a:p>
            <a:endParaRPr lang="en-IN" sz="3200" i="0" dirty="0">
              <a:solidFill>
                <a:srgbClr val="333333"/>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3200" i="0" dirty="0">
                <a:solidFill>
                  <a:srgbClr val="333333"/>
                </a:solidFill>
                <a:effectLst/>
                <a:latin typeface="Times New Roman" panose="02020603050405020304" pitchFamily="18" charset="0"/>
                <a:cs typeface="Times New Roman" panose="02020603050405020304" pitchFamily="18" charset="0"/>
              </a:rPr>
              <a:t>Yield Monitoring, Forecasting and Harvesting</a:t>
            </a:r>
          </a:p>
          <a:p>
            <a:endParaRPr lang="en-US" sz="3200" i="0" dirty="0">
              <a:solidFill>
                <a:srgbClr val="333333"/>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sz="3200" i="0" dirty="0">
                <a:solidFill>
                  <a:srgbClr val="333333"/>
                </a:solidFill>
                <a:effectLst/>
                <a:latin typeface="Times New Roman" panose="02020603050405020304" pitchFamily="18" charset="0"/>
                <a:cs typeface="Times New Roman" panose="02020603050405020304" pitchFamily="18" charset="0"/>
              </a:rPr>
              <a:t>Climate Conditions Monitoring</a:t>
            </a:r>
          </a:p>
          <a:p>
            <a:pPr marL="285750" indent="-285750">
              <a:buFont typeface="Wingdings" panose="05000000000000000000" pitchFamily="2" charset="2"/>
              <a:buChar char="v"/>
            </a:pPr>
            <a:endParaRPr lang="en-US" sz="3000" i="0" dirty="0">
              <a:solidFill>
                <a:srgbClr val="333333"/>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US" i="0"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7668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1CD65-59B1-7BD5-3F8C-122D9B973AF9}"/>
              </a:ext>
            </a:extLst>
          </p:cNvPr>
          <p:cNvSpPr>
            <a:spLocks noGrp="1"/>
          </p:cNvSpPr>
          <p:nvPr>
            <p:ph type="title"/>
          </p:nvPr>
        </p:nvSpPr>
        <p:spPr/>
        <p:txBody>
          <a:bodyPr>
            <a:normAutofit/>
          </a:bodyPr>
          <a:lstStyle/>
          <a:p>
            <a:r>
              <a:rPr lang="en-IN" sz="800" dirty="0"/>
              <a:t>.</a:t>
            </a:r>
          </a:p>
        </p:txBody>
      </p:sp>
      <p:sp>
        <p:nvSpPr>
          <p:cNvPr id="3" name="Content Placeholder 2"/>
          <p:cNvSpPr>
            <a:spLocks noGrp="1"/>
          </p:cNvSpPr>
          <p:nvPr>
            <p:ph idx="1"/>
          </p:nvPr>
        </p:nvSpPr>
        <p:spPr>
          <a:xfrm>
            <a:off x="895349" y="1382825"/>
            <a:ext cx="7543800" cy="838199"/>
          </a:xfrm>
        </p:spPr>
        <p:txBody>
          <a:bodyPr>
            <a:normAutofit/>
          </a:bodyPr>
          <a:lstStyle/>
          <a:p>
            <a:pPr marL="0" indent="0" algn="ctr">
              <a:buNone/>
            </a:pPr>
            <a:r>
              <a:rPr lang="en-US" sz="3400" dirty="0">
                <a:solidFill>
                  <a:srgbClr val="FF0000"/>
                </a:solidFill>
                <a:latin typeface="Times New Roman" panose="02020603050405020304" pitchFamily="18" charset="0"/>
                <a:cs typeface="Times New Roman" panose="02020603050405020304" pitchFamily="18" charset="0"/>
              </a:rPr>
              <a:t>PROTOTYPE MODEL</a:t>
            </a:r>
            <a:endParaRPr lang="te-IN" sz="3400" dirty="0">
              <a:solidFill>
                <a:srgbClr val="FF0000"/>
              </a:solidFill>
              <a:latin typeface="Times New Roman" panose="02020603050405020304" pitchFamily="18" charset="0"/>
            </a:endParaRPr>
          </a:p>
        </p:txBody>
      </p:sp>
      <p:sp>
        <p:nvSpPr>
          <p:cNvPr id="6" name="TextBox 5">
            <a:extLst>
              <a:ext uri="{FF2B5EF4-FFF2-40B4-BE49-F238E27FC236}">
                <a16:creationId xmlns:a16="http://schemas.microsoft.com/office/drawing/2014/main" id="{9B8E07F3-C0D9-68B3-B3FC-F651FB2D9BD0}"/>
              </a:ext>
            </a:extLst>
          </p:cNvPr>
          <p:cNvSpPr txBox="1"/>
          <p:nvPr/>
        </p:nvSpPr>
        <p:spPr>
          <a:xfrm>
            <a:off x="342900" y="1928589"/>
            <a:ext cx="8648699" cy="4247317"/>
          </a:xfrm>
          <a:prstGeom prst="rect">
            <a:avLst/>
          </a:prstGeom>
          <a:noFill/>
        </p:spPr>
        <p:txBody>
          <a:bodyPr wrap="square" rtlCol="0">
            <a:spAutoFit/>
          </a:bodyPr>
          <a:lstStyle/>
          <a:p>
            <a:r>
              <a:rPr lang="en-IN" sz="2700" dirty="0">
                <a:solidFill>
                  <a:srgbClr val="202124"/>
                </a:solidFill>
                <a:latin typeface="Times New Roman" panose="02020603050405020304" pitchFamily="18" charset="0"/>
                <a:cs typeface="Times New Roman" panose="02020603050405020304" pitchFamily="18" charset="0"/>
              </a:rPr>
              <a:t> </a:t>
            </a:r>
          </a:p>
          <a:p>
            <a:endParaRPr lang="en-IN" sz="2700" dirty="0">
              <a:solidFill>
                <a:srgbClr val="202124"/>
              </a:solidFill>
              <a:latin typeface="Times New Roman" panose="02020603050405020304" pitchFamily="18" charset="0"/>
              <a:cs typeface="Times New Roman" panose="02020603050405020304" pitchFamily="18" charset="0"/>
            </a:endParaRPr>
          </a:p>
          <a:p>
            <a:endParaRPr lang="en-IN" sz="2700" dirty="0">
              <a:solidFill>
                <a:srgbClr val="202124"/>
              </a:solidFill>
              <a:latin typeface="Times New Roman" panose="02020603050405020304" pitchFamily="18" charset="0"/>
              <a:cs typeface="Times New Roman" panose="02020603050405020304" pitchFamily="18" charset="0"/>
            </a:endParaRPr>
          </a:p>
          <a:p>
            <a:endParaRPr lang="en-IN" sz="2700" dirty="0">
              <a:solidFill>
                <a:srgbClr val="202124"/>
              </a:solidFill>
              <a:latin typeface="Times New Roman" panose="02020603050405020304" pitchFamily="18" charset="0"/>
              <a:cs typeface="Times New Roman" panose="02020603050405020304" pitchFamily="18" charset="0"/>
            </a:endParaRPr>
          </a:p>
          <a:p>
            <a:endParaRPr lang="en-IN" sz="2700" dirty="0">
              <a:solidFill>
                <a:srgbClr val="202124"/>
              </a:solidFill>
              <a:latin typeface="Times New Roman" panose="02020603050405020304" pitchFamily="18" charset="0"/>
              <a:cs typeface="Times New Roman" panose="02020603050405020304" pitchFamily="18" charset="0"/>
            </a:endParaRPr>
          </a:p>
          <a:p>
            <a:endParaRPr lang="en-IN" sz="2700" dirty="0">
              <a:solidFill>
                <a:srgbClr val="202124"/>
              </a:solidFill>
              <a:latin typeface="Times New Roman" panose="02020603050405020304" pitchFamily="18" charset="0"/>
              <a:cs typeface="Times New Roman" panose="02020603050405020304" pitchFamily="18" charset="0"/>
            </a:endParaRPr>
          </a:p>
          <a:p>
            <a:endParaRPr lang="en-IN" sz="2700" dirty="0">
              <a:solidFill>
                <a:srgbClr val="202124"/>
              </a:solidFill>
              <a:latin typeface="Times New Roman" panose="02020603050405020304" pitchFamily="18" charset="0"/>
              <a:cs typeface="Times New Roman" panose="02020603050405020304" pitchFamily="18" charset="0"/>
            </a:endParaRPr>
          </a:p>
          <a:p>
            <a:endParaRPr lang="en-IN" sz="2700" dirty="0">
              <a:solidFill>
                <a:srgbClr val="202124"/>
              </a:solidFill>
              <a:latin typeface="Times New Roman" panose="02020603050405020304" pitchFamily="18" charset="0"/>
              <a:cs typeface="Times New Roman" panose="02020603050405020304" pitchFamily="18" charset="0"/>
            </a:endParaRPr>
          </a:p>
          <a:p>
            <a:endParaRPr lang="en-IN" sz="2700" dirty="0">
              <a:solidFill>
                <a:srgbClr val="202124"/>
              </a:solidFill>
              <a:latin typeface="Times New Roman" panose="02020603050405020304" pitchFamily="18" charset="0"/>
              <a:cs typeface="Times New Roman" panose="02020603050405020304" pitchFamily="18" charset="0"/>
            </a:endParaRPr>
          </a:p>
          <a:p>
            <a:r>
              <a:rPr lang="en-IN" sz="2700" dirty="0">
                <a:solidFill>
                  <a:srgbClr val="202124"/>
                </a:solidFill>
                <a:latin typeface="Times New Roman" panose="02020603050405020304" pitchFamily="18" charset="0"/>
                <a:cs typeface="Times New Roman" panose="02020603050405020304" pitchFamily="18" charset="0"/>
              </a:rPr>
              <a:t>  </a:t>
            </a:r>
          </a:p>
        </p:txBody>
      </p:sp>
      <p:pic>
        <p:nvPicPr>
          <p:cNvPr id="7" name="Picture 6">
            <a:extLst>
              <a:ext uri="{FF2B5EF4-FFF2-40B4-BE49-F238E27FC236}">
                <a16:creationId xmlns:a16="http://schemas.microsoft.com/office/drawing/2014/main" id="{9C0768F7-C378-46DD-847A-FF41A66E64F1}"/>
              </a:ext>
            </a:extLst>
          </p:cNvPr>
          <p:cNvPicPr>
            <a:picLocks noChangeAspect="1"/>
          </p:cNvPicPr>
          <p:nvPr/>
        </p:nvPicPr>
        <p:blipFill rotWithShape="1">
          <a:blip r:embed="rId3">
            <a:extLst>
              <a:ext uri="{28A0092B-C50C-407E-A947-70E740481C1C}">
                <a14:useLocalDpi xmlns:a14="http://schemas.microsoft.com/office/drawing/2010/main" val="0"/>
              </a:ext>
            </a:extLst>
          </a:blip>
          <a:srcRect t="6666" b="6666"/>
          <a:stretch/>
        </p:blipFill>
        <p:spPr>
          <a:xfrm rot="5400000">
            <a:off x="2543591" y="-151452"/>
            <a:ext cx="4247315" cy="8458201"/>
          </a:xfrm>
          <a:prstGeom prst="rect">
            <a:avLst/>
          </a:prstGeom>
        </p:spPr>
      </p:pic>
    </p:spTree>
    <p:extLst>
      <p:ext uri="{BB962C8B-B14F-4D97-AF65-F5344CB8AC3E}">
        <p14:creationId xmlns:p14="http://schemas.microsoft.com/office/powerpoint/2010/main" val="3605652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DBE8C-09C6-DA2A-1924-D41ED4A4D37D}"/>
              </a:ext>
            </a:extLst>
          </p:cNvPr>
          <p:cNvSpPr>
            <a:spLocks noGrp="1"/>
          </p:cNvSpPr>
          <p:nvPr>
            <p:ph type="title"/>
          </p:nvPr>
        </p:nvSpPr>
        <p:spPr>
          <a:xfrm>
            <a:off x="457200" y="914400"/>
            <a:ext cx="8229600" cy="1143000"/>
          </a:xfrm>
        </p:spPr>
        <p:txBody>
          <a:bodyPr>
            <a:normAutofit/>
          </a:bodyPr>
          <a:lstStyle/>
          <a:p>
            <a:r>
              <a:rPr lang="en-IN" sz="2500" dirty="0">
                <a:latin typeface="Times New Roman" panose="02020603050405020304" pitchFamily="18" charset="0"/>
                <a:cs typeface="Times New Roman" panose="02020603050405020304" pitchFamily="18" charset="0"/>
              </a:rPr>
              <a:t>REFERENCES</a:t>
            </a:r>
          </a:p>
        </p:txBody>
      </p:sp>
      <p:sp>
        <p:nvSpPr>
          <p:cNvPr id="3" name="TextBox 2">
            <a:extLst>
              <a:ext uri="{FF2B5EF4-FFF2-40B4-BE49-F238E27FC236}">
                <a16:creationId xmlns:a16="http://schemas.microsoft.com/office/drawing/2014/main" id="{85D75512-6390-EDBF-F9AC-23B97802FF1B}"/>
              </a:ext>
            </a:extLst>
          </p:cNvPr>
          <p:cNvSpPr txBox="1"/>
          <p:nvPr/>
        </p:nvSpPr>
        <p:spPr>
          <a:xfrm>
            <a:off x="304800" y="1905000"/>
            <a:ext cx="8458200" cy="4909036"/>
          </a:xfrm>
          <a:prstGeom prst="rect">
            <a:avLst/>
          </a:prstGeom>
          <a:noFill/>
        </p:spPr>
        <p:txBody>
          <a:bodyPr wrap="square" rtlCol="0">
            <a:spAutoFit/>
          </a:bodyPr>
          <a:lstStyle/>
          <a:p>
            <a:pPr algn="just">
              <a:spcBef>
                <a:spcPts val="600"/>
              </a:spcBef>
              <a:spcAft>
                <a:spcPts val="600"/>
              </a:spcAft>
            </a:pPr>
            <a:r>
              <a:rPr lang="en-IN" sz="2000" dirty="0"/>
              <a:t>[1] Sathyam </a:t>
            </a:r>
            <a:r>
              <a:rPr lang="en-IN" sz="2000" dirty="0" err="1"/>
              <a:t>Bonala</a:t>
            </a:r>
            <a:r>
              <a:rPr lang="en-IN" sz="2000" dirty="0"/>
              <a:t> and Keerti Kumar, “IOT Based Smart Agriculture Monitoring  System”, International Journal of Scientific Engineering and Research (IJSER),  pp. 31-34,  2021.</a:t>
            </a:r>
          </a:p>
          <a:p>
            <a:pPr algn="just"/>
            <a:r>
              <a:rPr lang="en-IN" sz="2000" dirty="0"/>
              <a:t>[2] </a:t>
            </a:r>
            <a:r>
              <a:rPr lang="en-IN" sz="2000" dirty="0" err="1"/>
              <a:t>D.Betteena</a:t>
            </a:r>
            <a:r>
              <a:rPr lang="en-IN" sz="2000" dirty="0"/>
              <a:t> Sheryl Fernando, “Smart Agriculture Monitoring System Using IoT”, International Journal of Scientific Research and Engineering Trends, Volume 6, Issue 4, July-Aug-2020.</a:t>
            </a:r>
          </a:p>
          <a:p>
            <a:pPr algn="just"/>
            <a:r>
              <a:rPr lang="en-IN" sz="2000" dirty="0"/>
              <a:t>[3] Joaquin Gutierrez, Juan Francisco Villa-Medina et.al, “Automated Irrigation  System Using a Wireless Sensor Network and GPRS Module”, IEEE Transactions on Instrumentation and Measurement, 2013.</a:t>
            </a:r>
          </a:p>
          <a:p>
            <a:pPr algn="just"/>
            <a:r>
              <a:rPr lang="en-IN" sz="2000" dirty="0"/>
              <a:t>[4] </a:t>
            </a:r>
            <a:r>
              <a:rPr lang="en-IN" sz="2000" dirty="0">
                <a:hlinkClick r:id="rId3"/>
              </a:rPr>
              <a:t>https://en.Wikipedia.org</a:t>
            </a:r>
            <a:r>
              <a:rPr lang="en-IN" sz="2000" dirty="0"/>
              <a:t>.</a:t>
            </a:r>
          </a:p>
          <a:p>
            <a:pPr algn="just">
              <a:spcBef>
                <a:spcPts val="600"/>
              </a:spcBef>
            </a:pPr>
            <a:r>
              <a:rPr lang="en-IN" sz="2000" dirty="0"/>
              <a:t>[5]https://www.viralsciencecreativity.com/post/blynk-iot-smart-plant     monitoring-system</a:t>
            </a:r>
          </a:p>
          <a:p>
            <a:pPr algn="just">
              <a:spcBef>
                <a:spcPts val="600"/>
              </a:spcBef>
            </a:pPr>
            <a:endParaRPr lang="en-IN" sz="2000" dirty="0"/>
          </a:p>
          <a:p>
            <a:pPr algn="just"/>
            <a:endParaRPr lang="en-IN" sz="2000" dirty="0"/>
          </a:p>
          <a:p>
            <a:endParaRPr lang="en-IN" dirty="0"/>
          </a:p>
        </p:txBody>
      </p:sp>
    </p:spTree>
    <p:extLst>
      <p:ext uri="{BB962C8B-B14F-4D97-AF65-F5344CB8AC3E}">
        <p14:creationId xmlns:p14="http://schemas.microsoft.com/office/powerpoint/2010/main" val="3894021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CE0F3-F292-8DEA-32C4-B3EFD44136E6}"/>
              </a:ext>
            </a:extLst>
          </p:cNvPr>
          <p:cNvSpPr>
            <a:spLocks noGrp="1"/>
          </p:cNvSpPr>
          <p:nvPr>
            <p:ph type="title"/>
          </p:nvPr>
        </p:nvSpPr>
        <p:spPr>
          <a:xfrm>
            <a:off x="457200" y="1371600"/>
            <a:ext cx="8229600" cy="4572000"/>
          </a:xfrm>
        </p:spPr>
        <p:txBody>
          <a:bodyPr>
            <a:normAutofit/>
          </a:bodyPr>
          <a:lstStyle/>
          <a:p>
            <a:r>
              <a:rPr lang="en-IN" sz="9600" dirty="0">
                <a:solidFill>
                  <a:schemeClr val="tx2"/>
                </a:solidFill>
              </a:rPr>
              <a:t>THANK YOU</a:t>
            </a:r>
          </a:p>
        </p:txBody>
      </p:sp>
    </p:spTree>
    <p:extLst>
      <p:ext uri="{BB962C8B-B14F-4D97-AF65-F5344CB8AC3E}">
        <p14:creationId xmlns:p14="http://schemas.microsoft.com/office/powerpoint/2010/main" val="2532458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34281"/>
            <a:ext cx="8229600" cy="579438"/>
          </a:xfrm>
        </p:spPr>
        <p:txBody>
          <a:bodyPr>
            <a:noAutofit/>
          </a:bodyPr>
          <a:lstStyle/>
          <a:p>
            <a:r>
              <a:rPr lang="en-US" sz="3200" b="1" dirty="0">
                <a:solidFill>
                  <a:srgbClr val="0070C0"/>
                </a:solidFill>
                <a:latin typeface="Bookman Old Style" pitchFamily="18" charset="0"/>
              </a:rPr>
              <a:t>CONTENTS</a:t>
            </a:r>
          </a:p>
        </p:txBody>
      </p:sp>
      <p:sp>
        <p:nvSpPr>
          <p:cNvPr id="3" name="Content Placeholder 2"/>
          <p:cNvSpPr>
            <a:spLocks noGrp="1"/>
          </p:cNvSpPr>
          <p:nvPr>
            <p:ph idx="1"/>
          </p:nvPr>
        </p:nvSpPr>
        <p:spPr>
          <a:xfrm>
            <a:off x="448519" y="1524000"/>
            <a:ext cx="8229600" cy="4525963"/>
          </a:xfrm>
        </p:spPr>
        <p:txBody>
          <a:bodyPr>
            <a:normAutofit lnSpcReduction="10000"/>
          </a:bodyPr>
          <a:lstStyle/>
          <a:p>
            <a:pPr marL="0" indent="0">
              <a:buNone/>
            </a:pPr>
            <a:endParaRPr lang="en-US" sz="2800" dirty="0">
              <a:solidFill>
                <a:schemeClr val="tx2"/>
              </a:solidFill>
              <a:latin typeface="Bookman Old Style" pitchFamily="18" charset="0"/>
            </a:endParaRPr>
          </a:p>
          <a:p>
            <a:r>
              <a:rPr lang="en-US" sz="2800" dirty="0">
                <a:solidFill>
                  <a:schemeClr val="tx2"/>
                </a:solidFill>
                <a:latin typeface="Bookman Old Style" pitchFamily="18" charset="0"/>
              </a:rPr>
              <a:t>Abstract of present work</a:t>
            </a:r>
          </a:p>
          <a:p>
            <a:r>
              <a:rPr lang="en-US" sz="2800" dirty="0">
                <a:solidFill>
                  <a:schemeClr val="tx2"/>
                </a:solidFill>
                <a:latin typeface="Bookman Old Style" pitchFamily="18" charset="0"/>
              </a:rPr>
              <a:t>Introduction</a:t>
            </a:r>
          </a:p>
          <a:p>
            <a:r>
              <a:rPr lang="en-US" sz="2800" dirty="0">
                <a:solidFill>
                  <a:schemeClr val="tx2"/>
                </a:solidFill>
                <a:latin typeface="Bookman Old Style" pitchFamily="18" charset="0"/>
              </a:rPr>
              <a:t>Components</a:t>
            </a:r>
          </a:p>
          <a:p>
            <a:r>
              <a:rPr lang="en-US" sz="2800" dirty="0">
                <a:solidFill>
                  <a:schemeClr val="tx2"/>
                </a:solidFill>
                <a:latin typeface="Bookman Old Style" pitchFamily="18" charset="0"/>
              </a:rPr>
              <a:t>Block diagram</a:t>
            </a:r>
          </a:p>
          <a:p>
            <a:r>
              <a:rPr lang="en-US" sz="2800" dirty="0">
                <a:solidFill>
                  <a:schemeClr val="tx2"/>
                </a:solidFill>
                <a:latin typeface="Bookman Old Style" pitchFamily="18" charset="0"/>
              </a:rPr>
              <a:t>Methodology of work</a:t>
            </a:r>
          </a:p>
          <a:p>
            <a:r>
              <a:rPr lang="en-US" sz="2800" dirty="0">
                <a:solidFill>
                  <a:schemeClr val="tx2"/>
                </a:solidFill>
                <a:latin typeface="Bookman Old Style" pitchFamily="18" charset="0"/>
              </a:rPr>
              <a:t>Applications</a:t>
            </a:r>
          </a:p>
          <a:p>
            <a:r>
              <a:rPr lang="en-US" sz="2800" dirty="0">
                <a:solidFill>
                  <a:schemeClr val="tx2"/>
                </a:solidFill>
                <a:latin typeface="Bookman Old Style" pitchFamily="18" charset="0"/>
              </a:rPr>
              <a:t>Prototype Model</a:t>
            </a:r>
          </a:p>
          <a:p>
            <a:r>
              <a:rPr lang="en-US" sz="2800" dirty="0">
                <a:solidFill>
                  <a:schemeClr val="tx2"/>
                </a:solidFill>
                <a:latin typeface="Bookman Old Style" pitchFamily="18" charset="0"/>
              </a:rPr>
              <a:t>References</a:t>
            </a:r>
          </a:p>
          <a:p>
            <a:pPr marL="0" indent="0">
              <a:buNone/>
            </a:pPr>
            <a:endParaRPr lang="en-US" sz="100" dirty="0">
              <a:solidFill>
                <a:schemeClr val="tx2"/>
              </a:solidFill>
              <a:latin typeface="Bookman Old Style" pitchFamily="18" charset="0"/>
            </a:endParaRPr>
          </a:p>
          <a:p>
            <a:pPr marL="0" indent="0">
              <a:buNone/>
            </a:pPr>
            <a:endParaRPr lang="en-US" sz="2800" dirty="0">
              <a:solidFill>
                <a:schemeClr val="tx2"/>
              </a:solidFill>
              <a:latin typeface="Bookman Old Style" pitchFamily="18" charset="0"/>
            </a:endParaRPr>
          </a:p>
          <a:p>
            <a:endParaRPr lang="en-US" sz="2800" dirty="0">
              <a:solidFill>
                <a:schemeClr val="tx2"/>
              </a:solidFill>
              <a:latin typeface="Bookman Old Style"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F5B29-B40D-4E56-9548-B6984EDB9B01}"/>
              </a:ext>
            </a:extLst>
          </p:cNvPr>
          <p:cNvSpPr>
            <a:spLocks noGrp="1"/>
          </p:cNvSpPr>
          <p:nvPr>
            <p:ph type="title"/>
          </p:nvPr>
        </p:nvSpPr>
        <p:spPr/>
        <p:txBody>
          <a:bodyPr>
            <a:normAutofit/>
          </a:bodyPr>
          <a:lstStyle/>
          <a:p>
            <a:r>
              <a:rPr lang="en-US" sz="800" dirty="0"/>
              <a:t>.</a:t>
            </a:r>
            <a:endParaRPr lang="en-IN" sz="800" dirty="0"/>
          </a:p>
        </p:txBody>
      </p:sp>
      <p:sp>
        <p:nvSpPr>
          <p:cNvPr id="3" name="Content Placeholder 2">
            <a:extLst>
              <a:ext uri="{FF2B5EF4-FFF2-40B4-BE49-F238E27FC236}">
                <a16:creationId xmlns:a16="http://schemas.microsoft.com/office/drawing/2014/main" id="{020612EE-C468-4068-9643-CA34512FBFBB}"/>
              </a:ext>
            </a:extLst>
          </p:cNvPr>
          <p:cNvSpPr>
            <a:spLocks noGrp="1"/>
          </p:cNvSpPr>
          <p:nvPr>
            <p:ph idx="1"/>
          </p:nvPr>
        </p:nvSpPr>
        <p:spPr>
          <a:xfrm>
            <a:off x="444500" y="1931550"/>
            <a:ext cx="8229600" cy="4368225"/>
          </a:xfrm>
        </p:spPr>
        <p:txBody>
          <a:bodyPr>
            <a:noAutofit/>
          </a:bodyPr>
          <a:lstStyle/>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In this project, an internet of things based smart agriculture monitoring system has been developed to </a:t>
            </a:r>
            <a:r>
              <a:rPr lang="en-US" sz="2200" dirty="0">
                <a:highlight>
                  <a:srgbClr val="FFFF00"/>
                </a:highlight>
                <a:latin typeface="Times New Roman" panose="02020603050405020304" pitchFamily="18" charset="0"/>
                <a:cs typeface="Times New Roman" panose="02020603050405020304" pitchFamily="18" charset="0"/>
              </a:rPr>
              <a:t>reduce manual labor</a:t>
            </a:r>
            <a:r>
              <a:rPr lang="en-US" sz="2200" dirty="0">
                <a:latin typeface="Times New Roman" panose="02020603050405020304" pitchFamily="18" charset="0"/>
                <a:cs typeface="Times New Roman" panose="02020603050405020304" pitchFamily="18" charset="0"/>
              </a:rPr>
              <a:t> and </a:t>
            </a:r>
            <a:r>
              <a:rPr lang="en-US" sz="2200" dirty="0">
                <a:highlight>
                  <a:srgbClr val="FFFF00"/>
                </a:highlight>
                <a:latin typeface="Times New Roman" panose="02020603050405020304" pitchFamily="18" charset="0"/>
                <a:cs typeface="Times New Roman" panose="02020603050405020304" pitchFamily="18" charset="0"/>
              </a:rPr>
              <a:t>water wastage</a:t>
            </a:r>
            <a:r>
              <a:rPr lang="en-US" sz="22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In this proposed system, a Node Microcontroller Unit integrates all of the sensors and sends the sensors  data to an internet of things-based.</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It sends the data about </a:t>
            </a:r>
            <a:r>
              <a:rPr lang="en-US" sz="2200" dirty="0">
                <a:highlight>
                  <a:srgbClr val="FFFF00"/>
                </a:highlight>
                <a:latin typeface="Times New Roman" panose="02020603050405020304" pitchFamily="18" charset="0"/>
                <a:cs typeface="Times New Roman" panose="02020603050405020304" pitchFamily="18" charset="0"/>
              </a:rPr>
              <a:t>temperature</a:t>
            </a:r>
            <a:r>
              <a:rPr lang="en-US" sz="2200" dirty="0">
                <a:latin typeface="Times New Roman" panose="02020603050405020304" pitchFamily="18" charset="0"/>
                <a:cs typeface="Times New Roman" panose="02020603050405020304" pitchFamily="18" charset="0"/>
              </a:rPr>
              <a:t>, </a:t>
            </a:r>
            <a:r>
              <a:rPr lang="en-US" sz="2200" dirty="0">
                <a:highlight>
                  <a:srgbClr val="FFFF00"/>
                </a:highlight>
                <a:latin typeface="Times New Roman" panose="02020603050405020304" pitchFamily="18" charset="0"/>
                <a:cs typeface="Times New Roman" panose="02020603050405020304" pitchFamily="18" charset="0"/>
              </a:rPr>
              <a:t>humidity</a:t>
            </a:r>
            <a:r>
              <a:rPr lang="en-US" sz="2200" dirty="0">
                <a:latin typeface="Times New Roman" panose="02020603050405020304" pitchFamily="18" charset="0"/>
                <a:cs typeface="Times New Roman" panose="02020603050405020304" pitchFamily="18" charset="0"/>
              </a:rPr>
              <a:t> and </a:t>
            </a:r>
            <a:r>
              <a:rPr lang="en-US" sz="2200" dirty="0">
                <a:highlight>
                  <a:srgbClr val="FFFF00"/>
                </a:highlight>
                <a:latin typeface="Times New Roman" panose="02020603050405020304" pitchFamily="18" charset="0"/>
                <a:cs typeface="Times New Roman" panose="02020603050405020304" pitchFamily="18" charset="0"/>
              </a:rPr>
              <a:t>moisture</a:t>
            </a:r>
            <a:r>
              <a:rPr lang="en-US" sz="2200" dirty="0">
                <a:latin typeface="Times New Roman" panose="02020603050405020304" pitchFamily="18" charset="0"/>
                <a:cs typeface="Times New Roman" panose="02020603050405020304" pitchFamily="18" charset="0"/>
              </a:rPr>
              <a:t> of the soil. </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It will save the man power and time efficient. </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This project aims to improve agricultural productivity and reduce water wastage</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6DBB461-123E-B197-5D6C-886C1A66D205}"/>
              </a:ext>
            </a:extLst>
          </p:cNvPr>
          <p:cNvSpPr txBox="1"/>
          <p:nvPr/>
        </p:nvSpPr>
        <p:spPr>
          <a:xfrm>
            <a:off x="2971800" y="1295400"/>
            <a:ext cx="3200400" cy="584775"/>
          </a:xfrm>
          <a:prstGeom prst="rect">
            <a:avLst/>
          </a:prstGeom>
          <a:noFill/>
        </p:spPr>
        <p:txBody>
          <a:bodyPr wrap="square" rtlCol="0">
            <a:spAutoFit/>
          </a:bodyPr>
          <a:lstStyle/>
          <a:p>
            <a:pPr algn="ctr"/>
            <a:r>
              <a:rPr lang="en-US" sz="3200" dirty="0">
                <a:solidFill>
                  <a:srgbClr val="FF0000"/>
                </a:solidFill>
                <a:latin typeface="Times New Roman" panose="02020603050405020304" pitchFamily="18" charset="0"/>
                <a:cs typeface="Times New Roman" panose="02020603050405020304" pitchFamily="18" charset="0"/>
              </a:rPr>
              <a:t>ABSTRACT</a:t>
            </a:r>
            <a:endParaRPr lang="en-IN" sz="32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7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4B828B74-DD5F-7440-CBBE-5D560F6E368E}"/>
              </a:ext>
            </a:extLst>
          </p:cNvPr>
          <p:cNvSpPr>
            <a:spLocks noGrp="1"/>
          </p:cNvSpPr>
          <p:nvPr>
            <p:ph idx="4294967295"/>
          </p:nvPr>
        </p:nvSpPr>
        <p:spPr>
          <a:xfrm>
            <a:off x="1714499" y="1447800"/>
            <a:ext cx="5715000" cy="685800"/>
          </a:xfrm>
        </p:spPr>
        <p:txBody>
          <a:bodyPr>
            <a:normAutofit/>
          </a:bodyPr>
          <a:lstStyle/>
          <a:p>
            <a:pPr marL="0" indent="0" algn="ctr">
              <a:buNone/>
            </a:pPr>
            <a:r>
              <a:rPr lang="en-US" sz="2800" dirty="0">
                <a:solidFill>
                  <a:srgbClr val="FF0000"/>
                </a:solidFill>
                <a:latin typeface="Times New Roman" panose="02020603050405020304" pitchFamily="18" charset="0"/>
                <a:cs typeface="Times New Roman" panose="02020603050405020304" pitchFamily="18" charset="0"/>
              </a:rPr>
              <a:t>INTRODUCTION</a:t>
            </a:r>
            <a:endParaRPr lang="en-IN" sz="2800" dirty="0">
              <a:solidFill>
                <a:srgbClr val="FF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7CB9F0E-35E1-4035-105F-A5C2441830D8}"/>
              </a:ext>
            </a:extLst>
          </p:cNvPr>
          <p:cNvSpPr txBox="1"/>
          <p:nvPr/>
        </p:nvSpPr>
        <p:spPr>
          <a:xfrm>
            <a:off x="190497" y="1932529"/>
            <a:ext cx="8763005" cy="5863144"/>
          </a:xfrm>
          <a:prstGeom prst="rect">
            <a:avLst/>
          </a:prstGeom>
          <a:noFill/>
        </p:spPr>
        <p:txBody>
          <a:bodyPr wrap="square" rtlCol="0">
            <a:spAutoFit/>
          </a:bodyPr>
          <a:lstStyle/>
          <a:p>
            <a:pPr algn="l"/>
            <a:endParaRPr lang="en-US" sz="2000" b="0" i="0" dirty="0">
              <a:solidFill>
                <a:srgbClr val="374151"/>
              </a:solidFill>
              <a:effectLst/>
              <a:latin typeface="Söhne"/>
            </a:endParaRPr>
          </a:p>
          <a:p>
            <a:pPr marL="342900" indent="-342900" algn="just">
              <a:buFont typeface="Wingdings" panose="05000000000000000000" pitchFamily="2" charset="2"/>
              <a:buChar char="Ø"/>
            </a:pPr>
            <a:r>
              <a:rPr lang="en-US" sz="2500" b="0" i="0" dirty="0">
                <a:effectLst/>
                <a:latin typeface="Times New Roman" panose="02020603050405020304" pitchFamily="18" charset="0"/>
                <a:cs typeface="Times New Roman" panose="02020603050405020304" pitchFamily="18" charset="0"/>
              </a:rPr>
              <a:t>Smart agriculture monitoring systems use technology to help farmers improve their farming practices and make better decisions.</a:t>
            </a:r>
          </a:p>
          <a:p>
            <a:pPr algn="just"/>
            <a:endParaRPr lang="en-US" sz="2500" b="0" i="0" dirty="0">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500" b="0" i="0" dirty="0">
                <a:effectLst/>
                <a:latin typeface="Times New Roman" panose="02020603050405020304" pitchFamily="18" charset="0"/>
                <a:cs typeface="Times New Roman" panose="02020603050405020304" pitchFamily="18" charset="0"/>
              </a:rPr>
              <a:t>These systems use special sensors to collect important information about the soil, weather, and crops.</a:t>
            </a:r>
          </a:p>
          <a:p>
            <a:pPr marL="342900" indent="-342900" algn="just">
              <a:buFont typeface="Wingdings" panose="05000000000000000000" pitchFamily="2" charset="2"/>
              <a:buChar char="Ø"/>
            </a:pPr>
            <a:endParaRPr lang="en-US" sz="25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500" b="0" i="0" dirty="0">
                <a:effectLst/>
                <a:latin typeface="Times New Roman" panose="02020603050405020304" pitchFamily="18" charset="0"/>
                <a:cs typeface="Times New Roman" panose="02020603050405020304" pitchFamily="18" charset="0"/>
              </a:rPr>
              <a:t>The sensors send this information to a central platform or dashboard, where it can be easily accessed and analyzed.</a:t>
            </a:r>
          </a:p>
          <a:p>
            <a:pPr algn="just"/>
            <a:endParaRPr lang="en-US" sz="2500" dirty="0">
              <a:latin typeface="Times New Roman" panose="02020603050405020304" pitchFamily="18" charset="0"/>
              <a:cs typeface="Times New Roman" panose="02020603050405020304" pitchFamily="18" charset="0"/>
            </a:endParaRPr>
          </a:p>
          <a:p>
            <a:endParaRPr lang="en-US" sz="2500" b="0" i="0" dirty="0">
              <a:effectLst/>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b="0" i="0" dirty="0">
              <a:effectLst/>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1700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0790C-A525-5354-CB12-0C485BF9CE0D}"/>
              </a:ext>
            </a:extLst>
          </p:cNvPr>
          <p:cNvSpPr>
            <a:spLocks noGrp="1"/>
          </p:cNvSpPr>
          <p:nvPr>
            <p:ph type="title"/>
          </p:nvPr>
        </p:nvSpPr>
        <p:spPr/>
        <p:txBody>
          <a:bodyPr>
            <a:normAutofit/>
          </a:bodyPr>
          <a:lstStyle/>
          <a:p>
            <a:r>
              <a:rPr lang="en-IN" sz="800" dirty="0"/>
              <a:t>.</a:t>
            </a:r>
          </a:p>
        </p:txBody>
      </p:sp>
      <p:sp>
        <p:nvSpPr>
          <p:cNvPr id="3" name="Content Placeholder 2">
            <a:extLst>
              <a:ext uri="{FF2B5EF4-FFF2-40B4-BE49-F238E27FC236}">
                <a16:creationId xmlns:a16="http://schemas.microsoft.com/office/drawing/2014/main" id="{6CF2A782-86F9-2283-F0FC-89A9781D0BD0}"/>
              </a:ext>
            </a:extLst>
          </p:cNvPr>
          <p:cNvSpPr>
            <a:spLocks noGrp="1"/>
          </p:cNvSpPr>
          <p:nvPr>
            <p:ph idx="1"/>
          </p:nvPr>
        </p:nvSpPr>
        <p:spPr>
          <a:xfrm>
            <a:off x="457200" y="1417638"/>
            <a:ext cx="8229600" cy="685800"/>
          </a:xfrm>
        </p:spPr>
        <p:txBody>
          <a:bodyPr>
            <a:normAutofit/>
          </a:bodyPr>
          <a:lstStyle/>
          <a:p>
            <a:pPr marL="0" indent="0" algn="ctr">
              <a:buNone/>
            </a:pPr>
            <a:r>
              <a:rPr lang="en-US" b="0" i="0" dirty="0">
                <a:solidFill>
                  <a:srgbClr val="000000"/>
                </a:solidFill>
                <a:effectLst/>
                <a:latin typeface="Arimo"/>
              </a:rPr>
              <a:t> </a:t>
            </a:r>
            <a:r>
              <a:rPr lang="en-US" b="0" i="0" dirty="0">
                <a:solidFill>
                  <a:srgbClr val="FF0000"/>
                </a:solidFill>
                <a:effectLst/>
                <a:latin typeface="Arimo"/>
              </a:rPr>
              <a:t>COMPONENTS</a:t>
            </a:r>
          </a:p>
        </p:txBody>
      </p:sp>
      <p:sp>
        <p:nvSpPr>
          <p:cNvPr id="4" name="TextBox 3">
            <a:extLst>
              <a:ext uri="{FF2B5EF4-FFF2-40B4-BE49-F238E27FC236}">
                <a16:creationId xmlns:a16="http://schemas.microsoft.com/office/drawing/2014/main" id="{A0E11825-3A3F-F1C9-A9CC-512B7988521D}"/>
              </a:ext>
            </a:extLst>
          </p:cNvPr>
          <p:cNvSpPr txBox="1"/>
          <p:nvPr/>
        </p:nvSpPr>
        <p:spPr>
          <a:xfrm>
            <a:off x="914400" y="2035176"/>
            <a:ext cx="8762999" cy="4370427"/>
          </a:xfrm>
          <a:prstGeom prst="rect">
            <a:avLst/>
          </a:prstGeom>
          <a:noFill/>
        </p:spPr>
        <p:txBody>
          <a:bodyPr wrap="square" rtlCol="0">
            <a:spAutoFit/>
          </a:bodyPr>
          <a:lstStyle/>
          <a:p>
            <a:pPr marL="285750" indent="-285750">
              <a:buFont typeface="Wingdings" panose="05000000000000000000" pitchFamily="2" charset="2"/>
              <a:buChar char="Ø"/>
            </a:pPr>
            <a:r>
              <a:rPr lang="en-IN" sz="2600" b="0" i="0" dirty="0" err="1">
                <a:effectLst/>
                <a:latin typeface="Times New Roman" panose="02020603050405020304" pitchFamily="18" charset="0"/>
                <a:cs typeface="Times New Roman" panose="02020603050405020304" pitchFamily="18" charset="0"/>
              </a:rPr>
              <a:t>Nodemcu</a:t>
            </a:r>
            <a:r>
              <a:rPr lang="en-IN" sz="2600" b="0" i="0" dirty="0">
                <a:solidFill>
                  <a:srgbClr val="E3E3E3"/>
                </a:solidFill>
                <a:effectLst/>
                <a:latin typeface="Times New Roman" panose="02020603050405020304" pitchFamily="18" charset="0"/>
                <a:cs typeface="Times New Roman" panose="02020603050405020304" pitchFamily="18" charset="0"/>
              </a:rPr>
              <a:t> </a:t>
            </a:r>
            <a:r>
              <a:rPr lang="en-IN" sz="2600" b="0" i="0" dirty="0">
                <a:effectLst/>
                <a:latin typeface="Times New Roman" panose="02020603050405020304" pitchFamily="18" charset="0"/>
                <a:cs typeface="Times New Roman" panose="02020603050405020304" pitchFamily="18" charset="0"/>
              </a:rPr>
              <a:t>ESP8266</a:t>
            </a:r>
            <a:endParaRPr lang="en-US" sz="2600" b="0" i="0" dirty="0">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Soil Moisture Sensor</a:t>
            </a:r>
          </a:p>
          <a:p>
            <a:pPr marL="285750" indent="-285750">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PIR Motion Sensor</a:t>
            </a:r>
          </a:p>
          <a:p>
            <a:pPr marL="285750" indent="-285750">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DHT11 Sensor</a:t>
            </a:r>
          </a:p>
          <a:p>
            <a:pPr marL="285750" indent="-285750">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Relay Module</a:t>
            </a:r>
          </a:p>
          <a:p>
            <a:pPr marL="285750" indent="-285750">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Breadboard</a:t>
            </a:r>
          </a:p>
          <a:p>
            <a:pPr marL="285750" indent="-285750">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Jumper Wires</a:t>
            </a:r>
          </a:p>
          <a:p>
            <a:pPr marL="285750" indent="-285750">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18650 Battery</a:t>
            </a:r>
          </a:p>
          <a:p>
            <a:pPr marL="285750" indent="-285750">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Push Button</a:t>
            </a:r>
          </a:p>
          <a:p>
            <a:pPr marL="285750" indent="-285750">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Water Pump</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4068758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447800"/>
            <a:ext cx="7868194" cy="533400"/>
          </a:xfrm>
        </p:spPr>
        <p:txBody>
          <a:bodyPr>
            <a:noAutofit/>
          </a:bodyPr>
          <a:lstStyle/>
          <a:p>
            <a:r>
              <a:rPr lang="en-IN" sz="2800" b="1" i="0" dirty="0" err="1">
                <a:effectLst/>
                <a:latin typeface="Times New Roman" panose="02020603050405020304" pitchFamily="18" charset="0"/>
                <a:cs typeface="Times New Roman" panose="02020603050405020304" pitchFamily="18" charset="0"/>
              </a:rPr>
              <a:t>Nodemcu</a:t>
            </a:r>
            <a:r>
              <a:rPr lang="en-IN" sz="2800" b="1" i="0" dirty="0">
                <a:solidFill>
                  <a:srgbClr val="E3E3E3"/>
                </a:solidFill>
                <a:effectLst/>
                <a:latin typeface="Times New Roman" panose="02020603050405020304" pitchFamily="18" charset="0"/>
                <a:cs typeface="Times New Roman" panose="02020603050405020304" pitchFamily="18" charset="0"/>
              </a:rPr>
              <a:t> </a:t>
            </a:r>
            <a:r>
              <a:rPr lang="en-IN" sz="2800" b="1" i="0" dirty="0">
                <a:effectLst/>
                <a:latin typeface="Times New Roman" panose="02020603050405020304" pitchFamily="18" charset="0"/>
                <a:cs typeface="Times New Roman" panose="02020603050405020304" pitchFamily="18" charset="0"/>
              </a:rPr>
              <a:t>ESP8266</a:t>
            </a:r>
            <a:br>
              <a:rPr lang="en-US" sz="2800" b="0" i="0" dirty="0">
                <a:effectLst/>
                <a:latin typeface="Times New Roman" panose="02020603050405020304" pitchFamily="18" charset="0"/>
                <a:cs typeface="Times New Roman" panose="02020603050405020304" pitchFamily="18" charset="0"/>
              </a:rPr>
            </a:br>
            <a:endParaRPr lang="te-IN" sz="2800" b="1" dirty="0">
              <a:latin typeface="Times New Roman" panose="02020603050405020304" pitchFamily="18" charset="0"/>
            </a:endParaRPr>
          </a:p>
        </p:txBody>
      </p:sp>
      <p:sp>
        <p:nvSpPr>
          <p:cNvPr id="3" name="TextBox 2"/>
          <p:cNvSpPr txBox="1"/>
          <p:nvPr/>
        </p:nvSpPr>
        <p:spPr>
          <a:xfrm>
            <a:off x="124097" y="1714500"/>
            <a:ext cx="8686800" cy="4620496"/>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200" b="0" i="0" dirty="0" err="1">
                <a:solidFill>
                  <a:srgbClr val="374151"/>
                </a:solidFill>
                <a:effectLst/>
                <a:latin typeface="Times New Roman" panose="02020603050405020304" pitchFamily="18" charset="0"/>
                <a:cs typeface="Times New Roman" panose="02020603050405020304" pitchFamily="18" charset="0"/>
              </a:rPr>
              <a:t>NodeMCU</a:t>
            </a:r>
            <a:r>
              <a:rPr lang="en-US" sz="2200" b="0" i="0" dirty="0">
                <a:solidFill>
                  <a:srgbClr val="374151"/>
                </a:solidFill>
                <a:effectLst/>
                <a:latin typeface="Times New Roman" panose="02020603050405020304" pitchFamily="18" charset="0"/>
                <a:cs typeface="Times New Roman" panose="02020603050405020304" pitchFamily="18" charset="0"/>
              </a:rPr>
              <a:t> ESP8266 is an open-source development board based on the ESP8266 Wi-Fi chip.</a:t>
            </a:r>
          </a:p>
          <a:p>
            <a:pPr algn="just">
              <a:lnSpc>
                <a:spcPct val="150000"/>
              </a:lnSpc>
            </a:pPr>
            <a:endParaRPr lang="en-US" sz="2200" b="0" i="0" dirty="0">
              <a:solidFill>
                <a:srgbClr val="374151"/>
              </a:solidFill>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200" b="0" i="0" dirty="0">
                <a:solidFill>
                  <a:srgbClr val="374151"/>
                </a:solidFill>
                <a:effectLst/>
                <a:latin typeface="Times New Roman" panose="02020603050405020304" pitchFamily="18" charset="0"/>
                <a:cs typeface="Times New Roman" panose="02020603050405020304" pitchFamily="18" charset="0"/>
              </a:rPr>
              <a:t>It combines the microcontroller unit</a:t>
            </a:r>
          </a:p>
          <a:p>
            <a:pPr algn="just">
              <a:lnSpc>
                <a:spcPct val="150000"/>
              </a:lnSpc>
            </a:pPr>
            <a:r>
              <a:rPr lang="en-US" sz="2200" dirty="0">
                <a:solidFill>
                  <a:srgbClr val="374151"/>
                </a:solidFill>
                <a:latin typeface="Times New Roman" panose="02020603050405020304" pitchFamily="18" charset="0"/>
                <a:cs typeface="Times New Roman" panose="02020603050405020304" pitchFamily="18" charset="0"/>
              </a:rPr>
              <a:t>   </a:t>
            </a:r>
            <a:r>
              <a:rPr lang="en-US" sz="2200" b="0" i="0" dirty="0">
                <a:solidFill>
                  <a:srgbClr val="374151"/>
                </a:solidFill>
                <a:effectLst/>
                <a:latin typeface="Times New Roman" panose="02020603050405020304" pitchFamily="18" charset="0"/>
                <a:cs typeface="Times New Roman" panose="02020603050405020304" pitchFamily="18" charset="0"/>
              </a:rPr>
              <a:t> and Wi-Fi module in a single chip, </a:t>
            </a:r>
          </a:p>
          <a:p>
            <a:pPr algn="just">
              <a:lnSpc>
                <a:spcPct val="150000"/>
              </a:lnSpc>
            </a:pPr>
            <a:r>
              <a:rPr lang="en-US" sz="2200" b="0" i="0" dirty="0">
                <a:solidFill>
                  <a:srgbClr val="374151"/>
                </a:solidFill>
                <a:effectLst/>
                <a:latin typeface="Times New Roman" panose="02020603050405020304" pitchFamily="18" charset="0"/>
                <a:cs typeface="Times New Roman" panose="02020603050405020304" pitchFamily="18" charset="0"/>
              </a:rPr>
              <a:t>    making it ideal for IoT projects.</a:t>
            </a:r>
          </a:p>
          <a:p>
            <a:pPr algn="just">
              <a:lnSpc>
                <a:spcPct val="150000"/>
              </a:lnSpc>
            </a:pPr>
            <a:endParaRPr lang="en-US" sz="2200" b="0" i="0" dirty="0">
              <a:solidFill>
                <a:srgbClr val="374151"/>
              </a:solidFill>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200" b="0" i="0" dirty="0" err="1">
                <a:solidFill>
                  <a:srgbClr val="374151"/>
                </a:solidFill>
                <a:effectLst/>
                <a:latin typeface="Times New Roman" panose="02020603050405020304" pitchFamily="18" charset="0"/>
                <a:cs typeface="Times New Roman" panose="02020603050405020304" pitchFamily="18" charset="0"/>
              </a:rPr>
              <a:t>NodeMCU</a:t>
            </a:r>
            <a:r>
              <a:rPr lang="en-US" sz="2200" b="0" i="0" dirty="0">
                <a:solidFill>
                  <a:srgbClr val="374151"/>
                </a:solidFill>
                <a:effectLst/>
                <a:latin typeface="Times New Roman" panose="02020603050405020304" pitchFamily="18" charset="0"/>
                <a:cs typeface="Times New Roman" panose="02020603050405020304" pitchFamily="18" charset="0"/>
              </a:rPr>
              <a:t> ESP8266 boards are commonly used in home automation, robotics, sensor monitoring, and other IoT applications</a:t>
            </a:r>
            <a:r>
              <a:rPr lang="en-US" b="0" i="0" dirty="0">
                <a:solidFill>
                  <a:srgbClr val="374151"/>
                </a:solidFill>
                <a:effectLst/>
                <a:latin typeface="Söhne"/>
              </a:rPr>
              <a:t>.</a:t>
            </a:r>
            <a:endParaRPr lang="te-IN" dirty="0"/>
          </a:p>
        </p:txBody>
      </p:sp>
      <p:pic>
        <p:nvPicPr>
          <p:cNvPr id="5" name="Picture 4">
            <a:extLst>
              <a:ext uri="{FF2B5EF4-FFF2-40B4-BE49-F238E27FC236}">
                <a16:creationId xmlns:a16="http://schemas.microsoft.com/office/drawing/2014/main" id="{0330E454-D571-971F-5807-820A263771F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724400" y="2590800"/>
            <a:ext cx="4191000" cy="2474976"/>
          </a:xfrm>
          <a:prstGeom prst="rect">
            <a:avLst/>
          </a:prstGeom>
        </p:spPr>
      </p:pic>
    </p:spTree>
    <p:extLst>
      <p:ext uri="{BB962C8B-B14F-4D97-AF65-F5344CB8AC3E}">
        <p14:creationId xmlns:p14="http://schemas.microsoft.com/office/powerpoint/2010/main" val="3493704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B6E0B-F7DD-1D52-2A64-CD583993449D}"/>
              </a:ext>
            </a:extLst>
          </p:cNvPr>
          <p:cNvSpPr>
            <a:spLocks noGrp="1"/>
          </p:cNvSpPr>
          <p:nvPr>
            <p:ph type="title"/>
          </p:nvPr>
        </p:nvSpPr>
        <p:spPr>
          <a:xfrm>
            <a:off x="952500" y="1447800"/>
            <a:ext cx="7239000" cy="76200"/>
          </a:xfrm>
        </p:spPr>
        <p:txBody>
          <a:bodyPr>
            <a:noAutofit/>
          </a:bodyPr>
          <a:lstStyle/>
          <a:p>
            <a:r>
              <a:rPr lang="en-IN" sz="2500" dirty="0">
                <a:solidFill>
                  <a:srgbClr val="FF0000"/>
                </a:solidFill>
                <a:latin typeface="Times New Roman" panose="02020603050405020304" pitchFamily="18" charset="0"/>
                <a:cs typeface="Times New Roman" panose="02020603050405020304" pitchFamily="18" charset="0"/>
              </a:rPr>
              <a:t>PIN DIAGRAM FOR NODEMCU ESP8266</a:t>
            </a:r>
          </a:p>
        </p:txBody>
      </p:sp>
      <p:pic>
        <p:nvPicPr>
          <p:cNvPr id="4" name="Picture 3">
            <a:extLst>
              <a:ext uri="{FF2B5EF4-FFF2-40B4-BE49-F238E27FC236}">
                <a16:creationId xmlns:a16="http://schemas.microsoft.com/office/drawing/2014/main" id="{E960F8D2-D7EE-EB32-9BFF-B07EA6C95D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676400"/>
            <a:ext cx="6553200" cy="4754562"/>
          </a:xfrm>
          <a:prstGeom prst="rect">
            <a:avLst/>
          </a:prstGeom>
        </p:spPr>
      </p:pic>
    </p:spTree>
    <p:extLst>
      <p:ext uri="{BB962C8B-B14F-4D97-AF65-F5344CB8AC3E}">
        <p14:creationId xmlns:p14="http://schemas.microsoft.com/office/powerpoint/2010/main" val="1513649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95400"/>
            <a:ext cx="8763000" cy="5029200"/>
          </a:xfrm>
        </p:spPr>
        <p:txBody>
          <a:bodyPr>
            <a:normAutofit/>
          </a:bodyPr>
          <a:lstStyle/>
          <a:p>
            <a:pPr marL="0" indent="0">
              <a:buNone/>
            </a:pPr>
            <a:r>
              <a:rPr lang="en-US" sz="2800" b="1" dirty="0">
                <a:solidFill>
                  <a:schemeClr val="tx2"/>
                </a:solidFill>
                <a:latin typeface="Times New Roman" panose="02020603050405020304" pitchFamily="18" charset="0"/>
                <a:cs typeface="Times New Roman" panose="02020603050405020304" pitchFamily="18" charset="0"/>
              </a:rPr>
              <a:t>PIR Motion Sensor</a:t>
            </a:r>
          </a:p>
          <a:p>
            <a:pPr marL="0" indent="0" algn="just">
              <a:buNone/>
            </a:pPr>
            <a:r>
              <a:rPr lang="en-US" sz="2200" b="0" i="0" dirty="0">
                <a:effectLst/>
                <a:latin typeface="Times New Roman" panose="02020603050405020304" pitchFamily="18" charset="0"/>
                <a:cs typeface="Times New Roman" panose="02020603050405020304" pitchFamily="18" charset="0"/>
              </a:rPr>
              <a:t>Passive Infrared motion sensors are electronic devices that detect changes in infrared radiation emitted by objects in their field of view to detect motion.</a:t>
            </a:r>
          </a:p>
          <a:p>
            <a:pPr marL="0" indent="0" algn="just">
              <a:buNone/>
            </a:pPr>
            <a:endParaRPr lang="en-US" sz="2200" dirty="0">
              <a:latin typeface="Times New Roman" panose="02020603050405020304" pitchFamily="18" charset="0"/>
              <a:cs typeface="Times New Roman" panose="02020603050405020304" pitchFamily="18" charset="0"/>
            </a:endParaRPr>
          </a:p>
          <a:p>
            <a:pPr marL="0" indent="0" algn="just">
              <a:buNone/>
            </a:pPr>
            <a:endParaRPr lang="en-US" sz="2200" dirty="0">
              <a:latin typeface="Times New Roman" panose="02020603050405020304" pitchFamily="18" charset="0"/>
              <a:cs typeface="Times New Roman" panose="02020603050405020304" pitchFamily="18" charset="0"/>
            </a:endParaRPr>
          </a:p>
          <a:p>
            <a:pPr marL="0" indent="0" algn="just">
              <a:buNone/>
            </a:pPr>
            <a:endParaRPr lang="en-US" sz="2200" dirty="0">
              <a:latin typeface="Times New Roman" panose="02020603050405020304" pitchFamily="18" charset="0"/>
              <a:cs typeface="Times New Roman" panose="02020603050405020304" pitchFamily="18" charset="0"/>
            </a:endParaRPr>
          </a:p>
          <a:p>
            <a:pPr marL="0" indent="0" algn="just">
              <a:buNone/>
            </a:pPr>
            <a:endParaRPr lang="en-US" sz="2200" dirty="0">
              <a:latin typeface="Times New Roman" panose="02020603050405020304" pitchFamily="18" charset="0"/>
              <a:cs typeface="Times New Roman" panose="02020603050405020304" pitchFamily="18" charset="0"/>
            </a:endParaRPr>
          </a:p>
          <a:p>
            <a:pPr marL="0" indent="0" algn="just">
              <a:buNone/>
            </a:pPr>
            <a:endParaRPr lang="en-US" sz="1000" b="1" dirty="0">
              <a:solidFill>
                <a:schemeClr val="tx2"/>
              </a:solidFill>
              <a:latin typeface="Times New Roman" panose="02020603050405020304" pitchFamily="18" charset="0"/>
              <a:cs typeface="Times New Roman" panose="02020603050405020304" pitchFamily="18" charset="0"/>
            </a:endParaRPr>
          </a:p>
          <a:p>
            <a:pPr marL="0" indent="0" algn="just">
              <a:buNone/>
            </a:pPr>
            <a:r>
              <a:rPr lang="en-US" sz="1500" b="1" dirty="0">
                <a:latin typeface="Times New Roman" panose="02020603050405020304" pitchFamily="18" charset="0"/>
                <a:cs typeface="Times New Roman" panose="02020603050405020304" pitchFamily="18" charset="0"/>
              </a:rPr>
              <a:t>               (a)PIR Motion Sensor                                                         (b)Soil Moisture Sensor</a:t>
            </a:r>
          </a:p>
          <a:p>
            <a:pPr marL="0" indent="0" algn="just">
              <a:buNone/>
            </a:pPr>
            <a:endParaRPr lang="en-US" sz="1500" b="1" dirty="0">
              <a:latin typeface="Times New Roman" panose="02020603050405020304" pitchFamily="18" charset="0"/>
              <a:cs typeface="Times New Roman" panose="02020603050405020304" pitchFamily="18" charset="0"/>
            </a:endParaRPr>
          </a:p>
          <a:p>
            <a:pPr marL="0" indent="0" algn="just">
              <a:buNone/>
            </a:pPr>
            <a:r>
              <a:rPr lang="en-US" sz="3000" b="1" dirty="0">
                <a:solidFill>
                  <a:schemeClr val="tx2"/>
                </a:solidFill>
              </a:rPr>
              <a:t>Soil Moisture Sensor</a:t>
            </a:r>
          </a:p>
          <a:p>
            <a:pPr marL="0" indent="0" algn="just">
              <a:buNone/>
            </a:pPr>
            <a:r>
              <a:rPr lang="en-US" sz="2200" b="0" i="0" dirty="0">
                <a:effectLst/>
                <a:latin typeface="Times New Roman" panose="02020603050405020304" pitchFamily="18" charset="0"/>
                <a:cs typeface="Times New Roman" panose="02020603050405020304" pitchFamily="18" charset="0"/>
              </a:rPr>
              <a:t>Soil moisture sensors are electronic devices used to measure the moisture content in the soil.</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1075069-7547-DD16-C04C-662F73F1FD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0100" y="2794000"/>
            <a:ext cx="3695700" cy="1528762"/>
          </a:xfrm>
          <a:prstGeom prst="rect">
            <a:avLst/>
          </a:prstGeom>
        </p:spPr>
      </p:pic>
      <p:pic>
        <p:nvPicPr>
          <p:cNvPr id="8" name="Picture 7">
            <a:extLst>
              <a:ext uri="{FF2B5EF4-FFF2-40B4-BE49-F238E27FC236}">
                <a16:creationId xmlns:a16="http://schemas.microsoft.com/office/drawing/2014/main" id="{8A47C21D-1BAD-4657-97B2-31F52C7C7C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2620771"/>
            <a:ext cx="2914650" cy="161645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54231-EA0A-4490-9475-E2E4E680FC4E}"/>
              </a:ext>
            </a:extLst>
          </p:cNvPr>
          <p:cNvSpPr>
            <a:spLocks noGrp="1"/>
          </p:cNvSpPr>
          <p:nvPr>
            <p:ph type="title"/>
          </p:nvPr>
        </p:nvSpPr>
        <p:spPr/>
        <p:txBody>
          <a:bodyPr>
            <a:normAutofit/>
          </a:bodyPr>
          <a:lstStyle/>
          <a:p>
            <a:r>
              <a:rPr lang="en-US" sz="800" dirty="0"/>
              <a:t>.</a:t>
            </a:r>
            <a:endParaRPr lang="en-IN" sz="800" dirty="0"/>
          </a:p>
        </p:txBody>
      </p:sp>
      <p:sp>
        <p:nvSpPr>
          <p:cNvPr id="3" name="Content Placeholder 2">
            <a:extLst>
              <a:ext uri="{FF2B5EF4-FFF2-40B4-BE49-F238E27FC236}">
                <a16:creationId xmlns:a16="http://schemas.microsoft.com/office/drawing/2014/main" id="{3B0D8549-627F-42AD-9846-39003584D7E5}"/>
              </a:ext>
            </a:extLst>
          </p:cNvPr>
          <p:cNvSpPr>
            <a:spLocks noGrp="1"/>
          </p:cNvSpPr>
          <p:nvPr>
            <p:ph idx="1"/>
          </p:nvPr>
        </p:nvSpPr>
        <p:spPr>
          <a:xfrm>
            <a:off x="171450" y="1384741"/>
            <a:ext cx="8801100" cy="5108052"/>
          </a:xfrm>
        </p:spPr>
        <p:txBody>
          <a:bodyPr>
            <a:normAutofit/>
          </a:bodyPr>
          <a:lstStyle/>
          <a:p>
            <a:pPr marL="0" indent="0" algn="just">
              <a:buNone/>
            </a:pPr>
            <a:endParaRPr lang="en-US" sz="2200" dirty="0">
              <a:latin typeface="Times New Roman" panose="02020603050405020304" pitchFamily="18" charset="0"/>
              <a:cs typeface="Times New Roman" panose="02020603050405020304" pitchFamily="18" charset="0"/>
            </a:endParaRPr>
          </a:p>
          <a:p>
            <a:pPr marL="0" indent="0" algn="just">
              <a:buNone/>
            </a:pPr>
            <a:endParaRPr lang="en-US" sz="3000" dirty="0">
              <a:solidFill>
                <a:schemeClr val="tx2"/>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B746C13-ED11-D012-0274-1376B0941EC0}"/>
              </a:ext>
            </a:extLst>
          </p:cNvPr>
          <p:cNvSpPr txBox="1"/>
          <p:nvPr/>
        </p:nvSpPr>
        <p:spPr>
          <a:xfrm>
            <a:off x="304800" y="1752600"/>
            <a:ext cx="5562600" cy="1877437"/>
          </a:xfrm>
          <a:prstGeom prst="rect">
            <a:avLst/>
          </a:prstGeom>
          <a:noFill/>
        </p:spPr>
        <p:txBody>
          <a:bodyPr wrap="square">
            <a:spAutoFit/>
          </a:bodyPr>
          <a:lstStyle/>
          <a:p>
            <a:pPr marL="0" indent="0" algn="just">
              <a:buNone/>
            </a:pPr>
            <a:r>
              <a:rPr lang="en-US" sz="2800" b="1" i="0" dirty="0">
                <a:solidFill>
                  <a:schemeClr val="tx2"/>
                </a:solidFill>
                <a:effectLst/>
                <a:latin typeface="Times New Roman" panose="02020603050405020304" pitchFamily="18" charset="0"/>
                <a:cs typeface="Times New Roman" panose="02020603050405020304" pitchFamily="18" charset="0"/>
              </a:rPr>
              <a:t>DHT11 Sensor </a:t>
            </a:r>
            <a:endParaRPr lang="en-US" sz="2400" b="0" i="0" dirty="0">
              <a:solidFill>
                <a:schemeClr val="tx2"/>
              </a:solidFill>
              <a:effectLst/>
              <a:latin typeface="Times New Roman" panose="02020603050405020304" pitchFamily="18" charset="0"/>
              <a:cs typeface="Times New Roman" panose="02020603050405020304" pitchFamily="18" charset="0"/>
            </a:endParaRPr>
          </a:p>
          <a:p>
            <a:pPr marL="0" indent="0" algn="just">
              <a:buNone/>
            </a:pPr>
            <a:r>
              <a:rPr lang="en-US" sz="2200" b="0" i="0" dirty="0">
                <a:effectLst/>
                <a:latin typeface="Times New Roman" panose="02020603050405020304" pitchFamily="18" charset="0"/>
                <a:cs typeface="Times New Roman" panose="02020603050405020304" pitchFamily="18" charset="0"/>
              </a:rPr>
              <a:t>The DHT11 sensor is a digital temperature and humidity sensor commonly used in projects and applications that require monitoring of environmental conditions.</a:t>
            </a:r>
          </a:p>
        </p:txBody>
      </p:sp>
      <p:sp>
        <p:nvSpPr>
          <p:cNvPr id="7" name="TextBox 6">
            <a:extLst>
              <a:ext uri="{FF2B5EF4-FFF2-40B4-BE49-F238E27FC236}">
                <a16:creationId xmlns:a16="http://schemas.microsoft.com/office/drawing/2014/main" id="{DD0D4832-C81D-9BD6-41C4-475318D71CB5}"/>
              </a:ext>
            </a:extLst>
          </p:cNvPr>
          <p:cNvSpPr txBox="1"/>
          <p:nvPr/>
        </p:nvSpPr>
        <p:spPr>
          <a:xfrm>
            <a:off x="3505200" y="4267200"/>
            <a:ext cx="5181600" cy="1200329"/>
          </a:xfrm>
          <a:prstGeom prst="rect">
            <a:avLst/>
          </a:prstGeom>
          <a:noFill/>
        </p:spPr>
        <p:txBody>
          <a:bodyPr wrap="square">
            <a:spAutoFit/>
          </a:bodyPr>
          <a:lstStyle/>
          <a:p>
            <a:pPr marL="0" indent="0" algn="just">
              <a:buNone/>
            </a:pPr>
            <a:r>
              <a:rPr lang="en-US" sz="2800" dirty="0">
                <a:solidFill>
                  <a:schemeClr val="tx2"/>
                </a:solidFill>
                <a:latin typeface="Times New Roman" panose="02020603050405020304" pitchFamily="18" charset="0"/>
                <a:cs typeface="Times New Roman" panose="02020603050405020304" pitchFamily="18" charset="0"/>
              </a:rPr>
              <a:t>Relay Module</a:t>
            </a:r>
          </a:p>
          <a:p>
            <a:pPr marL="0" indent="0" algn="just">
              <a:buNone/>
            </a:pPr>
            <a:r>
              <a:rPr lang="en-US" sz="2200" b="0" i="0" dirty="0">
                <a:effectLst/>
                <a:latin typeface="Times New Roman" panose="02020603050405020304" pitchFamily="18" charset="0"/>
                <a:cs typeface="Times New Roman" panose="02020603050405020304" pitchFamily="18" charset="0"/>
              </a:rPr>
              <a:t> A relay module is an electrical switch that is operated by an electromagnet.</a:t>
            </a:r>
          </a:p>
        </p:txBody>
      </p:sp>
      <p:pic>
        <p:nvPicPr>
          <p:cNvPr id="1026" name="Picture 2" descr="DHT11 Temperature and Humidity Sensor Module for Arduino Raspberry Pi :  Amazon.in: Industrial &amp; Scientific">
            <a:extLst>
              <a:ext uri="{FF2B5EF4-FFF2-40B4-BE49-F238E27FC236}">
                <a16:creationId xmlns:a16="http://schemas.microsoft.com/office/drawing/2014/main" id="{547A9DB1-3293-749C-5A5F-03D2807C29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3175" y="1795642"/>
            <a:ext cx="2133600"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1 Channel Relay Module 5V low level trigger interface Board Shield For PIC  AVR DSP ARM MCU Arduino : Amazon.in: Industrial &amp; Scientific">
            <a:extLst>
              <a:ext uri="{FF2B5EF4-FFF2-40B4-BE49-F238E27FC236}">
                <a16:creationId xmlns:a16="http://schemas.microsoft.com/office/drawing/2014/main" id="{5C5FBB46-4F7B-ED72-C5FA-17F1A90248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050" y="3876764"/>
            <a:ext cx="2305050" cy="19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32909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940</TotalTime>
  <Words>721</Words>
  <Application>Microsoft Office PowerPoint</Application>
  <PresentationFormat>On-screen Show (4:3)</PresentationFormat>
  <Paragraphs>162</Paragraphs>
  <Slides>16</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Arimo</vt:lpstr>
      <vt:lpstr>Bookman Old Style</vt:lpstr>
      <vt:lpstr>Calibri</vt:lpstr>
      <vt:lpstr>Söhne</vt:lpstr>
      <vt:lpstr>T3Font_1</vt:lpstr>
      <vt:lpstr>Times New Roman</vt:lpstr>
      <vt:lpstr>Wingdings</vt:lpstr>
      <vt:lpstr>Office Theme</vt:lpstr>
      <vt:lpstr>PowerPoint Presentation</vt:lpstr>
      <vt:lpstr>CONTENTS</vt:lpstr>
      <vt:lpstr>.</vt:lpstr>
      <vt:lpstr>PowerPoint Presentation</vt:lpstr>
      <vt:lpstr>.</vt:lpstr>
      <vt:lpstr>Nodemcu ESP8266 </vt:lpstr>
      <vt:lpstr>PIN DIAGRAM FOR NODEMCU ESP8266</vt:lpstr>
      <vt:lpstr>PowerPoint Presentation</vt:lpstr>
      <vt:lpstr>.</vt:lpstr>
      <vt:lpstr>.</vt:lpstr>
      <vt:lpstr>.</vt:lpstr>
      <vt:lpstr>.</vt:lpstr>
      <vt:lpstr>PowerPoint Presentation</vt:lpstr>
      <vt:lpstr>.</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dc:title>
  <dc:creator>AJAY</dc:creator>
  <cp:lastModifiedBy>sahithi k</cp:lastModifiedBy>
  <cp:revision>52</cp:revision>
  <dcterms:created xsi:type="dcterms:W3CDTF">2006-08-16T00:00:00Z</dcterms:created>
  <dcterms:modified xsi:type="dcterms:W3CDTF">2023-08-07T07:22:15Z</dcterms:modified>
</cp:coreProperties>
</file>