
<file path=[Content_Types].xml><?xml version="1.0" encoding="utf-8"?>
<Types xmlns="http://schemas.openxmlformats.org/package/2006/content-types">
  <Default Extension="fntdata" ContentType="application/x-fontdata"/>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9.jpg" ContentType="image/jpeg"/>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720"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18288000" cy="10287000"/>
  <p:notesSz cx="6858000" cy="9144000"/>
  <p:embeddedFontLst>
    <p:embeddedFont>
      <p:font typeface="Times New Roman Bold" panose="02020803070505020304" pitchFamily="18" charset="0"/>
      <p:regular r:id="rId24"/>
      <p:bold r:id="rId25"/>
    </p:embeddedFont>
    <p:embeddedFont>
      <p:font typeface="Times New Roman Bold Italics"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EA563C-C036-440E-8343-85B14391D9B3}" type="datetimeFigureOut">
              <a:rPr lang="en-IN" smtClean="0"/>
              <a:t>01-06-2025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0BD782-C165-45EE-AD4D-7534D2EB5398}" type="slidenum">
              <a:rPr lang="en-IN" smtClean="0"/>
              <a:t>‹#›</a:t>
            </a:fld>
            <a:endParaRPr lang="en-IN"/>
          </a:p>
        </p:txBody>
      </p:sp>
    </p:spTree>
    <p:extLst>
      <p:ext uri="{BB962C8B-B14F-4D97-AF65-F5344CB8AC3E}">
        <p14:creationId xmlns:p14="http://schemas.microsoft.com/office/powerpoint/2010/main" val="543538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510BD782-C165-45EE-AD4D-7534D2EB5398}" type="slidenum">
              <a:rPr lang="en-IN" smtClean="0"/>
              <a:t>1</a:t>
            </a:fld>
            <a:endParaRPr lang="en-IN"/>
          </a:p>
        </p:txBody>
      </p:sp>
    </p:spTree>
    <p:extLst>
      <p:ext uri="{BB962C8B-B14F-4D97-AF65-F5344CB8AC3E}">
        <p14:creationId xmlns:p14="http://schemas.microsoft.com/office/powerpoint/2010/main" val="1657405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D79063-BC3F-BFBE-6824-952030EB69BC}"/>
              </a:ext>
            </a:extLst>
          </p:cNvPr>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IN"/>
          </a:p>
        </p:txBody>
      </p:sp>
      <p:sp>
        <p:nvSpPr>
          <p:cNvPr id="3" name="Subtitle 2">
            <a:extLst>
              <a:ext uri="{FF2B5EF4-FFF2-40B4-BE49-F238E27FC236}">
                <a16:creationId xmlns:a16="http://schemas.microsoft.com/office/drawing/2014/main" id="{E96786ED-D48F-5269-2E37-9EEC444F0D16}"/>
              </a:ext>
            </a:extLst>
          </p:cNvPr>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041274D-B4FB-2C25-9CCD-F10C1432D376}"/>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5" name="Footer Placeholder 4">
            <a:extLst>
              <a:ext uri="{FF2B5EF4-FFF2-40B4-BE49-F238E27FC236}">
                <a16:creationId xmlns:a16="http://schemas.microsoft.com/office/drawing/2014/main" id="{A728B415-29E4-82EE-545A-6DD2DE23EC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1933657-9D5A-277A-84C7-8FB76BBC4E49}"/>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714365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70FBA-AE5F-0989-30A8-D1F0063E380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A56313F-3A7F-A94D-3345-E00A5B1652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F8546E7-C40C-8943-31F1-C0EFA9858588}"/>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5" name="Footer Placeholder 4">
            <a:extLst>
              <a:ext uri="{FF2B5EF4-FFF2-40B4-BE49-F238E27FC236}">
                <a16:creationId xmlns:a16="http://schemas.microsoft.com/office/drawing/2014/main" id="{469F2733-1C1E-4142-9480-D93EDA07FC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DCDFFC3-C349-80FF-0092-6616C255309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813695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D44B379-F2A6-4B59-FB6C-915AF6C38B01}"/>
              </a:ext>
            </a:extLst>
          </p:cNvPr>
          <p:cNvSpPr>
            <a:spLocks noGrp="1"/>
          </p:cNvSpPr>
          <p:nvPr>
            <p:ph type="title" orient="vert"/>
          </p:nvPr>
        </p:nvSpPr>
        <p:spPr>
          <a:xfrm>
            <a:off x="13087350" y="547688"/>
            <a:ext cx="3943350" cy="8717757"/>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D721E94-555D-10C0-88F7-F1DB69782FB0}"/>
              </a:ext>
            </a:extLst>
          </p:cNvPr>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5186F-FB35-9717-0E9F-74D250A2AD27}"/>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5" name="Footer Placeholder 4">
            <a:extLst>
              <a:ext uri="{FF2B5EF4-FFF2-40B4-BE49-F238E27FC236}">
                <a16:creationId xmlns:a16="http://schemas.microsoft.com/office/drawing/2014/main" id="{99DA7E48-7244-B351-8184-4DA4E8CB72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7514BB-C1AB-B766-BB2A-B0D19B895AF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2557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843BC-8376-2699-058A-FDE1A2F69FC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49C1CE8-000F-7CF2-4C0F-FA81919E3A9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4787173-EED9-BD22-7C00-61E340F3660B}"/>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5" name="Footer Placeholder 4">
            <a:extLst>
              <a:ext uri="{FF2B5EF4-FFF2-40B4-BE49-F238E27FC236}">
                <a16:creationId xmlns:a16="http://schemas.microsoft.com/office/drawing/2014/main" id="{4620A67D-3D3F-87D6-27DB-FEDA6336E8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4D4C06D-A464-2D70-001D-29E249D7BE15}"/>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123966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1AECB-7132-F25C-F1B5-4A85ED8E07DE}"/>
              </a:ext>
            </a:extLst>
          </p:cNvPr>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B33D0BF-4C42-AF16-DF72-AD95042D8842}"/>
              </a:ext>
            </a:extLst>
          </p:cNvPr>
          <p:cNvSpPr>
            <a:spLocks noGrp="1"/>
          </p:cNvSpPr>
          <p:nvPr>
            <p:ph type="body" idx="1"/>
          </p:nvPr>
        </p:nvSpPr>
        <p:spPr>
          <a:xfrm>
            <a:off x="1247775" y="6884195"/>
            <a:ext cx="15773400" cy="2250281"/>
          </a:xfrm>
        </p:spPr>
        <p:txBody>
          <a:bodyPr/>
          <a:lstStyle>
            <a:lvl1pPr marL="0" indent="0">
              <a:buNone/>
              <a:defRPr sz="3600">
                <a:solidFill>
                  <a:schemeClr val="tx1">
                    <a:tint val="75000"/>
                  </a:schemeClr>
                </a:solidFill>
              </a:defRPr>
            </a:lvl1pPr>
            <a:lvl2pPr marL="685800" indent="0">
              <a:buNone/>
              <a:defRPr sz="30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38B5FE0-F28E-B2D4-537F-D9D0F28797B0}"/>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5" name="Footer Placeholder 4">
            <a:extLst>
              <a:ext uri="{FF2B5EF4-FFF2-40B4-BE49-F238E27FC236}">
                <a16:creationId xmlns:a16="http://schemas.microsoft.com/office/drawing/2014/main" id="{B0ADF53A-0E5F-232C-8E60-3FD6F1FBA1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EB3EC9-43E9-8A49-4F69-4FFFDA50607D}"/>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7770545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9FEE7-1A73-9B8F-4B34-2E36A8FF425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ADFBA51-B407-A6AE-546C-ACB60C942F49}"/>
              </a:ext>
            </a:extLst>
          </p:cNvPr>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B78179-8B50-0EDC-C6FF-577378D5B83C}"/>
              </a:ext>
            </a:extLst>
          </p:cNvPr>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E17964E-7096-B2AC-EEA3-3F9B8B8D72BA}"/>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6" name="Footer Placeholder 5">
            <a:extLst>
              <a:ext uri="{FF2B5EF4-FFF2-40B4-BE49-F238E27FC236}">
                <a16:creationId xmlns:a16="http://schemas.microsoft.com/office/drawing/2014/main" id="{18041B53-B1C7-8815-8C4F-BE9D53AC602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18B66-3108-7851-B6C0-00732A2DA31E}"/>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7794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FCAA9-9E1A-70D2-9DF7-507C79406EED}"/>
              </a:ext>
            </a:extLst>
          </p:cNvPr>
          <p:cNvSpPr>
            <a:spLocks noGrp="1"/>
          </p:cNvSpPr>
          <p:nvPr>
            <p:ph type="title"/>
          </p:nvPr>
        </p:nvSpPr>
        <p:spPr>
          <a:xfrm>
            <a:off x="1259682" y="547688"/>
            <a:ext cx="15773400" cy="1988345"/>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04DBDE-7328-31CB-5237-C5A106B57342}"/>
              </a:ext>
            </a:extLst>
          </p:cNvPr>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a:extLst>
              <a:ext uri="{FF2B5EF4-FFF2-40B4-BE49-F238E27FC236}">
                <a16:creationId xmlns:a16="http://schemas.microsoft.com/office/drawing/2014/main" id="{61126127-1180-FDA1-B32F-0CBEA75C8D59}"/>
              </a:ext>
            </a:extLst>
          </p:cNvPr>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2045457-2FE3-7087-3B98-8DCC9F0675F2}"/>
              </a:ext>
            </a:extLst>
          </p:cNvPr>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a:extLst>
              <a:ext uri="{FF2B5EF4-FFF2-40B4-BE49-F238E27FC236}">
                <a16:creationId xmlns:a16="http://schemas.microsoft.com/office/drawing/2014/main" id="{71D43AB8-B10F-293E-FBDA-E3D0F12EE15A}"/>
              </a:ext>
            </a:extLst>
          </p:cNvPr>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945709D-9C1E-E602-7FF2-E4C53E395A6C}"/>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8" name="Footer Placeholder 7">
            <a:extLst>
              <a:ext uri="{FF2B5EF4-FFF2-40B4-BE49-F238E27FC236}">
                <a16:creationId xmlns:a16="http://schemas.microsoft.com/office/drawing/2014/main" id="{8FE9F5A7-B45A-08D5-B7A5-B4B5ACC92DF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4790960-966A-54EE-283F-3501351BED0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59472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FBC36-FBF4-FD48-88F2-D6F5E90F3D6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8DF66DA-85C6-776F-39F4-B6AFE3CE137D}"/>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4" name="Footer Placeholder 3">
            <a:extLst>
              <a:ext uri="{FF2B5EF4-FFF2-40B4-BE49-F238E27FC236}">
                <a16:creationId xmlns:a16="http://schemas.microsoft.com/office/drawing/2014/main" id="{B2A3C77C-8491-0DF1-F0C6-70A5FC0FA30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46D22D5-0CF9-CCC8-1F66-5F4757074D27}"/>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885943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FA298EA-95E7-2E90-ECB7-67EC7CF1B96B}"/>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3" name="Footer Placeholder 2">
            <a:extLst>
              <a:ext uri="{FF2B5EF4-FFF2-40B4-BE49-F238E27FC236}">
                <a16:creationId xmlns:a16="http://schemas.microsoft.com/office/drawing/2014/main" id="{6A9CE57E-2C33-65D2-3866-6A88162CE66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7C817C3-22A6-E609-6DD6-0D566EB547A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905081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83E8E-F1D0-1AC7-5CAD-E7F9CF1654E2}"/>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94A2385-D999-79B9-2BDC-1D028D0215FB}"/>
              </a:ext>
            </a:extLst>
          </p:cNvPr>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E14D28F-60C7-AC10-773D-6D6D68766146}"/>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FF27A275-16DA-A51F-45BF-3ADD889888FF}"/>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6" name="Footer Placeholder 5">
            <a:extLst>
              <a:ext uri="{FF2B5EF4-FFF2-40B4-BE49-F238E27FC236}">
                <a16:creationId xmlns:a16="http://schemas.microsoft.com/office/drawing/2014/main" id="{4210A1FA-890C-7C91-BBA8-D082BAFA3DB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3B0A4-9AF2-94B5-0CC1-0A9864F17143}"/>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4299499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AB487-C68E-D6FC-7D9E-B8F046050593}"/>
              </a:ext>
            </a:extLst>
          </p:cNvPr>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91AF6E1-DFEA-E4CE-0E70-202EF812724D}"/>
              </a:ext>
            </a:extLst>
          </p:cNvPr>
          <p:cNvSpPr>
            <a:spLocks noGrp="1"/>
          </p:cNvSpPr>
          <p:nvPr>
            <p:ph type="pic" idx="1"/>
          </p:nvPr>
        </p:nvSpPr>
        <p:spPr>
          <a:xfrm>
            <a:off x="7774782" y="1481138"/>
            <a:ext cx="9258300" cy="7310438"/>
          </a:xfrm>
        </p:spPr>
        <p:txBody>
          <a:bodyPr/>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endParaRPr lang="en-IN"/>
          </a:p>
        </p:txBody>
      </p:sp>
      <p:sp>
        <p:nvSpPr>
          <p:cNvPr id="4" name="Text Placeholder 3">
            <a:extLst>
              <a:ext uri="{FF2B5EF4-FFF2-40B4-BE49-F238E27FC236}">
                <a16:creationId xmlns:a16="http://schemas.microsoft.com/office/drawing/2014/main" id="{7E94AB21-820D-0729-4AF6-498C71DC37F9}"/>
              </a:ext>
            </a:extLst>
          </p:cNvPr>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a:extLst>
              <a:ext uri="{FF2B5EF4-FFF2-40B4-BE49-F238E27FC236}">
                <a16:creationId xmlns:a16="http://schemas.microsoft.com/office/drawing/2014/main" id="{70030384-8920-37FE-124D-7AD8601000BF}"/>
              </a:ext>
            </a:extLst>
          </p:cNvPr>
          <p:cNvSpPr>
            <a:spLocks noGrp="1"/>
          </p:cNvSpPr>
          <p:nvPr>
            <p:ph type="dt" sz="half" idx="10"/>
          </p:nvPr>
        </p:nvSpPr>
        <p:spPr/>
        <p:txBody>
          <a:bodyPr/>
          <a:lstStyle/>
          <a:p>
            <a:fld id="{1D8BD707-D9CF-40AE-B4C6-C98DA3205C09}" type="datetimeFigureOut">
              <a:rPr lang="en-US" smtClean="0"/>
              <a:pPr/>
              <a:t>6/1/2025</a:t>
            </a:fld>
            <a:endParaRPr lang="en-US"/>
          </a:p>
        </p:txBody>
      </p:sp>
      <p:sp>
        <p:nvSpPr>
          <p:cNvPr id="6" name="Footer Placeholder 5">
            <a:extLst>
              <a:ext uri="{FF2B5EF4-FFF2-40B4-BE49-F238E27FC236}">
                <a16:creationId xmlns:a16="http://schemas.microsoft.com/office/drawing/2014/main" id="{866BB4DE-4824-C2A1-F651-FE867E8BAF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82A621-2122-D6B0-87A5-EC48AA5863D0}"/>
              </a:ext>
            </a:extLst>
          </p:cNvPr>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8090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FD7A521-E53C-C568-1970-50132EF422A6}"/>
              </a:ext>
            </a:extLst>
          </p:cNvPr>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72CE577-8940-D891-46A9-4DC0238E9859}"/>
              </a:ext>
            </a:extLst>
          </p:cNvPr>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C8A2696-877D-B928-4566-0FA37E683960}"/>
              </a:ext>
            </a:extLst>
          </p:cNvPr>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75000"/>
                  </a:schemeClr>
                </a:solidFill>
              </a:defRPr>
            </a:lvl1pPr>
          </a:lstStyle>
          <a:p>
            <a:fld id="{1D8BD707-D9CF-40AE-B4C6-C98DA3205C09}" type="datetimeFigureOut">
              <a:rPr lang="en-US" smtClean="0"/>
              <a:pPr/>
              <a:t>6/1/2025</a:t>
            </a:fld>
            <a:endParaRPr lang="en-US"/>
          </a:p>
        </p:txBody>
      </p:sp>
      <p:sp>
        <p:nvSpPr>
          <p:cNvPr id="5" name="Footer Placeholder 4">
            <a:extLst>
              <a:ext uri="{FF2B5EF4-FFF2-40B4-BE49-F238E27FC236}">
                <a16:creationId xmlns:a16="http://schemas.microsoft.com/office/drawing/2014/main" id="{1B1B439F-4CE9-B590-52B0-7C54ECE88219}"/>
              </a:ext>
            </a:extLst>
          </p:cNvPr>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0EFB90-AEFA-5078-D795-E7FEB7B7AEDF}"/>
              </a:ext>
            </a:extLst>
          </p:cNvPr>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9418248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2.jpg"/></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2269089" y="2409995"/>
            <a:ext cx="13360573" cy="3322407"/>
            <a:chOff x="0" y="66675"/>
            <a:chExt cx="22241383" cy="6697486"/>
          </a:xfrm>
        </p:grpSpPr>
        <p:sp>
          <p:nvSpPr>
            <p:cNvPr id="3" name="Freeform 3"/>
            <p:cNvSpPr/>
            <p:nvPr/>
          </p:nvSpPr>
          <p:spPr>
            <a:xfrm>
              <a:off x="0" y="828737"/>
              <a:ext cx="22241381" cy="5935424"/>
            </a:xfrm>
            <a:custGeom>
              <a:avLst/>
              <a:gdLst/>
              <a:ahLst/>
              <a:cxnLst/>
              <a:rect l="l" t="t" r="r" b="b"/>
              <a:pathLst>
                <a:path w="22241382" h="5935424">
                  <a:moveTo>
                    <a:pt x="0" y="0"/>
                  </a:moveTo>
                  <a:lnTo>
                    <a:pt x="22241382" y="0"/>
                  </a:lnTo>
                  <a:lnTo>
                    <a:pt x="22241382" y="5935424"/>
                  </a:lnTo>
                  <a:lnTo>
                    <a:pt x="0" y="5935424"/>
                  </a:lnTo>
                  <a:close/>
                </a:path>
              </a:pathLst>
            </a:custGeom>
            <a:solidFill>
              <a:srgbClr val="000000">
                <a:alpha val="0"/>
              </a:srgbClr>
            </a:solidFill>
          </p:spPr>
        </p:sp>
        <p:sp>
          <p:nvSpPr>
            <p:cNvPr id="4" name="TextBox 4"/>
            <p:cNvSpPr txBox="1"/>
            <p:nvPr/>
          </p:nvSpPr>
          <p:spPr>
            <a:xfrm>
              <a:off x="0" y="66675"/>
              <a:ext cx="22241383" cy="5868749"/>
            </a:xfrm>
            <a:prstGeom prst="rect">
              <a:avLst/>
            </a:prstGeom>
          </p:spPr>
          <p:txBody>
            <a:bodyPr lIns="0" tIns="0" rIns="0" bIns="0" rtlCol="0" anchor="t"/>
            <a:lstStyle/>
            <a:p>
              <a:pPr algn="ctr">
                <a:lnSpc>
                  <a:spcPts val="6234"/>
                </a:lnSpc>
              </a:pPr>
              <a:endParaRPr dirty="0"/>
            </a:p>
            <a:p>
              <a:pPr algn="ctr">
                <a:lnSpc>
                  <a:spcPts val="9799"/>
                </a:lnSpc>
              </a:pPr>
              <a:r>
                <a:rPr lang="en-US" sz="5400" b="1" dirty="0">
                  <a:solidFill>
                    <a:srgbClr val="000000"/>
                  </a:solidFill>
                  <a:latin typeface="Times New Roman" panose="02020603050405020304" pitchFamily="18" charset="0"/>
                  <a:ea typeface="Times New Roman Bold Italics"/>
                  <a:cs typeface="Times New Roman" panose="02020603050405020304" pitchFamily="18" charset="0"/>
                  <a:sym typeface="Times New Roman Bold Italics"/>
                </a:rPr>
                <a:t>Detecting Fake Profiles on Social Networks Using Machine Learning and NLP</a:t>
              </a:r>
            </a:p>
            <a:p>
              <a:pPr algn="ctr">
                <a:lnSpc>
                  <a:spcPts val="3499"/>
                </a:lnSpc>
              </a:pPr>
              <a:endParaRPr lang="en-US" sz="6998" b="1" i="1" dirty="0">
                <a:solidFill>
                  <a:srgbClr val="000000"/>
                </a:solidFill>
                <a:latin typeface="Times New Roman Bold Italics"/>
                <a:ea typeface="Times New Roman Bold Italics"/>
                <a:cs typeface="Times New Roman Bold Italics"/>
                <a:sym typeface="Times New Roman Bold Italics"/>
              </a:endParaRPr>
            </a:p>
          </p:txBody>
        </p:sp>
      </p:grpSp>
      <p:grpSp>
        <p:nvGrpSpPr>
          <p:cNvPr id="5" name="Group 5"/>
          <p:cNvGrpSpPr/>
          <p:nvPr/>
        </p:nvGrpSpPr>
        <p:grpSpPr>
          <a:xfrm>
            <a:off x="11811000" y="7044139"/>
            <a:ext cx="5448301" cy="3711577"/>
            <a:chOff x="-535341" y="-195173"/>
            <a:chExt cx="7165838" cy="4881625"/>
          </a:xfrm>
        </p:grpSpPr>
        <p:sp>
          <p:nvSpPr>
            <p:cNvPr id="6" name="Freeform 6"/>
            <p:cNvSpPr/>
            <p:nvPr/>
          </p:nvSpPr>
          <p:spPr>
            <a:xfrm>
              <a:off x="0" y="0"/>
              <a:ext cx="6630497" cy="4686452"/>
            </a:xfrm>
            <a:custGeom>
              <a:avLst/>
              <a:gdLst/>
              <a:ahLst/>
              <a:cxnLst/>
              <a:rect l="l" t="t" r="r" b="b"/>
              <a:pathLst>
                <a:path w="6630497" h="4686452">
                  <a:moveTo>
                    <a:pt x="0" y="0"/>
                  </a:moveTo>
                  <a:lnTo>
                    <a:pt x="6630497" y="0"/>
                  </a:lnTo>
                  <a:lnTo>
                    <a:pt x="6630497" y="4686452"/>
                  </a:lnTo>
                  <a:lnTo>
                    <a:pt x="0" y="4686452"/>
                  </a:lnTo>
                  <a:close/>
                </a:path>
              </a:pathLst>
            </a:custGeom>
            <a:solidFill>
              <a:srgbClr val="000000">
                <a:alpha val="0"/>
              </a:srgbClr>
            </a:solidFill>
          </p:spPr>
        </p:sp>
        <p:sp>
          <p:nvSpPr>
            <p:cNvPr id="7" name="TextBox 7"/>
            <p:cNvSpPr txBox="1"/>
            <p:nvPr/>
          </p:nvSpPr>
          <p:spPr>
            <a:xfrm>
              <a:off x="-535341" y="-195173"/>
              <a:ext cx="6630496" cy="4800752"/>
            </a:xfrm>
            <a:prstGeom prst="rect">
              <a:avLst/>
            </a:prstGeom>
          </p:spPr>
          <p:txBody>
            <a:bodyPr lIns="0" tIns="0" rIns="0" bIns="0" rtlCol="0" anchor="t"/>
            <a:lstStyle/>
            <a:p>
              <a:pPr algn="ctr">
                <a:lnSpc>
                  <a:spcPts val="3863"/>
                </a:lnSpc>
              </a:pPr>
              <a:r>
                <a:rPr lang="en-US" sz="2760" dirty="0">
                  <a:solidFill>
                    <a:srgbClr val="000000"/>
                  </a:solidFill>
                  <a:latin typeface="Times New Roman"/>
                  <a:ea typeface="Times New Roman"/>
                  <a:cs typeface="Times New Roman"/>
                  <a:sym typeface="Times New Roman"/>
                </a:rPr>
                <a:t>Presented by</a:t>
              </a:r>
            </a:p>
            <a:p>
              <a:pPr algn="ctr">
                <a:lnSpc>
                  <a:spcPts val="3863"/>
                </a:lnSpc>
              </a:pPr>
              <a:r>
                <a:rPr lang="en-US" sz="2760" dirty="0">
                  <a:solidFill>
                    <a:srgbClr val="000000"/>
                  </a:solidFill>
                  <a:latin typeface="Times New Roman"/>
                  <a:ea typeface="Times New Roman"/>
                  <a:cs typeface="Times New Roman"/>
                  <a:sym typeface="Times New Roman"/>
                </a:rPr>
                <a:t>Batch 1:      </a:t>
              </a:r>
            </a:p>
            <a:p>
              <a:pPr algn="ctr">
                <a:lnSpc>
                  <a:spcPts val="3863"/>
                </a:lnSpc>
              </a:pPr>
              <a:r>
                <a:rPr lang="en-US" sz="2760" dirty="0">
                  <a:solidFill>
                    <a:srgbClr val="000000"/>
                  </a:solidFill>
                  <a:latin typeface="Times New Roman"/>
                  <a:ea typeface="Times New Roman"/>
                  <a:cs typeface="Times New Roman"/>
                  <a:sym typeface="Times New Roman"/>
                </a:rPr>
                <a:t>  </a:t>
              </a:r>
              <a:r>
                <a:rPr lang="en-US" sz="2760" dirty="0" err="1">
                  <a:solidFill>
                    <a:srgbClr val="000000"/>
                  </a:solidFill>
                  <a:latin typeface="Times New Roman"/>
                  <a:ea typeface="Times New Roman"/>
                  <a:cs typeface="Times New Roman"/>
                  <a:sym typeface="Times New Roman"/>
                </a:rPr>
                <a:t>J.Jashnavi</a:t>
              </a:r>
              <a:r>
                <a:rPr lang="en-US" sz="2760" dirty="0">
                  <a:solidFill>
                    <a:srgbClr val="000000"/>
                  </a:solidFill>
                  <a:latin typeface="Times New Roman"/>
                  <a:ea typeface="Times New Roman"/>
                  <a:cs typeface="Times New Roman"/>
                  <a:sym typeface="Times New Roman"/>
                </a:rPr>
                <a:t>      22R01A6618</a:t>
              </a:r>
            </a:p>
            <a:p>
              <a:pPr algn="l">
                <a:lnSpc>
                  <a:spcPts val="3863"/>
                </a:lnSpc>
              </a:pPr>
              <a:r>
                <a:rPr lang="en-US" sz="2760" dirty="0">
                  <a:solidFill>
                    <a:srgbClr val="000000"/>
                  </a:solidFill>
                  <a:latin typeface="Times New Roman"/>
                  <a:ea typeface="Times New Roman"/>
                  <a:cs typeface="Times New Roman"/>
                  <a:sym typeface="Times New Roman"/>
                </a:rPr>
                <a:t>       </a:t>
              </a:r>
              <a:r>
                <a:rPr lang="en-US" sz="2760" dirty="0" err="1">
                  <a:solidFill>
                    <a:srgbClr val="000000"/>
                  </a:solidFill>
                  <a:latin typeface="Times New Roman"/>
                  <a:ea typeface="Times New Roman"/>
                  <a:cs typeface="Times New Roman"/>
                  <a:sym typeface="Times New Roman"/>
                </a:rPr>
                <a:t>A.Sahithya</a:t>
              </a:r>
              <a:r>
                <a:rPr lang="en-US" sz="2760" dirty="0">
                  <a:solidFill>
                    <a:srgbClr val="000000"/>
                  </a:solidFill>
                  <a:latin typeface="Times New Roman"/>
                  <a:ea typeface="Times New Roman"/>
                  <a:cs typeface="Times New Roman"/>
                  <a:sym typeface="Times New Roman"/>
                </a:rPr>
                <a:t>     22R01A6667</a:t>
              </a:r>
            </a:p>
            <a:p>
              <a:pPr algn="l">
                <a:lnSpc>
                  <a:spcPts val="3863"/>
                </a:lnSpc>
              </a:pPr>
              <a:r>
                <a:rPr lang="en-US" sz="2760" dirty="0">
                  <a:solidFill>
                    <a:srgbClr val="000000"/>
                  </a:solidFill>
                  <a:latin typeface="Times New Roman"/>
                  <a:ea typeface="Times New Roman"/>
                  <a:cs typeface="Times New Roman"/>
                  <a:sym typeface="Times New Roman"/>
                </a:rPr>
                <a:t>       </a:t>
              </a:r>
              <a:r>
                <a:rPr lang="en-US" sz="2760" dirty="0" err="1">
                  <a:solidFill>
                    <a:srgbClr val="000000"/>
                  </a:solidFill>
                  <a:latin typeface="Times New Roman"/>
                  <a:ea typeface="Times New Roman"/>
                  <a:cs typeface="Times New Roman"/>
                  <a:sym typeface="Times New Roman"/>
                </a:rPr>
                <a:t>R.Likitha</a:t>
              </a:r>
              <a:r>
                <a:rPr lang="en-US" sz="2760" dirty="0">
                  <a:solidFill>
                    <a:srgbClr val="000000"/>
                  </a:solidFill>
                  <a:latin typeface="Times New Roman"/>
                  <a:ea typeface="Times New Roman"/>
                  <a:cs typeface="Times New Roman"/>
                  <a:sym typeface="Times New Roman"/>
                </a:rPr>
                <a:t>        22R01A66J0</a:t>
              </a:r>
            </a:p>
          </p:txBody>
        </p:sp>
      </p:grpSp>
      <p:sp>
        <p:nvSpPr>
          <p:cNvPr id="8" name="TextBox 8"/>
          <p:cNvSpPr txBox="1"/>
          <p:nvPr/>
        </p:nvSpPr>
        <p:spPr>
          <a:xfrm>
            <a:off x="1735790" y="5793891"/>
            <a:ext cx="13893872" cy="798194"/>
          </a:xfrm>
          <a:prstGeom prst="rect">
            <a:avLst/>
          </a:prstGeom>
        </p:spPr>
        <p:txBody>
          <a:bodyPr lIns="0" tIns="0" rIns="0" bIns="0" rtlCol="0" anchor="t">
            <a:spAutoFit/>
          </a:bodyPr>
          <a:lstStyle/>
          <a:p>
            <a:pPr algn="ctr">
              <a:lnSpc>
                <a:spcPts val="5880"/>
              </a:lnSpc>
              <a:spcBef>
                <a:spcPct val="0"/>
              </a:spcBef>
            </a:pPr>
            <a:r>
              <a:rPr lang="en-US" sz="4200" b="1">
                <a:solidFill>
                  <a:srgbClr val="000000"/>
                </a:solidFill>
                <a:latin typeface="Times New Roman Bold"/>
                <a:ea typeface="Times New Roman Bold"/>
                <a:cs typeface="Times New Roman Bold"/>
                <a:sym typeface="Times New Roman Bold"/>
              </a:rPr>
              <a:t>CSM-C</a:t>
            </a:r>
          </a:p>
        </p:txBody>
      </p:sp>
      <p:sp>
        <p:nvSpPr>
          <p:cNvPr id="9" name="TextBox 9"/>
          <p:cNvSpPr txBox="1"/>
          <p:nvPr/>
        </p:nvSpPr>
        <p:spPr>
          <a:xfrm>
            <a:off x="0" y="7283725"/>
            <a:ext cx="8682726" cy="2261773"/>
          </a:xfrm>
          <a:prstGeom prst="rect">
            <a:avLst/>
          </a:prstGeom>
        </p:spPr>
        <p:txBody>
          <a:bodyPr lIns="0" tIns="0" rIns="0" bIns="0" rtlCol="0" anchor="t">
            <a:spAutoFit/>
          </a:bodyPr>
          <a:lstStyle/>
          <a:p>
            <a:pPr algn="ctr">
              <a:lnSpc>
                <a:spcPts val="4549"/>
              </a:lnSpc>
            </a:pPr>
            <a:r>
              <a:rPr lang="en-US" sz="3249" dirty="0">
                <a:solidFill>
                  <a:srgbClr val="000000"/>
                </a:solidFill>
                <a:latin typeface="Times New Roman"/>
                <a:ea typeface="Times New Roman"/>
                <a:cs typeface="Times New Roman"/>
                <a:sym typeface="Times New Roman"/>
              </a:rPr>
              <a:t>Under the Guidance of</a:t>
            </a:r>
          </a:p>
          <a:p>
            <a:pPr algn="ctr">
              <a:lnSpc>
                <a:spcPts val="4549"/>
              </a:lnSpc>
            </a:pPr>
            <a:r>
              <a:rPr lang="en-US" sz="3249" dirty="0">
                <a:solidFill>
                  <a:srgbClr val="000000"/>
                </a:solidFill>
                <a:latin typeface="Times New Roman Bold"/>
                <a:ea typeface="Times New Roman Bold"/>
                <a:cs typeface="Times New Roman Bold"/>
                <a:sym typeface="Times New Roman Bold"/>
              </a:rPr>
              <a:t>Dr. S. Dhanalakshmi</a:t>
            </a:r>
          </a:p>
          <a:p>
            <a:pPr algn="ctr">
              <a:lnSpc>
                <a:spcPts val="4549"/>
              </a:lnSpc>
            </a:pPr>
            <a:r>
              <a:rPr lang="en-US" sz="3249" dirty="0">
                <a:solidFill>
                  <a:srgbClr val="000000"/>
                </a:solidFill>
                <a:latin typeface="Times New Roman Bold"/>
                <a:ea typeface="Times New Roman Bold"/>
                <a:cs typeface="Times New Roman Bold"/>
                <a:sym typeface="Times New Roman Bold"/>
              </a:rPr>
              <a:t>Professor, CSE </a:t>
            </a:r>
          </a:p>
          <a:p>
            <a:pPr algn="ctr">
              <a:lnSpc>
                <a:spcPts val="4549"/>
              </a:lnSpc>
            </a:pPr>
            <a:endParaRPr lang="en-US" sz="3249" b="1" dirty="0">
              <a:solidFill>
                <a:srgbClr val="000000"/>
              </a:solidFill>
              <a:latin typeface="Times New Roman Bold"/>
              <a:ea typeface="Times New Roman Bold"/>
              <a:cs typeface="Times New Roman Bold"/>
              <a:sym typeface="Times New Roman Bold"/>
            </a:endParaRPr>
          </a:p>
        </p:txBody>
      </p:sp>
      <p:sp>
        <p:nvSpPr>
          <p:cNvPr id="19" name="TextBox 18">
            <a:extLst>
              <a:ext uri="{FF2B5EF4-FFF2-40B4-BE49-F238E27FC236}">
                <a16:creationId xmlns:a16="http://schemas.microsoft.com/office/drawing/2014/main" id="{D7E2CD80-21DF-FB57-1DFB-39CCA9501F7C}"/>
              </a:ext>
            </a:extLst>
          </p:cNvPr>
          <p:cNvSpPr txBox="1"/>
          <p:nvPr/>
        </p:nvSpPr>
        <p:spPr>
          <a:xfrm>
            <a:off x="5715000" y="421808"/>
            <a:ext cx="7467600" cy="584775"/>
          </a:xfrm>
          <a:prstGeom prst="rect">
            <a:avLst/>
          </a:prstGeom>
          <a:noFill/>
        </p:spPr>
        <p:txBody>
          <a:bodyPr wrap="square" rtlCol="0">
            <a:spAutoFit/>
          </a:bodyPr>
          <a:lstStyle/>
          <a:p>
            <a:r>
              <a:rPr lang="en-IN" sz="3200" b="1" dirty="0">
                <a:solidFill>
                  <a:srgbClr val="2E3A4F"/>
                </a:solidFill>
                <a:latin typeface="Times New Roman" panose="02020603050405020304" pitchFamily="18" charset="0"/>
                <a:cs typeface="Times New Roman" panose="02020603050405020304" pitchFamily="18" charset="0"/>
              </a:rPr>
              <a:t>CMR</a:t>
            </a:r>
            <a:r>
              <a:rPr lang="en-IN" sz="3200" b="1" spc="15" dirty="0">
                <a:solidFill>
                  <a:srgbClr val="2E3A4F"/>
                </a:solidFill>
                <a:latin typeface="Times New Roman" panose="02020603050405020304" pitchFamily="18" charset="0"/>
                <a:cs typeface="Times New Roman" panose="02020603050405020304" pitchFamily="18" charset="0"/>
              </a:rPr>
              <a:t> </a:t>
            </a:r>
            <a:r>
              <a:rPr lang="en-IN" sz="3200" b="1" dirty="0">
                <a:solidFill>
                  <a:srgbClr val="2E3A4F"/>
                </a:solidFill>
                <a:latin typeface="Times New Roman" panose="02020603050405020304" pitchFamily="18" charset="0"/>
                <a:cs typeface="Times New Roman" panose="02020603050405020304" pitchFamily="18" charset="0"/>
              </a:rPr>
              <a:t>INSTITUTE</a:t>
            </a:r>
            <a:r>
              <a:rPr lang="en-IN" sz="3200" b="1" spc="-70" dirty="0">
                <a:solidFill>
                  <a:srgbClr val="2E3A4F"/>
                </a:solidFill>
                <a:latin typeface="Times New Roman" panose="02020603050405020304" pitchFamily="18" charset="0"/>
                <a:cs typeface="Times New Roman" panose="02020603050405020304" pitchFamily="18" charset="0"/>
              </a:rPr>
              <a:t> </a:t>
            </a:r>
            <a:r>
              <a:rPr lang="en-IN" sz="3200" b="1" dirty="0">
                <a:solidFill>
                  <a:srgbClr val="2E3A4F"/>
                </a:solidFill>
                <a:latin typeface="Times New Roman" panose="02020603050405020304" pitchFamily="18" charset="0"/>
                <a:cs typeface="Times New Roman" panose="02020603050405020304" pitchFamily="18" charset="0"/>
              </a:rPr>
              <a:t>OF</a:t>
            </a:r>
            <a:r>
              <a:rPr lang="en-IN" sz="3200" b="1" spc="-150" dirty="0">
                <a:solidFill>
                  <a:srgbClr val="2E3A4F"/>
                </a:solidFill>
                <a:latin typeface="Times New Roman" panose="02020603050405020304" pitchFamily="18" charset="0"/>
                <a:cs typeface="Times New Roman" panose="02020603050405020304" pitchFamily="18" charset="0"/>
              </a:rPr>
              <a:t> </a:t>
            </a:r>
            <a:r>
              <a:rPr lang="en-IN" sz="3200" b="1" spc="-10" dirty="0">
                <a:solidFill>
                  <a:srgbClr val="2E3A4F"/>
                </a:solidFill>
                <a:latin typeface="Times New Roman" panose="02020603050405020304" pitchFamily="18" charset="0"/>
                <a:cs typeface="Times New Roman" panose="02020603050405020304" pitchFamily="18" charset="0"/>
              </a:rPr>
              <a:t>TECHNOLOGY</a:t>
            </a:r>
          </a:p>
        </p:txBody>
      </p:sp>
      <p:sp>
        <p:nvSpPr>
          <p:cNvPr id="20" name="TextBox 19">
            <a:extLst>
              <a:ext uri="{FF2B5EF4-FFF2-40B4-BE49-F238E27FC236}">
                <a16:creationId xmlns:a16="http://schemas.microsoft.com/office/drawing/2014/main" id="{6C67C234-A3EC-8EAE-6231-6B2776F1381C}"/>
              </a:ext>
            </a:extLst>
          </p:cNvPr>
          <p:cNvSpPr txBox="1"/>
          <p:nvPr/>
        </p:nvSpPr>
        <p:spPr>
          <a:xfrm>
            <a:off x="3886200" y="850590"/>
            <a:ext cx="11125200" cy="2095445"/>
          </a:xfrm>
          <a:prstGeom prst="rect">
            <a:avLst/>
          </a:prstGeom>
          <a:noFill/>
        </p:spPr>
        <p:txBody>
          <a:bodyPr wrap="square" rtlCol="0">
            <a:spAutoFit/>
          </a:bodyPr>
          <a:lstStyle/>
          <a:p>
            <a:pPr marL="6985" algn="ctr">
              <a:lnSpc>
                <a:spcPct val="100000"/>
              </a:lnSpc>
              <a:spcBef>
                <a:spcPts val="65"/>
              </a:spcBef>
            </a:pPr>
            <a:endParaRPr lang="en-IN" b="1" spc="-20" dirty="0">
              <a:latin typeface="Times New Roman"/>
              <a:cs typeface="Times New Roman"/>
            </a:endParaRPr>
          </a:p>
          <a:p>
            <a:pPr marL="6985" algn="ctr">
              <a:lnSpc>
                <a:spcPct val="100000"/>
              </a:lnSpc>
              <a:spcBef>
                <a:spcPts val="65"/>
              </a:spcBef>
            </a:pPr>
            <a:r>
              <a:rPr lang="en-IN" sz="1800" b="1" spc="-20" dirty="0">
                <a:latin typeface="Times New Roman"/>
                <a:cs typeface="Times New Roman"/>
              </a:rPr>
              <a:t>(UGC AUTUNOMOUS)</a:t>
            </a:r>
          </a:p>
          <a:p>
            <a:pPr marL="6985" algn="ctr">
              <a:lnSpc>
                <a:spcPct val="100000"/>
              </a:lnSpc>
              <a:spcBef>
                <a:spcPts val="65"/>
              </a:spcBef>
            </a:pPr>
            <a:r>
              <a:rPr lang="en-IN" b="1" spc="-20" dirty="0">
                <a:latin typeface="Times New Roman"/>
                <a:cs typeface="Times New Roman"/>
              </a:rPr>
              <a:t>Approved by AICTE Permanently Affiliated to JNTU, Hyderabad,</a:t>
            </a:r>
          </a:p>
          <a:p>
            <a:pPr marL="6985" algn="ctr">
              <a:lnSpc>
                <a:spcPct val="100000"/>
              </a:lnSpc>
              <a:spcBef>
                <a:spcPts val="65"/>
              </a:spcBef>
            </a:pPr>
            <a:r>
              <a:rPr lang="en-IN" sz="1800" b="1" spc="-20" dirty="0">
                <a:latin typeface="Times New Roman"/>
                <a:cs typeface="Times New Roman"/>
              </a:rPr>
              <a:t>Accredited by NBA and NACC with A+ Grade</a:t>
            </a:r>
          </a:p>
          <a:p>
            <a:pPr marL="6985" algn="ctr">
              <a:lnSpc>
                <a:spcPct val="100000"/>
              </a:lnSpc>
              <a:spcBef>
                <a:spcPts val="65"/>
              </a:spcBef>
            </a:pPr>
            <a:r>
              <a:rPr lang="en-IN" b="1" spc="-20" dirty="0">
                <a:latin typeface="Times New Roman"/>
                <a:cs typeface="Times New Roman"/>
              </a:rPr>
              <a:t>Kandlakoya(V),Medchal </a:t>
            </a:r>
            <a:r>
              <a:rPr lang="en-IN" b="1" spc="-20" dirty="0" err="1">
                <a:latin typeface="Times New Roman"/>
                <a:cs typeface="Times New Roman"/>
              </a:rPr>
              <a:t>Dist</a:t>
            </a:r>
            <a:r>
              <a:rPr lang="en-IN" b="1" spc="-20" dirty="0">
                <a:latin typeface="Times New Roman"/>
                <a:cs typeface="Times New Roman"/>
              </a:rPr>
              <a:t> 501401</a:t>
            </a:r>
          </a:p>
          <a:p>
            <a:pPr marL="6985" algn="ctr">
              <a:lnSpc>
                <a:spcPct val="100000"/>
              </a:lnSpc>
              <a:spcBef>
                <a:spcPts val="65"/>
              </a:spcBef>
            </a:pPr>
            <a:r>
              <a:rPr lang="en-IN" sz="1800" b="1" spc="-20" dirty="0">
                <a:latin typeface="Times New Roman"/>
                <a:cs typeface="Times New Roman"/>
              </a:rPr>
              <a:t>2024-2025</a:t>
            </a:r>
            <a:endParaRPr lang="en-IN" sz="1800" dirty="0">
              <a:latin typeface="Times New Roman"/>
              <a:cs typeface="Times New Roman"/>
            </a:endParaRPr>
          </a:p>
          <a:p>
            <a:endParaRPr lang="en-IN" dirty="0"/>
          </a:p>
        </p:txBody>
      </p:sp>
      <p:pic>
        <p:nvPicPr>
          <p:cNvPr id="21" name="object 9">
            <a:extLst>
              <a:ext uri="{FF2B5EF4-FFF2-40B4-BE49-F238E27FC236}">
                <a16:creationId xmlns:a16="http://schemas.microsoft.com/office/drawing/2014/main" id="{CB821907-8F8E-7C94-5832-7CFEC9AA8B22}"/>
              </a:ext>
            </a:extLst>
          </p:cNvPr>
          <p:cNvPicPr/>
          <p:nvPr/>
        </p:nvPicPr>
        <p:blipFill>
          <a:blip r:embed="rId3" cstate="print"/>
          <a:stretch>
            <a:fillRect/>
          </a:stretch>
        </p:blipFill>
        <p:spPr>
          <a:xfrm>
            <a:off x="1043586" y="484767"/>
            <a:ext cx="2987499" cy="1914167"/>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313582" y="2214480"/>
            <a:ext cx="15088100" cy="8459343"/>
            <a:chOff x="0" y="0"/>
            <a:chExt cx="20117467" cy="11279124"/>
          </a:xfrm>
        </p:grpSpPr>
        <p:sp>
          <p:nvSpPr>
            <p:cNvPr id="3" name="Freeform 3"/>
            <p:cNvSpPr/>
            <p:nvPr/>
          </p:nvSpPr>
          <p:spPr>
            <a:xfrm>
              <a:off x="0" y="0"/>
              <a:ext cx="20117467" cy="11279124"/>
            </a:xfrm>
            <a:custGeom>
              <a:avLst/>
              <a:gdLst/>
              <a:ahLst/>
              <a:cxnLst/>
              <a:rect l="l" t="t" r="r" b="b"/>
              <a:pathLst>
                <a:path w="20117467" h="11279124">
                  <a:moveTo>
                    <a:pt x="0" y="0"/>
                  </a:moveTo>
                  <a:lnTo>
                    <a:pt x="20117467" y="0"/>
                  </a:lnTo>
                  <a:lnTo>
                    <a:pt x="20117467" y="11279124"/>
                  </a:lnTo>
                  <a:lnTo>
                    <a:pt x="0" y="11279124"/>
                  </a:lnTo>
                  <a:close/>
                </a:path>
              </a:pathLst>
            </a:custGeom>
            <a:solidFill>
              <a:srgbClr val="000000">
                <a:alpha val="0"/>
              </a:srgbClr>
            </a:solidFill>
          </p:spPr>
        </p:sp>
        <p:sp>
          <p:nvSpPr>
            <p:cNvPr id="4" name="TextBox 4"/>
            <p:cNvSpPr txBox="1"/>
            <p:nvPr/>
          </p:nvSpPr>
          <p:spPr>
            <a:xfrm>
              <a:off x="0" y="-133350"/>
              <a:ext cx="20117467" cy="11412474"/>
            </a:xfrm>
            <a:prstGeom prst="rect">
              <a:avLst/>
            </a:prstGeom>
          </p:spPr>
          <p:txBody>
            <a:bodyPr lIns="0" tIns="0" rIns="0" bIns="0" rtlCol="0" anchor="t"/>
            <a:lstStyle/>
            <a:p>
              <a:pPr algn="just">
                <a:lnSpc>
                  <a:spcPts val="4759"/>
                </a:lnSpc>
              </a:pPr>
              <a:r>
                <a:rPr lang="en-US" sz="3399" b="1" spc="-67">
                  <a:solidFill>
                    <a:srgbClr val="051D40"/>
                  </a:solidFill>
                  <a:latin typeface="Times New Roman Bold"/>
                  <a:ea typeface="Times New Roman Bold"/>
                  <a:cs typeface="Times New Roman Bold"/>
                  <a:sym typeface="Times New Roman Bold"/>
                </a:rPr>
                <a:t>Gradient Boosting:</a:t>
              </a:r>
            </a:p>
            <a:p>
              <a:pPr algn="just">
                <a:lnSpc>
                  <a:spcPts val="4759"/>
                </a:lnSpc>
              </a:pPr>
              <a:r>
                <a:rPr lang="en-US" sz="3399" spc="-67">
                  <a:solidFill>
                    <a:srgbClr val="051D40"/>
                  </a:solidFill>
                  <a:latin typeface="Times New Roman"/>
                  <a:ea typeface="Times New Roman"/>
                  <a:cs typeface="Times New Roman"/>
                  <a:sym typeface="Times New Roman"/>
                </a:rPr>
                <a:t>Gradient Boosting builds strong models by combining several weak learners, helping to detect subtle patterns of fake profiles. It reduces errors step-by-step, making detection highly accurate.</a:t>
              </a:r>
            </a:p>
            <a:p>
              <a:pPr algn="just">
                <a:lnSpc>
                  <a:spcPts val="4759"/>
                </a:lnSpc>
              </a:pPr>
              <a:endParaRPr lang="en-US" sz="3399" spc="-67">
                <a:solidFill>
                  <a:srgbClr val="051D40"/>
                </a:solidFill>
                <a:latin typeface="Times New Roman"/>
                <a:ea typeface="Times New Roman"/>
                <a:cs typeface="Times New Roman"/>
                <a:sym typeface="Times New Roman"/>
              </a:endParaRPr>
            </a:p>
            <a:p>
              <a:pPr algn="just">
                <a:lnSpc>
                  <a:spcPts val="4759"/>
                </a:lnSpc>
              </a:pPr>
              <a:r>
                <a:rPr lang="en-US" sz="3399" b="1" spc="-67">
                  <a:solidFill>
                    <a:srgbClr val="051D40"/>
                  </a:solidFill>
                  <a:latin typeface="Times New Roman Bold"/>
                  <a:ea typeface="Times New Roman Bold"/>
                  <a:cs typeface="Times New Roman Bold"/>
                  <a:sym typeface="Times New Roman Bold"/>
                </a:rPr>
                <a:t>Decision Tree Classifiers:</a:t>
              </a:r>
            </a:p>
            <a:p>
              <a:pPr algn="just">
                <a:lnSpc>
                  <a:spcPts val="4759"/>
                </a:lnSpc>
              </a:pPr>
              <a:r>
                <a:rPr lang="en-US" sz="3399" spc="-67">
                  <a:solidFill>
                    <a:srgbClr val="051D40"/>
                  </a:solidFill>
                  <a:latin typeface="Times New Roman"/>
                  <a:ea typeface="Times New Roman"/>
                  <a:cs typeface="Times New Roman"/>
                  <a:sym typeface="Times New Roman"/>
                </a:rPr>
                <a:t>Decision Trees classify user profiles by learning clear decision rules based on profile attributes. They help in identifying suspicious or fake behaviors in social networks.</a:t>
              </a:r>
            </a:p>
            <a:p>
              <a:pPr algn="just">
                <a:lnSpc>
                  <a:spcPts val="4759"/>
                </a:lnSpc>
              </a:pPr>
              <a:endParaRPr lang="en-US" sz="3399" spc="-67">
                <a:solidFill>
                  <a:srgbClr val="051D40"/>
                </a:solidFill>
                <a:latin typeface="Times New Roman"/>
                <a:ea typeface="Times New Roman"/>
                <a:cs typeface="Times New Roman"/>
                <a:sym typeface="Times New Roman"/>
              </a:endParaRPr>
            </a:p>
            <a:p>
              <a:pPr algn="just">
                <a:lnSpc>
                  <a:spcPts val="4759"/>
                </a:lnSpc>
              </a:pPr>
              <a:r>
                <a:rPr lang="en-US" sz="3399" b="1" spc="-67">
                  <a:solidFill>
                    <a:srgbClr val="051D40"/>
                  </a:solidFill>
                  <a:latin typeface="Times New Roman Bold"/>
                  <a:ea typeface="Times New Roman Bold"/>
                  <a:cs typeface="Times New Roman Bold"/>
                  <a:sym typeface="Times New Roman Bold"/>
                </a:rPr>
                <a:t>Random Forest:</a:t>
              </a:r>
            </a:p>
            <a:p>
              <a:pPr algn="just">
                <a:lnSpc>
                  <a:spcPts val="4759"/>
                </a:lnSpc>
              </a:pPr>
              <a:r>
                <a:rPr lang="en-US" sz="3399" spc="-67">
                  <a:solidFill>
                    <a:srgbClr val="051D40"/>
                  </a:solidFill>
                  <a:latin typeface="Times New Roman"/>
                  <a:ea typeface="Times New Roman"/>
                  <a:cs typeface="Times New Roman"/>
                  <a:sym typeface="Times New Roman"/>
                </a:rPr>
                <a:t>Random Forest combines many decision trees to improve classification accuracy. It is robust in detecting fake profiles by analyzing multiple user features.</a:t>
              </a:r>
            </a:p>
            <a:p>
              <a:pPr algn="just">
                <a:lnSpc>
                  <a:spcPts val="4759"/>
                </a:lnSpc>
              </a:pPr>
              <a:endParaRPr lang="en-US" sz="3399" spc="-67">
                <a:solidFill>
                  <a:srgbClr val="051D40"/>
                </a:solidFill>
                <a:latin typeface="Times New Roman"/>
                <a:ea typeface="Times New Roman"/>
                <a:cs typeface="Times New Roman"/>
                <a:sym typeface="Times New Roman"/>
              </a:endParaRPr>
            </a:p>
            <a:p>
              <a:pPr algn="just">
                <a:lnSpc>
                  <a:spcPts val="4759"/>
                </a:lnSpc>
              </a:pPr>
              <a:endParaRPr lang="en-US" sz="3399" spc="-67">
                <a:solidFill>
                  <a:srgbClr val="051D40"/>
                </a:solidFill>
                <a:latin typeface="Times New Roman"/>
                <a:ea typeface="Times New Roman"/>
                <a:cs typeface="Times New Roman"/>
                <a:sym typeface="Times New Roman"/>
              </a:endParaRPr>
            </a:p>
          </p:txBody>
        </p:sp>
      </p:grpSp>
      <p:grpSp>
        <p:nvGrpSpPr>
          <p:cNvPr id="5" name="Group 5"/>
          <p:cNvGrpSpPr/>
          <p:nvPr/>
        </p:nvGrpSpPr>
        <p:grpSpPr>
          <a:xfrm>
            <a:off x="1313582" y="712472"/>
            <a:ext cx="9371286" cy="1028700"/>
            <a:chOff x="0" y="0"/>
            <a:chExt cx="12495048" cy="1371600"/>
          </a:xfrm>
        </p:grpSpPr>
        <p:sp>
          <p:nvSpPr>
            <p:cNvPr id="6" name="Freeform 6"/>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7" name="TextBox 7"/>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ALGORITHMS</a:t>
              </a:r>
            </a:p>
          </p:txBody>
        </p:sp>
      </p:grpSp>
      <p:pic>
        <p:nvPicPr>
          <p:cNvPr id="8" name="object 4">
            <a:extLst>
              <a:ext uri="{FF2B5EF4-FFF2-40B4-BE49-F238E27FC236}">
                <a16:creationId xmlns:a16="http://schemas.microsoft.com/office/drawing/2014/main" id="{FD695F06-040A-BF7A-5272-014F7508BAB2}"/>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813987"/>
            <a:ext cx="15088100" cy="8232140"/>
            <a:chOff x="0" y="0"/>
            <a:chExt cx="20117467" cy="10976187"/>
          </a:xfrm>
        </p:grpSpPr>
        <p:sp>
          <p:nvSpPr>
            <p:cNvPr id="3" name="Freeform 3"/>
            <p:cNvSpPr/>
            <p:nvPr/>
          </p:nvSpPr>
          <p:spPr>
            <a:xfrm>
              <a:off x="0" y="0"/>
              <a:ext cx="20117467" cy="10976187"/>
            </a:xfrm>
            <a:custGeom>
              <a:avLst/>
              <a:gdLst/>
              <a:ahLst/>
              <a:cxnLst/>
              <a:rect l="l" t="t" r="r" b="b"/>
              <a:pathLst>
                <a:path w="20117467" h="10976187">
                  <a:moveTo>
                    <a:pt x="0" y="0"/>
                  </a:moveTo>
                  <a:lnTo>
                    <a:pt x="20117467" y="0"/>
                  </a:lnTo>
                  <a:lnTo>
                    <a:pt x="20117467" y="10976187"/>
                  </a:lnTo>
                  <a:lnTo>
                    <a:pt x="0" y="10976187"/>
                  </a:lnTo>
                  <a:close/>
                </a:path>
              </a:pathLst>
            </a:custGeom>
            <a:solidFill>
              <a:srgbClr val="000000">
                <a:alpha val="0"/>
              </a:srgbClr>
            </a:solidFill>
          </p:spPr>
        </p:sp>
        <p:sp>
          <p:nvSpPr>
            <p:cNvPr id="4" name="TextBox 4"/>
            <p:cNvSpPr txBox="1"/>
            <p:nvPr/>
          </p:nvSpPr>
          <p:spPr>
            <a:xfrm>
              <a:off x="0" y="-133350"/>
              <a:ext cx="20117467" cy="11109537"/>
            </a:xfrm>
            <a:prstGeom prst="rect">
              <a:avLst/>
            </a:prstGeom>
          </p:spPr>
          <p:txBody>
            <a:bodyPr lIns="0" tIns="0" rIns="0" bIns="0" rtlCol="0" anchor="t"/>
            <a:lstStyle/>
            <a:p>
              <a:pPr algn="just">
                <a:lnSpc>
                  <a:spcPts val="4759"/>
                </a:lnSpc>
              </a:pPr>
              <a:r>
                <a:rPr lang="en-US" sz="3399" b="1" spc="-67">
                  <a:solidFill>
                    <a:srgbClr val="051D40"/>
                  </a:solidFill>
                  <a:latin typeface="Times New Roman Bold"/>
                  <a:ea typeface="Times New Roman Bold"/>
                  <a:cs typeface="Times New Roman Bold"/>
                  <a:sym typeface="Times New Roman Bold"/>
                </a:rPr>
                <a:t>Logistic Regression Classifiers:</a:t>
              </a:r>
            </a:p>
            <a:p>
              <a:pPr algn="just">
                <a:lnSpc>
                  <a:spcPts val="4759"/>
                </a:lnSpc>
              </a:pPr>
              <a:r>
                <a:rPr lang="en-US" sz="3399" spc="-67">
                  <a:solidFill>
                    <a:srgbClr val="051D40"/>
                  </a:solidFill>
                  <a:latin typeface="Times New Roman"/>
                  <a:ea typeface="Times New Roman"/>
                  <a:cs typeface="Times New Roman"/>
                  <a:sym typeface="Times New Roman"/>
                </a:rPr>
                <a:t>Logistic Regression predicts the likelihood of a profile being fake or genuine. It is widely used for binary classification tasks like fake vs real user detection.</a:t>
              </a:r>
            </a:p>
            <a:p>
              <a:pPr algn="just">
                <a:lnSpc>
                  <a:spcPts val="4759"/>
                </a:lnSpc>
              </a:pPr>
              <a:endParaRPr lang="en-US" sz="3399" spc="-67">
                <a:solidFill>
                  <a:srgbClr val="051D40"/>
                </a:solidFill>
                <a:latin typeface="Times New Roman"/>
                <a:ea typeface="Times New Roman"/>
                <a:cs typeface="Times New Roman"/>
                <a:sym typeface="Times New Roman"/>
              </a:endParaRPr>
            </a:p>
            <a:p>
              <a:pPr algn="just">
                <a:lnSpc>
                  <a:spcPts val="4759"/>
                </a:lnSpc>
              </a:pPr>
              <a:r>
                <a:rPr lang="en-US" sz="3399" b="1" spc="-67">
                  <a:solidFill>
                    <a:srgbClr val="051D40"/>
                  </a:solidFill>
                  <a:latin typeface="Times New Roman Bold"/>
                  <a:ea typeface="Times New Roman Bold"/>
                  <a:cs typeface="Times New Roman Bold"/>
                  <a:sym typeface="Times New Roman Bold"/>
                </a:rPr>
                <a:t>Naive Bayes:</a:t>
              </a:r>
            </a:p>
            <a:p>
              <a:pPr algn="just">
                <a:lnSpc>
                  <a:spcPts val="4759"/>
                </a:lnSpc>
              </a:pPr>
              <a:r>
                <a:rPr lang="en-US" sz="3399" spc="-67">
                  <a:solidFill>
                    <a:srgbClr val="051D40"/>
                  </a:solidFill>
                  <a:latin typeface="Times New Roman"/>
                  <a:ea typeface="Times New Roman"/>
                  <a:cs typeface="Times New Roman"/>
                  <a:sym typeface="Times New Roman"/>
                </a:rPr>
                <a:t>Naive Bayes uses probability and feature independence to quickly classify profiles. It is effective for detecting fake accounts based on textual and profile features.</a:t>
              </a:r>
            </a:p>
            <a:p>
              <a:pPr algn="just">
                <a:lnSpc>
                  <a:spcPts val="4759"/>
                </a:lnSpc>
              </a:pPr>
              <a:endParaRPr lang="en-US" sz="3399" spc="-67">
                <a:solidFill>
                  <a:srgbClr val="051D40"/>
                </a:solidFill>
                <a:latin typeface="Times New Roman"/>
                <a:ea typeface="Times New Roman"/>
                <a:cs typeface="Times New Roman"/>
                <a:sym typeface="Times New Roman"/>
              </a:endParaRPr>
            </a:p>
            <a:p>
              <a:pPr algn="just">
                <a:lnSpc>
                  <a:spcPts val="4759"/>
                </a:lnSpc>
              </a:pPr>
              <a:r>
                <a:rPr lang="en-US" sz="3399" b="1" spc="-67">
                  <a:solidFill>
                    <a:srgbClr val="051D40"/>
                  </a:solidFill>
                  <a:latin typeface="Times New Roman Bold"/>
                  <a:ea typeface="Times New Roman Bold"/>
                  <a:cs typeface="Times New Roman Bold"/>
                  <a:sym typeface="Times New Roman Bold"/>
                </a:rPr>
                <a:t>SVM (Support Vector Machine):</a:t>
              </a:r>
            </a:p>
            <a:p>
              <a:pPr algn="just">
                <a:lnSpc>
                  <a:spcPts val="4759"/>
                </a:lnSpc>
              </a:pPr>
              <a:r>
                <a:rPr lang="en-US" sz="3399" spc="-67">
                  <a:solidFill>
                    <a:srgbClr val="051D40"/>
                  </a:solidFill>
                  <a:latin typeface="Times New Roman"/>
                  <a:ea typeface="Times New Roman"/>
                  <a:cs typeface="Times New Roman"/>
                  <a:sym typeface="Times New Roman"/>
                </a:rPr>
                <a:t>SVM separates fake and genuine profiles by finding the optimal boundary between classes. It is powerful in detecting fake profiles in high-dimensional feature spaces.</a:t>
              </a:r>
            </a:p>
            <a:p>
              <a:pPr algn="just">
                <a:lnSpc>
                  <a:spcPts val="4759"/>
                </a:lnSpc>
              </a:pPr>
              <a:endParaRPr lang="en-US" sz="3399" spc="-67">
                <a:solidFill>
                  <a:srgbClr val="051D40"/>
                </a:solidFill>
                <a:latin typeface="Times New Roman"/>
                <a:ea typeface="Times New Roman"/>
                <a:cs typeface="Times New Roman"/>
                <a:sym typeface="Times New Roman"/>
              </a:endParaRPr>
            </a:p>
          </p:txBody>
        </p:sp>
      </p:grpSp>
      <p:pic>
        <p:nvPicPr>
          <p:cNvPr id="5" name="object 4">
            <a:extLst>
              <a:ext uri="{FF2B5EF4-FFF2-40B4-BE49-F238E27FC236}">
                <a16:creationId xmlns:a16="http://schemas.microsoft.com/office/drawing/2014/main" id="{33C7BAF3-A1B1-1AEE-57C7-6BBF477BAD31}"/>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408182" y="-9915937"/>
            <a:ext cx="19233089" cy="10532815"/>
          </a:xfrm>
          <a:custGeom>
            <a:avLst/>
            <a:gdLst/>
            <a:ahLst/>
            <a:cxnLst/>
            <a:rect l="l" t="t" r="r" b="b"/>
            <a:pathLst>
              <a:path w="19233089" h="10532815">
                <a:moveTo>
                  <a:pt x="0" y="0"/>
                </a:moveTo>
                <a:lnTo>
                  <a:pt x="19233089" y="0"/>
                </a:lnTo>
                <a:lnTo>
                  <a:pt x="19233089" y="10532815"/>
                </a:lnTo>
                <a:lnTo>
                  <a:pt x="0" y="1053281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195445" y="3201064"/>
            <a:ext cx="16025835" cy="4123753"/>
            <a:chOff x="0" y="0"/>
            <a:chExt cx="21367780" cy="5498338"/>
          </a:xfrm>
        </p:grpSpPr>
        <p:sp>
          <p:nvSpPr>
            <p:cNvPr id="4" name="Freeform 4"/>
            <p:cNvSpPr/>
            <p:nvPr/>
          </p:nvSpPr>
          <p:spPr>
            <a:xfrm>
              <a:off x="0" y="0"/>
              <a:ext cx="21367781" cy="5498338"/>
            </a:xfrm>
            <a:custGeom>
              <a:avLst/>
              <a:gdLst/>
              <a:ahLst/>
              <a:cxnLst/>
              <a:rect l="l" t="t" r="r" b="b"/>
              <a:pathLst>
                <a:path w="21367781" h="5498338">
                  <a:moveTo>
                    <a:pt x="0" y="0"/>
                  </a:moveTo>
                  <a:lnTo>
                    <a:pt x="21367781" y="0"/>
                  </a:lnTo>
                  <a:lnTo>
                    <a:pt x="21367781" y="5498338"/>
                  </a:lnTo>
                  <a:lnTo>
                    <a:pt x="0" y="5498338"/>
                  </a:lnTo>
                  <a:close/>
                </a:path>
              </a:pathLst>
            </a:custGeom>
            <a:solidFill>
              <a:srgbClr val="000000">
                <a:alpha val="0"/>
              </a:srgbClr>
            </a:solidFill>
          </p:spPr>
        </p:sp>
        <p:sp>
          <p:nvSpPr>
            <p:cNvPr id="5" name="TextBox 5"/>
            <p:cNvSpPr txBox="1"/>
            <p:nvPr/>
          </p:nvSpPr>
          <p:spPr>
            <a:xfrm>
              <a:off x="0" y="-133350"/>
              <a:ext cx="21367780" cy="5631688"/>
            </a:xfrm>
            <a:prstGeom prst="rect">
              <a:avLst/>
            </a:prstGeom>
          </p:spPr>
          <p:txBody>
            <a:bodyPr lIns="0" tIns="0" rIns="0" bIns="0" rtlCol="0" anchor="t"/>
            <a:lstStyle/>
            <a:p>
              <a:pPr algn="just">
                <a:lnSpc>
                  <a:spcPts val="4619"/>
                </a:lnSpc>
              </a:pPr>
              <a:r>
                <a:rPr lang="en-US" sz="3299" spc="-65">
                  <a:solidFill>
                    <a:srgbClr val="000000"/>
                  </a:solidFill>
                  <a:latin typeface="Times New Roman"/>
                  <a:ea typeface="Times New Roman"/>
                  <a:cs typeface="Times New Roman"/>
                  <a:sym typeface="Times New Roman"/>
                </a:rPr>
                <a:t>The proposed model aims to detect fake profiles in online social networks using machine learning and natural language processing (NLP). It analyzes both static data (e.g., profile name, age, bio) and dynamic data (e.g., post frequency, language, location). Features are extracted and processed using Support Vector Machine (SVM) and Naïve Bayes classifiers, which help classify profiles as genuine or fake.By combining both classifiers, the model improves detection accuracy, minimizes false positives, and enhances the platform’s ability to prevent identity theft, impersonation, and malicious activities. </a:t>
              </a:r>
            </a:p>
          </p:txBody>
        </p:sp>
      </p:grpSp>
      <p:grpSp>
        <p:nvGrpSpPr>
          <p:cNvPr id="6" name="Group 6"/>
          <p:cNvGrpSpPr/>
          <p:nvPr/>
        </p:nvGrpSpPr>
        <p:grpSpPr>
          <a:xfrm>
            <a:off x="1028700" y="1394621"/>
            <a:ext cx="9371286" cy="1028700"/>
            <a:chOff x="0" y="0"/>
            <a:chExt cx="12495048" cy="1371600"/>
          </a:xfrm>
        </p:grpSpPr>
        <p:sp>
          <p:nvSpPr>
            <p:cNvPr id="7" name="Freeform 7"/>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8" name="TextBox 8"/>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MODEL DISCRIPTION</a:t>
              </a:r>
            </a:p>
          </p:txBody>
        </p:sp>
      </p:grpSp>
      <p:pic>
        <p:nvPicPr>
          <p:cNvPr id="9" name="object 4">
            <a:extLst>
              <a:ext uri="{FF2B5EF4-FFF2-40B4-BE49-F238E27FC236}">
                <a16:creationId xmlns:a16="http://schemas.microsoft.com/office/drawing/2014/main" id="{801BADCE-B689-4414-C00E-FA9C5E444B7D}"/>
              </a:ext>
            </a:extLst>
          </p:cNvPr>
          <p:cNvPicPr/>
          <p:nvPr/>
        </p:nvPicPr>
        <p:blipFill>
          <a:blip r:embed="rId4" cstate="print"/>
          <a:stretch>
            <a:fillRect/>
          </a:stretch>
        </p:blipFill>
        <p:spPr>
          <a:xfrm>
            <a:off x="15925800" y="571499"/>
            <a:ext cx="1333500" cy="117871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994117" y="1325583"/>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ADVANTAGES</a:t>
              </a:r>
            </a:p>
          </p:txBody>
        </p:sp>
      </p:grpSp>
      <p:grpSp>
        <p:nvGrpSpPr>
          <p:cNvPr id="5" name="Group 5"/>
          <p:cNvGrpSpPr/>
          <p:nvPr/>
        </p:nvGrpSpPr>
        <p:grpSpPr>
          <a:xfrm>
            <a:off x="1306436" y="2851910"/>
            <a:ext cx="14630206" cy="5287899"/>
            <a:chOff x="0" y="0"/>
            <a:chExt cx="19506941" cy="7050532"/>
          </a:xfrm>
        </p:grpSpPr>
        <p:sp>
          <p:nvSpPr>
            <p:cNvPr id="6" name="Freeform 6"/>
            <p:cNvSpPr/>
            <p:nvPr/>
          </p:nvSpPr>
          <p:spPr>
            <a:xfrm>
              <a:off x="0" y="0"/>
              <a:ext cx="19506941" cy="7050532"/>
            </a:xfrm>
            <a:custGeom>
              <a:avLst/>
              <a:gdLst/>
              <a:ahLst/>
              <a:cxnLst/>
              <a:rect l="l" t="t" r="r" b="b"/>
              <a:pathLst>
                <a:path w="19506941" h="7050532">
                  <a:moveTo>
                    <a:pt x="0" y="0"/>
                  </a:moveTo>
                  <a:lnTo>
                    <a:pt x="19506941" y="0"/>
                  </a:lnTo>
                  <a:lnTo>
                    <a:pt x="19506941" y="7050532"/>
                  </a:lnTo>
                  <a:lnTo>
                    <a:pt x="0" y="7050532"/>
                  </a:lnTo>
                  <a:close/>
                </a:path>
              </a:pathLst>
            </a:custGeom>
            <a:solidFill>
              <a:srgbClr val="000000">
                <a:alpha val="0"/>
              </a:srgbClr>
            </a:solidFill>
          </p:spPr>
        </p:sp>
        <p:sp>
          <p:nvSpPr>
            <p:cNvPr id="7" name="TextBox 7"/>
            <p:cNvSpPr txBox="1"/>
            <p:nvPr/>
          </p:nvSpPr>
          <p:spPr>
            <a:xfrm>
              <a:off x="0" y="-133350"/>
              <a:ext cx="19506941" cy="7183882"/>
            </a:xfrm>
            <a:prstGeom prst="rect">
              <a:avLst/>
            </a:prstGeom>
          </p:spPr>
          <p:txBody>
            <a:bodyPr lIns="0" tIns="0" rIns="0" bIns="0" rtlCol="0" anchor="t"/>
            <a:lstStyle/>
            <a:p>
              <a:pPr marL="754379" lvl="2" indent="-251460" algn="just">
                <a:lnSpc>
                  <a:spcPts val="4619"/>
                </a:lnSpc>
                <a:buFont typeface="Arial"/>
                <a:buChar char="⚬"/>
              </a:pPr>
              <a:r>
                <a:rPr lang="en-US" sz="3299" spc="-65">
                  <a:solidFill>
                    <a:srgbClr val="000000"/>
                  </a:solidFill>
                  <a:latin typeface="Times New Roman"/>
                  <a:ea typeface="Times New Roman"/>
                  <a:cs typeface="Times New Roman"/>
                  <a:sym typeface="Times New Roman"/>
                </a:rPr>
                <a:t>In the proposed system, Profile information in online networks will also be static or dynamic. The details which can be supplied with the aid of the person on the time of profile creation is known as static knowledge, the place as the small print that are recounted with the aid of the system within the network is called dynamic knowledge.</a:t>
              </a:r>
            </a:p>
            <a:p>
              <a:pPr marL="754379" lvl="2" indent="-251460" algn="just">
                <a:lnSpc>
                  <a:spcPts val="4619"/>
                </a:lnSpc>
              </a:pPr>
              <a:endParaRPr lang="en-US" sz="3299" spc="-65">
                <a:solidFill>
                  <a:srgbClr val="000000"/>
                </a:solidFill>
                <a:latin typeface="Times New Roman"/>
                <a:ea typeface="Times New Roman"/>
                <a:cs typeface="Times New Roman"/>
                <a:sym typeface="Times New Roman"/>
              </a:endParaRPr>
            </a:p>
            <a:p>
              <a:pPr marL="754379" lvl="2" indent="-251460" algn="just">
                <a:lnSpc>
                  <a:spcPts val="4619"/>
                </a:lnSpc>
                <a:buFont typeface="Arial"/>
                <a:buChar char="⚬"/>
              </a:pPr>
              <a:r>
                <a:rPr lang="en-US" sz="3299" spc="-65">
                  <a:solidFill>
                    <a:srgbClr val="000000"/>
                  </a:solidFill>
                  <a:latin typeface="Times New Roman"/>
                  <a:ea typeface="Times New Roman"/>
                  <a:cs typeface="Times New Roman"/>
                  <a:sym typeface="Times New Roman"/>
                </a:rPr>
                <a:t>In the proposed system, Social Networking offerings have facilitated identity theft and Impersonation attacks for serious as good as naïve attackers.</a:t>
              </a:r>
            </a:p>
            <a:p>
              <a:pPr marL="754379" lvl="2" indent="-251460" algn="just">
                <a:lnSpc>
                  <a:spcPts val="4586"/>
                </a:lnSpc>
              </a:pPr>
              <a:endParaRPr lang="en-US" sz="3299" spc="-65">
                <a:solidFill>
                  <a:srgbClr val="000000"/>
                </a:solidFill>
                <a:latin typeface="Times New Roman"/>
                <a:ea typeface="Times New Roman"/>
                <a:cs typeface="Times New Roman"/>
                <a:sym typeface="Times New Roman"/>
              </a:endParaRPr>
            </a:p>
          </p:txBody>
        </p:sp>
      </p:grpSp>
      <p:pic>
        <p:nvPicPr>
          <p:cNvPr id="9" name="object 4">
            <a:extLst>
              <a:ext uri="{FF2B5EF4-FFF2-40B4-BE49-F238E27FC236}">
                <a16:creationId xmlns:a16="http://schemas.microsoft.com/office/drawing/2014/main" id="{00A8FD85-16A2-736C-422E-0D8BDA53E9E0}"/>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927860" y="514350"/>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RESULT</a:t>
              </a:r>
            </a:p>
          </p:txBody>
        </p:sp>
      </p:grpSp>
      <p:sp>
        <p:nvSpPr>
          <p:cNvPr id="5" name="Freeform 5"/>
          <p:cNvSpPr/>
          <p:nvPr/>
        </p:nvSpPr>
        <p:spPr>
          <a:xfrm>
            <a:off x="5442148" y="179378"/>
            <a:ext cx="6521252" cy="9840922"/>
          </a:xfrm>
          <a:custGeom>
            <a:avLst/>
            <a:gdLst/>
            <a:ahLst/>
            <a:cxnLst/>
            <a:rect l="l" t="t" r="r" b="b"/>
            <a:pathLst>
              <a:path w="6618682" h="9934232">
                <a:moveTo>
                  <a:pt x="0" y="0"/>
                </a:moveTo>
                <a:lnTo>
                  <a:pt x="6618682" y="0"/>
                </a:lnTo>
                <a:lnTo>
                  <a:pt x="6618682" y="9934232"/>
                </a:lnTo>
                <a:lnTo>
                  <a:pt x="0" y="9934232"/>
                </a:lnTo>
                <a:lnTo>
                  <a:pt x="0" y="0"/>
                </a:lnTo>
                <a:close/>
              </a:path>
            </a:pathLst>
          </a:custGeom>
          <a:blipFill>
            <a:blip r:embed="rId2"/>
            <a:stretch>
              <a:fillRect/>
            </a:stretch>
          </a:blipFill>
        </p:spPr>
      </p:sp>
      <p:pic>
        <p:nvPicPr>
          <p:cNvPr id="6" name="object 4">
            <a:extLst>
              <a:ext uri="{FF2B5EF4-FFF2-40B4-BE49-F238E27FC236}">
                <a16:creationId xmlns:a16="http://schemas.microsoft.com/office/drawing/2014/main" id="{8E96F374-3BCD-0FA7-B5C1-684C3F7BB3FA}"/>
              </a:ext>
            </a:extLst>
          </p:cNvPr>
          <p:cNvPicPr/>
          <p:nvPr/>
        </p:nvPicPr>
        <p:blipFill>
          <a:blip r:embed="rId3" cstate="print"/>
          <a:stretch>
            <a:fillRect/>
          </a:stretch>
        </p:blipFill>
        <p:spPr>
          <a:xfrm>
            <a:off x="15925800" y="571499"/>
            <a:ext cx="1333500" cy="1178719"/>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927860" y="514350"/>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RESULT</a:t>
              </a:r>
            </a:p>
          </p:txBody>
        </p:sp>
      </p:grpSp>
      <p:sp>
        <p:nvSpPr>
          <p:cNvPr id="5" name="Freeform 5"/>
          <p:cNvSpPr/>
          <p:nvPr/>
        </p:nvSpPr>
        <p:spPr>
          <a:xfrm>
            <a:off x="2720186" y="2465117"/>
            <a:ext cx="12847628" cy="6793183"/>
          </a:xfrm>
          <a:custGeom>
            <a:avLst/>
            <a:gdLst/>
            <a:ahLst/>
            <a:cxnLst/>
            <a:rect l="l" t="t" r="r" b="b"/>
            <a:pathLst>
              <a:path w="12847628" h="6793183">
                <a:moveTo>
                  <a:pt x="0" y="0"/>
                </a:moveTo>
                <a:lnTo>
                  <a:pt x="12847628" y="0"/>
                </a:lnTo>
                <a:lnTo>
                  <a:pt x="12847628" y="6793183"/>
                </a:lnTo>
                <a:lnTo>
                  <a:pt x="0" y="6793183"/>
                </a:lnTo>
                <a:lnTo>
                  <a:pt x="0" y="0"/>
                </a:lnTo>
                <a:close/>
              </a:path>
            </a:pathLst>
          </a:custGeom>
          <a:blipFill>
            <a:blip r:embed="rId2"/>
            <a:stretch>
              <a:fillRect/>
            </a:stretch>
          </a:blipFill>
        </p:spPr>
      </p:sp>
      <p:sp>
        <p:nvSpPr>
          <p:cNvPr id="6" name="TextBox 6"/>
          <p:cNvSpPr txBox="1"/>
          <p:nvPr/>
        </p:nvSpPr>
        <p:spPr>
          <a:xfrm>
            <a:off x="1028700" y="1687411"/>
            <a:ext cx="2112764" cy="533800"/>
          </a:xfrm>
          <a:prstGeom prst="rect">
            <a:avLst/>
          </a:prstGeom>
        </p:spPr>
        <p:txBody>
          <a:bodyPr lIns="0" tIns="0" rIns="0" bIns="0" rtlCol="0" anchor="t">
            <a:spAutoFit/>
          </a:bodyPr>
          <a:lstStyle/>
          <a:p>
            <a:pPr algn="ctr">
              <a:lnSpc>
                <a:spcPts val="4759"/>
              </a:lnSpc>
            </a:pPr>
            <a:r>
              <a:rPr lang="en-US" sz="2400" dirty="0">
                <a:solidFill>
                  <a:srgbClr val="000000"/>
                </a:solidFill>
                <a:latin typeface="Times New Roman"/>
                <a:ea typeface="Times New Roman"/>
                <a:cs typeface="Times New Roman"/>
                <a:sym typeface="Times New Roman"/>
              </a:rPr>
              <a:t>Home Page</a:t>
            </a:r>
          </a:p>
        </p:txBody>
      </p:sp>
      <p:pic>
        <p:nvPicPr>
          <p:cNvPr id="9" name="Picture 8">
            <a:extLst>
              <a:ext uri="{FF2B5EF4-FFF2-40B4-BE49-F238E27FC236}">
                <a16:creationId xmlns:a16="http://schemas.microsoft.com/office/drawing/2014/main" id="{6F56F3C3-F0A2-DE09-598A-3FB69E179095}"/>
              </a:ext>
            </a:extLst>
          </p:cNvPr>
          <p:cNvPicPr>
            <a:picLocks noChangeAspect="1"/>
          </p:cNvPicPr>
          <p:nvPr/>
        </p:nvPicPr>
        <p:blipFill>
          <a:blip r:embed="rId3"/>
          <a:stretch>
            <a:fillRect/>
          </a:stretch>
        </p:blipFill>
        <p:spPr>
          <a:xfrm>
            <a:off x="15925800" y="440385"/>
            <a:ext cx="1329043" cy="117663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3" name="Freeform 3"/>
          <p:cNvSpPr/>
          <p:nvPr/>
        </p:nvSpPr>
        <p:spPr>
          <a:xfrm>
            <a:off x="8077200" y="5445609"/>
            <a:ext cx="9066456" cy="4391565"/>
          </a:xfrm>
          <a:custGeom>
            <a:avLst/>
            <a:gdLst/>
            <a:ahLst/>
            <a:cxnLst/>
            <a:rect l="l" t="t" r="r" b="b"/>
            <a:pathLst>
              <a:path w="9066456" h="4391565">
                <a:moveTo>
                  <a:pt x="0" y="0"/>
                </a:moveTo>
                <a:lnTo>
                  <a:pt x="9066455" y="0"/>
                </a:lnTo>
                <a:lnTo>
                  <a:pt x="9066455" y="4391565"/>
                </a:lnTo>
                <a:lnTo>
                  <a:pt x="0" y="4391565"/>
                </a:lnTo>
                <a:lnTo>
                  <a:pt x="0" y="0"/>
                </a:lnTo>
                <a:close/>
              </a:path>
            </a:pathLst>
          </a:custGeom>
          <a:blipFill>
            <a:blip r:embed="rId2"/>
            <a:stretch>
              <a:fillRect/>
            </a:stretch>
          </a:blipFill>
        </p:spPr>
      </p:sp>
      <p:pic>
        <p:nvPicPr>
          <p:cNvPr id="4" name="Picture 3">
            <a:extLst>
              <a:ext uri="{FF2B5EF4-FFF2-40B4-BE49-F238E27FC236}">
                <a16:creationId xmlns:a16="http://schemas.microsoft.com/office/drawing/2014/main" id="{1738F9AD-3572-F940-E602-31838125990C}"/>
              </a:ext>
            </a:extLst>
          </p:cNvPr>
          <p:cNvPicPr>
            <a:picLocks noChangeAspect="1"/>
          </p:cNvPicPr>
          <p:nvPr/>
        </p:nvPicPr>
        <p:blipFill>
          <a:blip r:embed="rId3"/>
          <a:stretch>
            <a:fillRect/>
          </a:stretch>
        </p:blipFill>
        <p:spPr>
          <a:xfrm>
            <a:off x="16306800" y="419100"/>
            <a:ext cx="1329043" cy="1176630"/>
          </a:xfrm>
          <a:prstGeom prst="rect">
            <a:avLst/>
          </a:prstGeom>
        </p:spPr>
      </p:pic>
      <p:pic>
        <p:nvPicPr>
          <p:cNvPr id="6" name="Picture 5">
            <a:extLst>
              <a:ext uri="{FF2B5EF4-FFF2-40B4-BE49-F238E27FC236}">
                <a16:creationId xmlns:a16="http://schemas.microsoft.com/office/drawing/2014/main" id="{CA7B0E3C-9237-3877-1608-97AF94D9D9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6738" y="743332"/>
            <a:ext cx="8302373" cy="4391565"/>
          </a:xfrm>
          <a:prstGeom prst="rect">
            <a:avLst/>
          </a:prstGeom>
        </p:spPr>
      </p:pic>
      <p:sp>
        <p:nvSpPr>
          <p:cNvPr id="8" name="TextBox 7">
            <a:extLst>
              <a:ext uri="{FF2B5EF4-FFF2-40B4-BE49-F238E27FC236}">
                <a16:creationId xmlns:a16="http://schemas.microsoft.com/office/drawing/2014/main" id="{D072E440-750F-C522-C714-C86130CFCEAD}"/>
              </a:ext>
            </a:extLst>
          </p:cNvPr>
          <p:cNvSpPr txBox="1"/>
          <p:nvPr/>
        </p:nvSpPr>
        <p:spPr>
          <a:xfrm>
            <a:off x="3124200" y="234434"/>
            <a:ext cx="9144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Register form</a:t>
            </a:r>
            <a:endParaRPr lang="en-IN" sz="1600" dirty="0">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3B06F406-ADCC-C0B7-5AF4-E5E1B9A6EB9E}"/>
              </a:ext>
            </a:extLst>
          </p:cNvPr>
          <p:cNvSpPr txBox="1"/>
          <p:nvPr/>
        </p:nvSpPr>
        <p:spPr>
          <a:xfrm>
            <a:off x="11277600" y="4958834"/>
            <a:ext cx="9144000" cy="369332"/>
          </a:xfrm>
          <a:prstGeom prst="rect">
            <a:avLst/>
          </a:prstGeom>
          <a:noFill/>
        </p:spPr>
        <p:txBody>
          <a:bodyPr wrap="square">
            <a:spAutoFit/>
          </a:bodyPr>
          <a:lstStyle/>
          <a:p>
            <a:r>
              <a:rPr lang="en-US" sz="1800" dirty="0">
                <a:effectLst/>
                <a:latin typeface="Times New Roman" panose="02020603050405020304" pitchFamily="18" charset="0"/>
                <a:ea typeface="Times New Roman" panose="02020603050405020304" pitchFamily="18" charset="0"/>
              </a:rPr>
              <a:t>Remote Users data</a:t>
            </a:r>
            <a:endParaRPr lang="en-IN" sz="16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sp>
        <p:nvSpPr>
          <p:cNvPr id="2" name="Freeform 2"/>
          <p:cNvSpPr/>
          <p:nvPr/>
        </p:nvSpPr>
        <p:spPr>
          <a:xfrm>
            <a:off x="4052010" y="2552700"/>
            <a:ext cx="10183979" cy="6053284"/>
          </a:xfrm>
          <a:custGeom>
            <a:avLst/>
            <a:gdLst/>
            <a:ahLst/>
            <a:cxnLst/>
            <a:rect l="l" t="t" r="r" b="b"/>
            <a:pathLst>
              <a:path w="7669379" h="4986484">
                <a:moveTo>
                  <a:pt x="0" y="0"/>
                </a:moveTo>
                <a:lnTo>
                  <a:pt x="7669380" y="0"/>
                </a:lnTo>
                <a:lnTo>
                  <a:pt x="7669380" y="4986484"/>
                </a:lnTo>
                <a:lnTo>
                  <a:pt x="0" y="4986484"/>
                </a:lnTo>
                <a:lnTo>
                  <a:pt x="0" y="0"/>
                </a:lnTo>
                <a:close/>
              </a:path>
            </a:pathLst>
          </a:custGeom>
          <a:blipFill>
            <a:blip r:embed="rId2"/>
            <a:stretch>
              <a:fillRect/>
            </a:stretch>
          </a:blipFill>
        </p:spPr>
      </p:sp>
      <p:pic>
        <p:nvPicPr>
          <p:cNvPr id="4" name="Picture 3">
            <a:extLst>
              <a:ext uri="{FF2B5EF4-FFF2-40B4-BE49-F238E27FC236}">
                <a16:creationId xmlns:a16="http://schemas.microsoft.com/office/drawing/2014/main" id="{6CBDE0E0-6CA9-C830-8A9C-ECB5DAFA9952}"/>
              </a:ext>
            </a:extLst>
          </p:cNvPr>
          <p:cNvPicPr>
            <a:picLocks noChangeAspect="1"/>
          </p:cNvPicPr>
          <p:nvPr/>
        </p:nvPicPr>
        <p:blipFill>
          <a:blip r:embed="rId3"/>
          <a:stretch>
            <a:fillRect/>
          </a:stretch>
        </p:blipFill>
        <p:spPr>
          <a:xfrm>
            <a:off x="16448191" y="495300"/>
            <a:ext cx="1329043" cy="1176630"/>
          </a:xfrm>
          <a:prstGeom prst="rect">
            <a:avLst/>
          </a:prstGeom>
        </p:spPr>
      </p:pic>
      <p:sp>
        <p:nvSpPr>
          <p:cNvPr id="6" name="TextBox 5">
            <a:extLst>
              <a:ext uri="{FF2B5EF4-FFF2-40B4-BE49-F238E27FC236}">
                <a16:creationId xmlns:a16="http://schemas.microsoft.com/office/drawing/2014/main" id="{5DCA9ED3-6BB7-E551-5007-B22A67FCBA16}"/>
              </a:ext>
            </a:extLst>
          </p:cNvPr>
          <p:cNvSpPr txBox="1"/>
          <p:nvPr/>
        </p:nvSpPr>
        <p:spPr>
          <a:xfrm>
            <a:off x="-2667000" y="770548"/>
            <a:ext cx="9144000" cy="626133"/>
          </a:xfrm>
          <a:prstGeom prst="rect">
            <a:avLst/>
          </a:prstGeom>
          <a:noFill/>
        </p:spPr>
        <p:txBody>
          <a:bodyPr wrap="square">
            <a:spAutoFit/>
          </a:bodyPr>
          <a:lstStyle/>
          <a:p>
            <a:pPr algn="ctr">
              <a:lnSpc>
                <a:spcPts val="4759"/>
              </a:lnSpc>
            </a:pPr>
            <a:r>
              <a:rPr lang="en-US" sz="2400" dirty="0">
                <a:solidFill>
                  <a:srgbClr val="000000"/>
                </a:solidFill>
                <a:latin typeface="Times New Roman"/>
                <a:ea typeface="Times New Roman"/>
                <a:cs typeface="Times New Roman"/>
                <a:sym typeface="Times New Roman"/>
              </a:rPr>
              <a:t>Output form</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737907" y="2363260"/>
            <a:ext cx="14204077" cy="5866828"/>
            <a:chOff x="0" y="0"/>
            <a:chExt cx="18938769" cy="7822438"/>
          </a:xfrm>
        </p:grpSpPr>
        <p:sp>
          <p:nvSpPr>
            <p:cNvPr id="3" name="Freeform 3"/>
            <p:cNvSpPr/>
            <p:nvPr/>
          </p:nvSpPr>
          <p:spPr>
            <a:xfrm>
              <a:off x="0" y="0"/>
              <a:ext cx="18938770" cy="7822438"/>
            </a:xfrm>
            <a:custGeom>
              <a:avLst/>
              <a:gdLst/>
              <a:ahLst/>
              <a:cxnLst/>
              <a:rect l="l" t="t" r="r" b="b"/>
              <a:pathLst>
                <a:path w="18938770" h="7822438">
                  <a:moveTo>
                    <a:pt x="0" y="0"/>
                  </a:moveTo>
                  <a:lnTo>
                    <a:pt x="18938770" y="0"/>
                  </a:lnTo>
                  <a:lnTo>
                    <a:pt x="18938770" y="7822438"/>
                  </a:lnTo>
                  <a:lnTo>
                    <a:pt x="0" y="7822438"/>
                  </a:lnTo>
                  <a:close/>
                </a:path>
              </a:pathLst>
            </a:custGeom>
            <a:solidFill>
              <a:srgbClr val="000000">
                <a:alpha val="0"/>
              </a:srgbClr>
            </a:solidFill>
          </p:spPr>
        </p:sp>
        <p:sp>
          <p:nvSpPr>
            <p:cNvPr id="4" name="TextBox 4"/>
            <p:cNvSpPr txBox="1"/>
            <p:nvPr/>
          </p:nvSpPr>
          <p:spPr>
            <a:xfrm>
              <a:off x="0" y="-133350"/>
              <a:ext cx="18938769" cy="7955788"/>
            </a:xfrm>
            <a:prstGeom prst="rect">
              <a:avLst/>
            </a:prstGeom>
          </p:spPr>
          <p:txBody>
            <a:bodyPr lIns="0" tIns="0" rIns="0" bIns="0" rtlCol="0" anchor="t"/>
            <a:lstStyle/>
            <a:p>
              <a:pPr algn="just">
                <a:lnSpc>
                  <a:spcPts val="4619"/>
                </a:lnSpc>
              </a:pPr>
              <a:r>
                <a:rPr lang="en-US" sz="3299" spc="-65">
                  <a:solidFill>
                    <a:srgbClr val="000000"/>
                  </a:solidFill>
                  <a:latin typeface="Times New Roman"/>
                  <a:ea typeface="Times New Roman"/>
                  <a:cs typeface="Times New Roman"/>
                  <a:sym typeface="Times New Roman"/>
                </a:rPr>
                <a:t> </a:t>
              </a:r>
            </a:p>
            <a:p>
              <a:pPr algn="just">
                <a:lnSpc>
                  <a:spcPts val="4619"/>
                </a:lnSpc>
              </a:pPr>
              <a:r>
                <a:rPr lang="en-US" sz="3299" spc="-65">
                  <a:solidFill>
                    <a:srgbClr val="000000"/>
                  </a:solidFill>
                  <a:latin typeface="Times New Roman"/>
                  <a:ea typeface="Times New Roman"/>
                  <a:cs typeface="Times New Roman"/>
                  <a:sym typeface="Times New Roman"/>
                </a:rPr>
                <a:t>In this paper, we proposed machine learning algorithms along with natural language processing techniques. By using these techniques, we can easily detect the fake profiles from the social network sites. In this paper we took the Face book. Data set to identify the fake profiles. The NLP pre-processing techniques are used to analyze the dataset and machine learning algorithm such as SVM and Naïve Bayes are used to classify the profiles. These learning algorithms are improved the detection accuracy rate in this paper.</a:t>
              </a:r>
            </a:p>
            <a:p>
              <a:pPr algn="just">
                <a:lnSpc>
                  <a:spcPts val="4619"/>
                </a:lnSpc>
              </a:pPr>
              <a:endParaRPr lang="en-US" sz="3299" spc="-65">
                <a:solidFill>
                  <a:srgbClr val="000000"/>
                </a:solidFill>
                <a:latin typeface="Times New Roman"/>
                <a:ea typeface="Times New Roman"/>
                <a:cs typeface="Times New Roman"/>
                <a:sym typeface="Times New Roman"/>
              </a:endParaRPr>
            </a:p>
            <a:p>
              <a:pPr algn="just">
                <a:lnSpc>
                  <a:spcPts val="4619"/>
                </a:lnSpc>
              </a:pPr>
              <a:endParaRPr lang="en-US" sz="3299" spc="-65">
                <a:solidFill>
                  <a:srgbClr val="000000"/>
                </a:solidFill>
                <a:latin typeface="Times New Roman"/>
                <a:ea typeface="Times New Roman"/>
                <a:cs typeface="Times New Roman"/>
                <a:sym typeface="Times New Roman"/>
              </a:endParaRPr>
            </a:p>
          </p:txBody>
        </p:sp>
      </p:grpSp>
      <p:grpSp>
        <p:nvGrpSpPr>
          <p:cNvPr id="5" name="Group 5"/>
          <p:cNvGrpSpPr/>
          <p:nvPr/>
        </p:nvGrpSpPr>
        <p:grpSpPr>
          <a:xfrm>
            <a:off x="1737907" y="1334560"/>
            <a:ext cx="9371286" cy="1028700"/>
            <a:chOff x="0" y="0"/>
            <a:chExt cx="12495048" cy="1371600"/>
          </a:xfrm>
        </p:grpSpPr>
        <p:sp>
          <p:nvSpPr>
            <p:cNvPr id="6" name="Freeform 6"/>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7" name="TextBox 7"/>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CONCLUSION</a:t>
              </a:r>
            </a:p>
          </p:txBody>
        </p:sp>
      </p:grpSp>
      <p:pic>
        <p:nvPicPr>
          <p:cNvPr id="8" name="object 4">
            <a:extLst>
              <a:ext uri="{FF2B5EF4-FFF2-40B4-BE49-F238E27FC236}">
                <a16:creationId xmlns:a16="http://schemas.microsoft.com/office/drawing/2014/main" id="{1C417A16-4B9A-EEF3-7AE9-9813FE1914CF}"/>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755151"/>
            <a:ext cx="16015481" cy="8771953"/>
            <a:chOff x="0" y="0"/>
            <a:chExt cx="21353975" cy="11695938"/>
          </a:xfrm>
        </p:grpSpPr>
        <p:sp>
          <p:nvSpPr>
            <p:cNvPr id="3" name="Freeform 3"/>
            <p:cNvSpPr/>
            <p:nvPr/>
          </p:nvSpPr>
          <p:spPr>
            <a:xfrm>
              <a:off x="0" y="0"/>
              <a:ext cx="21353976" cy="11695938"/>
            </a:xfrm>
            <a:custGeom>
              <a:avLst/>
              <a:gdLst/>
              <a:ahLst/>
              <a:cxnLst/>
              <a:rect l="l" t="t" r="r" b="b"/>
              <a:pathLst>
                <a:path w="21353976" h="11695938">
                  <a:moveTo>
                    <a:pt x="0" y="0"/>
                  </a:moveTo>
                  <a:lnTo>
                    <a:pt x="21353976" y="0"/>
                  </a:lnTo>
                  <a:lnTo>
                    <a:pt x="21353976" y="11695938"/>
                  </a:lnTo>
                  <a:lnTo>
                    <a:pt x="0" y="11695938"/>
                  </a:lnTo>
                  <a:close/>
                </a:path>
              </a:pathLst>
            </a:custGeom>
            <a:solidFill>
              <a:srgbClr val="000000">
                <a:alpha val="0"/>
              </a:srgbClr>
            </a:solidFill>
          </p:spPr>
        </p:sp>
        <p:sp>
          <p:nvSpPr>
            <p:cNvPr id="4" name="TextBox 4"/>
            <p:cNvSpPr txBox="1"/>
            <p:nvPr/>
          </p:nvSpPr>
          <p:spPr>
            <a:xfrm>
              <a:off x="0" y="-133350"/>
              <a:ext cx="21353975" cy="11829288"/>
            </a:xfrm>
            <a:prstGeom prst="rect">
              <a:avLst/>
            </a:prstGeom>
          </p:spPr>
          <p:txBody>
            <a:bodyPr lIns="0" tIns="0" rIns="0" bIns="0" rtlCol="0" anchor="t"/>
            <a:lstStyle/>
            <a:p>
              <a:pPr algn="just">
                <a:lnSpc>
                  <a:spcPts val="4619"/>
                </a:lnSpc>
              </a:pPr>
              <a:endParaRPr/>
            </a:p>
            <a:p>
              <a:pPr algn="just">
                <a:lnSpc>
                  <a:spcPts val="4619"/>
                </a:lnSpc>
              </a:pPr>
              <a:r>
                <a:rPr lang="en-US" sz="3299" b="1" spc="-65">
                  <a:solidFill>
                    <a:srgbClr val="000000"/>
                  </a:solidFill>
                  <a:latin typeface="Times New Roman Bold"/>
                  <a:ea typeface="Times New Roman Bold"/>
                  <a:cs typeface="Times New Roman Bold"/>
                  <a:sym typeface="Times New Roman Bold"/>
                </a:rPr>
                <a:t>Deep Learning Integration:</a:t>
              </a:r>
              <a:r>
                <a:rPr lang="en-US" sz="3299" spc="-65">
                  <a:solidFill>
                    <a:srgbClr val="000000"/>
                  </a:solidFill>
                  <a:latin typeface="Times New Roman"/>
                  <a:ea typeface="Times New Roman"/>
                  <a:cs typeface="Times New Roman"/>
                  <a:sym typeface="Times New Roman"/>
                </a:rPr>
                <a:t> Use models like BERT or LSTM to improve text analysis and detection accuracy beyond traditional ML methods.</a:t>
              </a:r>
            </a:p>
            <a:p>
              <a:pPr algn="just">
                <a:lnSpc>
                  <a:spcPts val="4619"/>
                </a:lnSpc>
              </a:pPr>
              <a:endParaRPr lang="en-US" sz="3299" spc="-65">
                <a:solidFill>
                  <a:srgbClr val="000000"/>
                </a:solidFill>
                <a:latin typeface="Times New Roman"/>
                <a:ea typeface="Times New Roman"/>
                <a:cs typeface="Times New Roman"/>
                <a:sym typeface="Times New Roman"/>
              </a:endParaRPr>
            </a:p>
            <a:p>
              <a:pPr algn="just">
                <a:lnSpc>
                  <a:spcPts val="4619"/>
                </a:lnSpc>
              </a:pPr>
              <a:r>
                <a:rPr lang="en-US" sz="3299" b="1" spc="-65">
                  <a:solidFill>
                    <a:srgbClr val="000000"/>
                  </a:solidFill>
                  <a:latin typeface="Times New Roman Bold"/>
                  <a:ea typeface="Times New Roman Bold"/>
                  <a:cs typeface="Times New Roman Bold"/>
                  <a:sym typeface="Times New Roman Bold"/>
                </a:rPr>
                <a:t>Real-Time Fake Profile Detection:</a:t>
              </a:r>
              <a:r>
                <a:rPr lang="en-US" sz="3299" spc="-65">
                  <a:solidFill>
                    <a:srgbClr val="000000"/>
                  </a:solidFill>
                  <a:latin typeface="Times New Roman"/>
                  <a:ea typeface="Times New Roman"/>
                  <a:cs typeface="Times New Roman"/>
                  <a:sym typeface="Times New Roman"/>
                </a:rPr>
                <a:t> Deploy the system as a real-time API for dynamic monitoring and immediate flagging of suspicious profiles.</a:t>
              </a:r>
            </a:p>
            <a:p>
              <a:pPr algn="just">
                <a:lnSpc>
                  <a:spcPts val="4619"/>
                </a:lnSpc>
              </a:pPr>
              <a:endParaRPr lang="en-US" sz="3299" spc="-65">
                <a:solidFill>
                  <a:srgbClr val="000000"/>
                </a:solidFill>
                <a:latin typeface="Times New Roman"/>
                <a:ea typeface="Times New Roman"/>
                <a:cs typeface="Times New Roman"/>
                <a:sym typeface="Times New Roman"/>
              </a:endParaRPr>
            </a:p>
            <a:p>
              <a:pPr algn="just">
                <a:lnSpc>
                  <a:spcPts val="4619"/>
                </a:lnSpc>
              </a:pPr>
              <a:r>
                <a:rPr lang="en-US" sz="3299" b="1" spc="-65">
                  <a:solidFill>
                    <a:srgbClr val="000000"/>
                  </a:solidFill>
                  <a:latin typeface="Times New Roman Bold"/>
                  <a:ea typeface="Times New Roman Bold"/>
                  <a:cs typeface="Times New Roman Bold"/>
                  <a:sym typeface="Times New Roman Bold"/>
                </a:rPr>
                <a:t>Graph-Based &amp; Multimodal Analysis:</a:t>
              </a:r>
              <a:r>
                <a:rPr lang="en-US" sz="3299" spc="-65">
                  <a:solidFill>
                    <a:srgbClr val="000000"/>
                  </a:solidFill>
                  <a:latin typeface="Times New Roman"/>
                  <a:ea typeface="Times New Roman"/>
                  <a:cs typeface="Times New Roman"/>
                  <a:sym typeface="Times New Roman"/>
                </a:rPr>
                <a:t> Combine user behavior, text, images, and social network connections using Graph Neural Networks for more accurate classification.</a:t>
              </a:r>
            </a:p>
            <a:p>
              <a:pPr algn="just">
                <a:lnSpc>
                  <a:spcPts val="4619"/>
                </a:lnSpc>
              </a:pPr>
              <a:endParaRPr lang="en-US" sz="3299" spc="-65">
                <a:solidFill>
                  <a:srgbClr val="000000"/>
                </a:solidFill>
                <a:latin typeface="Times New Roman"/>
                <a:ea typeface="Times New Roman"/>
                <a:cs typeface="Times New Roman"/>
                <a:sym typeface="Times New Roman"/>
              </a:endParaRPr>
            </a:p>
            <a:p>
              <a:pPr algn="just">
                <a:lnSpc>
                  <a:spcPts val="4619"/>
                </a:lnSpc>
              </a:pPr>
              <a:r>
                <a:rPr lang="en-US" sz="3299" b="1" spc="-65">
                  <a:solidFill>
                    <a:srgbClr val="000000"/>
                  </a:solidFill>
                  <a:latin typeface="Times New Roman Bold"/>
                  <a:ea typeface="Times New Roman Bold"/>
                  <a:cs typeface="Times New Roman Bold"/>
                  <a:sym typeface="Times New Roman Bold"/>
                </a:rPr>
                <a:t>User Feedback &amp; Explainability:</a:t>
              </a:r>
              <a:r>
                <a:rPr lang="en-US" sz="3299" spc="-65">
                  <a:solidFill>
                    <a:srgbClr val="000000"/>
                  </a:solidFill>
                  <a:latin typeface="Times New Roman"/>
                  <a:ea typeface="Times New Roman"/>
                  <a:cs typeface="Times New Roman"/>
                  <a:sym typeface="Times New Roman"/>
                </a:rPr>
                <a:t> Integrate a user reporting system and explainable AI to improve model transparency and continuously enhance detection performance.</a:t>
              </a:r>
            </a:p>
            <a:p>
              <a:pPr algn="just">
                <a:lnSpc>
                  <a:spcPts val="4619"/>
                </a:lnSpc>
              </a:pPr>
              <a:endParaRPr lang="en-US" sz="3299" spc="-65">
                <a:solidFill>
                  <a:srgbClr val="000000"/>
                </a:solidFill>
                <a:latin typeface="Times New Roman"/>
                <a:ea typeface="Times New Roman"/>
                <a:cs typeface="Times New Roman"/>
                <a:sym typeface="Times New Roman"/>
              </a:endParaRPr>
            </a:p>
            <a:p>
              <a:pPr algn="just">
                <a:lnSpc>
                  <a:spcPts val="4619"/>
                </a:lnSpc>
              </a:pPr>
              <a:endParaRPr lang="en-US" sz="3299" spc="-65">
                <a:solidFill>
                  <a:srgbClr val="000000"/>
                </a:solidFill>
                <a:latin typeface="Times New Roman"/>
                <a:ea typeface="Times New Roman"/>
                <a:cs typeface="Times New Roman"/>
                <a:sym typeface="Times New Roman"/>
              </a:endParaRPr>
            </a:p>
            <a:p>
              <a:pPr algn="just">
                <a:lnSpc>
                  <a:spcPts val="4619"/>
                </a:lnSpc>
              </a:pPr>
              <a:endParaRPr lang="en-US" sz="3299" spc="-65">
                <a:solidFill>
                  <a:srgbClr val="000000"/>
                </a:solidFill>
                <a:latin typeface="Times New Roman"/>
                <a:ea typeface="Times New Roman"/>
                <a:cs typeface="Times New Roman"/>
                <a:sym typeface="Times New Roman"/>
              </a:endParaRPr>
            </a:p>
          </p:txBody>
        </p:sp>
      </p:grpSp>
      <p:grpSp>
        <p:nvGrpSpPr>
          <p:cNvPr id="5" name="Group 5"/>
          <p:cNvGrpSpPr/>
          <p:nvPr/>
        </p:nvGrpSpPr>
        <p:grpSpPr>
          <a:xfrm>
            <a:off x="749983" y="726451"/>
            <a:ext cx="9371286" cy="1028700"/>
            <a:chOff x="0" y="0"/>
            <a:chExt cx="12495048" cy="1371600"/>
          </a:xfrm>
        </p:grpSpPr>
        <p:sp>
          <p:nvSpPr>
            <p:cNvPr id="6" name="Freeform 6"/>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7" name="TextBox 7"/>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 Further Enhancements</a:t>
              </a:r>
            </a:p>
          </p:txBody>
        </p:sp>
      </p:grpSp>
      <p:pic>
        <p:nvPicPr>
          <p:cNvPr id="8" name="object 4">
            <a:extLst>
              <a:ext uri="{FF2B5EF4-FFF2-40B4-BE49-F238E27FC236}">
                <a16:creationId xmlns:a16="http://schemas.microsoft.com/office/drawing/2014/main" id="{32701184-4271-E613-0A75-1FC96208D9C1}"/>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028700" y="1287423"/>
            <a:ext cx="9914964" cy="1028700"/>
            <a:chOff x="0" y="0"/>
            <a:chExt cx="13219952" cy="1371600"/>
          </a:xfrm>
        </p:grpSpPr>
        <p:sp>
          <p:nvSpPr>
            <p:cNvPr id="3" name="Freeform 3"/>
            <p:cNvSpPr/>
            <p:nvPr/>
          </p:nvSpPr>
          <p:spPr>
            <a:xfrm>
              <a:off x="0" y="0"/>
              <a:ext cx="13219953" cy="1371600"/>
            </a:xfrm>
            <a:custGeom>
              <a:avLst/>
              <a:gdLst/>
              <a:ahLst/>
              <a:cxnLst/>
              <a:rect l="l" t="t" r="r" b="b"/>
              <a:pathLst>
                <a:path w="13219953" h="1371600">
                  <a:moveTo>
                    <a:pt x="0" y="0"/>
                  </a:moveTo>
                  <a:lnTo>
                    <a:pt x="13219953" y="0"/>
                  </a:lnTo>
                  <a:lnTo>
                    <a:pt x="13219953" y="1371600"/>
                  </a:lnTo>
                  <a:lnTo>
                    <a:pt x="0" y="1371600"/>
                  </a:lnTo>
                  <a:close/>
                </a:path>
              </a:pathLst>
            </a:custGeom>
            <a:solidFill>
              <a:srgbClr val="000000">
                <a:alpha val="0"/>
              </a:srgbClr>
            </a:solidFill>
          </p:spPr>
        </p:sp>
        <p:sp>
          <p:nvSpPr>
            <p:cNvPr id="4" name="TextBox 4"/>
            <p:cNvSpPr txBox="1"/>
            <p:nvPr/>
          </p:nvSpPr>
          <p:spPr>
            <a:xfrm>
              <a:off x="0" y="-200025"/>
              <a:ext cx="13219952"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ABSTRACT</a:t>
              </a:r>
            </a:p>
          </p:txBody>
        </p:sp>
      </p:grpSp>
      <p:grpSp>
        <p:nvGrpSpPr>
          <p:cNvPr id="5" name="Group 5"/>
          <p:cNvGrpSpPr/>
          <p:nvPr/>
        </p:nvGrpSpPr>
        <p:grpSpPr>
          <a:xfrm>
            <a:off x="1148912" y="3083560"/>
            <a:ext cx="15990175" cy="6174740"/>
            <a:chOff x="0" y="0"/>
            <a:chExt cx="21320233" cy="8232987"/>
          </a:xfrm>
        </p:grpSpPr>
        <p:sp>
          <p:nvSpPr>
            <p:cNvPr id="6" name="Freeform 6"/>
            <p:cNvSpPr/>
            <p:nvPr/>
          </p:nvSpPr>
          <p:spPr>
            <a:xfrm>
              <a:off x="0" y="0"/>
              <a:ext cx="21320234" cy="8232987"/>
            </a:xfrm>
            <a:custGeom>
              <a:avLst/>
              <a:gdLst/>
              <a:ahLst/>
              <a:cxnLst/>
              <a:rect l="l" t="t" r="r" b="b"/>
              <a:pathLst>
                <a:path w="21320234" h="8232987">
                  <a:moveTo>
                    <a:pt x="0" y="0"/>
                  </a:moveTo>
                  <a:lnTo>
                    <a:pt x="21320234" y="0"/>
                  </a:lnTo>
                  <a:lnTo>
                    <a:pt x="21320234" y="8232987"/>
                  </a:lnTo>
                  <a:lnTo>
                    <a:pt x="0" y="8232987"/>
                  </a:lnTo>
                  <a:close/>
                </a:path>
              </a:pathLst>
            </a:custGeom>
            <a:solidFill>
              <a:srgbClr val="000000">
                <a:alpha val="0"/>
              </a:srgbClr>
            </a:solidFill>
          </p:spPr>
        </p:sp>
        <p:sp>
          <p:nvSpPr>
            <p:cNvPr id="7" name="TextBox 7"/>
            <p:cNvSpPr txBox="1"/>
            <p:nvPr/>
          </p:nvSpPr>
          <p:spPr>
            <a:xfrm>
              <a:off x="0" y="-123825"/>
              <a:ext cx="21320233" cy="8356812"/>
            </a:xfrm>
            <a:prstGeom prst="rect">
              <a:avLst/>
            </a:prstGeom>
          </p:spPr>
          <p:txBody>
            <a:bodyPr lIns="0" tIns="0" rIns="0" bIns="0" rtlCol="0" anchor="t"/>
            <a:lstStyle/>
            <a:p>
              <a:pPr algn="just">
                <a:lnSpc>
                  <a:spcPts val="4479"/>
                </a:lnSpc>
              </a:pPr>
              <a:r>
                <a:rPr lang="en-US" sz="3199" dirty="0">
                  <a:solidFill>
                    <a:srgbClr val="000000"/>
                  </a:solidFill>
                  <a:latin typeface="Times New Roman"/>
                  <a:ea typeface="Times New Roman"/>
                  <a:cs typeface="Times New Roman"/>
                  <a:sym typeface="Times New Roman"/>
                </a:rPr>
                <a:t>Social networking platforms have become an essential part of daily life, enabling global interaction. However, they also introduce significant security concerns, particularly the rise of fake profiles, which can lead to identity theft, misinformation, and online abuse. Detecting these fake profiles is critical for ensuring user </a:t>
              </a:r>
              <a:r>
                <a:rPr lang="en-US" sz="3199" dirty="0" err="1">
                  <a:solidFill>
                    <a:srgbClr val="000000"/>
                  </a:solidFill>
                  <a:latin typeface="Times New Roman"/>
                  <a:ea typeface="Times New Roman"/>
                  <a:cs typeface="Times New Roman"/>
                  <a:sym typeface="Times New Roman"/>
                </a:rPr>
                <a:t>safety.This</a:t>
              </a:r>
              <a:r>
                <a:rPr lang="en-US" sz="3199" dirty="0">
                  <a:solidFill>
                    <a:srgbClr val="000000"/>
                  </a:solidFill>
                  <a:latin typeface="Times New Roman"/>
                  <a:ea typeface="Times New Roman"/>
                  <a:cs typeface="Times New Roman"/>
                  <a:sym typeface="Times New Roman"/>
                </a:rPr>
                <a:t> project proposes a solution using Machine Learning and Natural Language Processing (NLP) to improve fake profile detection in social networks. By applying algorithms like Support Vector Machine (SVM) and Naïve Bayes, the system analyzes both static and dynamic user profile data to identify anomalies. </a:t>
              </a:r>
            </a:p>
          </p:txBody>
        </p:sp>
      </p:grpSp>
      <p:pic>
        <p:nvPicPr>
          <p:cNvPr id="10" name="object 4">
            <a:extLst>
              <a:ext uri="{FF2B5EF4-FFF2-40B4-BE49-F238E27FC236}">
                <a16:creationId xmlns:a16="http://schemas.microsoft.com/office/drawing/2014/main" id="{B2A33096-CC9A-1A64-F8DF-CAB4E12FC7B9}"/>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3" name="Group 3"/>
          <p:cNvGrpSpPr/>
          <p:nvPr/>
        </p:nvGrpSpPr>
        <p:grpSpPr>
          <a:xfrm>
            <a:off x="891391" y="2073510"/>
            <a:ext cx="16367909" cy="6236589"/>
            <a:chOff x="0" y="0"/>
            <a:chExt cx="21823879" cy="8315452"/>
          </a:xfrm>
        </p:grpSpPr>
        <p:sp>
          <p:nvSpPr>
            <p:cNvPr id="4" name="Freeform 4"/>
            <p:cNvSpPr/>
            <p:nvPr/>
          </p:nvSpPr>
          <p:spPr>
            <a:xfrm>
              <a:off x="0" y="0"/>
              <a:ext cx="21823880" cy="8315451"/>
            </a:xfrm>
            <a:custGeom>
              <a:avLst/>
              <a:gdLst/>
              <a:ahLst/>
              <a:cxnLst/>
              <a:rect l="l" t="t" r="r" b="b"/>
              <a:pathLst>
                <a:path w="21823880" h="8315451">
                  <a:moveTo>
                    <a:pt x="0" y="0"/>
                  </a:moveTo>
                  <a:lnTo>
                    <a:pt x="21823880" y="0"/>
                  </a:lnTo>
                  <a:lnTo>
                    <a:pt x="21823880" y="8315451"/>
                  </a:lnTo>
                  <a:lnTo>
                    <a:pt x="0" y="8315451"/>
                  </a:lnTo>
                  <a:close/>
                </a:path>
              </a:pathLst>
            </a:custGeom>
            <a:solidFill>
              <a:srgbClr val="000000">
                <a:alpha val="0"/>
              </a:srgbClr>
            </a:solidFill>
          </p:spPr>
        </p:sp>
        <p:sp>
          <p:nvSpPr>
            <p:cNvPr id="5" name="TextBox 5"/>
            <p:cNvSpPr txBox="1"/>
            <p:nvPr/>
          </p:nvSpPr>
          <p:spPr>
            <a:xfrm>
              <a:off x="0" y="-123825"/>
              <a:ext cx="21823879" cy="8439277"/>
            </a:xfrm>
            <a:prstGeom prst="rect">
              <a:avLst/>
            </a:prstGeom>
          </p:spPr>
          <p:txBody>
            <a:bodyPr lIns="0" tIns="0" rIns="0" bIns="0" rtlCol="0" anchor="t"/>
            <a:lstStyle/>
            <a:p>
              <a:pPr algn="just">
                <a:lnSpc>
                  <a:spcPts val="4479"/>
                </a:lnSpc>
              </a:pPr>
              <a:r>
                <a:rPr lang="en-US" sz="3199" spc="-63">
                  <a:solidFill>
                    <a:srgbClr val="000000"/>
                  </a:solidFill>
                  <a:latin typeface="Times New Roman"/>
                  <a:ea typeface="Times New Roman"/>
                  <a:cs typeface="Times New Roman"/>
                  <a:sym typeface="Times New Roman"/>
                </a:rPr>
                <a:t>[1] Michael Fire et al. (2012). "Strangers intrusion detection-detecting spammers and fake profiles in social networks based on topology anomalies." Human Journal 1(1): 26-39.Günther, F. and S. Fritsch (2010). "neuralnet: Training of neural networks." The R Journal 2(1): 30-38.</a:t>
              </a:r>
            </a:p>
            <a:p>
              <a:pPr algn="just">
                <a:lnSpc>
                  <a:spcPts val="4479"/>
                </a:lnSpc>
              </a:pPr>
              <a:endParaRPr lang="en-US" sz="3199" spc="-63">
                <a:solidFill>
                  <a:srgbClr val="000000"/>
                </a:solidFill>
                <a:latin typeface="Times New Roman"/>
                <a:ea typeface="Times New Roman"/>
                <a:cs typeface="Times New Roman"/>
                <a:sym typeface="Times New Roman"/>
              </a:endParaRPr>
            </a:p>
            <a:p>
              <a:pPr algn="just">
                <a:lnSpc>
                  <a:spcPts val="4479"/>
                </a:lnSpc>
              </a:pPr>
              <a:r>
                <a:rPr lang="en-US" sz="3199" spc="-63">
                  <a:solidFill>
                    <a:srgbClr val="000000"/>
                  </a:solidFill>
                  <a:latin typeface="Times New Roman"/>
                  <a:ea typeface="Times New Roman"/>
                  <a:cs typeface="Times New Roman"/>
                  <a:sym typeface="Times New Roman"/>
                </a:rPr>
                <a:t>[2] Shalinda Adikari and Kaushik Dutta, Identifying Fake Profiles in LinkedIn, PACIS 2014 Proceedings, AISeL.</a:t>
              </a:r>
            </a:p>
            <a:p>
              <a:pPr algn="just">
                <a:lnSpc>
                  <a:spcPts val="4479"/>
                </a:lnSpc>
              </a:pPr>
              <a:endParaRPr lang="en-US" sz="3199" spc="-63">
                <a:solidFill>
                  <a:srgbClr val="000000"/>
                </a:solidFill>
                <a:latin typeface="Times New Roman"/>
                <a:ea typeface="Times New Roman"/>
                <a:cs typeface="Times New Roman"/>
                <a:sym typeface="Times New Roman"/>
              </a:endParaRPr>
            </a:p>
            <a:p>
              <a:pPr algn="just">
                <a:lnSpc>
                  <a:spcPts val="4479"/>
                </a:lnSpc>
              </a:pPr>
              <a:r>
                <a:rPr lang="en-US" sz="3199" spc="-63">
                  <a:solidFill>
                    <a:srgbClr val="000000"/>
                  </a:solidFill>
                  <a:latin typeface="Times New Roman"/>
                  <a:ea typeface="Times New Roman"/>
                  <a:cs typeface="Times New Roman"/>
                  <a:sym typeface="Times New Roman"/>
                </a:rPr>
                <a:t>[3] Z. Halim, M. Gul, N. ul Hassan, R. Baig, S. Rehman, and F. Naz,“Malicious users’ circle detection in social network based on spatiotemporal co-occurrence,” in Computer Networks and Information Technology (ICCNIT),2011 International Conference on, July, pp. 35–390.</a:t>
              </a:r>
            </a:p>
            <a:p>
              <a:pPr algn="just">
                <a:lnSpc>
                  <a:spcPts val="4479"/>
                </a:lnSpc>
              </a:pPr>
              <a:endParaRPr lang="en-US" sz="3199" spc="-63">
                <a:solidFill>
                  <a:srgbClr val="000000"/>
                </a:solidFill>
                <a:latin typeface="Times New Roman"/>
                <a:ea typeface="Times New Roman"/>
                <a:cs typeface="Times New Roman"/>
                <a:sym typeface="Times New Roman"/>
              </a:endParaRPr>
            </a:p>
          </p:txBody>
        </p:sp>
      </p:grpSp>
      <p:grpSp>
        <p:nvGrpSpPr>
          <p:cNvPr id="6" name="Group 6"/>
          <p:cNvGrpSpPr/>
          <p:nvPr/>
        </p:nvGrpSpPr>
        <p:grpSpPr>
          <a:xfrm>
            <a:off x="724646" y="616878"/>
            <a:ext cx="9371286" cy="1028700"/>
            <a:chOff x="0" y="0"/>
            <a:chExt cx="12495048" cy="1371600"/>
          </a:xfrm>
        </p:grpSpPr>
        <p:sp>
          <p:nvSpPr>
            <p:cNvPr id="7" name="Freeform 7"/>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8" name="TextBox 8"/>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REFERENCES</a:t>
              </a:r>
            </a:p>
          </p:txBody>
        </p:sp>
      </p:grpSp>
      <p:pic>
        <p:nvPicPr>
          <p:cNvPr id="9" name="object 4">
            <a:extLst>
              <a:ext uri="{FF2B5EF4-FFF2-40B4-BE49-F238E27FC236}">
                <a16:creationId xmlns:a16="http://schemas.microsoft.com/office/drawing/2014/main" id="{4FE4F7FD-93F1-FF21-B6CA-C1589908310F}"/>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5345182" y="3930961"/>
            <a:ext cx="9371286" cy="1671442"/>
            <a:chOff x="0" y="0"/>
            <a:chExt cx="12495048" cy="2228590"/>
          </a:xfrm>
        </p:grpSpPr>
        <p:sp>
          <p:nvSpPr>
            <p:cNvPr id="3" name="Freeform 3"/>
            <p:cNvSpPr/>
            <p:nvPr/>
          </p:nvSpPr>
          <p:spPr>
            <a:xfrm>
              <a:off x="0" y="0"/>
              <a:ext cx="12495048" cy="2228590"/>
            </a:xfrm>
            <a:custGeom>
              <a:avLst/>
              <a:gdLst/>
              <a:ahLst/>
              <a:cxnLst/>
              <a:rect l="l" t="t" r="r" b="b"/>
              <a:pathLst>
                <a:path w="12495048" h="2228590">
                  <a:moveTo>
                    <a:pt x="0" y="0"/>
                  </a:moveTo>
                  <a:lnTo>
                    <a:pt x="12495048" y="0"/>
                  </a:lnTo>
                  <a:lnTo>
                    <a:pt x="12495048" y="2228590"/>
                  </a:lnTo>
                  <a:lnTo>
                    <a:pt x="0" y="2228590"/>
                  </a:lnTo>
                  <a:close/>
                </a:path>
              </a:pathLst>
            </a:custGeom>
            <a:solidFill>
              <a:srgbClr val="000000">
                <a:alpha val="0"/>
              </a:srgbClr>
            </a:solidFill>
          </p:spPr>
        </p:sp>
        <p:sp>
          <p:nvSpPr>
            <p:cNvPr id="4" name="TextBox 4"/>
            <p:cNvSpPr txBox="1"/>
            <p:nvPr/>
          </p:nvSpPr>
          <p:spPr>
            <a:xfrm>
              <a:off x="0" y="-333375"/>
              <a:ext cx="12495048" cy="2561965"/>
            </a:xfrm>
            <a:prstGeom prst="rect">
              <a:avLst/>
            </a:prstGeom>
          </p:spPr>
          <p:txBody>
            <a:bodyPr lIns="0" tIns="0" rIns="0" bIns="0" rtlCol="0" anchor="t"/>
            <a:lstStyle/>
            <a:p>
              <a:pPr algn="l">
                <a:lnSpc>
                  <a:spcPts val="12039"/>
                </a:lnSpc>
              </a:pPr>
              <a:r>
                <a:rPr lang="en-US" sz="8599" b="1">
                  <a:solidFill>
                    <a:srgbClr val="000000"/>
                  </a:solidFill>
                  <a:latin typeface="Times New Roman Bold"/>
                  <a:ea typeface="Times New Roman Bold"/>
                  <a:cs typeface="Times New Roman Bold"/>
                  <a:sym typeface="Times New Roman Bold"/>
                </a:rPr>
                <a:t>THANK YOU!</a:t>
              </a:r>
            </a:p>
          </p:txBody>
        </p:sp>
      </p:grpSp>
      <p:sp>
        <p:nvSpPr>
          <p:cNvPr id="5" name="Freeform 5"/>
          <p:cNvSpPr/>
          <p:nvPr/>
        </p:nvSpPr>
        <p:spPr>
          <a:xfrm>
            <a:off x="-188217" y="9557970"/>
            <a:ext cx="18476217" cy="729030"/>
          </a:xfrm>
          <a:custGeom>
            <a:avLst/>
            <a:gdLst/>
            <a:ahLst/>
            <a:cxnLst/>
            <a:rect l="l" t="t" r="r" b="b"/>
            <a:pathLst>
              <a:path w="18476217" h="729030">
                <a:moveTo>
                  <a:pt x="0" y="0"/>
                </a:moveTo>
                <a:lnTo>
                  <a:pt x="18476217" y="0"/>
                </a:lnTo>
                <a:lnTo>
                  <a:pt x="18476217" y="729030"/>
                </a:lnTo>
                <a:lnTo>
                  <a:pt x="0" y="72903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28700" y="3084830"/>
            <a:ext cx="16421100" cy="4643533"/>
            <a:chOff x="0" y="0"/>
            <a:chExt cx="21894800" cy="6191377"/>
          </a:xfrm>
        </p:grpSpPr>
        <p:sp>
          <p:nvSpPr>
            <p:cNvPr id="3" name="Freeform 3"/>
            <p:cNvSpPr/>
            <p:nvPr/>
          </p:nvSpPr>
          <p:spPr>
            <a:xfrm>
              <a:off x="0" y="0"/>
              <a:ext cx="21640800" cy="6067552"/>
            </a:xfrm>
            <a:custGeom>
              <a:avLst/>
              <a:gdLst/>
              <a:ahLst/>
              <a:cxnLst/>
              <a:rect l="l" t="t" r="r" b="b"/>
              <a:pathLst>
                <a:path w="21640800" h="6067552">
                  <a:moveTo>
                    <a:pt x="0" y="0"/>
                  </a:moveTo>
                  <a:lnTo>
                    <a:pt x="21640800" y="0"/>
                  </a:lnTo>
                  <a:lnTo>
                    <a:pt x="21640800" y="6067552"/>
                  </a:lnTo>
                  <a:lnTo>
                    <a:pt x="0" y="6067552"/>
                  </a:lnTo>
                  <a:close/>
                </a:path>
              </a:pathLst>
            </a:custGeom>
            <a:solidFill>
              <a:srgbClr val="000000">
                <a:alpha val="0"/>
              </a:srgbClr>
            </a:solidFill>
          </p:spPr>
        </p:sp>
        <p:sp>
          <p:nvSpPr>
            <p:cNvPr id="4" name="TextBox 4"/>
            <p:cNvSpPr txBox="1"/>
            <p:nvPr/>
          </p:nvSpPr>
          <p:spPr>
            <a:xfrm>
              <a:off x="254000" y="0"/>
              <a:ext cx="21640800" cy="6191377"/>
            </a:xfrm>
            <a:prstGeom prst="rect">
              <a:avLst/>
            </a:prstGeom>
          </p:spPr>
          <p:txBody>
            <a:bodyPr lIns="0" tIns="0" rIns="0" bIns="0" rtlCol="0" anchor="t"/>
            <a:lstStyle/>
            <a:p>
              <a:pPr algn="just">
                <a:lnSpc>
                  <a:spcPts val="4479"/>
                </a:lnSpc>
              </a:pPr>
              <a:r>
                <a:rPr lang="en-US" sz="3199" spc="-63" dirty="0">
                  <a:solidFill>
                    <a:srgbClr val="000000"/>
                  </a:solidFill>
                  <a:latin typeface="Times New Roman"/>
                  <a:ea typeface="Times New Roman"/>
                  <a:cs typeface="Times New Roman"/>
                  <a:sym typeface="Times New Roman"/>
                </a:rPr>
                <a:t>Social networking platforms like Facebook and Twitter face rising threats from fake profiles, which enable identity theft, impersonation, and online abuse. Weak privacy settings and lack of user verification make these platforms vulnerable. Fake profiles use static (e.g., demographics) and dynamic (e.g., behavior) data for malicious activities like trolling, phishing, and misinformation. Despite systems like Facebook’s Immune System (FIS), many fake accounts go undetected, highlighting the need for improved detection methods using Machine Learning and Natural Language Processing (NLP)</a:t>
              </a:r>
            </a:p>
            <a:p>
              <a:pPr algn="just">
                <a:lnSpc>
                  <a:spcPts val="4479"/>
                </a:lnSpc>
              </a:pPr>
              <a:endParaRPr lang="en-US" sz="3199" spc="-63" dirty="0">
                <a:solidFill>
                  <a:srgbClr val="000000"/>
                </a:solidFill>
                <a:latin typeface="Times New Roman"/>
                <a:ea typeface="Times New Roman"/>
                <a:cs typeface="Times New Roman"/>
                <a:sym typeface="Times New Roman"/>
              </a:endParaRPr>
            </a:p>
          </p:txBody>
        </p:sp>
      </p:grpSp>
      <p:grpSp>
        <p:nvGrpSpPr>
          <p:cNvPr id="5" name="Group 5"/>
          <p:cNvGrpSpPr/>
          <p:nvPr/>
        </p:nvGrpSpPr>
        <p:grpSpPr>
          <a:xfrm>
            <a:off x="1028700" y="1307494"/>
            <a:ext cx="6406149" cy="1085850"/>
            <a:chOff x="0" y="0"/>
            <a:chExt cx="8541532" cy="1447800"/>
          </a:xfrm>
        </p:grpSpPr>
        <p:sp>
          <p:nvSpPr>
            <p:cNvPr id="6" name="Freeform 6"/>
            <p:cNvSpPr/>
            <p:nvPr/>
          </p:nvSpPr>
          <p:spPr>
            <a:xfrm>
              <a:off x="0" y="0"/>
              <a:ext cx="8541532" cy="1447800"/>
            </a:xfrm>
            <a:custGeom>
              <a:avLst/>
              <a:gdLst/>
              <a:ahLst/>
              <a:cxnLst/>
              <a:rect l="l" t="t" r="r" b="b"/>
              <a:pathLst>
                <a:path w="8541532" h="1447800">
                  <a:moveTo>
                    <a:pt x="0" y="0"/>
                  </a:moveTo>
                  <a:lnTo>
                    <a:pt x="8541532" y="0"/>
                  </a:lnTo>
                  <a:lnTo>
                    <a:pt x="8541532" y="1447800"/>
                  </a:lnTo>
                  <a:lnTo>
                    <a:pt x="0" y="1447800"/>
                  </a:lnTo>
                  <a:close/>
                </a:path>
              </a:pathLst>
            </a:custGeom>
            <a:solidFill>
              <a:srgbClr val="000000">
                <a:alpha val="0"/>
              </a:srgbClr>
            </a:solidFill>
          </p:spPr>
        </p:sp>
        <p:sp>
          <p:nvSpPr>
            <p:cNvPr id="7" name="TextBox 7"/>
            <p:cNvSpPr txBox="1"/>
            <p:nvPr/>
          </p:nvSpPr>
          <p:spPr>
            <a:xfrm>
              <a:off x="0" y="-200025"/>
              <a:ext cx="8541532" cy="16478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INTRODUCTION</a:t>
              </a:r>
            </a:p>
          </p:txBody>
        </p:sp>
      </p:grpSp>
      <p:pic>
        <p:nvPicPr>
          <p:cNvPr id="8" name="object 4">
            <a:extLst>
              <a:ext uri="{FF2B5EF4-FFF2-40B4-BE49-F238E27FC236}">
                <a16:creationId xmlns:a16="http://schemas.microsoft.com/office/drawing/2014/main" id="{E4045452-46D4-FEE5-6C2A-CE0E416EB2E6}"/>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259319" y="1028700"/>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OBJECTIVE</a:t>
              </a:r>
            </a:p>
          </p:txBody>
        </p:sp>
      </p:grpSp>
      <p:grpSp>
        <p:nvGrpSpPr>
          <p:cNvPr id="5" name="Group 5"/>
          <p:cNvGrpSpPr/>
          <p:nvPr/>
        </p:nvGrpSpPr>
        <p:grpSpPr>
          <a:xfrm>
            <a:off x="547281" y="2446504"/>
            <a:ext cx="16230600" cy="6661277"/>
            <a:chOff x="0" y="0"/>
            <a:chExt cx="21640800" cy="8881702"/>
          </a:xfrm>
        </p:grpSpPr>
        <p:sp>
          <p:nvSpPr>
            <p:cNvPr id="6" name="Freeform 6"/>
            <p:cNvSpPr/>
            <p:nvPr/>
          </p:nvSpPr>
          <p:spPr>
            <a:xfrm>
              <a:off x="0" y="0"/>
              <a:ext cx="21640800" cy="8881703"/>
            </a:xfrm>
            <a:custGeom>
              <a:avLst/>
              <a:gdLst/>
              <a:ahLst/>
              <a:cxnLst/>
              <a:rect l="l" t="t" r="r" b="b"/>
              <a:pathLst>
                <a:path w="21640800" h="8881703">
                  <a:moveTo>
                    <a:pt x="0" y="0"/>
                  </a:moveTo>
                  <a:lnTo>
                    <a:pt x="21640800" y="0"/>
                  </a:lnTo>
                  <a:lnTo>
                    <a:pt x="21640800" y="8881703"/>
                  </a:lnTo>
                  <a:lnTo>
                    <a:pt x="0" y="8881703"/>
                  </a:lnTo>
                  <a:close/>
                </a:path>
              </a:pathLst>
            </a:custGeom>
            <a:solidFill>
              <a:srgbClr val="000000">
                <a:alpha val="0"/>
              </a:srgbClr>
            </a:solidFill>
          </p:spPr>
        </p:sp>
        <p:sp>
          <p:nvSpPr>
            <p:cNvPr id="7" name="TextBox 7"/>
            <p:cNvSpPr txBox="1"/>
            <p:nvPr/>
          </p:nvSpPr>
          <p:spPr>
            <a:xfrm>
              <a:off x="0" y="-133350"/>
              <a:ext cx="21640800" cy="9015052"/>
            </a:xfrm>
            <a:prstGeom prst="rect">
              <a:avLst/>
            </a:prstGeom>
          </p:spPr>
          <p:txBody>
            <a:bodyPr lIns="0" tIns="0" rIns="0" bIns="0" rtlCol="0" anchor="t"/>
            <a:lstStyle/>
            <a:p>
              <a:pPr marL="1468116" lvl="2" indent="-489372" algn="just">
                <a:lnSpc>
                  <a:spcPts val="4759"/>
                </a:lnSpc>
                <a:buFont typeface="Arial"/>
                <a:buChar char="⚬"/>
              </a:pPr>
              <a:r>
                <a:rPr lang="en-US" sz="3399" spc="-67" dirty="0">
                  <a:solidFill>
                    <a:srgbClr val="000000"/>
                  </a:solidFill>
                  <a:latin typeface="Times New Roman"/>
                  <a:ea typeface="Times New Roman"/>
                  <a:cs typeface="Times New Roman"/>
                  <a:sym typeface="Times New Roman"/>
                </a:rPr>
                <a:t>To develop a system that detects fake profiles in online social networks using machine learning and natural language processing techniques.</a:t>
              </a:r>
            </a:p>
            <a:p>
              <a:pPr marL="1468116" lvl="2" indent="-489372" algn="just">
                <a:lnSpc>
                  <a:spcPts val="4759"/>
                </a:lnSpc>
                <a:buFont typeface="Arial"/>
                <a:buChar char="⚬"/>
              </a:pPr>
              <a:r>
                <a:rPr lang="en-US" sz="3399" spc="-67" dirty="0">
                  <a:solidFill>
                    <a:srgbClr val="000000"/>
                  </a:solidFill>
                  <a:latin typeface="Times New Roman"/>
                  <a:ea typeface="Times New Roman"/>
                  <a:cs typeface="Times New Roman"/>
                  <a:sym typeface="Times New Roman"/>
                </a:rPr>
                <a:t>To utilize Support Vector Machine (SVM) and Naïve Bayes classifiers for improving the accuracy of fake profile detection.</a:t>
              </a:r>
            </a:p>
            <a:p>
              <a:pPr marL="1468116" lvl="2" indent="-489372" algn="just">
                <a:lnSpc>
                  <a:spcPts val="4759"/>
                </a:lnSpc>
                <a:buFont typeface="Arial"/>
                <a:buChar char="⚬"/>
              </a:pPr>
              <a:r>
                <a:rPr lang="en-US" sz="3399" spc="-67" dirty="0">
                  <a:solidFill>
                    <a:srgbClr val="000000"/>
                  </a:solidFill>
                  <a:latin typeface="Times New Roman"/>
                  <a:ea typeface="Times New Roman"/>
                  <a:cs typeface="Times New Roman"/>
                  <a:sym typeface="Times New Roman"/>
                </a:rPr>
                <a:t>To analyze both static and dynamic user data, including profile information and behavioral patterns.</a:t>
              </a:r>
            </a:p>
            <a:p>
              <a:pPr marL="1468116" lvl="2" indent="-489372" algn="just">
                <a:lnSpc>
                  <a:spcPts val="4759"/>
                </a:lnSpc>
                <a:buFont typeface="Arial"/>
                <a:buChar char="⚬"/>
              </a:pPr>
              <a:r>
                <a:rPr lang="en-US" sz="3399" spc="-67" dirty="0">
                  <a:solidFill>
                    <a:srgbClr val="000000"/>
                  </a:solidFill>
                  <a:latin typeface="Times New Roman"/>
                  <a:ea typeface="Times New Roman"/>
                  <a:cs typeface="Times New Roman"/>
                  <a:sym typeface="Times New Roman"/>
                </a:rPr>
                <a:t>To apply natural language processing (NLP) for examining user-generated content to identify suspicious language and posting behavior.</a:t>
              </a:r>
            </a:p>
            <a:p>
              <a:pPr marL="1468116" lvl="2" indent="-489372" algn="just">
                <a:lnSpc>
                  <a:spcPts val="4759"/>
                </a:lnSpc>
                <a:buFont typeface="Arial"/>
                <a:buChar char="⚬"/>
              </a:pPr>
              <a:r>
                <a:rPr lang="en-US" sz="3399" spc="-67" dirty="0">
                  <a:solidFill>
                    <a:srgbClr val="000000"/>
                  </a:solidFill>
                  <a:latin typeface="Times New Roman"/>
                  <a:ea typeface="Times New Roman"/>
                  <a:cs typeface="Times New Roman"/>
                  <a:sym typeface="Times New Roman"/>
                </a:rPr>
                <a:t>To enhance user safety and privacy by flagging fake accounts that may pose threats such as identity theft or impersonation.</a:t>
              </a:r>
            </a:p>
            <a:p>
              <a:pPr marL="777239" lvl="2" indent="-259080" algn="just">
                <a:lnSpc>
                  <a:spcPts val="4725"/>
                </a:lnSpc>
              </a:pPr>
              <a:endParaRPr lang="en-US" sz="3399" spc="-67" dirty="0">
                <a:solidFill>
                  <a:srgbClr val="000000"/>
                </a:solidFill>
                <a:latin typeface="Times New Roman"/>
                <a:ea typeface="Times New Roman"/>
                <a:cs typeface="Times New Roman"/>
                <a:sym typeface="Times New Roman"/>
              </a:endParaRPr>
            </a:p>
          </p:txBody>
        </p:sp>
      </p:grpSp>
      <p:pic>
        <p:nvPicPr>
          <p:cNvPr id="8" name="object 4">
            <a:extLst>
              <a:ext uri="{FF2B5EF4-FFF2-40B4-BE49-F238E27FC236}">
                <a16:creationId xmlns:a16="http://schemas.microsoft.com/office/drawing/2014/main" id="{16E6AAA8-C663-336A-EDE8-9D290E0B2FA7}"/>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876673" y="1028700"/>
            <a:ext cx="11983651" cy="1177290"/>
            <a:chOff x="0" y="0"/>
            <a:chExt cx="15978201" cy="1569720"/>
          </a:xfrm>
        </p:grpSpPr>
        <p:sp>
          <p:nvSpPr>
            <p:cNvPr id="3" name="Freeform 3"/>
            <p:cNvSpPr/>
            <p:nvPr/>
          </p:nvSpPr>
          <p:spPr>
            <a:xfrm>
              <a:off x="0" y="0"/>
              <a:ext cx="15978201" cy="1569720"/>
            </a:xfrm>
            <a:custGeom>
              <a:avLst/>
              <a:gdLst/>
              <a:ahLst/>
              <a:cxnLst/>
              <a:rect l="l" t="t" r="r" b="b"/>
              <a:pathLst>
                <a:path w="15978201" h="1569720">
                  <a:moveTo>
                    <a:pt x="0" y="0"/>
                  </a:moveTo>
                  <a:lnTo>
                    <a:pt x="15978201" y="0"/>
                  </a:lnTo>
                  <a:lnTo>
                    <a:pt x="15978201" y="1569720"/>
                  </a:lnTo>
                  <a:lnTo>
                    <a:pt x="0" y="1569720"/>
                  </a:lnTo>
                  <a:close/>
                </a:path>
              </a:pathLst>
            </a:custGeom>
            <a:solidFill>
              <a:srgbClr val="000000">
                <a:alpha val="0"/>
              </a:srgbClr>
            </a:solidFill>
          </p:spPr>
        </p:sp>
        <p:sp>
          <p:nvSpPr>
            <p:cNvPr id="4" name="TextBox 4"/>
            <p:cNvSpPr txBox="1"/>
            <p:nvPr/>
          </p:nvSpPr>
          <p:spPr>
            <a:xfrm>
              <a:off x="0" y="-200025"/>
              <a:ext cx="15978201" cy="176974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LITERATURE SURVEY</a:t>
              </a:r>
            </a:p>
          </p:txBody>
        </p:sp>
      </p:grpSp>
      <p:grpSp>
        <p:nvGrpSpPr>
          <p:cNvPr id="6" name="Group 6"/>
          <p:cNvGrpSpPr/>
          <p:nvPr/>
        </p:nvGrpSpPr>
        <p:grpSpPr>
          <a:xfrm>
            <a:off x="876673" y="1977949"/>
            <a:ext cx="16103911" cy="10372325"/>
            <a:chOff x="0" y="0"/>
            <a:chExt cx="21471881" cy="13829767"/>
          </a:xfrm>
        </p:grpSpPr>
        <p:sp>
          <p:nvSpPr>
            <p:cNvPr id="7" name="Freeform 7"/>
            <p:cNvSpPr/>
            <p:nvPr/>
          </p:nvSpPr>
          <p:spPr>
            <a:xfrm>
              <a:off x="0" y="0"/>
              <a:ext cx="21471882" cy="13829767"/>
            </a:xfrm>
            <a:custGeom>
              <a:avLst/>
              <a:gdLst/>
              <a:ahLst/>
              <a:cxnLst/>
              <a:rect l="l" t="t" r="r" b="b"/>
              <a:pathLst>
                <a:path w="21471882" h="13829767">
                  <a:moveTo>
                    <a:pt x="0" y="0"/>
                  </a:moveTo>
                  <a:lnTo>
                    <a:pt x="21471882" y="0"/>
                  </a:lnTo>
                  <a:lnTo>
                    <a:pt x="21471882" y="13829767"/>
                  </a:lnTo>
                  <a:lnTo>
                    <a:pt x="0" y="13829767"/>
                  </a:lnTo>
                  <a:close/>
                </a:path>
              </a:pathLst>
            </a:custGeom>
            <a:solidFill>
              <a:srgbClr val="000000">
                <a:alpha val="0"/>
              </a:srgbClr>
            </a:solidFill>
          </p:spPr>
        </p:sp>
        <p:sp>
          <p:nvSpPr>
            <p:cNvPr id="8" name="TextBox 8"/>
            <p:cNvSpPr txBox="1"/>
            <p:nvPr/>
          </p:nvSpPr>
          <p:spPr>
            <a:xfrm>
              <a:off x="0" y="-133350"/>
              <a:ext cx="21471881" cy="13963117"/>
            </a:xfrm>
            <a:prstGeom prst="rect">
              <a:avLst/>
            </a:prstGeom>
          </p:spPr>
          <p:txBody>
            <a:bodyPr lIns="0" tIns="0" rIns="0" bIns="0" rtlCol="0" anchor="t"/>
            <a:lstStyle/>
            <a:p>
              <a:pPr algn="just">
                <a:lnSpc>
                  <a:spcPts val="4759"/>
                </a:lnSpc>
              </a:pPr>
              <a:endParaRPr dirty="0"/>
            </a:p>
            <a:p>
              <a:pPr algn="just">
                <a:lnSpc>
                  <a:spcPts val="4759"/>
                </a:lnSpc>
              </a:pPr>
              <a:r>
                <a:rPr lang="en-US" sz="3399" spc="-67" dirty="0">
                  <a:solidFill>
                    <a:srgbClr val="000000"/>
                  </a:solidFill>
                  <a:latin typeface="Times New Roman"/>
                  <a:ea typeface="Times New Roman"/>
                  <a:cs typeface="Times New Roman"/>
                  <a:sym typeface="Times New Roman"/>
                </a:rPr>
                <a:t>Project titled “</a:t>
              </a:r>
              <a:r>
                <a:rPr lang="en-US" sz="3399" b="1" spc="-67" dirty="0">
                  <a:solidFill>
                    <a:srgbClr val="000000"/>
                  </a:solidFill>
                  <a:latin typeface="Times New Roman Bold"/>
                  <a:ea typeface="Times New Roman Bold"/>
                  <a:cs typeface="Times New Roman Bold"/>
                  <a:sym typeface="Times New Roman Bold"/>
                </a:rPr>
                <a:t>Fake Profile Identification in Social Network using Machine Learning and NLP</a:t>
              </a:r>
              <a:r>
                <a:rPr lang="en-US" sz="3399" spc="-67" dirty="0">
                  <a:solidFill>
                    <a:srgbClr val="000000"/>
                  </a:solidFill>
                  <a:latin typeface="Times New Roman"/>
                  <a:ea typeface="Times New Roman"/>
                  <a:cs typeface="Times New Roman"/>
                  <a:sym typeface="Times New Roman"/>
                </a:rPr>
                <a:t>”  IEEE Conference on Machine Learning and </a:t>
              </a:r>
              <a:r>
                <a:rPr lang="en-US" sz="3399" spc="-67" dirty="0" err="1">
                  <a:solidFill>
                    <a:srgbClr val="000000"/>
                  </a:solidFill>
                  <a:latin typeface="Times New Roman"/>
                  <a:ea typeface="Times New Roman"/>
                  <a:cs typeface="Times New Roman"/>
                  <a:sym typeface="Times New Roman"/>
                </a:rPr>
                <a:t>IOT,</a:t>
              </a:r>
              <a:r>
                <a:rPr lang="en-US" sz="3399" b="1" spc="-67" dirty="0" err="1">
                  <a:solidFill>
                    <a:srgbClr val="000000"/>
                  </a:solidFill>
                  <a:latin typeface="Times New Roman Bold"/>
                  <a:ea typeface="Times New Roman Bold"/>
                  <a:cs typeface="Times New Roman Bold"/>
                  <a:sym typeface="Times New Roman Bold"/>
                </a:rPr>
                <a:t>Issue</a:t>
              </a:r>
              <a:r>
                <a:rPr lang="en-US" sz="3399" b="1" spc="-67" dirty="0">
                  <a:solidFill>
                    <a:srgbClr val="000000"/>
                  </a:solidFill>
                  <a:latin typeface="Times New Roman Bold"/>
                  <a:ea typeface="Times New Roman Bold"/>
                  <a:cs typeface="Times New Roman Bold"/>
                  <a:sym typeface="Times New Roman Bold"/>
                </a:rPr>
                <a:t> Date:12.May.2022</a:t>
              </a:r>
            </a:p>
            <a:p>
              <a:pPr algn="just">
                <a:lnSpc>
                  <a:spcPts val="4759"/>
                </a:lnSpc>
              </a:pPr>
              <a:endParaRPr lang="en-US" sz="3399" b="1" spc="-67" dirty="0">
                <a:solidFill>
                  <a:srgbClr val="000000"/>
                </a:solidFill>
                <a:latin typeface="Times New Roman Bold"/>
                <a:ea typeface="Times New Roman Bold"/>
                <a:cs typeface="Times New Roman Bold"/>
                <a:sym typeface="Times New Roman Bold"/>
              </a:endParaRPr>
            </a:p>
            <a:p>
              <a:pPr algn="just">
                <a:lnSpc>
                  <a:spcPts val="4759"/>
                </a:lnSpc>
              </a:pPr>
              <a:r>
                <a:rPr lang="en-US" sz="3399" b="1" spc="-67" dirty="0">
                  <a:solidFill>
                    <a:srgbClr val="000000"/>
                  </a:solidFill>
                  <a:latin typeface="Times New Roman Bold"/>
                  <a:ea typeface="Times New Roman Bold"/>
                  <a:cs typeface="Times New Roman Bold"/>
                  <a:sym typeface="Times New Roman Bold"/>
                </a:rPr>
                <a:t>Chai et al.</a:t>
              </a:r>
              <a:r>
                <a:rPr lang="en-US" sz="3399" spc="-67" dirty="0">
                  <a:solidFill>
                    <a:srgbClr val="000000"/>
                  </a:solidFill>
                  <a:latin typeface="Times New Roman"/>
                  <a:ea typeface="Times New Roman"/>
                  <a:cs typeface="Times New Roman"/>
                  <a:sym typeface="Times New Roman"/>
                </a:rPr>
                <a:t> explored the use of natural language dialog systems to improve user interaction in e-commerce, finding that users prefer natural communication methods. Although their work wasn’t directly about fake profile detection, it highlighted how natural language processing (NLP) can help understand user behavior.</a:t>
              </a:r>
            </a:p>
            <a:p>
              <a:pPr algn="just">
                <a:lnSpc>
                  <a:spcPts val="4759"/>
                </a:lnSpc>
              </a:pPr>
              <a:endParaRPr lang="en-US" sz="3399" spc="-67" dirty="0">
                <a:solidFill>
                  <a:srgbClr val="000000"/>
                </a:solidFill>
                <a:latin typeface="Times New Roman"/>
                <a:ea typeface="Times New Roman"/>
                <a:cs typeface="Times New Roman"/>
                <a:sym typeface="Times New Roman"/>
              </a:endParaRPr>
            </a:p>
            <a:p>
              <a:pPr algn="just">
                <a:lnSpc>
                  <a:spcPts val="4759"/>
                </a:lnSpc>
              </a:pPr>
              <a:r>
                <a:rPr lang="en-US" sz="3399" b="1" spc="-67" dirty="0">
                  <a:solidFill>
                    <a:srgbClr val="000000"/>
                  </a:solidFill>
                  <a:latin typeface="Times New Roman Bold"/>
                  <a:ea typeface="Times New Roman Bold"/>
                  <a:cs typeface="Times New Roman Bold"/>
                  <a:sym typeface="Times New Roman Bold"/>
                </a:rPr>
                <a:t>Shalinda Adikari and Kaushik Dutta</a:t>
              </a:r>
              <a:r>
                <a:rPr lang="en-US" sz="3399" spc="-67" dirty="0">
                  <a:solidFill>
                    <a:srgbClr val="000000"/>
                  </a:solidFill>
                  <a:latin typeface="Times New Roman"/>
                  <a:ea typeface="Times New Roman"/>
                  <a:cs typeface="Times New Roman"/>
                  <a:sym typeface="Times New Roman"/>
                </a:rPr>
                <a:t> focused on LinkedIn, where limited public data makes fake profile detection more difficult. They identified essential profile attributes that can help in recognizing fake users, and recommended using specific data mining techniques suitable for sparse data environments.</a:t>
              </a:r>
            </a:p>
            <a:p>
              <a:pPr algn="just">
                <a:lnSpc>
                  <a:spcPts val="4759"/>
                </a:lnSpc>
              </a:pPr>
              <a:endParaRPr lang="en-US" sz="3399" spc="-67" dirty="0">
                <a:solidFill>
                  <a:srgbClr val="000000"/>
                </a:solidFill>
                <a:latin typeface="Times New Roman"/>
                <a:ea typeface="Times New Roman"/>
                <a:cs typeface="Times New Roman"/>
                <a:sym typeface="Times New Roman"/>
              </a:endParaRPr>
            </a:p>
            <a:p>
              <a:pPr algn="just">
                <a:lnSpc>
                  <a:spcPts val="4759"/>
                </a:lnSpc>
              </a:pPr>
              <a:endParaRPr lang="en-US" sz="3399" spc="-67" dirty="0">
                <a:solidFill>
                  <a:srgbClr val="000000"/>
                </a:solidFill>
                <a:latin typeface="Times New Roman"/>
                <a:ea typeface="Times New Roman"/>
                <a:cs typeface="Times New Roman"/>
                <a:sym typeface="Times New Roman"/>
              </a:endParaRPr>
            </a:p>
            <a:p>
              <a:pPr algn="just">
                <a:lnSpc>
                  <a:spcPts val="4759"/>
                </a:lnSpc>
              </a:pPr>
              <a:endParaRPr lang="en-US" sz="3399" spc="-67" dirty="0">
                <a:solidFill>
                  <a:srgbClr val="000000"/>
                </a:solidFill>
                <a:latin typeface="Times New Roman"/>
                <a:ea typeface="Times New Roman"/>
                <a:cs typeface="Times New Roman"/>
                <a:sym typeface="Times New Roman"/>
              </a:endParaRPr>
            </a:p>
            <a:p>
              <a:pPr algn="just">
                <a:lnSpc>
                  <a:spcPts val="4759"/>
                </a:lnSpc>
              </a:pPr>
              <a:endParaRPr lang="en-US" sz="3399" spc="-67" dirty="0">
                <a:solidFill>
                  <a:srgbClr val="000000"/>
                </a:solidFill>
                <a:latin typeface="Times New Roman"/>
                <a:ea typeface="Times New Roman"/>
                <a:cs typeface="Times New Roman"/>
                <a:sym typeface="Times New Roman"/>
              </a:endParaRPr>
            </a:p>
          </p:txBody>
        </p:sp>
      </p:grpSp>
      <p:pic>
        <p:nvPicPr>
          <p:cNvPr id="9" name="object 4">
            <a:extLst>
              <a:ext uri="{FF2B5EF4-FFF2-40B4-BE49-F238E27FC236}">
                <a16:creationId xmlns:a16="http://schemas.microsoft.com/office/drawing/2014/main" id="{3653D72C-54BE-6BE6-181A-168A3778637E}"/>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4" name="Group 4"/>
          <p:cNvGrpSpPr/>
          <p:nvPr/>
        </p:nvGrpSpPr>
        <p:grpSpPr>
          <a:xfrm>
            <a:off x="1013952" y="1513903"/>
            <a:ext cx="16230600" cy="7259193"/>
            <a:chOff x="0" y="0"/>
            <a:chExt cx="21640800" cy="9678924"/>
          </a:xfrm>
        </p:grpSpPr>
        <p:sp>
          <p:nvSpPr>
            <p:cNvPr id="5" name="Freeform 5"/>
            <p:cNvSpPr/>
            <p:nvPr/>
          </p:nvSpPr>
          <p:spPr>
            <a:xfrm>
              <a:off x="0" y="0"/>
              <a:ext cx="21640800" cy="9678924"/>
            </a:xfrm>
            <a:custGeom>
              <a:avLst/>
              <a:gdLst/>
              <a:ahLst/>
              <a:cxnLst/>
              <a:rect l="l" t="t" r="r" b="b"/>
              <a:pathLst>
                <a:path w="21640800" h="9678924">
                  <a:moveTo>
                    <a:pt x="0" y="0"/>
                  </a:moveTo>
                  <a:lnTo>
                    <a:pt x="21640800" y="0"/>
                  </a:lnTo>
                  <a:lnTo>
                    <a:pt x="21640800" y="9678924"/>
                  </a:lnTo>
                  <a:lnTo>
                    <a:pt x="0" y="9678924"/>
                  </a:lnTo>
                  <a:close/>
                </a:path>
              </a:pathLst>
            </a:custGeom>
            <a:solidFill>
              <a:srgbClr val="000000">
                <a:alpha val="0"/>
              </a:srgbClr>
            </a:solidFill>
          </p:spPr>
        </p:sp>
        <p:sp>
          <p:nvSpPr>
            <p:cNvPr id="6" name="TextBox 6"/>
            <p:cNvSpPr txBox="1"/>
            <p:nvPr/>
          </p:nvSpPr>
          <p:spPr>
            <a:xfrm>
              <a:off x="0" y="-133350"/>
              <a:ext cx="21640800" cy="9812274"/>
            </a:xfrm>
            <a:prstGeom prst="rect">
              <a:avLst/>
            </a:prstGeom>
          </p:spPr>
          <p:txBody>
            <a:bodyPr lIns="0" tIns="0" rIns="0" bIns="0" rtlCol="0" anchor="t"/>
            <a:lstStyle/>
            <a:p>
              <a:pPr algn="just">
                <a:lnSpc>
                  <a:spcPts val="4759"/>
                </a:lnSpc>
              </a:pPr>
              <a:endParaRPr dirty="0"/>
            </a:p>
            <a:p>
              <a:pPr algn="just">
                <a:lnSpc>
                  <a:spcPts val="4759"/>
                </a:lnSpc>
              </a:pPr>
              <a:r>
                <a:rPr lang="en-US" sz="3399" b="1" spc="-67" dirty="0">
                  <a:solidFill>
                    <a:srgbClr val="000000"/>
                  </a:solidFill>
                  <a:latin typeface="Times New Roman Bold"/>
                  <a:ea typeface="Times New Roman Bold"/>
                  <a:cs typeface="Times New Roman Bold"/>
                  <a:sym typeface="Times New Roman Bold"/>
                </a:rPr>
                <a:t>Z. Halim et al.</a:t>
              </a:r>
              <a:r>
                <a:rPr lang="en-US" sz="3399" spc="-67" dirty="0">
                  <a:solidFill>
                    <a:srgbClr val="000000"/>
                  </a:solidFill>
                  <a:latin typeface="Times New Roman"/>
                  <a:ea typeface="Times New Roman"/>
                  <a:cs typeface="Times New Roman"/>
                  <a:sym typeface="Times New Roman"/>
                </a:rPr>
                <a:t> proposed using </a:t>
              </a:r>
              <a:r>
                <a:rPr lang="en-US" sz="3399" spc="-67" dirty="0" err="1">
                  <a:solidFill>
                    <a:srgbClr val="000000"/>
                  </a:solidFill>
                  <a:latin typeface="Times New Roman"/>
                  <a:ea typeface="Times New Roman"/>
                  <a:cs typeface="Times New Roman"/>
                  <a:sym typeface="Times New Roman"/>
                </a:rPr>
                <a:t>spatio</a:t>
              </a:r>
              <a:r>
                <a:rPr lang="en-US" sz="3399" spc="-67" dirty="0">
                  <a:solidFill>
                    <a:srgbClr val="000000"/>
                  </a:solidFill>
                  <a:latin typeface="Times New Roman"/>
                  <a:ea typeface="Times New Roman"/>
                  <a:cs typeface="Times New Roman"/>
                  <a:sym typeface="Times New Roman"/>
                </a:rPr>
                <a:t>-temporal mining and latent semantic analysis to identify groups of users involved in malicious activities. Their results showed promise but depended heavily on choosing the right set of features.</a:t>
              </a:r>
            </a:p>
            <a:p>
              <a:pPr algn="just">
                <a:lnSpc>
                  <a:spcPts val="4759"/>
                </a:lnSpc>
              </a:pPr>
              <a:endParaRPr lang="en-US" sz="3399" spc="-67" dirty="0">
                <a:solidFill>
                  <a:srgbClr val="000000"/>
                </a:solidFill>
                <a:latin typeface="Times New Roman"/>
                <a:ea typeface="Times New Roman"/>
                <a:cs typeface="Times New Roman"/>
                <a:sym typeface="Times New Roman"/>
              </a:endParaRPr>
            </a:p>
            <a:p>
              <a:pPr algn="just">
                <a:lnSpc>
                  <a:spcPts val="4759"/>
                </a:lnSpc>
              </a:pPr>
              <a:r>
                <a:rPr lang="en-US" sz="3399" spc="-67" dirty="0">
                  <a:solidFill>
                    <a:srgbClr val="000000"/>
                  </a:solidFill>
                  <a:latin typeface="Times New Roman"/>
                  <a:ea typeface="Times New Roman"/>
                  <a:cs typeface="Times New Roman"/>
                  <a:sym typeface="Times New Roman"/>
                </a:rPr>
                <a:t>Despite these efforts, previous systems lacked robust machine learning implementations and failed to address broader social networking issues such as privacy violations, trolling, and impersonation. Furthermore, classifiers like SVM and Naïve Bayes, which could enhance accuracy, were not widely adopted in earlier models.</a:t>
              </a:r>
            </a:p>
            <a:p>
              <a:pPr algn="just">
                <a:lnSpc>
                  <a:spcPts val="4759"/>
                </a:lnSpc>
              </a:pPr>
              <a:endParaRPr lang="en-US" sz="3399" spc="-67" dirty="0">
                <a:solidFill>
                  <a:srgbClr val="000000"/>
                </a:solidFill>
                <a:latin typeface="Times New Roman"/>
                <a:ea typeface="Times New Roman"/>
                <a:cs typeface="Times New Roman"/>
                <a:sym typeface="Times New Roman"/>
              </a:endParaRPr>
            </a:p>
            <a:p>
              <a:pPr algn="just">
                <a:lnSpc>
                  <a:spcPts val="4759"/>
                </a:lnSpc>
              </a:pPr>
              <a:endParaRPr lang="en-US" sz="3399" spc="-67" dirty="0">
                <a:solidFill>
                  <a:srgbClr val="000000"/>
                </a:solidFill>
                <a:latin typeface="Times New Roman"/>
                <a:ea typeface="Times New Roman"/>
                <a:cs typeface="Times New Roman"/>
                <a:sym typeface="Times New Roman"/>
              </a:endParaRPr>
            </a:p>
            <a:p>
              <a:pPr algn="just">
                <a:lnSpc>
                  <a:spcPts val="4759"/>
                </a:lnSpc>
              </a:pPr>
              <a:endParaRPr lang="en-US" sz="3399" spc="-67" dirty="0">
                <a:solidFill>
                  <a:srgbClr val="000000"/>
                </a:solidFill>
                <a:latin typeface="Times New Roman"/>
                <a:ea typeface="Times New Roman"/>
                <a:cs typeface="Times New Roman"/>
                <a:sym typeface="Times New Roman"/>
              </a:endParaRPr>
            </a:p>
          </p:txBody>
        </p:sp>
      </p:grpSp>
      <p:pic>
        <p:nvPicPr>
          <p:cNvPr id="7" name="object 4">
            <a:extLst>
              <a:ext uri="{FF2B5EF4-FFF2-40B4-BE49-F238E27FC236}">
                <a16:creationId xmlns:a16="http://schemas.microsoft.com/office/drawing/2014/main" id="{5CC5BEE8-9609-10F9-26A8-DFD1995F1EC2}"/>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057275" y="2868168"/>
            <a:ext cx="15979843" cy="4858893"/>
            <a:chOff x="0" y="0"/>
            <a:chExt cx="21306458" cy="6478524"/>
          </a:xfrm>
        </p:grpSpPr>
        <p:sp>
          <p:nvSpPr>
            <p:cNvPr id="3" name="Freeform 3"/>
            <p:cNvSpPr/>
            <p:nvPr/>
          </p:nvSpPr>
          <p:spPr>
            <a:xfrm>
              <a:off x="0" y="0"/>
              <a:ext cx="21306458" cy="6478524"/>
            </a:xfrm>
            <a:custGeom>
              <a:avLst/>
              <a:gdLst/>
              <a:ahLst/>
              <a:cxnLst/>
              <a:rect l="l" t="t" r="r" b="b"/>
              <a:pathLst>
                <a:path w="21306458" h="6478524">
                  <a:moveTo>
                    <a:pt x="0" y="0"/>
                  </a:moveTo>
                  <a:lnTo>
                    <a:pt x="21306458" y="0"/>
                  </a:lnTo>
                  <a:lnTo>
                    <a:pt x="21306458" y="6478524"/>
                  </a:lnTo>
                  <a:lnTo>
                    <a:pt x="0" y="6478524"/>
                  </a:lnTo>
                  <a:close/>
                </a:path>
              </a:pathLst>
            </a:custGeom>
            <a:solidFill>
              <a:srgbClr val="000000">
                <a:alpha val="0"/>
              </a:srgbClr>
            </a:solidFill>
          </p:spPr>
        </p:sp>
        <p:sp>
          <p:nvSpPr>
            <p:cNvPr id="4" name="TextBox 4"/>
            <p:cNvSpPr txBox="1"/>
            <p:nvPr/>
          </p:nvSpPr>
          <p:spPr>
            <a:xfrm>
              <a:off x="0" y="-133350"/>
              <a:ext cx="21306458" cy="6611874"/>
            </a:xfrm>
            <a:prstGeom prst="rect">
              <a:avLst/>
            </a:prstGeom>
          </p:spPr>
          <p:txBody>
            <a:bodyPr lIns="0" tIns="0" rIns="0" bIns="0" rtlCol="0" anchor="t"/>
            <a:lstStyle/>
            <a:p>
              <a:pPr algn="just">
                <a:lnSpc>
                  <a:spcPts val="4759"/>
                </a:lnSpc>
              </a:pPr>
              <a:r>
                <a:rPr lang="en-US" sz="3600" dirty="0"/>
                <a:t>Natural language dialog systems have been shown to be more effective and preferred by users, especially beginners, compared to traditional menu-based interfaces in e-commerce platforms. This highlights the critical role of dialog management in enhancing user experience. Key LinkedIn profile attributes have been identified as useful indicators for detecting fake accounts, despite limitations posed by privacy settings. In social networks, </a:t>
              </a:r>
              <a:r>
                <a:rPr lang="en-US" sz="3600" dirty="0" err="1"/>
                <a:t>spatio</a:t>
              </a:r>
              <a:r>
                <a:rPr lang="en-US" sz="3600" dirty="0"/>
                <a:t>-temporal mining methods—particularly those utilizing Latent Semantic Indexing—have demonstrated strong potential for identifying malicious behavior. These methods perform well when supported by a comprehensive set of features, although selecting the most effective features remains a challenge.</a:t>
              </a:r>
              <a:endParaRPr lang="en-US" sz="3399" spc="-67" dirty="0">
                <a:solidFill>
                  <a:srgbClr val="000000"/>
                </a:solidFill>
                <a:latin typeface="Times New Roman"/>
                <a:ea typeface="Times New Roman"/>
                <a:cs typeface="Times New Roman"/>
                <a:sym typeface="Times New Roman"/>
              </a:endParaRPr>
            </a:p>
          </p:txBody>
        </p:sp>
      </p:grpSp>
      <p:grpSp>
        <p:nvGrpSpPr>
          <p:cNvPr id="5" name="Group 5"/>
          <p:cNvGrpSpPr/>
          <p:nvPr/>
        </p:nvGrpSpPr>
        <p:grpSpPr>
          <a:xfrm>
            <a:off x="1047750" y="1028700"/>
            <a:ext cx="9371286" cy="3486958"/>
            <a:chOff x="0" y="0"/>
            <a:chExt cx="12495048" cy="4649277"/>
          </a:xfrm>
        </p:grpSpPr>
        <p:sp>
          <p:nvSpPr>
            <p:cNvPr id="6" name="Freeform 6"/>
            <p:cNvSpPr/>
            <p:nvPr/>
          </p:nvSpPr>
          <p:spPr>
            <a:xfrm>
              <a:off x="0" y="0"/>
              <a:ext cx="12495048" cy="4649277"/>
            </a:xfrm>
            <a:custGeom>
              <a:avLst/>
              <a:gdLst/>
              <a:ahLst/>
              <a:cxnLst/>
              <a:rect l="l" t="t" r="r" b="b"/>
              <a:pathLst>
                <a:path w="12495048" h="4649277">
                  <a:moveTo>
                    <a:pt x="0" y="0"/>
                  </a:moveTo>
                  <a:lnTo>
                    <a:pt x="12495048" y="0"/>
                  </a:lnTo>
                  <a:lnTo>
                    <a:pt x="12495048" y="4649277"/>
                  </a:lnTo>
                  <a:lnTo>
                    <a:pt x="0" y="4649277"/>
                  </a:lnTo>
                  <a:close/>
                </a:path>
              </a:pathLst>
            </a:custGeom>
            <a:solidFill>
              <a:srgbClr val="000000">
                <a:alpha val="0"/>
              </a:srgbClr>
            </a:solidFill>
          </p:spPr>
        </p:sp>
        <p:sp>
          <p:nvSpPr>
            <p:cNvPr id="7" name="TextBox 7"/>
            <p:cNvSpPr txBox="1"/>
            <p:nvPr/>
          </p:nvSpPr>
          <p:spPr>
            <a:xfrm>
              <a:off x="0" y="-190500"/>
              <a:ext cx="12495048" cy="4839777"/>
            </a:xfrm>
            <a:prstGeom prst="rect">
              <a:avLst/>
            </a:prstGeom>
          </p:spPr>
          <p:txBody>
            <a:bodyPr lIns="0" tIns="0" rIns="0" bIns="0" rtlCol="0" anchor="t"/>
            <a:lstStyle/>
            <a:p>
              <a:pPr algn="l">
                <a:lnSpc>
                  <a:spcPts val="6999"/>
                </a:lnSpc>
              </a:pPr>
              <a:r>
                <a:rPr lang="en-US" sz="5000" b="1">
                  <a:solidFill>
                    <a:srgbClr val="000000"/>
                  </a:solidFill>
                  <a:latin typeface="Times New Roman Bold"/>
                  <a:ea typeface="Times New Roman Bold"/>
                  <a:cs typeface="Times New Roman Bold"/>
                  <a:sym typeface="Times New Roman Bold"/>
                </a:rPr>
                <a:t>EXISTING SYSTEM</a:t>
              </a:r>
            </a:p>
            <a:p>
              <a:pPr algn="l">
                <a:lnSpc>
                  <a:spcPts val="6999"/>
                </a:lnSpc>
              </a:pPr>
              <a:r>
                <a:rPr lang="en-US" sz="5000" b="1">
                  <a:solidFill>
                    <a:srgbClr val="000000"/>
                  </a:solidFill>
                  <a:latin typeface="Times New Roman Bold"/>
                  <a:ea typeface="Times New Roman Bold"/>
                  <a:cs typeface="Times New Roman Bold"/>
                  <a:sym typeface="Times New Roman Bold"/>
                </a:rPr>
                <a:t> </a:t>
              </a:r>
            </a:p>
            <a:p>
              <a:pPr algn="l">
                <a:lnSpc>
                  <a:spcPts val="6999"/>
                </a:lnSpc>
              </a:pPr>
              <a:endParaRPr lang="en-US" sz="5000" b="1">
                <a:solidFill>
                  <a:srgbClr val="000000"/>
                </a:solidFill>
                <a:latin typeface="Times New Roman Bold"/>
                <a:ea typeface="Times New Roman Bold"/>
                <a:cs typeface="Times New Roman Bold"/>
                <a:sym typeface="Times New Roman Bold"/>
              </a:endParaRPr>
            </a:p>
          </p:txBody>
        </p:sp>
      </p:grpSp>
      <p:pic>
        <p:nvPicPr>
          <p:cNvPr id="9" name="object 4">
            <a:extLst>
              <a:ext uri="{FF2B5EF4-FFF2-40B4-BE49-F238E27FC236}">
                <a16:creationId xmlns:a16="http://schemas.microsoft.com/office/drawing/2014/main" id="{7827150A-F09B-2F8C-630A-7E843B53013B}"/>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478331" y="1028700"/>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DISADVANTAGES</a:t>
              </a:r>
            </a:p>
          </p:txBody>
        </p:sp>
      </p:grpSp>
      <p:grpSp>
        <p:nvGrpSpPr>
          <p:cNvPr id="5" name="Group 5"/>
          <p:cNvGrpSpPr/>
          <p:nvPr/>
        </p:nvGrpSpPr>
        <p:grpSpPr>
          <a:xfrm>
            <a:off x="648632" y="2729274"/>
            <a:ext cx="15583309" cy="5461127"/>
            <a:chOff x="0" y="0"/>
            <a:chExt cx="20777746" cy="7281502"/>
          </a:xfrm>
        </p:grpSpPr>
        <p:sp>
          <p:nvSpPr>
            <p:cNvPr id="6" name="Freeform 6"/>
            <p:cNvSpPr/>
            <p:nvPr/>
          </p:nvSpPr>
          <p:spPr>
            <a:xfrm>
              <a:off x="0" y="0"/>
              <a:ext cx="20777746" cy="7281503"/>
            </a:xfrm>
            <a:custGeom>
              <a:avLst/>
              <a:gdLst/>
              <a:ahLst/>
              <a:cxnLst/>
              <a:rect l="l" t="t" r="r" b="b"/>
              <a:pathLst>
                <a:path w="20777746" h="7281503">
                  <a:moveTo>
                    <a:pt x="0" y="0"/>
                  </a:moveTo>
                  <a:lnTo>
                    <a:pt x="20777746" y="0"/>
                  </a:lnTo>
                  <a:lnTo>
                    <a:pt x="20777746" y="7281503"/>
                  </a:lnTo>
                  <a:lnTo>
                    <a:pt x="0" y="7281503"/>
                  </a:lnTo>
                  <a:close/>
                </a:path>
              </a:pathLst>
            </a:custGeom>
            <a:solidFill>
              <a:srgbClr val="000000">
                <a:alpha val="0"/>
              </a:srgbClr>
            </a:solidFill>
          </p:spPr>
        </p:sp>
        <p:sp>
          <p:nvSpPr>
            <p:cNvPr id="7" name="TextBox 7"/>
            <p:cNvSpPr txBox="1"/>
            <p:nvPr/>
          </p:nvSpPr>
          <p:spPr>
            <a:xfrm>
              <a:off x="0" y="-133350"/>
              <a:ext cx="20777746" cy="7414852"/>
            </a:xfrm>
            <a:prstGeom prst="rect">
              <a:avLst/>
            </a:prstGeom>
          </p:spPr>
          <p:txBody>
            <a:bodyPr lIns="0" tIns="0" rIns="0" bIns="0" rtlCol="0" anchor="t"/>
            <a:lstStyle/>
            <a:p>
              <a:pPr marL="1468116" lvl="2" indent="-489372" algn="just">
                <a:lnSpc>
                  <a:spcPts val="4759"/>
                </a:lnSpc>
                <a:buFont typeface="Arial"/>
                <a:buChar char="⚬"/>
              </a:pPr>
              <a:r>
                <a:rPr lang="en-US" sz="3399" spc="-67">
                  <a:solidFill>
                    <a:srgbClr val="000000"/>
                  </a:solidFill>
                  <a:latin typeface="Times New Roman"/>
                  <a:ea typeface="Times New Roman"/>
                  <a:cs typeface="Times New Roman"/>
                  <a:sym typeface="Times New Roman"/>
                </a:rPr>
                <a:t>The system has not implemented learning algorithms like SVM and Naive Bayes.</a:t>
              </a:r>
            </a:p>
            <a:p>
              <a:pPr algn="just">
                <a:lnSpc>
                  <a:spcPts val="4759"/>
                </a:lnSpc>
              </a:pPr>
              <a:endParaRPr lang="en-US" sz="3399" spc="-67">
                <a:solidFill>
                  <a:srgbClr val="000000"/>
                </a:solidFill>
                <a:latin typeface="Times New Roman"/>
                <a:ea typeface="Times New Roman"/>
                <a:cs typeface="Times New Roman"/>
                <a:sym typeface="Times New Roman"/>
              </a:endParaRPr>
            </a:p>
            <a:p>
              <a:pPr marL="1468116" lvl="2" indent="-489372" algn="just">
                <a:lnSpc>
                  <a:spcPts val="4759"/>
                </a:lnSpc>
                <a:buFont typeface="Arial"/>
                <a:buChar char="⚬"/>
              </a:pPr>
              <a:r>
                <a:rPr lang="en-US" sz="3399" spc="-67">
                  <a:solidFill>
                    <a:srgbClr val="000000"/>
                  </a:solidFill>
                  <a:latin typeface="Times New Roman"/>
                  <a:ea typeface="Times New Roman"/>
                  <a:cs typeface="Times New Roman"/>
                  <a:sym typeface="Times New Roman"/>
                </a:rPr>
                <a:t>The system has not addressed problems involving social networking, such as privacy, online bullying, misuse, trolling, and many others.</a:t>
              </a:r>
            </a:p>
            <a:p>
              <a:pPr algn="just">
                <a:lnSpc>
                  <a:spcPts val="4759"/>
                </a:lnSpc>
              </a:pPr>
              <a:endParaRPr lang="en-US" sz="3399" spc="-67">
                <a:solidFill>
                  <a:srgbClr val="000000"/>
                </a:solidFill>
                <a:latin typeface="Times New Roman"/>
                <a:ea typeface="Times New Roman"/>
                <a:cs typeface="Times New Roman"/>
                <a:sym typeface="Times New Roman"/>
              </a:endParaRPr>
            </a:p>
            <a:p>
              <a:pPr marL="1468116" lvl="2" indent="-489372" algn="just">
                <a:lnSpc>
                  <a:spcPts val="4759"/>
                </a:lnSpc>
                <a:buFont typeface="Arial"/>
                <a:buChar char="⚬"/>
              </a:pPr>
              <a:r>
                <a:rPr lang="en-US" sz="3399" spc="-67">
                  <a:solidFill>
                    <a:srgbClr val="000000"/>
                  </a:solidFill>
                  <a:latin typeface="Times New Roman"/>
                  <a:ea typeface="Times New Roman"/>
                  <a:cs typeface="Times New Roman"/>
                  <a:sym typeface="Times New Roman"/>
                </a:rPr>
                <a:t>The system lacks scalability and adaptability, limiting its effectiveness in handling large-scale, dynamic social network data.</a:t>
              </a:r>
            </a:p>
            <a:p>
              <a:pPr algn="just">
                <a:lnSpc>
                  <a:spcPts val="4725"/>
                </a:lnSpc>
              </a:pPr>
              <a:endParaRPr lang="en-US" sz="3399" spc="-67">
                <a:solidFill>
                  <a:srgbClr val="000000"/>
                </a:solidFill>
                <a:latin typeface="Times New Roman"/>
                <a:ea typeface="Times New Roman"/>
                <a:cs typeface="Times New Roman"/>
                <a:sym typeface="Times New Roman"/>
              </a:endParaRPr>
            </a:p>
          </p:txBody>
        </p:sp>
      </p:grpSp>
      <p:pic>
        <p:nvPicPr>
          <p:cNvPr id="9" name="object 4">
            <a:extLst>
              <a:ext uri="{FF2B5EF4-FFF2-40B4-BE49-F238E27FC236}">
                <a16:creationId xmlns:a16="http://schemas.microsoft.com/office/drawing/2014/main" id="{404E076B-FA2A-380B-A6A3-382A4AA21194}"/>
              </a:ext>
            </a:extLst>
          </p:cNvPr>
          <p:cNvPicPr/>
          <p:nvPr/>
        </p:nvPicPr>
        <p:blipFill>
          <a:blip r:embed="rId2" cstate="print"/>
          <a:stretch>
            <a:fillRect/>
          </a:stretch>
        </p:blipFill>
        <p:spPr>
          <a:xfrm>
            <a:off x="15925800" y="571499"/>
            <a:ext cx="1333500" cy="117871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DFDFD"/>
        </a:solidFill>
        <a:effectLst/>
      </p:bgPr>
    </p:bg>
    <p:spTree>
      <p:nvGrpSpPr>
        <p:cNvPr id="1" name=""/>
        <p:cNvGrpSpPr/>
        <p:nvPr/>
      </p:nvGrpSpPr>
      <p:grpSpPr>
        <a:xfrm>
          <a:off x="0" y="0"/>
          <a:ext cx="0" cy="0"/>
          <a:chOff x="0" y="0"/>
          <a:chExt cx="0" cy="0"/>
        </a:xfrm>
      </p:grpSpPr>
      <p:grpSp>
        <p:nvGrpSpPr>
          <p:cNvPr id="2" name="Group 2"/>
          <p:cNvGrpSpPr/>
          <p:nvPr/>
        </p:nvGrpSpPr>
        <p:grpSpPr>
          <a:xfrm>
            <a:off x="1335333" y="1249569"/>
            <a:ext cx="9371286" cy="1028700"/>
            <a:chOff x="0" y="0"/>
            <a:chExt cx="12495048" cy="1371600"/>
          </a:xfrm>
        </p:grpSpPr>
        <p:sp>
          <p:nvSpPr>
            <p:cNvPr id="3" name="Freeform 3"/>
            <p:cNvSpPr/>
            <p:nvPr/>
          </p:nvSpPr>
          <p:spPr>
            <a:xfrm>
              <a:off x="0" y="0"/>
              <a:ext cx="12495048" cy="1371600"/>
            </a:xfrm>
            <a:custGeom>
              <a:avLst/>
              <a:gdLst/>
              <a:ahLst/>
              <a:cxnLst/>
              <a:rect l="l" t="t" r="r" b="b"/>
              <a:pathLst>
                <a:path w="12495048" h="1371600">
                  <a:moveTo>
                    <a:pt x="0" y="0"/>
                  </a:moveTo>
                  <a:lnTo>
                    <a:pt x="12495048" y="0"/>
                  </a:lnTo>
                  <a:lnTo>
                    <a:pt x="12495048" y="1371600"/>
                  </a:lnTo>
                  <a:lnTo>
                    <a:pt x="0" y="1371600"/>
                  </a:lnTo>
                  <a:close/>
                </a:path>
              </a:pathLst>
            </a:custGeom>
            <a:solidFill>
              <a:srgbClr val="000000">
                <a:alpha val="0"/>
              </a:srgbClr>
            </a:solidFill>
          </p:spPr>
        </p:sp>
        <p:sp>
          <p:nvSpPr>
            <p:cNvPr id="4" name="TextBox 4"/>
            <p:cNvSpPr txBox="1"/>
            <p:nvPr/>
          </p:nvSpPr>
          <p:spPr>
            <a:xfrm>
              <a:off x="0" y="-200025"/>
              <a:ext cx="12495048" cy="1571625"/>
            </a:xfrm>
            <a:prstGeom prst="rect">
              <a:avLst/>
            </a:prstGeom>
          </p:spPr>
          <p:txBody>
            <a:bodyPr lIns="0" tIns="0" rIns="0" bIns="0" rtlCol="0" anchor="t"/>
            <a:lstStyle/>
            <a:p>
              <a:pPr algn="l">
                <a:lnSpc>
                  <a:spcPts val="7000"/>
                </a:lnSpc>
              </a:pPr>
              <a:r>
                <a:rPr lang="en-US" sz="5000" b="1">
                  <a:solidFill>
                    <a:srgbClr val="000000"/>
                  </a:solidFill>
                  <a:latin typeface="Times New Roman Bold"/>
                  <a:ea typeface="Times New Roman Bold"/>
                  <a:cs typeface="Times New Roman Bold"/>
                  <a:sym typeface="Times New Roman Bold"/>
                </a:rPr>
                <a:t>PROPOSED SYSTEM </a:t>
              </a:r>
            </a:p>
          </p:txBody>
        </p:sp>
      </p:grpSp>
      <p:grpSp>
        <p:nvGrpSpPr>
          <p:cNvPr id="5" name="Group 5"/>
          <p:cNvGrpSpPr/>
          <p:nvPr/>
        </p:nvGrpSpPr>
        <p:grpSpPr>
          <a:xfrm>
            <a:off x="1828897" y="3121089"/>
            <a:ext cx="14630206" cy="4863211"/>
            <a:chOff x="0" y="0"/>
            <a:chExt cx="19506941" cy="6484281"/>
          </a:xfrm>
        </p:grpSpPr>
        <p:sp>
          <p:nvSpPr>
            <p:cNvPr id="6" name="Freeform 6"/>
            <p:cNvSpPr/>
            <p:nvPr/>
          </p:nvSpPr>
          <p:spPr>
            <a:xfrm>
              <a:off x="0" y="0"/>
              <a:ext cx="19506941" cy="6484281"/>
            </a:xfrm>
            <a:custGeom>
              <a:avLst/>
              <a:gdLst/>
              <a:ahLst/>
              <a:cxnLst/>
              <a:rect l="l" t="t" r="r" b="b"/>
              <a:pathLst>
                <a:path w="19506941" h="6484281">
                  <a:moveTo>
                    <a:pt x="0" y="0"/>
                  </a:moveTo>
                  <a:lnTo>
                    <a:pt x="19506941" y="0"/>
                  </a:lnTo>
                  <a:lnTo>
                    <a:pt x="19506941" y="6484281"/>
                  </a:lnTo>
                  <a:lnTo>
                    <a:pt x="0" y="6484281"/>
                  </a:lnTo>
                  <a:close/>
                </a:path>
              </a:pathLst>
            </a:custGeom>
            <a:solidFill>
              <a:srgbClr val="000000">
                <a:alpha val="0"/>
              </a:srgbClr>
            </a:solidFill>
          </p:spPr>
        </p:sp>
        <p:sp>
          <p:nvSpPr>
            <p:cNvPr id="7" name="TextBox 7"/>
            <p:cNvSpPr txBox="1"/>
            <p:nvPr/>
          </p:nvSpPr>
          <p:spPr>
            <a:xfrm>
              <a:off x="0" y="-133350"/>
              <a:ext cx="19506941" cy="6617631"/>
            </a:xfrm>
            <a:prstGeom prst="rect">
              <a:avLst/>
            </a:prstGeom>
          </p:spPr>
          <p:txBody>
            <a:bodyPr lIns="0" tIns="0" rIns="0" bIns="0" rtlCol="0" anchor="t"/>
            <a:lstStyle/>
            <a:p>
              <a:pPr algn="just">
                <a:lnSpc>
                  <a:spcPts val="4725"/>
                </a:lnSpc>
              </a:pPr>
              <a:r>
                <a:rPr lang="en-US" sz="3399" spc="-67">
                  <a:solidFill>
                    <a:srgbClr val="000000"/>
                  </a:solidFill>
                  <a:latin typeface="Times New Roman"/>
                  <a:ea typeface="Times New Roman"/>
                  <a:cs typeface="Times New Roman"/>
                  <a:sym typeface="Times New Roman"/>
                </a:rPr>
                <a:t>This system proposes using machine learning and natural language processing to detect fake profiles on social networks. It incorporates Support Vector Machine (SVM), which finds the optimal hyperplane to separate real and fake profiles, and Naive Bayes, a probabilistic algorithm that assumes feature independence. These algorithms analyze features like post time, date, language, and geo-position to calculate the likelihood of a profile being fake. By combining SVM’s classification strength with Naive Bayes’ probability-based approach, the system enhances detection accuracy and reliability.</a:t>
              </a:r>
            </a:p>
          </p:txBody>
        </p:sp>
      </p:grpSp>
      <p:pic>
        <p:nvPicPr>
          <p:cNvPr id="9" name="object 4">
            <a:extLst>
              <a:ext uri="{FF2B5EF4-FFF2-40B4-BE49-F238E27FC236}">
                <a16:creationId xmlns:a16="http://schemas.microsoft.com/office/drawing/2014/main" id="{637FE4F6-4389-D21C-8160-BF172D4F384B}"/>
              </a:ext>
            </a:extLst>
          </p:cNvPr>
          <p:cNvPicPr/>
          <p:nvPr/>
        </p:nvPicPr>
        <p:blipFill>
          <a:blip r:embed="rId2" cstate="print"/>
          <a:stretch>
            <a:fillRect/>
          </a:stretch>
        </p:blipFill>
        <p:spPr>
          <a:xfrm>
            <a:off x="15792353" y="660209"/>
            <a:ext cx="1333500" cy="1178719"/>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71</TotalTime>
  <Words>1612</Words>
  <Application>Microsoft Office PowerPoint</Application>
  <PresentationFormat>Custom</PresentationFormat>
  <Paragraphs>103</Paragraphs>
  <Slides>21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Calibri</vt:lpstr>
      <vt:lpstr>Times New Roman Bold Italics</vt:lpstr>
      <vt:lpstr>Calibri Light</vt:lpstr>
      <vt:lpstr>Times New Roman</vt:lpstr>
      <vt:lpstr>Arial</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iompppp.pptx</dc:title>
  <dc:creator>Lakhane Adithi</dc:creator>
  <cp:lastModifiedBy>Lakhane Adithi</cp:lastModifiedBy>
  <cp:revision>3</cp:revision>
  <dcterms:created xsi:type="dcterms:W3CDTF">2006-08-16T00:00:00Z</dcterms:created>
  <dcterms:modified xsi:type="dcterms:W3CDTF">2025-06-01T05:32:50Z</dcterms:modified>
  <dc:identifier>DAGl8c0z9fw</dc:identifier>
</cp:coreProperties>
</file>