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2"/>
    <p:sldId id="256" r:id="rId3"/>
    <p:sldId id="269" r:id="rId4"/>
    <p:sldId id="258" r:id="rId5"/>
    <p:sldId id="259" r:id="rId6"/>
    <p:sldId id="268" r:id="rId7"/>
    <p:sldId id="261" r:id="rId8"/>
    <p:sldId id="275" r:id="rId9"/>
    <p:sldId id="271" r:id="rId10"/>
    <p:sldId id="263" r:id="rId11"/>
    <p:sldId id="270" r:id="rId12"/>
    <p:sldId id="273" r:id="rId13"/>
    <p:sldId id="274" r:id="rId14"/>
    <p:sldId id="278" r:id="rId15"/>
    <p:sldId id="264" r:id="rId16"/>
    <p:sldId id="265" r:id="rId17"/>
    <p:sldId id="272" r:id="rId18"/>
    <p:sldId id="277" r:id="rId19"/>
    <p:sldId id="266" r:id="rId20"/>
    <p:sldId id="26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mmasamyukthareddy@gmail.com" initials="n" lastIdx="1" clrIdx="0">
    <p:extLst>
      <p:ext uri="{19B8F6BF-5375-455C-9EA6-DF929625EA0E}">
        <p15:presenceInfo xmlns:p15="http://schemas.microsoft.com/office/powerpoint/2012/main" userId="92f95f32b0c788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049" autoAdjust="0"/>
  </p:normalViewPr>
  <p:slideViewPr>
    <p:cSldViewPr snapToGrid="0">
      <p:cViewPr varScale="1">
        <p:scale>
          <a:sx n="78" d="100"/>
          <a:sy n="78" d="100"/>
        </p:scale>
        <p:origin x="83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9T15:30:03.659" idx="1">
    <p:pos x="6720" y="138"/>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655E0B-D3FF-44AA-BA6B-4F6AB1EED12A}"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655E0B-D3FF-44AA-BA6B-4F6AB1EED12A}"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655E0B-D3FF-44AA-BA6B-4F6AB1EED12A}"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655E0B-D3FF-44AA-BA6B-4F6AB1EED12A}"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55E0B-D3FF-44AA-BA6B-4F6AB1EED12A}"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655E0B-D3FF-44AA-BA6B-4F6AB1EED12A}"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655E0B-D3FF-44AA-BA6B-4F6AB1EED12A}"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655E0B-D3FF-44AA-BA6B-4F6AB1EED12A}"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55E0B-D3FF-44AA-BA6B-4F6AB1EED12A}"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55E0B-D3FF-44AA-BA6B-4F6AB1EED12A}"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55E0B-D3FF-44AA-BA6B-4F6AB1EED12A}"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B101-43E8-4352-908E-DC9472A82B8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55E0B-D3FF-44AA-BA6B-4F6AB1EED12A}" type="datetimeFigureOut">
              <a:rPr lang="en-IN" smtClean="0"/>
              <a:t>27-06-2024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B101-43E8-4352-908E-DC9472A82B8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5C18F-ED4E-0178-256C-E277E1059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8D76A4BC-B315-FA96-79FE-06706F73E300}"/>
              </a:ext>
            </a:extLst>
          </p:cNvPr>
          <p:cNvSpPr txBox="1"/>
          <p:nvPr/>
        </p:nvSpPr>
        <p:spPr>
          <a:xfrm>
            <a:off x="3165987" y="518340"/>
            <a:ext cx="6174658" cy="523220"/>
          </a:xfrm>
          <a:prstGeom prst="rect">
            <a:avLst/>
          </a:prstGeom>
          <a:noFill/>
        </p:spPr>
        <p:txBody>
          <a:bodyPr wrap="square">
            <a:spAutoFit/>
          </a:bodyPr>
          <a:lstStyle/>
          <a:p>
            <a:r>
              <a:rPr lang="en-US" dirty="0"/>
              <a:t> </a:t>
            </a:r>
            <a:r>
              <a:rPr lang="en-US" sz="2800" b="1" dirty="0">
                <a:latin typeface="Times New Roman" panose="02020603050405020304" pitchFamily="18" charset="0"/>
                <a:cs typeface="Times New Roman" panose="02020603050405020304" pitchFamily="18" charset="0"/>
              </a:rPr>
              <a:t>INSTAGRAM REACH ANALYSIS</a:t>
            </a:r>
          </a:p>
        </p:txBody>
      </p:sp>
    </p:spTree>
    <p:extLst>
      <p:ext uri="{BB962C8B-B14F-4D97-AF65-F5344CB8AC3E}">
        <p14:creationId xmlns:p14="http://schemas.microsoft.com/office/powerpoint/2010/main" val="29442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38200" y="1460317"/>
            <a:ext cx="10515600" cy="345943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Our proposed system helps users increase their Instagram reach by analyzing  data and predicting trends. Here's how it works:</a:t>
            </a:r>
          </a:p>
          <a:p>
            <a:pPr marL="0" indent="0">
              <a:buNone/>
            </a:pP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.Identify Key Factors: -  </a:t>
            </a:r>
          </a:p>
          <a:p>
            <a:pPr marL="0" indent="0">
              <a:buNone/>
            </a:pPr>
            <a:r>
              <a:rPr lang="en-US" sz="2400" dirty="0">
                <a:latin typeface="Times New Roman" panose="02020603050405020304" pitchFamily="18" charset="0"/>
                <a:cs typeface="Times New Roman" panose="02020603050405020304" pitchFamily="18" charset="0"/>
              </a:rPr>
              <a:t>We identify the most important factors that affect Instagram reach, like post type, timing, and user interactions.   </a:t>
            </a:r>
          </a:p>
          <a:p>
            <a:pPr marL="0" indent="0">
              <a:buNone/>
            </a:pPr>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Data Analysis:-</a:t>
            </a:r>
          </a:p>
          <a:p>
            <a:pPr marL="0" indent="0">
              <a:buNone/>
            </a:pPr>
            <a:r>
              <a:rPr lang="en-US" sz="2400" dirty="0">
                <a:latin typeface="Times New Roman" panose="02020603050405020304" pitchFamily="18" charset="0"/>
                <a:cs typeface="Times New Roman" panose="02020603050405020304" pitchFamily="18" charset="0"/>
              </a:rPr>
              <a:t>We collect and study Instagram data, like posts, engagement (likes, comments, shares), hashtags, and posting times, to find what influences reach. </a:t>
            </a: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3DAB6-65F6-EA49-2F64-9D5A4F5C76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6A3F4C-3BFA-5C75-2420-B68CCDC3FABA}"/>
              </a:ext>
            </a:extLst>
          </p:cNvPr>
          <p:cNvSpPr>
            <a:spLocks noGrp="1"/>
          </p:cNvSpPr>
          <p:nvPr>
            <p:ph idx="1"/>
          </p:nvPr>
        </p:nvSpPr>
        <p:spPr>
          <a:xfrm>
            <a:off x="810126" y="1690688"/>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Practical Recommendations: </a:t>
            </a:r>
          </a:p>
          <a:p>
            <a:pPr marL="0" indent="0" algn="just">
              <a:buNone/>
            </a:pPr>
            <a:r>
              <a:rPr lang="en-US" dirty="0">
                <a:latin typeface="Times New Roman" panose="02020603050405020304" pitchFamily="18" charset="0"/>
                <a:cs typeface="Times New Roman" panose="02020603050405020304" pitchFamily="18" charset="0"/>
              </a:rPr>
              <a:t> The system provides suggestions to improve reach, including the best times to post, effective hashtags, and ways to boost engagement.</a:t>
            </a:r>
          </a:p>
          <a:p>
            <a:pPr marL="0" indent="0" algn="just">
              <a:buNone/>
            </a:pPr>
            <a:r>
              <a:rPr lang="en-US"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Adaptable and Updated:</a:t>
            </a:r>
          </a:p>
          <a:p>
            <a:pPr marL="0" indent="0" algn="just">
              <a:buNone/>
            </a:pPr>
            <a:r>
              <a:rPr lang="en-US" dirty="0">
                <a:latin typeface="Times New Roman" panose="02020603050405020304" pitchFamily="18" charset="0"/>
                <a:cs typeface="Times New Roman" panose="02020603050405020304" pitchFamily="18" charset="0"/>
              </a:rPr>
              <a:t>The system adapts to changes in Instagram's algorithm, ensuring that users get up-to-date recommendations.</a:t>
            </a:r>
          </a:p>
          <a:p>
            <a:endParaRPr lang="en-IN" dirty="0"/>
          </a:p>
        </p:txBody>
      </p:sp>
    </p:spTree>
    <p:extLst>
      <p:ext uri="{BB962C8B-B14F-4D97-AF65-F5344CB8AC3E}">
        <p14:creationId xmlns:p14="http://schemas.microsoft.com/office/powerpoint/2010/main" val="91725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62600-9A01-D4CD-1DF1-10951B726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779" y="487149"/>
            <a:ext cx="9000595" cy="5513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62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4B7A8-32E2-4FD5-BE97-69FEB34A5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758" y="560440"/>
            <a:ext cx="7867117" cy="48259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9741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6A36-456C-CD3B-B441-3838F2A826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AND SOFTWARE REQUIREMENTS</a:t>
            </a:r>
          </a:p>
        </p:txBody>
      </p:sp>
      <p:pic>
        <p:nvPicPr>
          <p:cNvPr id="5" name="Content Placeholder 4">
            <a:extLst>
              <a:ext uri="{FF2B5EF4-FFF2-40B4-BE49-F238E27FC236}">
                <a16:creationId xmlns:a16="http://schemas.microsoft.com/office/drawing/2014/main" id="{2507E755-3B1F-2BB0-DC62-F24673A8AB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8209" y="1690688"/>
            <a:ext cx="2781299" cy="1738312"/>
          </a:xfrm>
        </p:spPr>
      </p:pic>
      <p:pic>
        <p:nvPicPr>
          <p:cNvPr id="7" name="Picture 6">
            <a:extLst>
              <a:ext uri="{FF2B5EF4-FFF2-40B4-BE49-F238E27FC236}">
                <a16:creationId xmlns:a16="http://schemas.microsoft.com/office/drawing/2014/main" id="{C691554F-08C1-B81C-C03C-C71B0A084B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082" y="4105307"/>
            <a:ext cx="2824425" cy="1604613"/>
          </a:xfrm>
          <a:prstGeom prst="rect">
            <a:avLst/>
          </a:prstGeom>
        </p:spPr>
      </p:pic>
      <p:sp>
        <p:nvSpPr>
          <p:cNvPr id="9" name="TextBox 8">
            <a:extLst>
              <a:ext uri="{FF2B5EF4-FFF2-40B4-BE49-F238E27FC236}">
                <a16:creationId xmlns:a16="http://schemas.microsoft.com/office/drawing/2014/main" id="{05EF5FF8-86E9-E771-6EA0-752B62BE144B}"/>
              </a:ext>
            </a:extLst>
          </p:cNvPr>
          <p:cNvSpPr txBox="1"/>
          <p:nvPr/>
        </p:nvSpPr>
        <p:spPr>
          <a:xfrm>
            <a:off x="5352414" y="2190512"/>
            <a:ext cx="609600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Python</a:t>
            </a:r>
          </a:p>
        </p:txBody>
      </p:sp>
      <p:sp>
        <p:nvSpPr>
          <p:cNvPr id="11" name="TextBox 10">
            <a:extLst>
              <a:ext uri="{FF2B5EF4-FFF2-40B4-BE49-F238E27FC236}">
                <a16:creationId xmlns:a16="http://schemas.microsoft.com/office/drawing/2014/main" id="{0F7DDF17-AFD5-C1E7-6B74-28C980F74C29}"/>
              </a:ext>
            </a:extLst>
          </p:cNvPr>
          <p:cNvSpPr txBox="1"/>
          <p:nvPr/>
        </p:nvSpPr>
        <p:spPr>
          <a:xfrm>
            <a:off x="5352414" y="4538281"/>
            <a:ext cx="6096000" cy="523220"/>
          </a:xfrm>
          <a:prstGeom prst="rect">
            <a:avLst/>
          </a:prstGeom>
          <a:noFill/>
        </p:spPr>
        <p:txBody>
          <a:bodyPr wrap="square">
            <a:spAutoFit/>
          </a:bodyPr>
          <a:lstStyle/>
          <a:p>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a:t>
            </a:r>
          </a:p>
        </p:txBody>
      </p:sp>
    </p:spTree>
    <p:extLst>
      <p:ext uri="{BB962C8B-B14F-4D97-AF65-F5344CB8AC3E}">
        <p14:creationId xmlns:p14="http://schemas.microsoft.com/office/powerpoint/2010/main" val="94967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4225"/>
          </a:xfrm>
        </p:spPr>
        <p:txBody>
          <a:bodyPr>
            <a:normAutofit/>
          </a:bodyPr>
          <a:lstStyle/>
          <a:p>
            <a:r>
              <a:rPr lang="en-IN" sz="2800" b="1"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1001830" y="1409350"/>
            <a:ext cx="10515600" cy="4538443"/>
          </a:xfrm>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Processor:</a:t>
            </a:r>
          </a:p>
          <a:p>
            <a:pPr marL="0" indent="0" algn="just">
              <a:buNone/>
            </a:pPr>
            <a:r>
              <a:rPr lang="en-US" sz="2400" dirty="0">
                <a:latin typeface="Times New Roman" panose="02020603050405020304" pitchFamily="18" charset="0"/>
                <a:cs typeface="Times New Roman" panose="02020603050405020304" pitchFamily="18" charset="0"/>
              </a:rPr>
              <a:t>    Multi-core (Intel Core i5/AMD Ryzen 5 or better) for fast data processing.</a:t>
            </a:r>
          </a:p>
          <a:p>
            <a:pPr marL="0" indent="0" algn="just">
              <a:buNone/>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Memory (RAM):</a:t>
            </a:r>
          </a:p>
          <a:p>
            <a:pPr marL="0" indent="0" algn="just">
              <a:buNone/>
            </a:pPr>
            <a:r>
              <a:rPr lang="en-US" sz="2400" dirty="0">
                <a:latin typeface="Times New Roman" panose="02020603050405020304" pitchFamily="18" charset="0"/>
                <a:cs typeface="Times New Roman" panose="02020603050405020304" pitchFamily="18" charset="0"/>
              </a:rPr>
              <a:t>    At least 8 GB, ideally 16 GB or more for handling large datasets.</a:t>
            </a:r>
          </a:p>
          <a:p>
            <a:pPr marL="0" indent="0" algn="just">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Storage:</a:t>
            </a:r>
          </a:p>
          <a:p>
            <a:pPr marL="0" indent="0" algn="just">
              <a:buNone/>
            </a:pPr>
            <a:r>
              <a:rPr lang="en-US" sz="2400" dirty="0">
                <a:latin typeface="Times New Roman" panose="02020603050405020304" pitchFamily="18" charset="0"/>
                <a:cs typeface="Times New Roman" panose="02020603050405020304" pitchFamily="18" charset="0"/>
              </a:rPr>
              <a:t>    Minimum of 256 GB, with SSD recommended for quicker data access.</a:t>
            </a:r>
          </a:p>
          <a:p>
            <a:pPr marL="0" indent="0" algn="just">
              <a:buNone/>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Graphics Processing Unit (GPU):</a:t>
            </a:r>
          </a:p>
          <a:p>
            <a:pPr marL="0" indent="0" algn="just">
              <a:buNone/>
            </a:pPr>
            <a:r>
              <a:rPr lang="en-US" sz="2400" dirty="0">
                <a:latin typeface="Times New Roman" panose="02020603050405020304" pitchFamily="18" charset="0"/>
                <a:cs typeface="Times New Roman" panose="02020603050405020304" pitchFamily="18" charset="0"/>
              </a:rPr>
              <a:t>    Optional, but helpful for advanced machine learning tasks or large-scale </a:t>
            </a:r>
          </a:p>
          <a:p>
            <a:pPr marL="0" indent="0" algn="just">
              <a:buNone/>
            </a:pPr>
            <a:r>
              <a:rPr lang="en-US" sz="2400" dirty="0">
                <a:latin typeface="Times New Roman" panose="02020603050405020304" pitchFamily="18" charset="0"/>
                <a:cs typeface="Times New Roman" panose="02020603050405020304" pitchFamily="18" charset="0"/>
              </a:rPr>
              <a:t>    data analysis. </a:t>
            </a:r>
          </a:p>
          <a:p>
            <a:pPr marL="0" indent="0" algn="just">
              <a:buNone/>
            </a:pPr>
            <a:r>
              <a:rPr lang="en-US" sz="24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Connectivity:</a:t>
            </a:r>
          </a:p>
          <a:p>
            <a:pPr marL="0" indent="0" algn="just">
              <a:buNone/>
            </a:pPr>
            <a:r>
              <a:rPr lang="en-US" sz="2400" dirty="0">
                <a:latin typeface="Times New Roman" panose="02020603050405020304" pitchFamily="18" charset="0"/>
                <a:cs typeface="Times New Roman" panose="02020603050405020304" pitchFamily="18" charset="0"/>
              </a:rPr>
              <a:t>    Stable internet connection for data collection and sharing.</a:t>
            </a:r>
          </a:p>
          <a:p>
            <a:pPr algn="just"/>
            <a:endParaRPr lang="en-US" alt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890"/>
          </a:xfrm>
        </p:spPr>
        <p:txBody>
          <a:bodyPr>
            <a:normAutofit/>
          </a:bodyPr>
          <a:lstStyle/>
          <a:p>
            <a:r>
              <a:rPr lang="en-IN" sz="2800" b="1" dirty="0">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a:xfrm>
            <a:off x="838200" y="1501629"/>
            <a:ext cx="10515600" cy="4798503"/>
          </a:xfrm>
        </p:spPr>
        <p:txBody>
          <a:bodyPr>
            <a:noAutofit/>
          </a:bodyPr>
          <a:lstStyle/>
          <a:p>
            <a:pPr marL="514350" indent="-514350">
              <a:lnSpc>
                <a:spcPct val="120000"/>
              </a:lnSpc>
              <a:buAutoNum type="arabicPeriod"/>
            </a:pPr>
            <a:r>
              <a:rPr lang="en-US" sz="2400" b="1" dirty="0">
                <a:latin typeface="Times New Roman" panose="02020603050405020304" pitchFamily="18" charset="0"/>
                <a:cs typeface="Times New Roman" panose="02020603050405020304" pitchFamily="18" charset="0"/>
              </a:rPr>
              <a:t>Linear Regression: </a:t>
            </a:r>
            <a:r>
              <a:rPr lang="en-US" sz="2400" dirty="0">
                <a:latin typeface="Times New Roman" panose="02020603050405020304" pitchFamily="18" charset="0"/>
                <a:cs typeface="Times New Roman" panose="02020603050405020304" pitchFamily="18" charset="0"/>
              </a:rPr>
              <a:t>Predicts reach based on linear relationships between independent variables (e.g., time, content features) and reach metrics.</a:t>
            </a:r>
          </a:p>
          <a:p>
            <a:pPr marL="514350" indent="-514350">
              <a:lnSpc>
                <a:spcPct val="120000"/>
              </a:lnSpc>
              <a:buAutoNum type="arabicPeriod"/>
            </a:pPr>
            <a:r>
              <a:rPr lang="en-US" sz="2400" b="1" dirty="0">
                <a:latin typeface="Times New Roman" panose="02020603050405020304" pitchFamily="18" charset="0"/>
                <a:cs typeface="Times New Roman" panose="02020603050405020304" pitchFamily="18" charset="0"/>
              </a:rPr>
              <a:t>Random Forest: </a:t>
            </a:r>
            <a:r>
              <a:rPr lang="en-US" sz="2400" dirty="0">
                <a:latin typeface="Times New Roman" panose="02020603050405020304" pitchFamily="18" charset="0"/>
                <a:cs typeface="Times New Roman" panose="02020603050405020304" pitchFamily="18" charset="0"/>
              </a:rPr>
              <a:t>Ensemble learning method that builds multiple decision trees and combines their predictions to improve accuracy in predicting reach.</a:t>
            </a:r>
          </a:p>
          <a:p>
            <a:pPr marL="514350" indent="-514350">
              <a:lnSpc>
                <a:spcPct val="120000"/>
              </a:lnSpc>
              <a:buAutoNum type="arabicPeriod"/>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Gradient Boosting: </a:t>
            </a:r>
            <a:r>
              <a:rPr lang="en-US" sz="2400" dirty="0">
                <a:latin typeface="Times New Roman" panose="02020603050405020304" pitchFamily="18" charset="0"/>
                <a:cs typeface="Times New Roman" panose="02020603050405020304" pitchFamily="18" charset="0"/>
              </a:rPr>
              <a:t>Another ensemble method that builds decision trees sequentially, each one correcting the errors of the previous one, often resulting in better accuracy.</a:t>
            </a:r>
          </a:p>
          <a:p>
            <a:pPr marL="514350" indent="-514350">
              <a:lnSpc>
                <a:spcPct val="120000"/>
              </a:lnSpc>
              <a:buAutoNum type="arabicPeriod"/>
            </a:pPr>
            <a:r>
              <a:rPr lang="en-US" sz="2400" b="1" dirty="0">
                <a:latin typeface="Times New Roman" panose="02020603050405020304" pitchFamily="18" charset="0"/>
                <a:cs typeface="Times New Roman" panose="02020603050405020304" pitchFamily="18" charset="0"/>
              </a:rPr>
              <a:t>Long Short-Term Memory (LSTM): </a:t>
            </a:r>
            <a:r>
              <a:rPr lang="en-US" sz="2400" dirty="0">
                <a:latin typeface="Times New Roman" panose="02020603050405020304" pitchFamily="18" charset="0"/>
                <a:cs typeface="Times New Roman" panose="02020603050405020304" pitchFamily="18" charset="0"/>
              </a:rPr>
              <a:t>A type of recurrent neural network (RNN) well-suited for sequential data, often used for time series forecasting, including reach prediction.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655E-3245-772E-3742-D0A44A4018B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ADVANTAGES</a:t>
            </a:r>
            <a:endParaRPr lang="en-IN" sz="3200" b="1" dirty="0"/>
          </a:p>
        </p:txBody>
      </p:sp>
      <p:sp>
        <p:nvSpPr>
          <p:cNvPr id="3" name="Content Placeholder 2">
            <a:extLst>
              <a:ext uri="{FF2B5EF4-FFF2-40B4-BE49-F238E27FC236}">
                <a16:creationId xmlns:a16="http://schemas.microsoft.com/office/drawing/2014/main" id="{BE8F0B01-164F-1F49-431F-A631BC360C07}"/>
              </a:ext>
            </a:extLst>
          </p:cNvPr>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Better Customer Relationships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Followers Growth</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Track Your Progress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Evaluate your target audience in more detail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Identifies Trending Topics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Powerful Advertising Platform</a:t>
            </a:r>
          </a:p>
          <a:p>
            <a:endParaRPr lang="en-IN" dirty="0"/>
          </a:p>
        </p:txBody>
      </p:sp>
    </p:spTree>
    <p:extLst>
      <p:ext uri="{BB962C8B-B14F-4D97-AF65-F5344CB8AC3E}">
        <p14:creationId xmlns:p14="http://schemas.microsoft.com/office/powerpoint/2010/main" val="81397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82B9-EFAB-BE7B-5712-49C63D9A2D6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7ED008C6-BAF8-8903-6D48-6B897368125B}"/>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I. </a:t>
            </a:r>
            <a:r>
              <a:rPr lang="en-US" sz="1800" u="sng" dirty="0">
                <a:latin typeface="Times New Roman" panose="02020603050405020304" pitchFamily="18" charset="0"/>
                <a:cs typeface="Times New Roman" panose="02020603050405020304" pitchFamily="18" charset="0"/>
              </a:rPr>
              <a:t>Instagram Reach Analysis and Prediction Rakesh Kundu 1 , Saraswat Ghosh 1 , Shivam Shreyansh 1 , Yash    Yadav 1 , Prof. Bhasker Rao2 1 Student, Department of CSE, Dayananda Sagar Academy of Technology and Management, Bangalore, India </a:t>
            </a:r>
          </a:p>
          <a:p>
            <a:pPr marL="0" indent="0">
              <a:buNone/>
            </a:pPr>
            <a:r>
              <a:rPr lang="en-US" sz="1800" dirty="0">
                <a:latin typeface="Times New Roman" panose="02020603050405020304" pitchFamily="18" charset="0"/>
                <a:cs typeface="Times New Roman" panose="02020603050405020304" pitchFamily="18" charset="0"/>
              </a:rPr>
              <a:t>An analysis of Instagram reach and prediction of future reach is an important topic in the field of social </a:t>
            </a:r>
          </a:p>
          <a:p>
            <a:pPr marL="0" indent="0">
              <a:buNone/>
            </a:pPr>
            <a:r>
              <a:rPr lang="en-US" sz="1800" dirty="0">
                <a:latin typeface="Times New Roman" panose="02020603050405020304" pitchFamily="18" charset="0"/>
                <a:cs typeface="Times New Roman" panose="02020603050405020304" pitchFamily="18" charset="0"/>
              </a:rPr>
              <a:t>Media platform.  </a:t>
            </a:r>
          </a:p>
          <a:p>
            <a:pPr marL="0" indent="0">
              <a:buNone/>
            </a:pPr>
            <a:r>
              <a:rPr lang="en-US" sz="1800" dirty="0">
                <a:latin typeface="Times New Roman" panose="02020603050405020304" pitchFamily="18" charset="0"/>
                <a:cs typeface="Times New Roman" panose="02020603050405020304" pitchFamily="18" charset="0"/>
              </a:rPr>
              <a:t>II. </a:t>
            </a:r>
            <a:r>
              <a:rPr lang="en-US" sz="1800" u="sng" dirty="0">
                <a:latin typeface="Times New Roman" panose="02020603050405020304" pitchFamily="18" charset="0"/>
                <a:cs typeface="Times New Roman" panose="02020603050405020304" pitchFamily="18" charset="0"/>
              </a:rPr>
              <a:t>RAVI GUSAIN1 , SAKSHAM PATHAK2 1, 2 Department of Information Technology, Maharaja Agrasen Institute of Technology, Delhi, India</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Instagram is photo and video sharing platform having a huge influence on the reach of a person or a brand worldwide.</a:t>
            </a:r>
          </a:p>
          <a:p>
            <a:pPr marL="0" indent="0">
              <a:buNone/>
            </a:pPr>
            <a:r>
              <a:rPr lang="en-US" sz="1800" dirty="0" err="1">
                <a:latin typeface="Times New Roman" panose="02020603050405020304" pitchFamily="18" charset="0"/>
                <a:cs typeface="Times New Roman" panose="02020603050405020304" pitchFamily="18" charset="0"/>
              </a:rPr>
              <a:t>III</a:t>
            </a:r>
            <a:r>
              <a:rPr lang="en-US" sz="1800" u="sng" dirty="0" err="1">
                <a:latin typeface="Times New Roman" panose="02020603050405020304" pitchFamily="18" charset="0"/>
                <a:cs typeface="Times New Roman" panose="02020603050405020304" pitchFamily="18" charset="0"/>
              </a:rPr>
              <a:t>.Dr</a:t>
            </a:r>
            <a:r>
              <a:rPr lang="en-US" sz="1800" u="sng" dirty="0">
                <a:latin typeface="Times New Roman" panose="02020603050405020304" pitchFamily="18" charset="0"/>
                <a:cs typeface="Times New Roman" panose="02020603050405020304" pitchFamily="18" charset="0"/>
              </a:rPr>
              <a:t>. Daryl D. Green1*, Dr. Richard Martinez1, </a:t>
            </a:r>
            <a:r>
              <a:rPr lang="en-US" sz="1800" u="sng" dirty="0" err="1">
                <a:latin typeface="Times New Roman" panose="02020603050405020304" pitchFamily="18" charset="0"/>
                <a:cs typeface="Times New Roman" panose="02020603050405020304" pitchFamily="18" charset="0"/>
              </a:rPr>
              <a:t>Amalan</a:t>
            </a:r>
            <a:r>
              <a:rPr lang="en-US" sz="1800" u="sng" dirty="0">
                <a:latin typeface="Times New Roman" panose="02020603050405020304" pitchFamily="18" charset="0"/>
                <a:cs typeface="Times New Roman" panose="02020603050405020304" pitchFamily="18" charset="0"/>
              </a:rPr>
              <a:t> Kadja2, Lauran Evenson2 Lisa MacManus2, Stephanie Dirlbeck2</a:t>
            </a:r>
          </a:p>
          <a:p>
            <a:pPr marL="0" indent="0">
              <a:buNone/>
            </a:pPr>
            <a:r>
              <a:rPr lang="en-US" sz="1800" dirty="0">
                <a:latin typeface="Times New Roman" panose="02020603050405020304" pitchFamily="18" charset="0"/>
                <a:cs typeface="Times New Roman" panose="02020603050405020304" pitchFamily="18" charset="0"/>
              </a:rPr>
              <a:t>Social media is a great way to foster a personal relationship between a brand and its followers.</a:t>
            </a:r>
          </a:p>
        </p:txBody>
      </p:sp>
    </p:spTree>
    <p:extLst>
      <p:ext uri="{BB962C8B-B14F-4D97-AF65-F5344CB8AC3E}">
        <p14:creationId xmlns:p14="http://schemas.microsoft.com/office/powerpoint/2010/main" val="3999672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pic>
        <p:nvPicPr>
          <p:cNvPr id="5" name="Content Placeholder 17">
            <a:extLst>
              <a:ext uri="{FF2B5EF4-FFF2-40B4-BE49-F238E27FC236}">
                <a16:creationId xmlns:a16="http://schemas.microsoft.com/office/drawing/2014/main" id="{A56B0174-0EEA-CAF3-ACD1-174E6CFE3E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5306" y="1825625"/>
            <a:ext cx="5061388" cy="43513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683" y="1645920"/>
            <a:ext cx="9311780" cy="711200"/>
          </a:xfrm>
        </p:spPr>
        <p:txBody>
          <a:bodyPr>
            <a:normAutofit fontScale="90000"/>
          </a:bodyPr>
          <a:lstStyle/>
          <a:p>
            <a:pPr algn="l"/>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b="1" dirty="0">
                <a:solidFill>
                  <a:srgbClr val="C00000"/>
                </a:solidFill>
                <a:latin typeface="Times New Roman" panose="02020603050405020304" pitchFamily="18" charset="0"/>
                <a:ea typeface="Times New Roman" panose="02020603050405020304" pitchFamily="18" charset="0"/>
              </a:rPr>
            </a:br>
            <a:br>
              <a:rPr lang="en-US" sz="2700" dirty="0">
                <a:solidFill>
                  <a:schemeClr val="tx1"/>
                </a:solidFill>
                <a:effectLst/>
                <a:latin typeface="Times New Roman" panose="02020603050405020304" pitchFamily="18" charset="0"/>
                <a:ea typeface="Times New Roman" panose="02020603050405020304" pitchFamily="18" charset="0"/>
              </a:rPr>
            </a:br>
            <a:endParaRPr lang="en-IN" sz="2700" dirty="0"/>
          </a:p>
        </p:txBody>
      </p:sp>
      <p:sp>
        <p:nvSpPr>
          <p:cNvPr id="5" name="Subtitle 4"/>
          <p:cNvSpPr>
            <a:spLocks noGrp="1"/>
          </p:cNvSpPr>
          <p:nvPr>
            <p:ph type="subTitle" idx="1"/>
          </p:nvPr>
        </p:nvSpPr>
        <p:spPr>
          <a:xfrm>
            <a:off x="1971413" y="2468880"/>
            <a:ext cx="7415868" cy="3160132"/>
          </a:xfrm>
        </p:spPr>
        <p:txBody>
          <a:bodyPr>
            <a:noAutofit/>
          </a:bodyPr>
          <a:lstStyle/>
          <a:p>
            <a:pPr algn="l"/>
            <a:r>
              <a:rPr lang="en-US" dirty="0">
                <a:latin typeface="Times New Roman" panose="02020603050405020304" pitchFamily="18" charset="0"/>
                <a:ea typeface="Times New Roman" panose="02020603050405020304" pitchFamily="18" charset="0"/>
              </a:rPr>
              <a:t>Submitted by:</a:t>
            </a:r>
            <a:endParaRPr lang="en-US" dirty="0">
              <a:solidFill>
                <a:schemeClr val="tx1"/>
              </a:solidFill>
              <a:latin typeface="Times New Roman" panose="02020603050405020304" pitchFamily="18" charset="0"/>
              <a:ea typeface="Times New Roman" panose="02020603050405020304" pitchFamily="18" charset="0"/>
            </a:endParaRPr>
          </a:p>
          <a:p>
            <a:pPr algn="l"/>
            <a:r>
              <a:rPr lang="en-US" dirty="0">
                <a:solidFill>
                  <a:schemeClr val="tx1"/>
                </a:solidFill>
                <a:latin typeface="Times New Roman" panose="02020603050405020304" pitchFamily="18" charset="0"/>
                <a:ea typeface="Times New Roman" panose="02020603050405020304" pitchFamily="18" charset="0"/>
              </a:rPr>
              <a:t>1.A.VAISHNAVI                            (22R01A6666)</a:t>
            </a:r>
            <a:br>
              <a:rPr lang="en-US" dirty="0">
                <a:solidFill>
                  <a:schemeClr val="tx1"/>
                </a:solidFill>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rPr>
              <a:t>2.A.SAHITHYA                              (22R01A6667)</a:t>
            </a:r>
            <a:br>
              <a:rPr lang="en-US" dirty="0">
                <a:solidFill>
                  <a:schemeClr val="tx1"/>
                </a:solidFill>
                <a:latin typeface="Times New Roman" panose="02020603050405020304" pitchFamily="18" charset="0"/>
                <a:ea typeface="Times New Roman" panose="02020603050405020304" pitchFamily="18" charset="0"/>
              </a:rPr>
            </a:br>
            <a:r>
              <a:rPr lang="en-US" dirty="0">
                <a:solidFill>
                  <a:schemeClr val="tx1"/>
                </a:solidFill>
                <a:latin typeface="Times New Roman" panose="02020603050405020304" pitchFamily="18" charset="0"/>
                <a:ea typeface="Times New Roman" panose="02020603050405020304" pitchFamily="18" charset="0"/>
              </a:rPr>
              <a:t>3.E.SRUTHI                                    (22R01A6679)</a:t>
            </a:r>
            <a:br>
              <a:rPr lang="en-US" dirty="0">
                <a:solidFill>
                  <a:schemeClr val="tx1"/>
                </a:solidFill>
                <a:latin typeface="Times New Roman" panose="02020603050405020304" pitchFamily="18" charset="0"/>
                <a:ea typeface="Times New Roman" panose="02020603050405020304" pitchFamily="18" charset="0"/>
              </a:rPr>
            </a:br>
            <a:r>
              <a:rPr lang="en-US" dirty="0">
                <a:solidFill>
                  <a:schemeClr val="tx1"/>
                </a:solidFill>
                <a:latin typeface="Times New Roman" panose="02020603050405020304" pitchFamily="18" charset="0"/>
                <a:ea typeface="Times New Roman" panose="02020603050405020304" pitchFamily="18" charset="0"/>
              </a:rPr>
              <a:t>4.K.PRANEETH                             (22R01A6692)</a:t>
            </a:r>
          </a:p>
          <a:p>
            <a:pPr algn="l"/>
            <a:endParaRPr lang="en-US" dirty="0">
              <a:latin typeface="Times New Roman" panose="02020603050405020304" pitchFamily="18" charset="0"/>
              <a:ea typeface="Times New Roman" panose="02020603050405020304" pitchFamily="18" charset="0"/>
            </a:endParaRPr>
          </a:p>
          <a:p>
            <a:pPr algn="l"/>
            <a:endParaRPr lang="en-US" dirty="0">
              <a:latin typeface="Times New Roman" panose="02020603050405020304" pitchFamily="18" charset="0"/>
              <a:ea typeface="Times New Roman" panose="02020603050405020304" pitchFamily="18" charset="0"/>
            </a:endParaRPr>
          </a:p>
          <a:p>
            <a:pPr lvl="2" algn="l"/>
            <a:r>
              <a:rPr lang="en-US" dirty="0">
                <a:solidFill>
                  <a:schemeClr val="tx1"/>
                </a:solidFill>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Team: Dream Team </a:t>
            </a: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Theme: S</a:t>
            </a:r>
            <a:r>
              <a:rPr lang="en-US" dirty="0">
                <a:latin typeface="Times New Roman" panose="02020603050405020304" pitchFamily="18" charset="0"/>
                <a:ea typeface="Times New Roman" panose="02020603050405020304" pitchFamily="18" charset="0"/>
                <a:cs typeface="Times New Roman" panose="02020603050405020304" pitchFamily="18" charset="0"/>
              </a:rPr>
              <a:t>ocial Media</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                                             </a:t>
            </a:r>
            <a:br>
              <a:rPr lang="en-US" dirty="0">
                <a:solidFill>
                  <a:schemeClr val="tx1"/>
                </a:solidFill>
                <a:latin typeface="Times New Roman" panose="02020603050405020304" pitchFamily="18" charset="0"/>
                <a:ea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61ED4583-B2A7-6BFF-84A1-DA809C593430}"/>
              </a:ext>
            </a:extLst>
          </p:cNvPr>
          <p:cNvSpPr txBox="1"/>
          <p:nvPr/>
        </p:nvSpPr>
        <p:spPr>
          <a:xfrm>
            <a:off x="697187" y="1391061"/>
            <a:ext cx="6094378" cy="461665"/>
          </a:xfrm>
          <a:prstGeom prst="rect">
            <a:avLst/>
          </a:prstGeom>
          <a:noFill/>
        </p:spPr>
        <p:txBody>
          <a:bodyPr wrap="square">
            <a:spAutoFit/>
          </a:bodyPr>
          <a:lstStyle/>
          <a:p>
            <a:r>
              <a:rPr lang="en-US" dirty="0"/>
              <a:t> </a:t>
            </a:r>
            <a:r>
              <a:rPr lang="en-US" sz="2400" b="1" dirty="0">
                <a:latin typeface="Times New Roman" panose="02020603050405020304" pitchFamily="18" charset="0"/>
                <a:cs typeface="Times New Roman" panose="02020603050405020304" pitchFamily="18" charset="0"/>
              </a:rPr>
              <a:t>Under the Guidance: Mr. B. Anil Kumar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690688"/>
            <a:ext cx="10515600" cy="4351338"/>
          </a:xfrm>
        </p:spPr>
        <p:txBody>
          <a:bodyPr>
            <a:normAutofit fontScale="82500" lnSpcReduction="10000"/>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Instagram is one of the most popular social media applications today People using Instagram professionally for promoting their business. So, it’s most important to connect with audiences. So, that we need to know about reach of own account in order to get success. By collecting the dataset of our account which helps us to predict which area has high interaction, so that we can make change accordingly.</a:t>
            </a:r>
            <a:r>
              <a:rPr lang="en-US" dirty="0">
                <a:latin typeface="Times New Roman" panose="02020603050405020304" pitchFamily="18" charset="0"/>
                <a:cs typeface="Times New Roman" panose="02020603050405020304" pitchFamily="18" charset="0"/>
              </a:rPr>
              <a:t> When we examine hashtag impressions, we realize that not all posts are equally discoverable through hashtags. However, hashtags offer a valuable avenue for reaching new users who share an interest in the content we create.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09712B-F6CD-09A7-D9D6-3499806FC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984" cy="6857999"/>
          </a:xfrm>
          <a:prstGeom prst="rect">
            <a:avLst/>
          </a:prstGeom>
        </p:spPr>
      </p:pic>
    </p:spTree>
    <p:extLst>
      <p:ext uri="{BB962C8B-B14F-4D97-AF65-F5344CB8AC3E}">
        <p14:creationId xmlns:p14="http://schemas.microsoft.com/office/powerpoint/2010/main" val="341013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1337"/>
          </a:xfrm>
        </p:spPr>
        <p:txBody>
          <a:bodyPr>
            <a:norm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669409"/>
            <a:ext cx="10515600" cy="4507554"/>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Existing system </a:t>
            </a:r>
          </a:p>
          <a:p>
            <a:r>
              <a:rPr lang="en-US" sz="2400"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Requirements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Algorithms Used</a:t>
            </a:r>
          </a:p>
          <a:p>
            <a:r>
              <a:rPr lang="en-US" sz="2400" dirty="0">
                <a:latin typeface="Times New Roman" panose="02020603050405020304" pitchFamily="18" charset="0"/>
                <a:cs typeface="Times New Roman" panose="02020603050405020304" pitchFamily="18" charset="0"/>
              </a:rPr>
              <a:t>System architecture</a:t>
            </a:r>
          </a:p>
          <a:p>
            <a:r>
              <a:rPr lang="en-US" sz="2400" dirty="0">
                <a:latin typeface="Times New Roman" panose="02020603050405020304" pitchFamily="18" charset="0"/>
                <a:cs typeface="Times New Roman" panose="02020603050405020304" pitchFamily="18" charset="0"/>
              </a:rPr>
              <a:t>Conclusion</a:t>
            </a:r>
          </a:p>
          <a:p>
            <a:endParaRPr lang="en-IN" dirty="0"/>
          </a:p>
        </p:txBody>
      </p:sp>
      <p:pic>
        <p:nvPicPr>
          <p:cNvPr id="5" name="Picture 4">
            <a:extLst>
              <a:ext uri="{FF2B5EF4-FFF2-40B4-BE49-F238E27FC236}">
                <a16:creationId xmlns:a16="http://schemas.microsoft.com/office/drawing/2014/main" id="{65F8EE00-B8E0-45A1-53B5-5783CBD4F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839" y="1842222"/>
            <a:ext cx="5561361" cy="37152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690688"/>
            <a:ext cx="10515600" cy="3023925"/>
          </a:xfrm>
        </p:spPr>
        <p:txBody>
          <a:bodyPr>
            <a:normAutofit fontScale="25000" lnSpcReduction="20000"/>
          </a:bodyPr>
          <a:lstStyle/>
          <a:p>
            <a:pPr marL="0" indent="0" algn="just">
              <a:buNone/>
            </a:pPr>
            <a:r>
              <a:rPr lang="en-US" sz="9600" i="0" dirty="0">
                <a:solidFill>
                  <a:srgbClr val="202122"/>
                </a:solidFill>
                <a:effectLst/>
                <a:latin typeface="Times New Roman" panose="02020603050405020304" pitchFamily="18" charset="0"/>
                <a:cs typeface="Times New Roman" panose="02020603050405020304" pitchFamily="18" charset="0"/>
              </a:rPr>
              <a:t>Instagram</a:t>
            </a:r>
            <a:r>
              <a:rPr lang="en-US" sz="9600" b="0" i="0" dirty="0">
                <a:solidFill>
                  <a:srgbClr val="202122"/>
                </a:solidFill>
                <a:effectLst/>
                <a:latin typeface="Times New Roman" panose="02020603050405020304" pitchFamily="18" charset="0"/>
                <a:cs typeface="Times New Roman" panose="02020603050405020304" pitchFamily="18" charset="0"/>
              </a:rPr>
              <a:t> is a</a:t>
            </a:r>
            <a:r>
              <a:rPr lang="en-US" sz="9600" b="0" i="0" dirty="0">
                <a:effectLst/>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photo</a:t>
            </a:r>
            <a:r>
              <a:rPr lang="en-US" sz="9600" b="0" i="0" dirty="0">
                <a:effectLst/>
                <a:latin typeface="Times New Roman" panose="02020603050405020304" pitchFamily="18" charset="0"/>
                <a:cs typeface="Times New Roman" panose="02020603050405020304" pitchFamily="18" charset="0"/>
              </a:rPr>
              <a:t> and </a:t>
            </a:r>
            <a:r>
              <a:rPr lang="en-US" sz="9600" dirty="0">
                <a:latin typeface="Times New Roman" panose="02020603050405020304" pitchFamily="18" charset="0"/>
                <a:cs typeface="Times New Roman" panose="02020603050405020304" pitchFamily="18" charset="0"/>
              </a:rPr>
              <a:t>video sharing</a:t>
            </a:r>
            <a:r>
              <a:rPr lang="en-US" sz="9600" b="0" i="0" dirty="0">
                <a:effectLst/>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social networking services</a:t>
            </a:r>
            <a:r>
              <a:rPr lang="en-US" sz="9600" b="0" dirty="0">
                <a:effectLst/>
                <a:latin typeface="Times New Roman" panose="02020603050405020304" pitchFamily="18" charset="0"/>
                <a:cs typeface="Times New Roman" panose="02020603050405020304" pitchFamily="18" charset="0"/>
              </a:rPr>
              <a:t> </a:t>
            </a:r>
            <a:r>
              <a:rPr lang="en-US" sz="9600" b="0" i="0" dirty="0">
                <a:effectLst/>
                <a:latin typeface="Times New Roman" panose="02020603050405020304" pitchFamily="18" charset="0"/>
                <a:cs typeface="Times New Roman" panose="02020603050405020304" pitchFamily="18" charset="0"/>
              </a:rPr>
              <a:t>owned by </a:t>
            </a:r>
            <a:r>
              <a:rPr lang="en-US" sz="9600" dirty="0">
                <a:latin typeface="Times New Roman" panose="02020603050405020304" pitchFamily="18" charset="0"/>
                <a:cs typeface="Times New Roman" panose="02020603050405020304" pitchFamily="18" charset="0"/>
              </a:rPr>
              <a:t>Meta Platform</a:t>
            </a:r>
            <a:r>
              <a:rPr lang="en-US" sz="9600" b="0" i="0" dirty="0">
                <a:effectLst/>
                <a:latin typeface="Times New Roman" panose="02020603050405020304" pitchFamily="18" charset="0"/>
                <a:cs typeface="Times New Roman" panose="02020603050405020304" pitchFamily="18" charset="0"/>
              </a:rPr>
              <a:t>. It allows users to upload media that can be edited with </a:t>
            </a:r>
            <a:r>
              <a:rPr lang="en-US" sz="9600" dirty="0">
                <a:latin typeface="Times New Roman" panose="02020603050405020304" pitchFamily="18" charset="0"/>
                <a:cs typeface="Times New Roman" panose="02020603050405020304" pitchFamily="18" charset="0"/>
              </a:rPr>
              <a:t>filters</a:t>
            </a:r>
            <a:r>
              <a:rPr lang="en-US" sz="9600" b="0" i="0" dirty="0">
                <a:effectLst/>
                <a:latin typeface="Times New Roman" panose="02020603050405020304" pitchFamily="18" charset="0"/>
                <a:cs typeface="Times New Roman" panose="02020603050405020304" pitchFamily="18" charset="0"/>
              </a:rPr>
              <a:t>, be organized by </a:t>
            </a:r>
            <a:r>
              <a:rPr lang="en-US" sz="9600" dirty="0">
                <a:latin typeface="Times New Roman" panose="02020603050405020304" pitchFamily="18" charset="0"/>
                <a:cs typeface="Times New Roman" panose="02020603050405020304" pitchFamily="18" charset="0"/>
              </a:rPr>
              <a:t>hashtags</a:t>
            </a:r>
            <a:r>
              <a:rPr lang="en-US" sz="9600" b="0" i="0" dirty="0">
                <a:effectLst/>
                <a:latin typeface="Times New Roman" panose="02020603050405020304" pitchFamily="18" charset="0"/>
                <a:cs typeface="Times New Roman" panose="02020603050405020304" pitchFamily="18" charset="0"/>
              </a:rPr>
              <a:t>, and be associated with a location via geographical</a:t>
            </a:r>
            <a:r>
              <a:rPr lang="en-US" sz="9600" u="sng" dirty="0">
                <a:latin typeface="Times New Roman" panose="02020603050405020304" pitchFamily="18" charset="0"/>
                <a:cs typeface="Times New Roman" panose="02020603050405020304" pitchFamily="18" charset="0"/>
              </a:rPr>
              <a:t>,</a:t>
            </a:r>
            <a:r>
              <a:rPr lang="en-US" sz="9600" dirty="0">
                <a:solidFill>
                  <a:srgbClr val="0563C1"/>
                </a:solidFill>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tagging</a:t>
            </a:r>
            <a:r>
              <a:rPr lang="en-US" sz="9600" b="0" i="0" dirty="0">
                <a:effectLst/>
                <a:latin typeface="Times New Roman" panose="02020603050405020304" pitchFamily="18" charset="0"/>
                <a:cs typeface="Times New Roman" panose="02020603050405020304" pitchFamily="18" charset="0"/>
              </a:rPr>
              <a:t>.</a:t>
            </a:r>
          </a:p>
          <a:p>
            <a:pPr marL="0" indent="0" algn="just">
              <a:buNone/>
            </a:pPr>
            <a:endParaRPr lang="en-US" sz="9600" b="0" i="0" dirty="0">
              <a:effectLst/>
              <a:latin typeface="Times New Roman" panose="02020603050405020304" pitchFamily="18" charset="0"/>
              <a:cs typeface="Times New Roman" panose="02020603050405020304" pitchFamily="18" charset="0"/>
            </a:endParaRPr>
          </a:p>
          <a:p>
            <a:pPr marL="0" indent="0" algn="just">
              <a:buNone/>
            </a:pPr>
            <a:r>
              <a:rPr lang="en-US" sz="9600" b="0" i="0" dirty="0">
                <a:effectLst/>
                <a:latin typeface="Times New Roman" panose="02020603050405020304" pitchFamily="18" charset="0"/>
                <a:cs typeface="Times New Roman" panose="02020603050405020304" pitchFamily="18" charset="0"/>
              </a:rPr>
              <a:t>The app was launched in 2010 by cofounders Kevin Systrom and Mike Krieger, and it is now owned by Meta Platforms, Inc., the parent company of Facebook.</a:t>
            </a:r>
          </a:p>
          <a:p>
            <a:pPr marL="0" indent="0" algn="just">
              <a:buNone/>
            </a:pPr>
            <a:endParaRPr lang="en-US" sz="9600" dirty="0">
              <a:latin typeface="Times New Roman" panose="020206030504050203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We use methods like ARIMA and LSTM to create this model, then test it to see which one is the most accurate With these insights, social media managers and content creators can improve their Instagram strategy. </a:t>
            </a:r>
            <a:endParaRPr lang="en-IN" dirty="0"/>
          </a:p>
        </p:txBody>
      </p:sp>
      <p:pic>
        <p:nvPicPr>
          <p:cNvPr id="7" name="Picture 6">
            <a:extLst>
              <a:ext uri="{FF2B5EF4-FFF2-40B4-BE49-F238E27FC236}">
                <a16:creationId xmlns:a16="http://schemas.microsoft.com/office/drawing/2014/main" id="{E4DEFFE5-D991-FD48-787F-4B2B0BB5D4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3120" y="4844287"/>
            <a:ext cx="2326640" cy="1822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3616"/>
          </a:xfrm>
        </p:spPr>
        <p:txBody>
          <a:bodyPr>
            <a:norm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2960" y="1532204"/>
            <a:ext cx="10515600" cy="448627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Instagram is a major social media platform with over a billion active users. For businesses, influencers, and content creators, it's a powerful tool to connect with audiences, promote products, and build a brand. However, achieving high visibility on Instagram isn't always straightforward. The "reach" of a post—how many people see it—depends on many factors, from the content's appeal to the timing of its posting. Understanding these factors and knowing how to optimize them is key to a successful Instagram strategy .This study explores the elements that affect Instagram reach. We aim to identify patterns and trends that can help users understand what drives visibility and how they can improve their posts' performance. </a:t>
            </a:r>
            <a:endParaRPr lang="en-IN" sz="2400" dirty="0">
              <a:latin typeface="Times New Roman" panose="02020603050405020304" pitchFamily="18" charset="0"/>
              <a:cs typeface="Times New Roman" panose="02020603050405020304" pitchFamily="18" charset="0"/>
            </a:endParaRPr>
          </a:p>
          <a:p>
            <a:pPr marL="0" indent="0" algn="just">
              <a:buNone/>
            </a:pPr>
            <a:endParaRPr lang="en-US" alt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047FEB-C023-A996-3FDD-9181EF058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065" y="4721635"/>
            <a:ext cx="3429000" cy="1666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336"/>
          </a:xfrm>
        </p:spPr>
        <p:txBody>
          <a:bodyPr>
            <a:normAutofit/>
          </a:bodyPr>
          <a:lstStyle/>
          <a:p>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38200" y="1409350"/>
            <a:ext cx="10515600" cy="4767613"/>
          </a:xfrm>
        </p:spPr>
        <p:txBody>
          <a:bodyPr>
            <a:normAutofit fontScale="25000" lnSpcReduction="20000"/>
          </a:bodyPr>
          <a:lstStyle/>
          <a:p>
            <a:pPr algn="just">
              <a:lnSpc>
                <a:spcPct val="120000"/>
              </a:lnSpc>
            </a:pPr>
            <a:r>
              <a:rPr lang="en-US" sz="9600" dirty="0">
                <a:latin typeface="Times New Roman" panose="02020603050405020304" pitchFamily="18" charset="0"/>
                <a:cs typeface="Times New Roman" panose="02020603050405020304" pitchFamily="18" charset="0"/>
              </a:rPr>
              <a:t> Instagram, one of the most popular social media platforms, serves as a vital channel for businesses, influencers, and content creators to connect with audiences and promote their brands. However, achieving high visibility—measured as "reach“ can be challenging due to Instagram's complex algorithms and competitive environment. Reach can vary greatly based on a range of factors, and understanding these dynamics is crucial for maximizing exposure and engagement.</a:t>
            </a:r>
          </a:p>
          <a:p>
            <a:pPr algn="just"/>
            <a:r>
              <a:rPr lang="en-US" sz="9600" dirty="0">
                <a:latin typeface="Times New Roman" panose="02020603050405020304" pitchFamily="18" charset="0"/>
                <a:cs typeface="Times New Roman" panose="02020603050405020304" pitchFamily="18" charset="0"/>
              </a:rPr>
              <a:t>Therefore, the Objective is to address is twofold:</a:t>
            </a:r>
          </a:p>
          <a:p>
            <a:pPr marL="0" indent="0" algn="just">
              <a:buNone/>
            </a:pPr>
            <a:r>
              <a:rPr lang="en-US" sz="9600" dirty="0">
                <a:latin typeface="Times New Roman" panose="02020603050405020304" pitchFamily="18" charset="0"/>
                <a:cs typeface="Times New Roman" panose="02020603050405020304" pitchFamily="18" charset="0"/>
              </a:rPr>
              <a:t>  1. Identifying Key Factors Influencing Instagram Reach</a:t>
            </a:r>
          </a:p>
          <a:p>
            <a:pPr marL="0" indent="0" algn="just">
              <a:buNone/>
            </a:pPr>
            <a:r>
              <a:rPr lang="en-US" sz="9600" dirty="0">
                <a:latin typeface="Times New Roman" panose="02020603050405020304" pitchFamily="18" charset="0"/>
                <a:cs typeface="Times New Roman" panose="02020603050405020304" pitchFamily="18" charset="0"/>
              </a:rPr>
              <a:t>  2. </a:t>
            </a:r>
            <a:r>
              <a:rPr lang="en-US" sz="9600" dirty="0" err="1">
                <a:latin typeface="Times New Roman" panose="02020603050405020304" pitchFamily="18" charset="0"/>
                <a:cs typeface="Times New Roman" panose="02020603050405020304" pitchFamily="18" charset="0"/>
              </a:rPr>
              <a:t>Analysisng</a:t>
            </a:r>
            <a:r>
              <a:rPr lang="en-US" sz="9600" dirty="0">
                <a:latin typeface="Times New Roman" panose="02020603050405020304" pitchFamily="18" charset="0"/>
                <a:cs typeface="Times New Roman" panose="02020603050405020304" pitchFamily="18" charset="0"/>
              </a:rPr>
              <a:t> Future Instagram Reach</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E618D8-1929-6B51-F38F-0C5248211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696" y="5024641"/>
            <a:ext cx="3046478" cy="14682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0"/>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838200" y="1097883"/>
            <a:ext cx="10515600" cy="4351338"/>
          </a:xfrm>
        </p:spPr>
        <p:txBody>
          <a:bodyPr>
            <a:normAutofit fontScale="25000" lnSpcReduction="20000"/>
          </a:bodyPr>
          <a:lstStyle/>
          <a:p>
            <a:pPr marL="0" indent="0">
              <a:buNone/>
            </a:pPr>
            <a:r>
              <a:rPr lang="en-GB" sz="9600" dirty="0">
                <a:latin typeface="Times New Roman" panose="02020603050405020304" pitchFamily="18" charset="0"/>
                <a:cs typeface="Times New Roman" panose="02020603050405020304" pitchFamily="18" charset="0"/>
              </a:rPr>
              <a:t> Instagram insights to learn more about your account’s followers and performance. </a:t>
            </a:r>
          </a:p>
          <a:p>
            <a:pPr marL="0" indent="0">
              <a:buNone/>
            </a:pPr>
            <a:r>
              <a:rPr lang="en-GB" sz="9600" dirty="0">
                <a:latin typeface="Times New Roman" panose="02020603050405020304" pitchFamily="18" charset="0"/>
                <a:cs typeface="Times New Roman" panose="02020603050405020304" pitchFamily="18" charset="0"/>
              </a:rPr>
              <a:t>You can also view insights on your audience’s engagement with specific posts,</a:t>
            </a:r>
          </a:p>
          <a:p>
            <a:pPr marL="0" indent="0">
              <a:buNone/>
            </a:pPr>
            <a:r>
              <a:rPr lang="en-GB" sz="9600" dirty="0">
                <a:latin typeface="Times New Roman" panose="02020603050405020304" pitchFamily="18" charset="0"/>
                <a:cs typeface="Times New Roman" panose="02020603050405020304" pitchFamily="18" charset="0"/>
              </a:rPr>
              <a:t> Stories, videos, Reels and Live videos. If applicable, insights and metrics about</a:t>
            </a:r>
          </a:p>
          <a:p>
            <a:pPr marL="0" indent="0">
              <a:buNone/>
            </a:pPr>
            <a:r>
              <a:rPr lang="en-GB" sz="9600" dirty="0">
                <a:latin typeface="Times New Roman" panose="02020603050405020304" pitchFamily="18" charset="0"/>
                <a:cs typeface="Times New Roman" panose="02020603050405020304" pitchFamily="18" charset="0"/>
              </a:rPr>
              <a:t> your account.</a:t>
            </a:r>
          </a:p>
          <a:p>
            <a:pPr marL="0" indent="0">
              <a:buNone/>
            </a:pPr>
            <a:r>
              <a:rPr lang="en-US" sz="9600" dirty="0">
                <a:latin typeface="Times New Roman" panose="02020603050405020304" pitchFamily="18" charset="0"/>
                <a:cs typeface="Times New Roman" panose="02020603050405020304" pitchFamily="18" charset="0"/>
              </a:rPr>
              <a:t>1. </a:t>
            </a:r>
            <a:r>
              <a:rPr lang="en-US" sz="9600" b="1" dirty="0">
                <a:latin typeface="Times New Roman" panose="02020603050405020304" pitchFamily="18" charset="0"/>
                <a:cs typeface="Times New Roman" panose="02020603050405020304" pitchFamily="18" charset="0"/>
              </a:rPr>
              <a:t>Content Quality:</a:t>
            </a:r>
          </a:p>
          <a:p>
            <a:pPr marL="0" indent="0">
              <a:buNone/>
            </a:pPr>
            <a:r>
              <a:rPr lang="en-US" sz="9600" dirty="0">
                <a:latin typeface="Times New Roman" panose="02020603050405020304" pitchFamily="18" charset="0"/>
                <a:cs typeface="Times New Roman" panose="02020603050405020304" pitchFamily="18" charset="0"/>
              </a:rPr>
              <a:t>    Post high-quality photos and videos.</a:t>
            </a:r>
          </a:p>
          <a:p>
            <a:pPr marL="0" indent="0">
              <a:buNone/>
            </a:pPr>
            <a:r>
              <a:rPr lang="en-US" sz="9600" dirty="0">
                <a:latin typeface="Times New Roman" panose="02020603050405020304" pitchFamily="18" charset="0"/>
                <a:cs typeface="Times New Roman" panose="02020603050405020304" pitchFamily="18" charset="0"/>
              </a:rPr>
              <a:t>    Keep a consistent look or theme across your posts.  </a:t>
            </a:r>
          </a:p>
          <a:p>
            <a:pPr marL="0" indent="0">
              <a:buNone/>
            </a:pPr>
            <a:r>
              <a:rPr lang="en-US" sz="9600" dirty="0">
                <a:latin typeface="Times New Roman" panose="02020603050405020304" pitchFamily="18" charset="0"/>
                <a:cs typeface="Times New Roman" panose="02020603050405020304" pitchFamily="18" charset="0"/>
              </a:rPr>
              <a:t>2. </a:t>
            </a:r>
            <a:r>
              <a:rPr lang="en-US" sz="9600" b="1" dirty="0">
                <a:latin typeface="Times New Roman" panose="02020603050405020304" pitchFamily="18" charset="0"/>
                <a:cs typeface="Times New Roman" panose="02020603050405020304" pitchFamily="18" charset="0"/>
              </a:rPr>
              <a:t>Timing and Frequency:</a:t>
            </a:r>
          </a:p>
          <a:p>
            <a:pPr marL="0" indent="0">
              <a:buNone/>
            </a:pPr>
            <a:r>
              <a:rPr lang="en-US" sz="9600" dirty="0">
                <a:latin typeface="Times New Roman" panose="02020603050405020304" pitchFamily="18" charset="0"/>
                <a:cs typeface="Times New Roman" panose="02020603050405020304" pitchFamily="18" charset="0"/>
              </a:rPr>
              <a:t>    Post at times when your audience is most active.</a:t>
            </a:r>
          </a:p>
          <a:p>
            <a:pPr marL="0" indent="0">
              <a:buNone/>
            </a:pPr>
            <a:r>
              <a:rPr lang="en-US" sz="9600" dirty="0">
                <a:latin typeface="Times New Roman" panose="02020603050405020304" pitchFamily="18" charset="0"/>
                <a:cs typeface="Times New Roman" panose="02020603050405020304" pitchFamily="18" charset="0"/>
              </a:rPr>
              <a:t>    Keep a consistent posting schedule.</a:t>
            </a:r>
          </a:p>
          <a:p>
            <a:pPr marL="0" indent="0">
              <a:buNone/>
            </a:pPr>
            <a:r>
              <a:rPr lang="en-US" sz="9600" dirty="0">
                <a:latin typeface="Times New Roman" panose="02020603050405020304" pitchFamily="18" charset="0"/>
                <a:cs typeface="Times New Roman" panose="02020603050405020304" pitchFamily="18" charset="0"/>
              </a:rPr>
              <a:t>3. </a:t>
            </a:r>
            <a:r>
              <a:rPr lang="en-US" sz="9600" b="1" dirty="0">
                <a:latin typeface="Times New Roman" panose="02020603050405020304" pitchFamily="18" charset="0"/>
                <a:cs typeface="Times New Roman" panose="02020603050405020304" pitchFamily="18" charset="0"/>
              </a:rPr>
              <a:t>Hashtags and Captions:</a:t>
            </a:r>
          </a:p>
          <a:p>
            <a:pPr marL="0" indent="0">
              <a:buNone/>
            </a:pPr>
            <a:r>
              <a:rPr lang="en-US" sz="9600" dirty="0">
                <a:latin typeface="Times New Roman" panose="02020603050405020304" pitchFamily="18" charset="0"/>
                <a:cs typeface="Times New Roman" panose="02020603050405020304" pitchFamily="18" charset="0"/>
              </a:rPr>
              <a:t>    Use popular and relevant hashtags.</a:t>
            </a:r>
          </a:p>
          <a:p>
            <a:pPr marL="0" indent="0">
              <a:buNone/>
            </a:pPr>
            <a:r>
              <a:rPr lang="en-US" sz="9600" dirty="0">
                <a:latin typeface="Times New Roman" panose="02020603050405020304" pitchFamily="18" charset="0"/>
                <a:cs typeface="Times New Roman" panose="02020603050405020304" pitchFamily="18" charset="0"/>
              </a:rPr>
              <a:t>4. </a:t>
            </a:r>
            <a:r>
              <a:rPr lang="en-US" sz="9600" b="1" dirty="0">
                <a:latin typeface="Times New Roman" panose="02020603050405020304" pitchFamily="18" charset="0"/>
                <a:cs typeface="Times New Roman" panose="02020603050405020304" pitchFamily="18" charset="0"/>
              </a:rPr>
              <a:t>Collaborations:</a:t>
            </a:r>
          </a:p>
          <a:p>
            <a:pPr marL="0" indent="0">
              <a:buNone/>
            </a:pPr>
            <a:r>
              <a:rPr lang="en-US" sz="9600" dirty="0">
                <a:latin typeface="Times New Roman" panose="02020603050405020304" pitchFamily="18" charset="0"/>
                <a:cs typeface="Times New Roman" panose="02020603050405020304" pitchFamily="18" charset="0"/>
              </a:rPr>
              <a:t>    Partner with influencers or other brands to reach more people.</a:t>
            </a:r>
          </a:p>
          <a:p>
            <a:pPr marL="0" indent="0" algn="just">
              <a:lnSpc>
                <a:spcPct val="150000"/>
              </a:lnSpc>
              <a:buNone/>
            </a:pPr>
            <a:endParaRPr lang="en-US" sz="178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25AD13-DA34-40AC-B141-38B900278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563" y="213360"/>
            <a:ext cx="3973354" cy="6431280"/>
          </a:xfrm>
          <a:prstGeom prst="rect">
            <a:avLst/>
          </a:prstGeom>
        </p:spPr>
      </p:pic>
    </p:spTree>
    <p:extLst>
      <p:ext uri="{BB962C8B-B14F-4D97-AF65-F5344CB8AC3E}">
        <p14:creationId xmlns:p14="http://schemas.microsoft.com/office/powerpoint/2010/main" val="54241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B1DF-2D95-1A90-442C-6880FC9A800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DISADVANTAGES</a:t>
            </a:r>
            <a:endParaRPr lang="en-IN" sz="3200" b="1" dirty="0"/>
          </a:p>
        </p:txBody>
      </p:sp>
      <p:sp>
        <p:nvSpPr>
          <p:cNvPr id="3" name="Content Placeholder 2">
            <a:extLst>
              <a:ext uri="{FF2B5EF4-FFF2-40B4-BE49-F238E27FC236}">
                <a16:creationId xmlns:a16="http://schemas.microsoft.com/office/drawing/2014/main" id="{24E9B448-DDB8-EF79-B87B-10359B0E6500}"/>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Cyber Bullying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Features are not available for everyone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Copyright issues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Limited Customizations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Privacy Concerns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Promotion of Unrealistic</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Beauty Standards.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dirty="0"/>
              <a:t> </a:t>
            </a:r>
          </a:p>
        </p:txBody>
      </p:sp>
      <p:pic>
        <p:nvPicPr>
          <p:cNvPr id="5" name="Picture 4">
            <a:extLst>
              <a:ext uri="{FF2B5EF4-FFF2-40B4-BE49-F238E27FC236}">
                <a16:creationId xmlns:a16="http://schemas.microsoft.com/office/drawing/2014/main" id="{0968786B-21F4-5006-8174-2017A507BF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4825" y="3429000"/>
            <a:ext cx="5535561" cy="2978437"/>
          </a:xfrm>
          <a:prstGeom prst="rect">
            <a:avLst/>
          </a:prstGeom>
        </p:spPr>
      </p:pic>
    </p:spTree>
    <p:extLst>
      <p:ext uri="{BB962C8B-B14F-4D97-AF65-F5344CB8AC3E}">
        <p14:creationId xmlns:p14="http://schemas.microsoft.com/office/powerpoint/2010/main" val="287771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1243</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             </vt:lpstr>
      <vt:lpstr>CONTENTS</vt:lpstr>
      <vt:lpstr>ABSTRACT</vt:lpstr>
      <vt:lpstr>INTRODUCTION</vt:lpstr>
      <vt:lpstr>OBJECTIVE</vt:lpstr>
      <vt:lpstr>EXISTING SYSTEM</vt:lpstr>
      <vt:lpstr>PowerPoint Presentation</vt:lpstr>
      <vt:lpstr>DISADVANTAGES</vt:lpstr>
      <vt:lpstr>PROPOSED SYSTEM</vt:lpstr>
      <vt:lpstr>PowerPoint Presentation</vt:lpstr>
      <vt:lpstr>PowerPoint Presentation</vt:lpstr>
      <vt:lpstr>PowerPoint Presentation</vt:lpstr>
      <vt:lpstr>SYSTEM AND SOFTWARE REQUIREMENTS</vt:lpstr>
      <vt:lpstr>REQUIREMENTS</vt:lpstr>
      <vt:lpstr>ALGORITHMS</vt:lpstr>
      <vt:lpstr>ADVANTAGES</vt:lpstr>
      <vt:lpstr>LITERATURE SURVEY</vt:lpstr>
      <vt:lpstr>SYSTEM ARCHITECTURE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Liver diseases by using Machine Learning      Techniques  Under the guidance of : Mr. Matesh Patil</dc:title>
  <dc:creator>Macharla Siri</dc:creator>
  <cp:lastModifiedBy>DELL</cp:lastModifiedBy>
  <cp:revision>25</cp:revision>
  <dcterms:created xsi:type="dcterms:W3CDTF">2024-01-21T12:37:00Z</dcterms:created>
  <dcterms:modified xsi:type="dcterms:W3CDTF">2024-06-27T16:28:54Z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6ED6F8E878CD4EABA328D7D4ACD40A58_13</vt:lpwstr>
  </property>
  <property fmtid="{D5CDD505-2E9C-101B-9397-08002B2CF9AE}" pid="3" name="KSOProductBuildVer">
    <vt:lpwstr>1033-12.2.0.16731</vt:lpwstr>
  </property>
</Properties>
</file>