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4" r:id="rId5"/>
    <p:sldId id="257" r:id="rId6"/>
    <p:sldId id="258" r:id="rId7"/>
    <p:sldId id="265" r:id="rId8"/>
    <p:sldId id="266" r:id="rId9"/>
    <p:sldId id="267" r:id="rId10"/>
    <p:sldId id="269" r:id="rId11"/>
    <p:sldId id="270" r:id="rId12"/>
    <p:sldId id="261" r:id="rId13"/>
    <p:sldId id="281" r:id="rId14"/>
    <p:sldId id="272" r:id="rId15"/>
    <p:sldId id="273" r:id="rId16"/>
    <p:sldId id="274" r:id="rId17"/>
    <p:sldId id="275" r:id="rId18"/>
    <p:sldId id="276" r:id="rId19"/>
    <p:sldId id="277" r:id="rId20"/>
    <p:sldId id="278" r:id="rId21"/>
    <p:sldId id="279" r:id="rId22"/>
    <p:sldId id="280" r:id="rId23"/>
    <p:sldId id="26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96CA48-4117-4098-8CA8-375B9A583747}"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23237-7418-4CE7-AF41-5940DAED258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96CA48-4117-4098-8CA8-375B9A583747}"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23237-7418-4CE7-AF41-5940DAED25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96CA48-4117-4098-8CA8-375B9A583747}"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23237-7418-4CE7-AF41-5940DAED25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96CA48-4117-4098-8CA8-375B9A583747}"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23237-7418-4CE7-AF41-5940DAED25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96CA48-4117-4098-8CA8-375B9A583747}"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23237-7418-4CE7-AF41-5940DAED258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96CA48-4117-4098-8CA8-375B9A583747}"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23237-7418-4CE7-AF41-5940DAED25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96CA48-4117-4098-8CA8-375B9A583747}" type="datetimeFigureOut">
              <a:rPr lang="en-US" smtClean="0"/>
              <a:pPr/>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023237-7418-4CE7-AF41-5940DAED25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96CA48-4117-4098-8CA8-375B9A583747}"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023237-7418-4CE7-AF41-5940DAED25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6CA48-4117-4098-8CA8-375B9A583747}" type="datetimeFigureOut">
              <a:rPr lang="en-US" smtClean="0"/>
              <a:pPr/>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023237-7418-4CE7-AF41-5940DAED25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6CA48-4117-4098-8CA8-375B9A583747}"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23237-7418-4CE7-AF41-5940DAED25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6CA48-4117-4098-8CA8-375B9A583747}"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23237-7418-4CE7-AF41-5940DAED25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6CA48-4117-4098-8CA8-375B9A583747}" type="datetimeFigureOut">
              <a:rPr lang="en-US" smtClean="0"/>
              <a:pPr/>
              <a:t>11/23/2021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23237-7418-4CE7-AF41-5940DAED25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bsimm.com/framework/intelligence/attack-mode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71601"/>
            <a:ext cx="7696200" cy="2228850"/>
          </a:xfrm>
        </p:spPr>
        <p:txBody>
          <a:bodyPr>
            <a:normAutofit fontScale="90000"/>
          </a:bodyPr>
          <a:lstStyle/>
          <a:p>
            <a:r>
              <a:rPr lang="en-US" dirty="0" smtClean="0"/>
              <a:t>BEHAVIOUR ANALYSIS OF CYBER ATTACKS USING KNIME</a:t>
            </a:r>
            <a:r>
              <a:rPr lang="en-US" b="1" dirty="0"/>
              <a:t/>
            </a:r>
            <a:br>
              <a:rPr lang="en-US" b="1" dirty="0"/>
            </a:br>
            <a:r>
              <a:rPr lang="en-US" dirty="0"/>
              <a:t/>
            </a:r>
            <a:br>
              <a:rPr lang="en-US" dirty="0"/>
            </a:br>
            <a:endParaRPr lang="en-US" dirty="0"/>
          </a:p>
        </p:txBody>
      </p:sp>
      <p:sp>
        <p:nvSpPr>
          <p:cNvPr id="3" name="Subtitle 2"/>
          <p:cNvSpPr>
            <a:spLocks noGrp="1"/>
          </p:cNvSpPr>
          <p:nvPr>
            <p:ph type="subTitle" idx="1"/>
          </p:nvPr>
        </p:nvSpPr>
        <p:spPr>
          <a:xfrm>
            <a:off x="2895600" y="3886200"/>
            <a:ext cx="5562600" cy="1752600"/>
          </a:xfrm>
        </p:spPr>
        <p:txBody>
          <a:bodyPr>
            <a:normAutofit/>
          </a:bodyPr>
          <a:lstStyle/>
          <a:p>
            <a:r>
              <a:rPr lang="en-US" dirty="0" smtClean="0"/>
              <a:t>       	</a:t>
            </a:r>
            <a:r>
              <a:rPr lang="en-US" dirty="0" smtClean="0"/>
              <a:t>  </a:t>
            </a:r>
            <a:r>
              <a:rPr lang="en-US" sz="2600" dirty="0" err="1" smtClean="0"/>
              <a:t>Sahithya</a:t>
            </a:r>
            <a:r>
              <a:rPr lang="en-US" sz="2600" dirty="0" smtClean="0"/>
              <a:t> </a:t>
            </a:r>
            <a:r>
              <a:rPr lang="en-US" sz="2600" dirty="0" err="1" smtClean="0"/>
              <a:t>Bathula</a:t>
            </a:r>
            <a:r>
              <a:rPr lang="en-US" sz="2600" dirty="0" smtClean="0"/>
              <a:t>(180031153)</a:t>
            </a:r>
          </a:p>
          <a:p>
            <a:r>
              <a:rPr lang="en-US" sz="2400" dirty="0"/>
              <a:t> </a:t>
            </a:r>
            <a:r>
              <a:rPr lang="en-US" sz="2400" dirty="0" smtClean="0"/>
              <a:t>   </a:t>
            </a:r>
            <a:r>
              <a:rPr lang="en-US" sz="2400" dirty="0" smtClean="0"/>
              <a:t>   </a:t>
            </a:r>
            <a:r>
              <a:rPr lang="en-US" sz="2400" dirty="0" err="1" smtClean="0"/>
              <a:t>N.Sri</a:t>
            </a:r>
            <a:r>
              <a:rPr lang="en-US" sz="2400" dirty="0" smtClean="0"/>
              <a:t> </a:t>
            </a:r>
            <a:r>
              <a:rPr lang="en-US" sz="2400" dirty="0" err="1" smtClean="0"/>
              <a:t>Vyshnavi</a:t>
            </a:r>
            <a:r>
              <a:rPr lang="en-US" sz="2400" dirty="0" smtClean="0"/>
              <a:t>(180031168)</a:t>
            </a:r>
          </a:p>
          <a:p>
            <a:r>
              <a:rPr lang="en-US" sz="2400" dirty="0" err="1" smtClean="0"/>
              <a:t>C.Gayathri</a:t>
            </a:r>
            <a:r>
              <a:rPr lang="en-US" sz="2400" dirty="0" smtClean="0"/>
              <a:t>(180030873)</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KNIME?</a:t>
            </a:r>
            <a:endParaRPr lang="en-US" dirty="0"/>
          </a:p>
        </p:txBody>
      </p:sp>
      <p:sp>
        <p:nvSpPr>
          <p:cNvPr id="3" name="Content Placeholder 2"/>
          <p:cNvSpPr>
            <a:spLocks noGrp="1"/>
          </p:cNvSpPr>
          <p:nvPr>
            <p:ph sz="half" idx="1"/>
          </p:nvPr>
        </p:nvSpPr>
        <p:spPr>
          <a:xfrm>
            <a:off x="457200" y="1219200"/>
            <a:ext cx="4038600" cy="4906963"/>
          </a:xfrm>
        </p:spPr>
        <p:txBody>
          <a:bodyPr>
            <a:normAutofit fontScale="92500" lnSpcReduction="10000"/>
          </a:bodyPr>
          <a:lstStyle/>
          <a:p>
            <a:pPr>
              <a:buNone/>
            </a:pPr>
            <a:endParaRPr lang="en-US" sz="2400" b="1" dirty="0" smtClean="0"/>
          </a:p>
          <a:p>
            <a:pPr>
              <a:buNone/>
            </a:pPr>
            <a:endParaRPr lang="en-US" sz="2400" b="1" dirty="0" smtClean="0"/>
          </a:p>
          <a:p>
            <a:pPr>
              <a:buNone/>
            </a:pPr>
            <a:r>
              <a:rPr lang="en-US" sz="2400" b="1" dirty="0" smtClean="0"/>
              <a:t>Features:</a:t>
            </a:r>
          </a:p>
          <a:p>
            <a:endParaRPr lang="en-US" sz="2400" dirty="0" smtClean="0"/>
          </a:p>
          <a:p>
            <a:r>
              <a:rPr lang="en-US" sz="2400" dirty="0" smtClean="0"/>
              <a:t>Big </a:t>
            </a:r>
            <a:r>
              <a:rPr lang="en-US" sz="2400" dirty="0" smtClean="0"/>
              <a:t>Data </a:t>
            </a:r>
            <a:r>
              <a:rPr lang="en-US" sz="2400" dirty="0" smtClean="0"/>
              <a:t>extensions</a:t>
            </a:r>
          </a:p>
          <a:p>
            <a:r>
              <a:rPr lang="en-US" sz="2400" dirty="0" smtClean="0"/>
              <a:t>Tool blending</a:t>
            </a:r>
          </a:p>
          <a:p>
            <a:r>
              <a:rPr lang="en-US" sz="2400" dirty="0" smtClean="0"/>
              <a:t>Data blending</a:t>
            </a:r>
          </a:p>
          <a:p>
            <a:r>
              <a:rPr lang="en-US" sz="2400" dirty="0" smtClean="0"/>
              <a:t>Meta-node linking</a:t>
            </a:r>
          </a:p>
          <a:p>
            <a:r>
              <a:rPr lang="en-US" sz="2400" dirty="0" smtClean="0"/>
              <a:t>Workflow difference</a:t>
            </a:r>
          </a:p>
          <a:p>
            <a:r>
              <a:rPr lang="en-US" sz="2400" dirty="0" smtClean="0"/>
              <a:t>Local automation</a:t>
            </a:r>
          </a:p>
          <a:p>
            <a:r>
              <a:rPr lang="en-US" sz="2400" dirty="0" smtClean="0"/>
              <a:t>Analytics</a:t>
            </a:r>
            <a:endParaRPr lang="en-US" sz="2400" dirty="0"/>
          </a:p>
        </p:txBody>
      </p:sp>
      <p:sp>
        <p:nvSpPr>
          <p:cNvPr id="4" name="Content Placeholder 3"/>
          <p:cNvSpPr>
            <a:spLocks noGrp="1"/>
          </p:cNvSpPr>
          <p:nvPr>
            <p:ph sz="half" idx="2"/>
          </p:nvPr>
        </p:nvSpPr>
        <p:spPr>
          <a:xfrm>
            <a:off x="4648200" y="1219200"/>
            <a:ext cx="4038600" cy="4906963"/>
          </a:xfrm>
        </p:spPr>
        <p:txBody>
          <a:bodyPr>
            <a:normAutofit fontScale="92500" lnSpcReduction="10000"/>
          </a:bodyPr>
          <a:lstStyle/>
          <a:p>
            <a:pPr>
              <a:buNone/>
            </a:pPr>
            <a:endParaRPr lang="en-US" sz="2400" b="1" dirty="0" smtClean="0"/>
          </a:p>
          <a:p>
            <a:pPr>
              <a:buNone/>
            </a:pPr>
            <a:endParaRPr lang="en-US" sz="2400" b="1" dirty="0" smtClean="0"/>
          </a:p>
          <a:p>
            <a:pPr>
              <a:buNone/>
            </a:pPr>
            <a:r>
              <a:rPr lang="en-US" sz="2400" b="1" dirty="0" smtClean="0"/>
              <a:t>Advantages:</a:t>
            </a:r>
          </a:p>
          <a:p>
            <a:endParaRPr lang="en-US" sz="2400" dirty="0" smtClean="0"/>
          </a:p>
          <a:p>
            <a:r>
              <a:rPr lang="en-US" sz="2400" dirty="0" smtClean="0"/>
              <a:t>Huge </a:t>
            </a:r>
            <a:r>
              <a:rPr lang="en-US" sz="2400" dirty="0" smtClean="0"/>
              <a:t>informational index </a:t>
            </a:r>
            <a:r>
              <a:rPr lang="en-US" sz="2400" dirty="0" smtClean="0"/>
              <a:t>handling</a:t>
            </a:r>
          </a:p>
          <a:p>
            <a:r>
              <a:rPr lang="en-US" sz="2400" dirty="0" smtClean="0"/>
              <a:t>Information </a:t>
            </a:r>
            <a:r>
              <a:rPr lang="en-US" sz="2400" dirty="0" smtClean="0"/>
              <a:t>control </a:t>
            </a:r>
            <a:endParaRPr lang="en-US" sz="2400" dirty="0" smtClean="0"/>
          </a:p>
          <a:p>
            <a:r>
              <a:rPr lang="en-US" sz="2400" dirty="0" smtClean="0"/>
              <a:t>Server </a:t>
            </a:r>
            <a:r>
              <a:rPr lang="en-US" sz="2400" dirty="0" smtClean="0"/>
              <a:t>based </a:t>
            </a:r>
            <a:r>
              <a:rPr lang="en-US" sz="2400" dirty="0" smtClean="0"/>
              <a:t>execution </a:t>
            </a:r>
          </a:p>
          <a:p>
            <a:r>
              <a:rPr lang="en-US" sz="2400" dirty="0" smtClean="0"/>
              <a:t>Deals </a:t>
            </a:r>
            <a:r>
              <a:rPr lang="en-US" sz="2400" dirty="0" smtClean="0"/>
              <a:t>with various clients/work </a:t>
            </a:r>
            <a:r>
              <a:rPr lang="en-US" sz="2400" dirty="0" smtClean="0"/>
              <a:t>processes</a:t>
            </a:r>
          </a:p>
          <a:p>
            <a:r>
              <a:rPr lang="en-US" sz="2400" dirty="0" smtClean="0"/>
              <a:t>Open source and associated with programming dialects like Python and R for customization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p:txBody>
          <a:bodyPr>
            <a:normAutofit/>
          </a:bodyPr>
          <a:lstStyle/>
          <a:p>
            <a:r>
              <a:rPr lang="en-US" sz="2800" dirty="0" smtClean="0"/>
              <a:t>Applying Data Pre Processing procedures and understanding the information and afterward performing information perception</a:t>
            </a:r>
            <a:r>
              <a:rPr lang="en-US" sz="2800" dirty="0" smtClean="0"/>
              <a:t>.</a:t>
            </a:r>
          </a:p>
          <a:p>
            <a:r>
              <a:rPr lang="en-US" sz="2800" dirty="0" smtClean="0"/>
              <a:t> </a:t>
            </a:r>
            <a:r>
              <a:rPr lang="en-US" sz="2800" dirty="0" smtClean="0"/>
              <a:t>At long last, grouping of information and further bunching it and drawing important experiences. </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Diagram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775510" y="1600200"/>
            <a:ext cx="3592979" cy="452596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methods used</a:t>
            </a:r>
            <a:endParaRPr lang="en-US" dirty="0"/>
          </a:p>
        </p:txBody>
      </p:sp>
      <p:sp>
        <p:nvSpPr>
          <p:cNvPr id="3" name="Content Placeholder 2"/>
          <p:cNvSpPr>
            <a:spLocks noGrp="1"/>
          </p:cNvSpPr>
          <p:nvPr>
            <p:ph idx="1"/>
          </p:nvPr>
        </p:nvSpPr>
        <p:spPr/>
        <p:txBody>
          <a:bodyPr/>
          <a:lstStyle/>
          <a:p>
            <a:r>
              <a:rPr lang="en-US" dirty="0" smtClean="0"/>
              <a:t>Random Forest </a:t>
            </a:r>
            <a:endParaRPr lang="en-US" dirty="0" smtClean="0"/>
          </a:p>
          <a:p>
            <a:r>
              <a:rPr lang="en-US" dirty="0" smtClean="0"/>
              <a:t>Tree </a:t>
            </a:r>
            <a:r>
              <a:rPr lang="en-US" dirty="0" smtClean="0"/>
              <a:t>Ensemble</a:t>
            </a:r>
          </a:p>
          <a:p>
            <a:r>
              <a:rPr lang="en-US" dirty="0" smtClean="0"/>
              <a:t>Hierarchical </a:t>
            </a:r>
            <a:r>
              <a:rPr lang="en-US" dirty="0" smtClean="0"/>
              <a:t>Clustering</a:t>
            </a:r>
          </a:p>
          <a:p>
            <a:r>
              <a:rPr lang="en-US" dirty="0" smtClean="0"/>
              <a:t>K-Means Clustering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114800"/>
            <a:ext cx="5867400" cy="566738"/>
          </a:xfrm>
        </p:spPr>
        <p:txBody>
          <a:bodyPr/>
          <a:lstStyle/>
          <a:p>
            <a:r>
              <a:rPr lang="en-US" dirty="0" smtClean="0"/>
              <a:t>Data loading and pre-processing</a:t>
            </a:r>
            <a:endParaRPr lang="en-US" dirty="0"/>
          </a:p>
        </p:txBody>
      </p:sp>
      <p:sp>
        <p:nvSpPr>
          <p:cNvPr id="4" name="Text Placeholder 3"/>
          <p:cNvSpPr>
            <a:spLocks noGrp="1"/>
          </p:cNvSpPr>
          <p:nvPr>
            <p:ph type="body" sz="half" idx="2"/>
          </p:nvPr>
        </p:nvSpPr>
        <p:spPr>
          <a:xfrm>
            <a:off x="457200" y="4876800"/>
            <a:ext cx="8382000" cy="1295400"/>
          </a:xfrm>
        </p:spPr>
        <p:txBody>
          <a:bodyPr>
            <a:normAutofit/>
          </a:bodyPr>
          <a:lstStyle/>
          <a:p>
            <a:r>
              <a:rPr lang="en-US" sz="2400" dirty="0" smtClean="0"/>
              <a:t>In this step the data set is being loaded and cleaned and processed for further analysis to be done over it.</a:t>
            </a:r>
            <a:endParaRPr lang="en-US" sz="2400" dirty="0"/>
          </a:p>
        </p:txBody>
      </p:sp>
      <p:pic>
        <p:nvPicPr>
          <p:cNvPr id="4098" name="Picture 2"/>
          <p:cNvPicPr>
            <a:picLocks noChangeAspect="1" noChangeArrowheads="1"/>
          </p:cNvPicPr>
          <p:nvPr/>
        </p:nvPicPr>
        <p:blipFill>
          <a:blip r:embed="rId2"/>
          <a:srcRect/>
          <a:stretch>
            <a:fillRect/>
          </a:stretch>
        </p:blipFill>
        <p:spPr bwMode="auto">
          <a:xfrm>
            <a:off x="1143000" y="381000"/>
            <a:ext cx="6115050" cy="371034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3962400"/>
            <a:ext cx="5486400" cy="381000"/>
          </a:xfrm>
        </p:spPr>
        <p:txBody>
          <a:bodyPr>
            <a:normAutofit fontScale="90000"/>
          </a:bodyPr>
          <a:lstStyle/>
          <a:p>
            <a:r>
              <a:rPr lang="en-US" dirty="0" smtClean="0"/>
              <a:t>Data Visualization and Understanding of Data</a:t>
            </a:r>
            <a:endParaRPr lang="en-US" dirty="0"/>
          </a:p>
        </p:txBody>
      </p:sp>
      <p:sp>
        <p:nvSpPr>
          <p:cNvPr id="4" name="Text Placeholder 3"/>
          <p:cNvSpPr>
            <a:spLocks noGrp="1"/>
          </p:cNvSpPr>
          <p:nvPr>
            <p:ph type="body" sz="half" idx="2"/>
          </p:nvPr>
        </p:nvSpPr>
        <p:spPr>
          <a:xfrm>
            <a:off x="228600" y="4343400"/>
            <a:ext cx="8763000" cy="1828800"/>
          </a:xfrm>
        </p:spPr>
        <p:txBody>
          <a:bodyPr>
            <a:noAutofit/>
          </a:bodyPr>
          <a:lstStyle/>
          <a:p>
            <a:r>
              <a:rPr lang="en-US" sz="2400" dirty="0" smtClean="0"/>
              <a:t>In this step we are using Data </a:t>
            </a:r>
            <a:r>
              <a:rPr lang="en-US" sz="2400" dirty="0" smtClean="0"/>
              <a:t>Visualization </a:t>
            </a:r>
            <a:r>
              <a:rPr lang="en-US" sz="2400" dirty="0" smtClean="0"/>
              <a:t>techniques and representing the data as several charts and studying the data for better further analysis</a:t>
            </a:r>
            <a:r>
              <a:rPr lang="en-US" sz="2400" dirty="0" smtClean="0"/>
              <a:t>.</a:t>
            </a:r>
          </a:p>
          <a:p>
            <a:r>
              <a:rPr lang="en-US" sz="2400" dirty="0" smtClean="0"/>
              <a:t>We used Pie Chart, Bar Chart and Heat Map for understanding of the various columns present in the data set (Method, Entity, Records, Year, and </a:t>
            </a:r>
            <a:r>
              <a:rPr lang="en-US" sz="2400" dirty="0" smtClean="0"/>
              <a:t>Organization Type).</a:t>
            </a:r>
            <a:endParaRPr lang="en-US" sz="2400" dirty="0"/>
          </a:p>
        </p:txBody>
      </p:sp>
      <p:pic>
        <p:nvPicPr>
          <p:cNvPr id="5122" name="Picture 2"/>
          <p:cNvPicPr>
            <a:picLocks noGrp="1" noChangeAspect="1" noChangeArrowheads="1"/>
          </p:cNvPicPr>
          <p:nvPr>
            <p:ph type="pic" idx="1"/>
          </p:nvPr>
        </p:nvPicPr>
        <p:blipFill>
          <a:blip r:embed="rId2"/>
          <a:srcRect l="8157" r="8157"/>
          <a:stretch>
            <a:fillRect/>
          </a:stretch>
        </p:blipFill>
        <p:spPr bwMode="auto">
          <a:xfrm>
            <a:off x="1792288" y="612775"/>
            <a:ext cx="5486400" cy="33496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4343400"/>
            <a:ext cx="5486400" cy="381000"/>
          </a:xfrm>
        </p:spPr>
        <p:txBody>
          <a:bodyPr>
            <a:normAutofit fontScale="90000"/>
          </a:bodyPr>
          <a:lstStyle/>
          <a:p>
            <a:r>
              <a:rPr lang="en-US" dirty="0" smtClean="0"/>
              <a:t>Classification </a:t>
            </a:r>
            <a:r>
              <a:rPr lang="en-US" dirty="0" smtClean="0"/>
              <a:t>and Clustering of Data</a:t>
            </a:r>
            <a:endParaRPr lang="en-US" dirty="0"/>
          </a:p>
        </p:txBody>
      </p:sp>
      <p:sp>
        <p:nvSpPr>
          <p:cNvPr id="4" name="Text Placeholder 3"/>
          <p:cNvSpPr>
            <a:spLocks noGrp="1"/>
          </p:cNvSpPr>
          <p:nvPr>
            <p:ph type="body" sz="half" idx="2"/>
          </p:nvPr>
        </p:nvSpPr>
        <p:spPr>
          <a:xfrm>
            <a:off x="533400" y="4724400"/>
            <a:ext cx="8382000" cy="1447800"/>
          </a:xfrm>
        </p:spPr>
        <p:txBody>
          <a:bodyPr>
            <a:noAutofit/>
          </a:bodyPr>
          <a:lstStyle/>
          <a:p>
            <a:r>
              <a:rPr lang="en-US" sz="2400" dirty="0" smtClean="0"/>
              <a:t>Here we are Classifying utilizing Random Forest and Tree Ensemble calculations and further Clustering the information utilizing k-implies and Hierarchical Clustering procedures and scoring our models and noticing the exactness</a:t>
            </a:r>
            <a:endParaRPr lang="en-US" sz="2400" dirty="0"/>
          </a:p>
        </p:txBody>
      </p:sp>
      <p:pic>
        <p:nvPicPr>
          <p:cNvPr id="7172" name="Picture 4"/>
          <p:cNvPicPr>
            <a:picLocks noGrp="1" noChangeAspect="1" noChangeArrowheads="1"/>
          </p:cNvPicPr>
          <p:nvPr>
            <p:ph type="pic" idx="1"/>
          </p:nvPr>
        </p:nvPicPr>
        <p:blipFill>
          <a:blip r:embed="rId2"/>
          <a:srcRect t="18628" b="18628"/>
          <a:stretch>
            <a:fillRect/>
          </a:stretch>
        </p:blipFill>
        <p:spPr bwMode="auto">
          <a:xfrm>
            <a:off x="1905000" y="304801"/>
            <a:ext cx="5373688" cy="3962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Complete Workflow</a:t>
            </a:r>
            <a:endParaRPr lang="en-US" sz="3600" dirty="0"/>
          </a:p>
        </p:txBody>
      </p:sp>
      <p:pic>
        <p:nvPicPr>
          <p:cNvPr id="6" name="Content Placeholder 5" descr="Screenshot (41).png"/>
          <p:cNvPicPr>
            <a:picLocks noGrp="1" noChangeAspect="1"/>
          </p:cNvPicPr>
          <p:nvPr>
            <p:ph idx="1"/>
          </p:nvPr>
        </p:nvPicPr>
        <p:blipFill>
          <a:blip r:embed="rId2"/>
          <a:stretch>
            <a:fillRect/>
          </a:stretch>
        </p:blipFill>
        <p:spPr>
          <a:xfrm>
            <a:off x="533400" y="1143000"/>
            <a:ext cx="8153400" cy="54102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Results</a:t>
            </a:r>
            <a:br>
              <a:rPr lang="en-US" dirty="0" smtClean="0"/>
            </a:br>
            <a:r>
              <a:rPr lang="en-US" sz="3200" dirty="0" smtClean="0"/>
              <a:t>Data Visualization</a:t>
            </a:r>
            <a:endParaRPr lang="en-US" sz="3200" dirty="0"/>
          </a:p>
        </p:txBody>
      </p:sp>
      <p:pic>
        <p:nvPicPr>
          <p:cNvPr id="9218" name="Picture 2"/>
          <p:cNvPicPr>
            <a:picLocks noGrp="1" noChangeAspect="1" noChangeArrowheads="1"/>
          </p:cNvPicPr>
          <p:nvPr>
            <p:ph idx="1"/>
          </p:nvPr>
        </p:nvPicPr>
        <p:blipFill>
          <a:blip r:embed="rId2"/>
          <a:srcRect/>
          <a:stretch>
            <a:fillRect/>
          </a:stretch>
        </p:blipFill>
        <p:spPr bwMode="auto">
          <a:xfrm>
            <a:off x="1459230" y="1691481"/>
            <a:ext cx="6225540" cy="4343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1143000" y="838200"/>
            <a:ext cx="7010400" cy="5257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a:t>Malicious attacks have one thing in common – they all behave differently than normal everyday behavior within a system or network</a:t>
            </a:r>
            <a:r>
              <a:rPr lang="en-US" sz="2400" dirty="0" smtClean="0"/>
              <a:t>.</a:t>
            </a:r>
          </a:p>
          <a:p>
            <a:r>
              <a:rPr lang="en-US" sz="2400" dirty="0" smtClean="0"/>
              <a:t> </a:t>
            </a:r>
            <a:r>
              <a:rPr lang="en-US" sz="2400" dirty="0"/>
              <a:t>Companies can often identify malicious behaviors through signatures that are directly related to certain types of well-known attacks. </a:t>
            </a:r>
            <a:endParaRPr lang="en-US" sz="2400" dirty="0" smtClean="0"/>
          </a:p>
          <a:p>
            <a:r>
              <a:rPr lang="en-US" sz="2400" dirty="0" smtClean="0"/>
              <a:t>However</a:t>
            </a:r>
            <a:r>
              <a:rPr lang="en-US" sz="2400" dirty="0"/>
              <a:t>, as attackers get more sophisticated, they continually develop new tactics, techniques, and procedures (TTPs) that allow them not only to enter vulnerable environments, but also to move laterally undetected.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1143000" y="685800"/>
            <a:ext cx="6884816" cy="544036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Algorithms Analysis: </a:t>
            </a:r>
            <a:endParaRPr lang="en-US" sz="4000" dirty="0"/>
          </a:p>
        </p:txBody>
      </p:sp>
      <p:pic>
        <p:nvPicPr>
          <p:cNvPr id="13314" name="Picture 2"/>
          <p:cNvPicPr>
            <a:picLocks noGrp="1" noChangeAspect="1" noChangeArrowheads="1"/>
          </p:cNvPicPr>
          <p:nvPr>
            <p:ph idx="1"/>
          </p:nvPr>
        </p:nvPicPr>
        <p:blipFill>
          <a:blip r:embed="rId2"/>
          <a:srcRect/>
          <a:stretch>
            <a:fillRect/>
          </a:stretch>
        </p:blipFill>
        <p:spPr bwMode="auto">
          <a:xfrm>
            <a:off x="685800" y="1600200"/>
            <a:ext cx="7772399" cy="4724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Conclusion</a:t>
            </a:r>
            <a:endParaRPr lang="en-US" dirty="0"/>
          </a:p>
        </p:txBody>
      </p:sp>
      <p:sp>
        <p:nvSpPr>
          <p:cNvPr id="3" name="Content Placeholder 2"/>
          <p:cNvSpPr>
            <a:spLocks noGrp="1"/>
          </p:cNvSpPr>
          <p:nvPr>
            <p:ph idx="1"/>
          </p:nvPr>
        </p:nvSpPr>
        <p:spPr>
          <a:xfrm>
            <a:off x="457200" y="1371600"/>
            <a:ext cx="8229600" cy="4754563"/>
          </a:xfrm>
        </p:spPr>
        <p:txBody>
          <a:bodyPr>
            <a:normAutofit fontScale="92500"/>
          </a:bodyPr>
          <a:lstStyle/>
          <a:p>
            <a:r>
              <a:rPr lang="en-US" sz="2400" dirty="0" smtClean="0"/>
              <a:t>Behavioral </a:t>
            </a:r>
            <a:r>
              <a:rPr lang="en-US" sz="2400" dirty="0" smtClean="0"/>
              <a:t>aspects of cyber security are turning into an essential region to investigate. The eccentric idea of human conduct and activities make Human a significant component and empowering influence of the degree of network safety</a:t>
            </a:r>
            <a:r>
              <a:rPr lang="en-US" sz="2400" dirty="0" smtClean="0"/>
              <a:t>.</a:t>
            </a:r>
          </a:p>
          <a:p>
            <a:r>
              <a:rPr lang="en-US" sz="2400" dirty="0" smtClean="0"/>
              <a:t>The objective from talking about inspected hypotheses is to highlight significance of social conduct, climate, predispositions, discernments, discouragement, plan, </a:t>
            </a:r>
            <a:r>
              <a:rPr lang="en-US" sz="2400" dirty="0" smtClean="0"/>
              <a:t>demeanor, </a:t>
            </a:r>
            <a:r>
              <a:rPr lang="en-US" sz="2400" dirty="0" smtClean="0"/>
              <a:t>standards, options, sanctions, navigation, and so </a:t>
            </a:r>
            <a:r>
              <a:rPr lang="en-US" sz="2400" dirty="0" smtClean="0"/>
              <a:t>forth.</a:t>
            </a:r>
          </a:p>
          <a:p>
            <a:r>
              <a:rPr lang="en-US" sz="2400" dirty="0" smtClean="0"/>
              <a:t>The execution of the portrayed methodology incorporates the turn of events and occasional refreshing of the predictability profile, and the on-going assignments of the usefulness extraction, recognition of known noxious functionalities, and the abnormality discovery in network activity</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400" dirty="0"/>
              <a:t>Citation Map</a:t>
            </a:r>
          </a:p>
          <a:p>
            <a:pPr>
              <a:buNone/>
            </a:pPr>
            <a:r>
              <a:rPr lang="en-US" sz="2400" dirty="0" smtClean="0"/>
              <a:t>	</a:t>
            </a:r>
            <a:r>
              <a:rPr lang="en-US" sz="2400" dirty="0" err="1" smtClean="0"/>
              <a:t>M.Golling</a:t>
            </a:r>
            <a:r>
              <a:rPr lang="en-US" sz="2400" dirty="0" smtClean="0"/>
              <a:t> </a:t>
            </a:r>
            <a:r>
              <a:rPr lang="en-US" sz="2400" dirty="0"/>
              <a:t>and </a:t>
            </a:r>
            <a:r>
              <a:rPr lang="en-US" sz="2400" dirty="0" err="1" smtClean="0"/>
              <a:t>B.Stelte</a:t>
            </a:r>
            <a:r>
              <a:rPr lang="en-US" sz="2400" dirty="0"/>
              <a:t>, "Requirements for a future </a:t>
            </a:r>
            <a:r>
              <a:rPr lang="en-US" sz="2400" dirty="0" err="1"/>
              <a:t>ews</a:t>
            </a:r>
            <a:r>
              <a:rPr lang="en-US" sz="2400" dirty="0"/>
              <a:t>-cyber </a:t>
            </a:r>
            <a:r>
              <a:rPr lang="en-US" sz="2400" dirty="0" smtClean="0"/>
              <a:t>defense </a:t>
            </a:r>
            <a:r>
              <a:rPr lang="en-US" sz="2400" dirty="0"/>
              <a:t>in the internet of the future", </a:t>
            </a:r>
            <a:r>
              <a:rPr lang="en-US" sz="2400" i="1" dirty="0"/>
              <a:t>Cyber conflict (ICCC) 2011 3rd international conference on.</a:t>
            </a:r>
            <a:r>
              <a:rPr lang="en-US" sz="2400" dirty="0"/>
              <a:t>, pp. 1-16, 2011</a:t>
            </a:r>
            <a:r>
              <a:rPr lang="en-US" sz="2400" dirty="0" smtClean="0"/>
              <a:t>.</a:t>
            </a:r>
          </a:p>
          <a:p>
            <a:r>
              <a:rPr lang="en-US" sz="2400" dirty="0"/>
              <a:t>"Attack models with </a:t>
            </a:r>
            <a:r>
              <a:rPr lang="en-US" sz="2400" dirty="0" err="1"/>
              <a:t>bsimm</a:t>
            </a:r>
            <a:r>
              <a:rPr lang="en-US" sz="2400" dirty="0"/>
              <a:t> frameworks", </a:t>
            </a:r>
            <a:r>
              <a:rPr lang="en-US" sz="2400" i="1" dirty="0"/>
              <a:t>BSIMM</a:t>
            </a:r>
            <a:r>
              <a:rPr lang="en-US" sz="2400" dirty="0"/>
              <a:t>, 2016, [online] Available: </a:t>
            </a:r>
            <a:r>
              <a:rPr lang="en-US" sz="2400" dirty="0">
                <a:hlinkClick r:id="rId2"/>
              </a:rPr>
              <a:t>https://www.bsimm.com/framework/intelligence/attack-models</a:t>
            </a:r>
            <a:r>
              <a:rPr lang="en-US" sz="2400" dirty="0" smtClean="0">
                <a:hlinkClick r:id="rId2"/>
              </a:rPr>
              <a:t>/</a:t>
            </a:r>
            <a:r>
              <a:rPr lang="en-US" sz="2400" dirty="0" smtClean="0"/>
              <a:t>.</a:t>
            </a:r>
          </a:p>
          <a:p>
            <a:r>
              <a:rPr lang="en-US" sz="2400" dirty="0"/>
              <a:t>"</a:t>
            </a:r>
            <a:r>
              <a:rPr lang="en-US" sz="2400" dirty="0" err="1"/>
              <a:t>Cbest</a:t>
            </a:r>
            <a:r>
              <a:rPr lang="en-US" sz="2400" dirty="0"/>
              <a:t> intelligence-led testing-an introduction to cyber threat </a:t>
            </a:r>
            <a:r>
              <a:rPr lang="en-US" sz="2400" dirty="0" err="1"/>
              <a:t>modelling</a:t>
            </a:r>
            <a:r>
              <a:rPr lang="en-US" sz="2400" dirty="0"/>
              <a:t>", </a:t>
            </a:r>
            <a:r>
              <a:rPr lang="en-US" sz="2400" i="1" dirty="0"/>
              <a:t>B. of England</a:t>
            </a:r>
            <a:r>
              <a:rPr lang="en-US" sz="2400" dirty="0"/>
              <a:t>, 2016, [online] Available: </a:t>
            </a:r>
            <a:r>
              <a:rPr lang="en-US" sz="2400" dirty="0" smtClean="0"/>
              <a:t>http://</a:t>
            </a:r>
            <a:r>
              <a:rPr lang="en-US" sz="2400" dirty="0"/>
              <a:t>www.bankofengland.co.uk/anintroductiontocbest.pdf.</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fontScale="90000"/>
          </a:bodyPr>
          <a:lstStyle/>
          <a:p>
            <a:r>
              <a:rPr lang="en-US" b="1" dirty="0"/>
              <a:t>What Behaviors Are Telling of Nefarious Activity?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 </a:t>
            </a:r>
            <a:r>
              <a:rPr lang="en-US" sz="2400" dirty="0"/>
              <a:t>Behavioral analysis can identify events, trends, and patterns – both current and historic – that are outside the parameters of everyday </a:t>
            </a:r>
            <a:r>
              <a:rPr lang="en-US" sz="2400" dirty="0" smtClean="0"/>
              <a:t>norms.</a:t>
            </a:r>
          </a:p>
          <a:p>
            <a:r>
              <a:rPr lang="en-US" sz="2400" dirty="0"/>
              <a:t>A link in a legitimate-looking file loads into memory, and then remotely loads a script to go after confidential data that is sent back to the attacker</a:t>
            </a:r>
            <a:r>
              <a:rPr lang="en-US" sz="2400" dirty="0" smtClean="0"/>
              <a:t>.</a:t>
            </a:r>
          </a:p>
          <a:p>
            <a:r>
              <a:rPr lang="en-US" sz="2400" dirty="0"/>
              <a:t>Malicious code is injected into already installed applications – like Microsoft Word, Flash, Adobe PDF Reader, a web browser, or JavaScript – to target vulnerabilities and then execute malicious code.</a:t>
            </a:r>
          </a:p>
          <a:p>
            <a:endParaRPr lang="en-US" sz="24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Autofit/>
          </a:bodyPr>
          <a:lstStyle/>
          <a:p>
            <a:r>
              <a:rPr lang="en-US" sz="2400" dirty="0" smtClean="0"/>
              <a:t>With the assistance of monstrous volumes of unfiltered endpoint information, security staff would now be able to utilize conduct based instruments, calculations, and AI to figure out what the typical conduct of regular clients is - and what it isn't. </a:t>
            </a:r>
            <a:endParaRPr lang="en-US" sz="2400" dirty="0" smtClean="0"/>
          </a:p>
          <a:p>
            <a:r>
              <a:rPr lang="en-US" sz="2400" dirty="0" smtClean="0"/>
              <a:t>Conduct </a:t>
            </a:r>
            <a:r>
              <a:rPr lang="en-US" sz="2400" dirty="0" smtClean="0"/>
              <a:t>examination can distinguish occasions, patterns, and examples - both current and notable - that are outside the boundaries of regular </a:t>
            </a:r>
            <a:r>
              <a:rPr lang="en-US" sz="2400" dirty="0" smtClean="0"/>
              <a:t>standards.</a:t>
            </a:r>
          </a:p>
          <a:p>
            <a:r>
              <a:rPr lang="en-US" sz="2400" dirty="0" smtClean="0"/>
              <a:t>By focusing in on these peculiarities, security groups can acquire </a:t>
            </a:r>
            <a:r>
              <a:rPr lang="en-US" sz="2400" dirty="0" err="1" smtClean="0"/>
              <a:t>perceivability</a:t>
            </a:r>
            <a:r>
              <a:rPr lang="en-US" sz="2400" dirty="0" smtClean="0"/>
              <a:t> and recognize startling conduct strategies of assailants right off the bat, before they completely execute their arrangement of assault. Conduct examination can likewise assist with revealing main drivers and give experiences to future ID and forecast of comparative </a:t>
            </a:r>
            <a:r>
              <a:rPr lang="en-US" sz="2400" dirty="0" smtClean="0"/>
              <a:t>assaults.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r>
              <a:rPr lang="en-US" sz="2400" dirty="0"/>
              <a:t>Cyber attack is a sensitive issue in the world of Internet security. </a:t>
            </a:r>
            <a:endParaRPr lang="en-US" sz="2400" dirty="0" smtClean="0"/>
          </a:p>
          <a:p>
            <a:r>
              <a:rPr lang="en-US" sz="2400" dirty="0" smtClean="0"/>
              <a:t>Governments </a:t>
            </a:r>
            <a:r>
              <a:rPr lang="en-US" sz="2400" dirty="0"/>
              <a:t>and business </a:t>
            </a:r>
            <a:r>
              <a:rPr lang="en-US" sz="2400" dirty="0" smtClean="0"/>
              <a:t>organizations </a:t>
            </a:r>
            <a:r>
              <a:rPr lang="en-US" sz="2400" dirty="0"/>
              <a:t>around the world are providing enormous effort to secure their data</a:t>
            </a:r>
            <a:r>
              <a:rPr lang="en-US" sz="2400" dirty="0" smtClean="0"/>
              <a:t>.</a:t>
            </a:r>
          </a:p>
          <a:p>
            <a:r>
              <a:rPr lang="en-US" sz="2400" dirty="0"/>
              <a:t> It is important to understand those attacks both before and after they happen in order to provide better security to our systems. Understanding attack models provide more insight into network vulnerability, which in turn can be used to protect the network from future attacks</a:t>
            </a:r>
            <a:r>
              <a:rPr lang="en-US" sz="2400" dirty="0" smtClean="0"/>
              <a:t>.</a:t>
            </a:r>
          </a:p>
          <a:p>
            <a:r>
              <a:rPr lang="en-US" sz="2400" dirty="0" smtClean="0"/>
              <a:t>Accounts of digital assaults are turning into a daily practice in which digital aggressors show new degrees of aim by modern assaults on networks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096000"/>
          </a:xfrm>
        </p:spPr>
        <p:txBody>
          <a:bodyPr>
            <a:normAutofit/>
          </a:bodyPr>
          <a:lstStyle/>
          <a:p>
            <a:r>
              <a:rPr lang="en-US" sz="2400" dirty="0" smtClean="0"/>
              <a:t> </a:t>
            </a:r>
            <a:r>
              <a:rPr lang="en-US" sz="2400" dirty="0" smtClean="0"/>
              <a:t>Shockingly, digital lawbreakers have sorted out beneficial plans of action and they exploit the web-based secrecy. A major circumstance that necessities to improve for networks safeguards. </a:t>
            </a:r>
            <a:endParaRPr lang="en-US" sz="2400" dirty="0" smtClean="0"/>
          </a:p>
          <a:p>
            <a:r>
              <a:rPr lang="en-US" sz="2400" dirty="0" smtClean="0"/>
              <a:t>In </a:t>
            </a:r>
            <a:r>
              <a:rPr lang="en-US" sz="2400" dirty="0" smtClean="0"/>
              <a:t>this undertaking, we show that better outcomes can be gotten by performing conduct investigation on higher semantic level. We model this conduct by making altered business as usual profile of this framework and assess how well does peculiarity based discovery work in this situation. </a:t>
            </a:r>
            <a:endParaRPr lang="en-US" sz="2400" dirty="0" smtClean="0"/>
          </a:p>
          <a:p>
            <a:r>
              <a:rPr lang="en-US" sz="2400" dirty="0" smtClean="0"/>
              <a:t>This </a:t>
            </a:r>
            <a:r>
              <a:rPr lang="en-US" sz="2400" dirty="0" smtClean="0"/>
              <a:t>undertaking is a work to give an audit of significant hypotheses and standards, and gives experiences including an interdisciplinary structure that joins conduct digital protection, human factors, and demonstrating and reproduction.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Machine Learning for </a:t>
            </a:r>
            <a:r>
              <a:rPr lang="en-US" sz="4000" dirty="0" smtClean="0"/>
              <a:t>Behavioral </a:t>
            </a:r>
            <a:r>
              <a:rPr lang="en-US" sz="4000" dirty="0" smtClean="0"/>
              <a:t>Analysis</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smtClean="0"/>
              <a:t>On account of conduct examination and abnormality discovery, an advanced danger identification programming might utilize a blend of ML </a:t>
            </a:r>
            <a:r>
              <a:rPr lang="en-US" sz="2400" dirty="0" smtClean="0"/>
              <a:t>methods.</a:t>
            </a:r>
          </a:p>
          <a:p>
            <a:r>
              <a:rPr lang="en-US" sz="2400" dirty="0" smtClean="0"/>
              <a:t>For instance, we </a:t>
            </a:r>
            <a:r>
              <a:rPr lang="en-US" sz="2400" dirty="0" smtClean="0"/>
              <a:t>can utilize </a:t>
            </a:r>
            <a:r>
              <a:rPr lang="en-US" sz="2400" dirty="0" smtClean="0"/>
              <a:t>classification </a:t>
            </a:r>
            <a:r>
              <a:rPr lang="en-US" sz="2400" dirty="0" smtClean="0"/>
              <a:t>in a Supervised ML calculations to recognize spam dependent on email content, Regression calculations to progressively distinguish hazard levels while utilizing a similar programming might utilize Unsupervised ML methods to identify peculiarities in information streams like organization traffic.</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LITERATURE SURVEY</a:t>
            </a:r>
            <a:endParaRPr lang="en-US" sz="4000" dirty="0"/>
          </a:p>
        </p:txBody>
      </p:sp>
      <p:sp>
        <p:nvSpPr>
          <p:cNvPr id="3" name="Content Placeholder 2"/>
          <p:cNvSpPr>
            <a:spLocks noGrp="1"/>
          </p:cNvSpPr>
          <p:nvPr>
            <p:ph idx="1"/>
          </p:nvPr>
        </p:nvSpPr>
        <p:spPr/>
        <p:txBody>
          <a:bodyPr>
            <a:normAutofit/>
          </a:bodyPr>
          <a:lstStyle/>
          <a:p>
            <a:r>
              <a:rPr lang="en-US" dirty="0" smtClean="0"/>
              <a:t>Architectural and Behavioral Analysis for Cyber </a:t>
            </a:r>
            <a:r>
              <a:rPr lang="en-US" dirty="0" smtClean="0"/>
              <a:t>Security</a:t>
            </a:r>
          </a:p>
          <a:p>
            <a:r>
              <a:rPr lang="en-US" dirty="0" smtClean="0"/>
              <a:t>Review and insight on the behavioral aspects of </a:t>
            </a:r>
            <a:r>
              <a:rPr lang="en-US" dirty="0" smtClean="0"/>
              <a:t>cyber security</a:t>
            </a:r>
          </a:p>
          <a:p>
            <a:r>
              <a:rPr lang="en-US" dirty="0" smtClean="0"/>
              <a:t>Using Behavioral Modeling And Customized Normalcy Profiles As Protection Against Targeted </a:t>
            </a:r>
            <a:r>
              <a:rPr lang="en-US" dirty="0" smtClean="0"/>
              <a:t>Cyber-Attacks</a:t>
            </a:r>
          </a:p>
          <a:p>
            <a:r>
              <a:rPr lang="en-US" dirty="0" smtClean="0"/>
              <a:t>Behavioral Analysis of Insider Threat: A Survey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KNIME?</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2400" dirty="0" smtClean="0"/>
              <a:t>KNIME Analytics Platform is an open-source investigation answer for information researchers made by KNIME.com AG</a:t>
            </a:r>
            <a:r>
              <a:rPr lang="en-US" sz="2400" dirty="0" smtClean="0"/>
              <a:t>.</a:t>
            </a:r>
          </a:p>
          <a:p>
            <a:r>
              <a:rPr lang="en-US" sz="2400" dirty="0" smtClean="0"/>
              <a:t>It utilizes the force of the Eclipse stage and a bunch of other incredible augmentations intended for AI and information mining to work with clients in finding expected secret information, foresee new guidelines, and mine new data</a:t>
            </a:r>
            <a:r>
              <a:rPr lang="en-US" sz="2400" dirty="0" smtClean="0"/>
              <a:t>.</a:t>
            </a:r>
          </a:p>
          <a:p>
            <a:r>
              <a:rPr lang="en-US" sz="2400" dirty="0" smtClean="0"/>
              <a:t>Assuming you are a scientifically disapproved of master, then, at that point, KNIME Analytics Platform is an answer you ought to go for</a:t>
            </a:r>
            <a:r>
              <a:rPr lang="en-US" sz="2400" dirty="0" smtClean="0"/>
              <a:t>.</a:t>
            </a:r>
          </a:p>
          <a:p>
            <a:r>
              <a:rPr lang="en-US" sz="2400" dirty="0" smtClean="0"/>
              <a:t>It has north of 2000 modules, a wide range of incorporated apparatuses, progressed calculations, and prepared to-send models.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934</Words>
  <Application>Microsoft Office PowerPoint</Application>
  <PresentationFormat>On-screen Show (4:3)</PresentationFormat>
  <Paragraphs>85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BEHAVIOUR ANALYSIS OF CYBER ATTACKS USING KNIME  </vt:lpstr>
      <vt:lpstr>Introduction</vt:lpstr>
      <vt:lpstr>What Behaviors Are Telling of Nefarious Activity? </vt:lpstr>
      <vt:lpstr>Slide 4</vt:lpstr>
      <vt:lpstr>Abstract</vt:lpstr>
      <vt:lpstr>Slide 6</vt:lpstr>
      <vt:lpstr>Machine Learning for Behavioral Analysis:</vt:lpstr>
      <vt:lpstr>LITERATURE SURVEY</vt:lpstr>
      <vt:lpstr>What is KNIME?</vt:lpstr>
      <vt:lpstr>Why KNIME?</vt:lpstr>
      <vt:lpstr>Procedure</vt:lpstr>
      <vt:lpstr>Model Diagram</vt:lpstr>
      <vt:lpstr>Analysis methods used</vt:lpstr>
      <vt:lpstr>Data loading and pre-processing</vt:lpstr>
      <vt:lpstr>Data Visualization and Understanding of Data</vt:lpstr>
      <vt:lpstr>Classification and Clustering of Data</vt:lpstr>
      <vt:lpstr>Complete Workflow</vt:lpstr>
      <vt:lpstr>Results Data Visualization</vt:lpstr>
      <vt:lpstr>Slide 19</vt:lpstr>
      <vt:lpstr>Slide 20</vt:lpstr>
      <vt:lpstr>Algorithms Analysis: </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Cyber-Attack Modeling Analysis Techniques</dc:title>
  <dc:creator>HP</dc:creator>
  <cp:lastModifiedBy>HP</cp:lastModifiedBy>
  <cp:revision>21</cp:revision>
  <dcterms:created xsi:type="dcterms:W3CDTF">2021-10-01T03:47:01Z</dcterms:created>
  <dcterms:modified xsi:type="dcterms:W3CDTF">2021-11-23T17:45:41Z</dcterms:modified>
</cp:coreProperties>
</file>