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5"/>
  </p:notesMasterIdLst>
  <p:handoutMasterIdLst>
    <p:handoutMasterId r:id="rId36"/>
  </p:handoutMasterIdLst>
  <p:sldIdLst>
    <p:sldId id="262"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780" y="186"/>
      </p:cViewPr>
      <p:guideLst>
        <p:guide pos="3840"/>
        <p:guide orient="horz" pos="216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12/14/2016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12/14/2016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project helps a businessman to manage his/her online store. Our project addresses the problem that the physical stores usually face like they have restrictions on the number of products one can buy at most during sale time. The owner hires users based on his requirements and the user get the product for the lowest price and gets a profit.</a:t>
            </a:r>
          </a:p>
          <a:p>
            <a:endParaRPr lang="en-US" dirty="0"/>
          </a:p>
        </p:txBody>
      </p:sp>
      <p:sp>
        <p:nvSpPr>
          <p:cNvPr id="4" name="Slide Number Placeholder 3"/>
          <p:cNvSpPr>
            <a:spLocks noGrp="1"/>
          </p:cNvSpPr>
          <p:nvPr>
            <p:ph type="sldNum" sz="quarter" idx="10"/>
          </p:nvPr>
        </p:nvSpPr>
        <p:spPr/>
        <p:txBody>
          <a:bodyPr/>
          <a:lstStyle/>
          <a:p>
            <a:fld id="{7963131A-6CEA-4D50-AC56-5F6817DF92EC}" type="slidenum">
              <a:rPr lang="en-US" smtClean="0"/>
              <a:t>4</a:t>
            </a:fld>
            <a:endParaRPr lang="en-US"/>
          </a:p>
        </p:txBody>
      </p:sp>
    </p:spTree>
    <p:extLst>
      <p:ext uri="{BB962C8B-B14F-4D97-AF65-F5344CB8AC3E}">
        <p14:creationId xmlns:p14="http://schemas.microsoft.com/office/powerpoint/2010/main" val="283701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3131A-6CEA-4D50-AC56-5F6817DF92EC}" type="slidenum">
              <a:rPr lang="en-US" smtClean="0"/>
              <a:t>12</a:t>
            </a:fld>
            <a:endParaRPr lang="en-US"/>
          </a:p>
        </p:txBody>
      </p:sp>
    </p:spTree>
    <p:extLst>
      <p:ext uri="{BB962C8B-B14F-4D97-AF65-F5344CB8AC3E}">
        <p14:creationId xmlns:p14="http://schemas.microsoft.com/office/powerpoint/2010/main" val="229477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12/14/2016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70764"/>
            <a:ext cx="11125200" cy="959291"/>
          </a:xfrm>
        </p:spPr>
        <p:txBody>
          <a:bodyPr>
            <a:normAutofit fontScale="90000"/>
          </a:bodyPr>
          <a:lstStyle/>
          <a:p>
            <a:r>
              <a:rPr lang="en-US" sz="7200" b="1" dirty="0" smtClean="0">
                <a:solidFill>
                  <a:schemeClr val="accent4">
                    <a:lumMod val="50000"/>
                  </a:schemeClr>
                </a:solidFill>
              </a:rPr>
              <a:t/>
            </a:r>
            <a:br>
              <a:rPr lang="en-US" sz="7200" b="1" dirty="0" smtClean="0">
                <a:solidFill>
                  <a:schemeClr val="accent4">
                    <a:lumMod val="50000"/>
                  </a:schemeClr>
                </a:solidFill>
              </a:rPr>
            </a:br>
            <a:r>
              <a:rPr lang="en-US" sz="7200" b="1" dirty="0">
                <a:solidFill>
                  <a:schemeClr val="accent4">
                    <a:lumMod val="50000"/>
                  </a:schemeClr>
                </a:solidFill>
              </a:rPr>
              <a:t/>
            </a:r>
            <a:br>
              <a:rPr lang="en-US" sz="7200" b="1" dirty="0">
                <a:solidFill>
                  <a:schemeClr val="accent4">
                    <a:lumMod val="50000"/>
                  </a:schemeClr>
                </a:solidFill>
              </a:rPr>
            </a:br>
            <a:r>
              <a:rPr lang="en-US" sz="7200" b="1" dirty="0" smtClean="0">
                <a:solidFill>
                  <a:schemeClr val="accent4">
                    <a:lumMod val="50000"/>
                  </a:schemeClr>
                </a:solidFill>
              </a:rPr>
              <a:t/>
            </a:r>
            <a:br>
              <a:rPr lang="en-US" sz="7200" b="1" dirty="0" smtClean="0">
                <a:solidFill>
                  <a:schemeClr val="accent4">
                    <a:lumMod val="50000"/>
                  </a:schemeClr>
                </a:solidFill>
              </a:rPr>
            </a:br>
            <a:r>
              <a:rPr lang="en-US" sz="7200" b="1" dirty="0">
                <a:solidFill>
                  <a:schemeClr val="accent4">
                    <a:lumMod val="50000"/>
                  </a:schemeClr>
                </a:solidFill>
              </a:rPr>
              <a:t> </a:t>
            </a:r>
            <a:r>
              <a:rPr lang="en-US" sz="7200" b="1" dirty="0" smtClean="0">
                <a:solidFill>
                  <a:schemeClr val="accent4">
                    <a:lumMod val="50000"/>
                  </a:schemeClr>
                </a:solidFill>
              </a:rPr>
              <a:t> </a:t>
            </a:r>
            <a:r>
              <a:rPr lang="en-US" sz="7200" b="1" dirty="0" smtClean="0">
                <a:solidFill>
                  <a:schemeClr val="accent4">
                    <a:lumMod val="50000"/>
                  </a:schemeClr>
                </a:solidFill>
              </a:rPr>
              <a:t>VISION QUEST </a:t>
            </a:r>
            <a:endParaRPr lang="en-US" sz="7200" b="1" dirty="0">
              <a:solidFill>
                <a:schemeClr val="accent4">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419600" cy="47263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910" y="0"/>
            <a:ext cx="4059382" cy="4682836"/>
          </a:xfrm>
          <a:prstGeom prst="rect">
            <a:avLst/>
          </a:prstGeom>
        </p:spPr>
      </p:pic>
      <p:pic>
        <p:nvPicPr>
          <p:cNvPr id="17" name="Picture Placeholder 16"/>
          <p:cNvPicPr>
            <a:picLocks noGrp="1" noChangeAspect="1"/>
          </p:cNvPicPr>
          <p:nvPr>
            <p:ph type="pic" idx="11"/>
          </p:nvPr>
        </p:nvPicPr>
        <p:blipFill>
          <a:blip r:embed="rId4">
            <a:extLst>
              <a:ext uri="{28A0092B-C50C-407E-A947-70E740481C1C}">
                <a14:useLocalDpi xmlns:a14="http://schemas.microsoft.com/office/drawing/2010/main" val="0"/>
              </a:ext>
            </a:extLst>
          </a:blip>
          <a:srcRect l="7611" r="7611"/>
          <a:stretch>
            <a:fillRect/>
          </a:stretch>
        </p:blipFill>
        <p:spPr>
          <a:xfrm>
            <a:off x="8321040" y="0"/>
            <a:ext cx="4023360" cy="4745736"/>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951668" cy="562540"/>
          </a:xfrm>
        </p:spPr>
        <p:txBody>
          <a:bodyPr>
            <a:noAutofit/>
          </a:bodyPr>
          <a:lstStyle/>
          <a:p>
            <a:r>
              <a:rPr lang="en-US" sz="4400" b="1" i="0" dirty="0">
                <a:solidFill>
                  <a:srgbClr val="C00000"/>
                </a:solidFill>
                <a:latin typeface="+mn-lt"/>
                <a:cs typeface="Arial" panose="020B0604020202020204" pitchFamily="34" charset="0"/>
              </a:rPr>
              <a:t>Prototypes </a:t>
            </a:r>
          </a:p>
        </p:txBody>
      </p:sp>
      <p:sp>
        <p:nvSpPr>
          <p:cNvPr id="4" name="TextBox 3"/>
          <p:cNvSpPr txBox="1"/>
          <p:nvPr/>
        </p:nvSpPr>
        <p:spPr>
          <a:xfrm>
            <a:off x="7756073" y="6041572"/>
            <a:ext cx="3902528" cy="646331"/>
          </a:xfrm>
          <a:prstGeom prst="rect">
            <a:avLst/>
          </a:prstGeom>
          <a:noFill/>
        </p:spPr>
        <p:txBody>
          <a:bodyPr wrap="square" rtlCol="0">
            <a:spAutoFit/>
          </a:bodyPr>
          <a:lstStyle/>
          <a:p>
            <a:r>
              <a:rPr lang="en-US" dirty="0"/>
              <a:t>	Meghana </a:t>
            </a:r>
            <a:r>
              <a:rPr lang="en-US" dirty="0" smtClean="0"/>
              <a:t>Thakkellapati</a:t>
            </a:r>
            <a:endParaRPr lang="en-US" dirty="0"/>
          </a:p>
          <a:p>
            <a:endParaRPr lang="en-US" dirty="0"/>
          </a:p>
        </p:txBody>
      </p:sp>
      <p:sp>
        <p:nvSpPr>
          <p:cNvPr id="3" name="Content Placeholder 2"/>
          <p:cNvSpPr>
            <a:spLocks noGrp="1"/>
          </p:cNvSpPr>
          <p:nvPr>
            <p:ph idx="1"/>
          </p:nvPr>
        </p:nvSpPr>
        <p:spPr>
          <a:xfrm>
            <a:off x="1271847" y="1438102"/>
            <a:ext cx="10158151" cy="4786120"/>
          </a:xfrm>
        </p:spPr>
        <p:txBody>
          <a:bodyPr/>
          <a:lstStyle/>
          <a:p>
            <a:pPr marL="0" indent="0">
              <a:buNone/>
            </a:pPr>
            <a:r>
              <a:rPr lang="en-US" dirty="0" smtClean="0"/>
              <a:t>.</a:t>
            </a:r>
            <a:endParaRPr lang="en-US" dirty="0"/>
          </a:p>
          <a:p>
            <a:endParaRPr lang="en-US" dirty="0"/>
          </a:p>
          <a:p>
            <a:endParaRPr lang="en-US" dirty="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699316" y="1626441"/>
            <a:ext cx="2432707" cy="4420360"/>
          </a:xfrm>
          <a:prstGeom prst="rect">
            <a:avLst/>
          </a:prstGeom>
        </p:spPr>
      </p:pic>
    </p:spTree>
    <p:extLst>
      <p:ext uri="{BB962C8B-B14F-4D97-AF65-F5344CB8AC3E}">
        <p14:creationId xmlns:p14="http://schemas.microsoft.com/office/powerpoint/2010/main" val="15571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951668" cy="562540"/>
          </a:xfrm>
        </p:spPr>
        <p:txBody>
          <a:bodyPr>
            <a:noAutofit/>
          </a:bodyPr>
          <a:lstStyle/>
          <a:p>
            <a:r>
              <a:rPr lang="en-US" sz="4400" b="1" i="0" dirty="0">
                <a:solidFill>
                  <a:srgbClr val="C00000"/>
                </a:solidFill>
                <a:latin typeface="+mn-lt"/>
                <a:cs typeface="Arial" panose="020B0604020202020204" pitchFamily="34" charset="0"/>
              </a:rPr>
              <a:t>Prototypes </a:t>
            </a:r>
          </a:p>
        </p:txBody>
      </p:sp>
      <p:sp>
        <p:nvSpPr>
          <p:cNvPr id="4" name="TextBox 3"/>
          <p:cNvSpPr txBox="1"/>
          <p:nvPr/>
        </p:nvSpPr>
        <p:spPr>
          <a:xfrm>
            <a:off x="7756073" y="6041572"/>
            <a:ext cx="3902528" cy="646331"/>
          </a:xfrm>
          <a:prstGeom prst="rect">
            <a:avLst/>
          </a:prstGeom>
          <a:noFill/>
        </p:spPr>
        <p:txBody>
          <a:bodyPr wrap="square" rtlCol="0">
            <a:spAutoFit/>
          </a:bodyPr>
          <a:lstStyle/>
          <a:p>
            <a:r>
              <a:rPr lang="en-US" dirty="0"/>
              <a:t>	Meghana </a:t>
            </a:r>
            <a:r>
              <a:rPr lang="en-US" dirty="0" smtClean="0"/>
              <a:t>Thakkellapati</a:t>
            </a:r>
            <a:endParaRPr lang="en-US" dirty="0"/>
          </a:p>
          <a:p>
            <a:endParaRPr lang="en-US" dirty="0"/>
          </a:p>
        </p:txBody>
      </p:sp>
      <p:sp>
        <p:nvSpPr>
          <p:cNvPr id="3" name="Content Placeholder 2"/>
          <p:cNvSpPr>
            <a:spLocks noGrp="1"/>
          </p:cNvSpPr>
          <p:nvPr>
            <p:ph idx="1"/>
          </p:nvPr>
        </p:nvSpPr>
        <p:spPr>
          <a:xfrm>
            <a:off x="1271847" y="1438102"/>
            <a:ext cx="10158151" cy="4786120"/>
          </a:xfrm>
        </p:spPr>
        <p:txBody>
          <a:bodyPr/>
          <a:lstStyle/>
          <a:p>
            <a:pPr marL="0" indent="0">
              <a:buNone/>
            </a:pPr>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9652" y="1348004"/>
            <a:ext cx="2619741" cy="4682169"/>
          </a:xfrm>
          <a:prstGeom prst="rect">
            <a:avLst/>
          </a:prstGeom>
        </p:spPr>
      </p:pic>
    </p:spTree>
    <p:extLst>
      <p:ext uri="{BB962C8B-B14F-4D97-AF65-F5344CB8AC3E}">
        <p14:creationId xmlns:p14="http://schemas.microsoft.com/office/powerpoint/2010/main" val="46903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04104"/>
          </a:xfrm>
        </p:spPr>
        <p:txBody>
          <a:bodyPr>
            <a:noAutofit/>
          </a:bodyPr>
          <a:lstStyle/>
          <a:p>
            <a:r>
              <a:rPr lang="en-US" sz="4400" b="1" i="0" dirty="0">
                <a:solidFill>
                  <a:srgbClr val="C00000"/>
                </a:solidFill>
                <a:latin typeface="+mn-lt"/>
                <a:cs typeface="Arial" panose="020B0604020202020204" pitchFamily="34" charset="0"/>
              </a:rPr>
              <a:t>Prototypes continued……</a:t>
            </a:r>
          </a:p>
        </p:txBody>
      </p:sp>
      <p:sp>
        <p:nvSpPr>
          <p:cNvPr id="4" name="TextBox 3"/>
          <p:cNvSpPr txBox="1"/>
          <p:nvPr/>
        </p:nvSpPr>
        <p:spPr>
          <a:xfrm>
            <a:off x="8988137" y="6302829"/>
            <a:ext cx="2955471" cy="646331"/>
          </a:xfrm>
          <a:prstGeom prst="rect">
            <a:avLst/>
          </a:prstGeom>
          <a:noFill/>
        </p:spPr>
        <p:txBody>
          <a:bodyPr wrap="square" rtlCol="0">
            <a:spAutoFit/>
          </a:bodyPr>
          <a:lstStyle/>
          <a:p>
            <a:r>
              <a:rPr lang="en-US" dirty="0"/>
              <a:t>Meghana </a:t>
            </a:r>
            <a:r>
              <a:rPr lang="en-US" dirty="0" smtClean="0"/>
              <a:t>Thakkellapati</a:t>
            </a:r>
            <a:endParaRPr lang="en-US" dirty="0"/>
          </a:p>
          <a:p>
            <a:endParaRPr lang="en-US" dirty="0"/>
          </a:p>
        </p:txBody>
      </p:sp>
      <p:sp>
        <p:nvSpPr>
          <p:cNvPr id="3" name="Content Placeholder 2"/>
          <p:cNvSpPr>
            <a:spLocks noGrp="1"/>
          </p:cNvSpPr>
          <p:nvPr>
            <p:ph idx="1"/>
          </p:nvPr>
        </p:nvSpPr>
        <p:spPr>
          <a:xfrm>
            <a:off x="1122218" y="1396537"/>
            <a:ext cx="10307780" cy="4835997"/>
          </a:xfrm>
        </p:spPr>
        <p:txBody>
          <a:bodyPr/>
          <a:lstStyle/>
          <a:p>
            <a:pPr marL="0" indent="0">
              <a:buNone/>
            </a:pP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671456" y="1603855"/>
            <a:ext cx="3369756" cy="4305300"/>
          </a:xfrm>
          <a:prstGeom prst="rect">
            <a:avLst/>
          </a:prstGeom>
        </p:spPr>
      </p:pic>
    </p:spTree>
    <p:extLst>
      <p:ext uri="{BB962C8B-B14F-4D97-AF65-F5344CB8AC3E}">
        <p14:creationId xmlns:p14="http://schemas.microsoft.com/office/powerpoint/2010/main" val="361398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45667"/>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8311243" y="6188529"/>
            <a:ext cx="33473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166619" y="1413611"/>
            <a:ext cx="2759209" cy="4392780"/>
          </a:xfrm>
          <a:prstGeom prst="rect">
            <a:avLst/>
          </a:prstGeom>
        </p:spPr>
      </p:pic>
    </p:spTree>
    <p:extLst>
      <p:ext uri="{BB962C8B-B14F-4D97-AF65-F5344CB8AC3E}">
        <p14:creationId xmlns:p14="http://schemas.microsoft.com/office/powerpoint/2010/main" val="98990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31813"/>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413" y="1277204"/>
            <a:ext cx="3048425" cy="5077534"/>
          </a:xfrm>
          <a:prstGeom prst="rect">
            <a:avLst/>
          </a:prstGeom>
        </p:spPr>
      </p:pic>
      <p:pic>
        <p:nvPicPr>
          <p:cNvPr id="22" name="Picture 21"/>
          <p:cNvPicPr>
            <a:picLocks noChangeAspect="1"/>
          </p:cNvPicPr>
          <p:nvPr/>
        </p:nvPicPr>
        <p:blipFill>
          <a:blip r:embed="rId3"/>
          <a:stretch>
            <a:fillRect/>
          </a:stretch>
        </p:blipFill>
        <p:spPr>
          <a:xfrm>
            <a:off x="6012455" y="1905950"/>
            <a:ext cx="152400" cy="171450"/>
          </a:xfrm>
          <a:prstGeom prst="rect">
            <a:avLst/>
          </a:prstGeom>
        </p:spPr>
      </p:pic>
    </p:spTree>
    <p:extLst>
      <p:ext uri="{BB962C8B-B14F-4D97-AF65-F5344CB8AC3E}">
        <p14:creationId xmlns:p14="http://schemas.microsoft.com/office/powerpoint/2010/main" val="411036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76395"/>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sp>
        <p:nvSpPr>
          <p:cNvPr id="3" name="Content Placeholder 2"/>
          <p:cNvSpPr>
            <a:spLocks noGrp="1"/>
          </p:cNvSpPr>
          <p:nvPr>
            <p:ph idx="1"/>
          </p:nvPr>
        </p:nvSpPr>
        <p:spPr>
          <a:xfrm>
            <a:off x="1371600" y="1498294"/>
            <a:ext cx="4196443" cy="4369106"/>
          </a:xfrm>
        </p:spPr>
        <p:txBody>
          <a:bodyPr/>
          <a:lstStyle/>
          <a:p>
            <a:pPr marL="0" indent="0">
              <a:buNone/>
            </a:pPr>
            <a:endParaRPr lang="en-US" dirty="0"/>
          </a:p>
        </p:txBody>
      </p:sp>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224" y="1176092"/>
            <a:ext cx="3118757" cy="4997067"/>
          </a:xfrm>
          <a:prstGeom prst="rect">
            <a:avLst/>
          </a:prstGeom>
        </p:spPr>
      </p:pic>
    </p:spTree>
    <p:extLst>
      <p:ext uri="{BB962C8B-B14F-4D97-AF65-F5344CB8AC3E}">
        <p14:creationId xmlns:p14="http://schemas.microsoft.com/office/powerpoint/2010/main" val="221997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34831"/>
          </a:xfrm>
        </p:spPr>
        <p:txBody>
          <a:bodyPr>
            <a:no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1" y="1432193"/>
            <a:ext cx="3646556" cy="4435207"/>
          </a:xfrm>
        </p:spPr>
        <p:txBody>
          <a:bodyPr/>
          <a:lstStyle/>
          <a:p>
            <a:pPr marL="0" indent="0">
              <a:buNone/>
            </a:pPr>
            <a:endParaRPr lang="en-US" dirty="0"/>
          </a:p>
        </p:txBody>
      </p:sp>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0728" y="1120356"/>
            <a:ext cx="3255818" cy="5055307"/>
          </a:xfrm>
          <a:prstGeom prst="rect">
            <a:avLst/>
          </a:prstGeom>
        </p:spPr>
      </p:pic>
    </p:spTree>
    <p:extLst>
      <p:ext uri="{BB962C8B-B14F-4D97-AF65-F5344CB8AC3E}">
        <p14:creationId xmlns:p14="http://schemas.microsoft.com/office/powerpoint/2010/main" val="265718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90249"/>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sp>
        <p:nvSpPr>
          <p:cNvPr id="3" name="Content Placeholder 2"/>
          <p:cNvSpPr>
            <a:spLocks noGrp="1"/>
          </p:cNvSpPr>
          <p:nvPr>
            <p:ph idx="1"/>
          </p:nvPr>
        </p:nvSpPr>
        <p:spPr>
          <a:xfrm>
            <a:off x="1371601" y="1432193"/>
            <a:ext cx="3646556" cy="4435207"/>
          </a:xfrm>
        </p:spPr>
        <p:txBody>
          <a:bodyPr/>
          <a:lstStyle/>
          <a:p>
            <a:pPr marL="0" indent="0">
              <a:buNone/>
            </a:pPr>
            <a:endParaRPr lang="en-US" dirty="0"/>
          </a:p>
        </p:txBody>
      </p:sp>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278450"/>
            <a:ext cx="3180036" cy="4854307"/>
          </a:xfrm>
          <a:prstGeom prst="rect">
            <a:avLst/>
          </a:prstGeom>
        </p:spPr>
      </p:pic>
    </p:spTree>
    <p:extLst>
      <p:ext uri="{BB962C8B-B14F-4D97-AF65-F5344CB8AC3E}">
        <p14:creationId xmlns:p14="http://schemas.microsoft.com/office/powerpoint/2010/main" val="52369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90249"/>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9156880" y="6171623"/>
            <a:ext cx="2922815"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012806" y="1619988"/>
            <a:ext cx="2454072" cy="4120804"/>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457582" y="1619988"/>
            <a:ext cx="2771775" cy="4120804"/>
          </a:xfrm>
          <a:prstGeom prst="rect">
            <a:avLst/>
          </a:prstGeom>
        </p:spPr>
      </p:pic>
    </p:spTree>
    <p:extLst>
      <p:ext uri="{BB962C8B-B14F-4D97-AF65-F5344CB8AC3E}">
        <p14:creationId xmlns:p14="http://schemas.microsoft.com/office/powerpoint/2010/main" val="418806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798067"/>
          </a:xfrm>
        </p:spPr>
        <p:txBody>
          <a:bodyPr>
            <a:no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8735786" y="6172200"/>
            <a:ext cx="28901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031673" y="1550582"/>
            <a:ext cx="3240611" cy="4186409"/>
          </a:xfrm>
          <a:prstGeom prst="rect">
            <a:avLst/>
          </a:prstGeom>
        </p:spPr>
      </p:pic>
    </p:spTree>
    <p:extLst>
      <p:ext uri="{BB962C8B-B14F-4D97-AF65-F5344CB8AC3E}">
        <p14:creationId xmlns:p14="http://schemas.microsoft.com/office/powerpoint/2010/main" val="159210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534726"/>
            <a:ext cx="8150181" cy="823019"/>
          </a:xfrm>
        </p:spPr>
        <p:txBody>
          <a:bodyPr>
            <a:normAutofit/>
          </a:bodyPr>
          <a:lstStyle/>
          <a:p>
            <a:r>
              <a:rPr lang="en-US" sz="4400" b="1" i="0" dirty="0">
                <a:solidFill>
                  <a:schemeClr val="accent4">
                    <a:lumMod val="50000"/>
                  </a:schemeClr>
                </a:solidFill>
                <a:latin typeface="Arial" panose="020B0604020202020204" pitchFamily="34" charset="0"/>
                <a:cs typeface="Arial" panose="020B0604020202020204" pitchFamily="34" charset="0"/>
              </a:rPr>
              <a:t>TEAM MEMBERS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62453" y="2738692"/>
            <a:ext cx="1988820" cy="265176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399" y="1707523"/>
            <a:ext cx="1931829" cy="26468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057" y="2784412"/>
            <a:ext cx="1902176" cy="25603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215" y="1707523"/>
            <a:ext cx="1867437" cy="2646830"/>
          </a:xfrm>
          <a:prstGeom prst="rect">
            <a:avLst/>
          </a:prstGeom>
        </p:spPr>
      </p:pic>
      <p:sp>
        <p:nvSpPr>
          <p:cNvPr id="13" name="TextBox 12"/>
          <p:cNvSpPr txBox="1"/>
          <p:nvPr/>
        </p:nvSpPr>
        <p:spPr>
          <a:xfrm>
            <a:off x="1326524" y="4790941"/>
            <a:ext cx="1581407" cy="523220"/>
          </a:xfrm>
          <a:prstGeom prst="rect">
            <a:avLst/>
          </a:prstGeom>
          <a:noFill/>
        </p:spPr>
        <p:txBody>
          <a:bodyPr wrap="square" rtlCol="0">
            <a:spAutoFit/>
          </a:bodyPr>
          <a:lstStyle/>
          <a:p>
            <a:r>
              <a:rPr lang="en-US" sz="2800" b="1" dirty="0">
                <a:solidFill>
                  <a:srgbClr val="00B050"/>
                </a:solidFill>
              </a:rPr>
              <a:t>Sahithya</a:t>
            </a:r>
            <a:endParaRPr lang="en-US" sz="2400" b="1" dirty="0">
              <a:solidFill>
                <a:srgbClr val="00B050"/>
              </a:solidFill>
            </a:endParaRPr>
          </a:p>
        </p:txBody>
      </p:sp>
      <p:sp>
        <p:nvSpPr>
          <p:cNvPr id="14" name="TextBox 13"/>
          <p:cNvSpPr txBox="1"/>
          <p:nvPr/>
        </p:nvSpPr>
        <p:spPr>
          <a:xfrm>
            <a:off x="3438660" y="5100034"/>
            <a:ext cx="1803042" cy="1138773"/>
          </a:xfrm>
          <a:prstGeom prst="rect">
            <a:avLst/>
          </a:prstGeom>
          <a:noFill/>
        </p:spPr>
        <p:txBody>
          <a:bodyPr wrap="square" rtlCol="0">
            <a:spAutoFit/>
          </a:bodyPr>
          <a:lstStyle/>
          <a:p>
            <a:endParaRPr lang="en-US" sz="2000" b="1" dirty="0"/>
          </a:p>
          <a:p>
            <a:endParaRPr lang="en-US" sz="2000" b="1" dirty="0"/>
          </a:p>
          <a:p>
            <a:r>
              <a:rPr lang="en-US" sz="2800" b="1" dirty="0" err="1">
                <a:solidFill>
                  <a:srgbClr val="00B050"/>
                </a:solidFill>
              </a:rPr>
              <a:t>Jeevitha</a:t>
            </a:r>
            <a:endParaRPr lang="en-US" b="1" dirty="0">
              <a:solidFill>
                <a:srgbClr val="00B050"/>
              </a:solidFill>
            </a:endParaRPr>
          </a:p>
        </p:txBody>
      </p:sp>
      <p:sp>
        <p:nvSpPr>
          <p:cNvPr id="15" name="TextBox 14"/>
          <p:cNvSpPr txBox="1"/>
          <p:nvPr/>
        </p:nvSpPr>
        <p:spPr>
          <a:xfrm>
            <a:off x="5615189" y="4726545"/>
            <a:ext cx="1635617" cy="523220"/>
          </a:xfrm>
          <a:prstGeom prst="rect">
            <a:avLst/>
          </a:prstGeom>
          <a:noFill/>
        </p:spPr>
        <p:txBody>
          <a:bodyPr wrap="square" rtlCol="0">
            <a:spAutoFit/>
          </a:bodyPr>
          <a:lstStyle/>
          <a:p>
            <a:r>
              <a:rPr lang="en-US" sz="2800" b="1" dirty="0" err="1">
                <a:solidFill>
                  <a:srgbClr val="00B050"/>
                </a:solidFill>
              </a:rPr>
              <a:t>Meghana</a:t>
            </a:r>
            <a:endParaRPr lang="en-US" sz="2000" b="1" dirty="0">
              <a:solidFill>
                <a:srgbClr val="00B050"/>
              </a:solidFill>
            </a:endParaRPr>
          </a:p>
        </p:txBody>
      </p:sp>
      <p:sp>
        <p:nvSpPr>
          <p:cNvPr id="16" name="TextBox 15"/>
          <p:cNvSpPr txBox="1"/>
          <p:nvPr/>
        </p:nvSpPr>
        <p:spPr>
          <a:xfrm>
            <a:off x="7624293" y="5756856"/>
            <a:ext cx="1725769" cy="523220"/>
          </a:xfrm>
          <a:prstGeom prst="rect">
            <a:avLst/>
          </a:prstGeom>
          <a:noFill/>
        </p:spPr>
        <p:txBody>
          <a:bodyPr wrap="square" rtlCol="0">
            <a:spAutoFit/>
          </a:bodyPr>
          <a:lstStyle/>
          <a:p>
            <a:r>
              <a:rPr lang="en-US" sz="2800" b="1" dirty="0" err="1">
                <a:solidFill>
                  <a:srgbClr val="00B050"/>
                </a:solidFill>
              </a:rPr>
              <a:t>Manoj</a:t>
            </a:r>
            <a:endParaRPr lang="en-US" sz="2400" b="1" dirty="0">
              <a:solidFill>
                <a:srgbClr val="00B050"/>
              </a:solidFill>
            </a:endParaRPr>
          </a:p>
        </p:txBody>
      </p:sp>
      <p:sp>
        <p:nvSpPr>
          <p:cNvPr id="18" name="TextBox 17"/>
          <p:cNvSpPr txBox="1"/>
          <p:nvPr/>
        </p:nvSpPr>
        <p:spPr>
          <a:xfrm>
            <a:off x="10212946" y="4610637"/>
            <a:ext cx="1352282" cy="523220"/>
          </a:xfrm>
          <a:prstGeom prst="rect">
            <a:avLst/>
          </a:prstGeom>
          <a:noFill/>
        </p:spPr>
        <p:txBody>
          <a:bodyPr wrap="square" rtlCol="0">
            <a:spAutoFit/>
          </a:bodyPr>
          <a:lstStyle/>
          <a:p>
            <a:pPr algn="ctr"/>
            <a:r>
              <a:rPr lang="en-US" sz="2800" b="1" dirty="0">
                <a:solidFill>
                  <a:srgbClr val="00B050"/>
                </a:solidFill>
              </a:rPr>
              <a:t>Suneel</a:t>
            </a:r>
            <a:endParaRPr lang="en-US" sz="2000" b="1" dirty="0">
              <a:solidFill>
                <a:srgbClr val="00B050"/>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944" y="1953491"/>
            <a:ext cx="1911927" cy="2618510"/>
          </a:xfrm>
          <a:prstGeom prst="rect">
            <a:avLst/>
          </a:prstGeom>
        </p:spPr>
      </p:pic>
    </p:spTree>
    <p:extLst>
      <p:ext uri="{BB962C8B-B14F-4D97-AF65-F5344CB8AC3E}">
        <p14:creationId xmlns:p14="http://schemas.microsoft.com/office/powerpoint/2010/main" val="150968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04104"/>
          </a:xfrm>
        </p:spPr>
        <p:txBody>
          <a:bodyPr>
            <a:no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8735786" y="6172200"/>
            <a:ext cx="28901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344495"/>
            <a:ext cx="3048794" cy="4372585"/>
          </a:xfrm>
          <a:prstGeom prst="rect">
            <a:avLst/>
          </a:prstGeom>
        </p:spPr>
      </p:pic>
    </p:spTree>
    <p:extLst>
      <p:ext uri="{BB962C8B-B14F-4D97-AF65-F5344CB8AC3E}">
        <p14:creationId xmlns:p14="http://schemas.microsoft.com/office/powerpoint/2010/main" val="106765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701086"/>
          </a:xfrm>
        </p:spPr>
        <p:txBody>
          <a:bodyPr>
            <a:norm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9009512" y="6171623"/>
            <a:ext cx="3592286"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302712" y="1479916"/>
            <a:ext cx="2470620" cy="4356923"/>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759683" y="1479916"/>
            <a:ext cx="2401677" cy="4356923"/>
          </a:xfrm>
          <a:prstGeom prst="rect">
            <a:avLst/>
          </a:prstGeom>
        </p:spPr>
      </p:pic>
    </p:spTree>
    <p:extLst>
      <p:ext uri="{BB962C8B-B14F-4D97-AF65-F5344CB8AC3E}">
        <p14:creationId xmlns:p14="http://schemas.microsoft.com/office/powerpoint/2010/main" val="391993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714940"/>
          </a:xfrm>
        </p:spPr>
        <p:txBody>
          <a:bodyPr>
            <a:norm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0" y="1420423"/>
            <a:ext cx="9601200" cy="4463603"/>
          </a:xfrm>
        </p:spPr>
        <p:txBody>
          <a:bodyPr/>
          <a:lstStyle/>
          <a:p>
            <a:pPr marL="0" indent="0">
              <a:buNone/>
            </a:pPr>
            <a:endParaRPr lang="en-US" dirty="0"/>
          </a:p>
        </p:txBody>
      </p:sp>
      <p:sp>
        <p:nvSpPr>
          <p:cNvPr id="4" name="TextBox 3"/>
          <p:cNvSpPr txBox="1"/>
          <p:nvPr/>
        </p:nvSpPr>
        <p:spPr>
          <a:xfrm>
            <a:off x="8394853" y="6237514"/>
            <a:ext cx="3312733"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79290" y="1602894"/>
            <a:ext cx="2623983" cy="376377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34940" y="1589040"/>
            <a:ext cx="3684370" cy="3763778"/>
          </a:xfrm>
          <a:prstGeom prst="rect">
            <a:avLst/>
          </a:prstGeom>
        </p:spPr>
      </p:pic>
    </p:spTree>
    <p:extLst>
      <p:ext uri="{BB962C8B-B14F-4D97-AF65-F5344CB8AC3E}">
        <p14:creationId xmlns:p14="http://schemas.microsoft.com/office/powerpoint/2010/main" val="19434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62540"/>
          </a:xfrm>
        </p:spPr>
        <p:txBody>
          <a:bodyPr>
            <a:no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0" y="1403798"/>
            <a:ext cx="9573491" cy="4456676"/>
          </a:xfrm>
        </p:spPr>
        <p:txBody>
          <a:bodyPr/>
          <a:lstStyle/>
          <a:p>
            <a:pPr marL="0" indent="0">
              <a:buNone/>
            </a:pPr>
            <a:endParaRPr lang="en-US" dirty="0"/>
          </a:p>
        </p:txBody>
      </p:sp>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568" y="1319802"/>
            <a:ext cx="3864795" cy="5077534"/>
          </a:xfrm>
          <a:prstGeom prst="rect">
            <a:avLst/>
          </a:prstGeom>
        </p:spPr>
      </p:pic>
    </p:spTree>
    <p:extLst>
      <p:ext uri="{BB962C8B-B14F-4D97-AF65-F5344CB8AC3E}">
        <p14:creationId xmlns:p14="http://schemas.microsoft.com/office/powerpoint/2010/main" val="225222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714940"/>
          </a:xfrm>
        </p:spPr>
        <p:txBody>
          <a:bodyPr>
            <a:normAutofit/>
          </a:bodyPr>
          <a:lstStyle/>
          <a:p>
            <a:r>
              <a:rPr lang="en-US" sz="4400" b="1" i="0" dirty="0">
                <a:solidFill>
                  <a:srgbClr val="C00000"/>
                </a:solidFill>
                <a:latin typeface="+mn-lt"/>
                <a:cs typeface="Arial" panose="020B0604020202020204" pitchFamily="34" charset="0"/>
              </a:rPr>
              <a:t>Prototypes continued……</a:t>
            </a:r>
          </a:p>
        </p:txBody>
      </p:sp>
      <p:sp>
        <p:nvSpPr>
          <p:cNvPr id="3" name="Content Placeholder 2"/>
          <p:cNvSpPr>
            <a:spLocks noGrp="1"/>
          </p:cNvSpPr>
          <p:nvPr>
            <p:ph idx="1"/>
          </p:nvPr>
        </p:nvSpPr>
        <p:spPr>
          <a:xfrm>
            <a:off x="1371600" y="1403797"/>
            <a:ext cx="9601200" cy="4463603"/>
          </a:xfrm>
        </p:spPr>
        <p:txBody>
          <a:bodyPr/>
          <a:lstStyle/>
          <a:p>
            <a:pPr marL="0" indent="0">
              <a:buNone/>
            </a:pPr>
            <a:endParaRPr lang="en-US" dirty="0"/>
          </a:p>
        </p:txBody>
      </p:sp>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976" y="1321703"/>
            <a:ext cx="3676642" cy="4787683"/>
          </a:xfrm>
          <a:prstGeom prst="rect">
            <a:avLst/>
          </a:prstGeom>
        </p:spPr>
      </p:pic>
    </p:spTree>
    <p:extLst>
      <p:ext uri="{BB962C8B-B14F-4D97-AF65-F5344CB8AC3E}">
        <p14:creationId xmlns:p14="http://schemas.microsoft.com/office/powerpoint/2010/main" val="9680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5334000" cy="770358"/>
          </a:xfrm>
        </p:spPr>
        <p:txBody>
          <a:bodyPr>
            <a:normAutofit/>
          </a:bodyPr>
          <a:lstStyle/>
          <a:p>
            <a:r>
              <a:rPr lang="en-US" sz="4400" b="1" i="0" dirty="0">
                <a:solidFill>
                  <a:srgbClr val="C00000"/>
                </a:solidFill>
                <a:latin typeface="+mn-lt"/>
                <a:cs typeface="Arial" panose="020B0604020202020204" pitchFamily="34" charset="0"/>
              </a:rPr>
              <a:t>Implementation</a:t>
            </a:r>
            <a:endParaRPr lang="en-US" sz="4400" dirty="0">
              <a:solidFill>
                <a:srgbClr val="C00000"/>
              </a:solidFill>
              <a:latin typeface="+mn-lt"/>
            </a:endParaRPr>
          </a:p>
        </p:txBody>
      </p:sp>
      <p:sp>
        <p:nvSpPr>
          <p:cNvPr id="3" name="TextBox 2"/>
          <p:cNvSpPr txBox="1"/>
          <p:nvPr/>
        </p:nvSpPr>
        <p:spPr>
          <a:xfrm>
            <a:off x="8134066" y="5786651"/>
            <a:ext cx="3343701" cy="369332"/>
          </a:xfrm>
          <a:prstGeom prst="rect">
            <a:avLst/>
          </a:prstGeom>
          <a:noFill/>
        </p:spPr>
        <p:txBody>
          <a:bodyPr wrap="square" rtlCol="0">
            <a:spAutoFit/>
          </a:bodyPr>
          <a:lstStyle/>
          <a:p>
            <a:r>
              <a:rPr lang="en-US" dirty="0" smtClean="0"/>
              <a:t>	</a:t>
            </a:r>
            <a:r>
              <a:rPr lang="en-US" dirty="0" err="1" smtClean="0"/>
              <a:t>Manoj</a:t>
            </a:r>
            <a:r>
              <a:rPr lang="en-US" dirty="0" smtClean="0"/>
              <a:t> Kumar Kotte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834" y="2021984"/>
            <a:ext cx="7727324" cy="3116686"/>
          </a:xfrm>
          <a:prstGeom prst="rect">
            <a:avLst/>
          </a:prstGeom>
        </p:spPr>
      </p:pic>
    </p:spTree>
    <p:extLst>
      <p:ext uri="{BB962C8B-B14F-4D97-AF65-F5344CB8AC3E}">
        <p14:creationId xmlns:p14="http://schemas.microsoft.com/office/powerpoint/2010/main" val="139018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9591822" cy="617958"/>
          </a:xfrm>
        </p:spPr>
        <p:txBody>
          <a:bodyPr>
            <a:noAutofit/>
          </a:bodyPr>
          <a:lstStyle/>
          <a:p>
            <a:r>
              <a:rPr lang="en-US" sz="4400" b="1" i="0" dirty="0">
                <a:solidFill>
                  <a:srgbClr val="C00000"/>
                </a:solidFill>
                <a:latin typeface="+mn-lt"/>
                <a:cs typeface="Arial" panose="020B0604020202020204" pitchFamily="34" charset="0"/>
              </a:rPr>
              <a:t>Conclusion: Lessons Learned </a:t>
            </a: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Team Management</a:t>
            </a:r>
          </a:p>
          <a:p>
            <a:r>
              <a:rPr lang="en-US" sz="2800" dirty="0">
                <a:solidFill>
                  <a:srgbClr val="002060"/>
                </a:solidFill>
                <a:latin typeface="Times New Roman" panose="02020603050405020304" pitchFamily="18" charset="0"/>
                <a:cs typeface="Times New Roman" panose="02020603050405020304" pitchFamily="18" charset="0"/>
              </a:rPr>
              <a:t>Time Management</a:t>
            </a:r>
          </a:p>
          <a:p>
            <a:r>
              <a:rPr lang="en-US" sz="2800" dirty="0">
                <a:solidFill>
                  <a:srgbClr val="002060"/>
                </a:solidFill>
                <a:latin typeface="Times New Roman" panose="02020603050405020304" pitchFamily="18" charset="0"/>
                <a:cs typeface="Times New Roman" panose="02020603050405020304" pitchFamily="18" charset="0"/>
              </a:rPr>
              <a:t>Documentation skills</a:t>
            </a:r>
          </a:p>
          <a:p>
            <a:r>
              <a:rPr lang="en-US" sz="2800" dirty="0">
                <a:solidFill>
                  <a:srgbClr val="002060"/>
                </a:solidFill>
                <a:latin typeface="Times New Roman" panose="02020603050405020304" pitchFamily="18" charset="0"/>
                <a:cs typeface="Times New Roman" panose="02020603050405020304" pitchFamily="18" charset="0"/>
              </a:rPr>
              <a:t>Swift Programming Language</a:t>
            </a:r>
          </a:p>
          <a:p>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419653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379612" cy="714940"/>
          </a:xfrm>
        </p:spPr>
        <p:txBody>
          <a:bodyPr>
            <a:noAutofit/>
          </a:bodyPr>
          <a:lstStyle/>
          <a:p>
            <a:pPr algn="l"/>
            <a:r>
              <a:rPr lang="en-US" sz="4400" b="1" i="0" dirty="0">
                <a:solidFill>
                  <a:srgbClr val="C00000"/>
                </a:solidFill>
                <a:latin typeface="+mn-lt"/>
                <a:cs typeface="Arial" panose="020B0604020202020204" pitchFamily="34" charset="0"/>
              </a:rPr>
              <a:t>Conclusion: Tasks accomplished</a:t>
            </a: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Designed ER Diagram</a:t>
            </a:r>
          </a:p>
          <a:p>
            <a:r>
              <a:rPr lang="en-US" sz="2800" dirty="0">
                <a:solidFill>
                  <a:srgbClr val="002060"/>
                </a:solidFill>
                <a:latin typeface="Times New Roman" panose="02020603050405020304" pitchFamily="18" charset="0"/>
                <a:cs typeface="Times New Roman" panose="02020603050405020304" pitchFamily="18" charset="0"/>
              </a:rPr>
              <a:t>Prototype Design of UI Screens</a:t>
            </a:r>
          </a:p>
          <a:p>
            <a:r>
              <a:rPr lang="en-US" sz="2800" dirty="0">
                <a:solidFill>
                  <a:srgbClr val="002060"/>
                </a:solidFill>
                <a:latin typeface="Times New Roman" panose="02020603050405020304" pitchFamily="18" charset="0"/>
                <a:cs typeface="Times New Roman" panose="02020603050405020304" pitchFamily="18" charset="0"/>
              </a:rPr>
              <a:t>Software Requirements Document</a:t>
            </a:r>
          </a:p>
          <a:p>
            <a:r>
              <a:rPr lang="en-US" sz="2800" dirty="0">
                <a:solidFill>
                  <a:srgbClr val="002060"/>
                </a:solidFill>
                <a:latin typeface="Times New Roman" panose="02020603050405020304" pitchFamily="18" charset="0"/>
                <a:cs typeface="Times New Roman" panose="02020603050405020304" pitchFamily="18" charset="0"/>
              </a:rPr>
              <a:t>UI Implementation for Admin </a:t>
            </a:r>
            <a:r>
              <a:rPr lang="en-US" sz="2800" dirty="0" smtClean="0">
                <a:solidFill>
                  <a:srgbClr val="002060"/>
                </a:solidFill>
                <a:latin typeface="Times New Roman" panose="02020603050405020304" pitchFamily="18" charset="0"/>
                <a:cs typeface="Times New Roman" panose="02020603050405020304" pitchFamily="18" charset="0"/>
              </a:rPr>
              <a:t>role</a:t>
            </a:r>
          </a:p>
          <a:p>
            <a:r>
              <a:rPr lang="en-US" sz="2800" dirty="0">
                <a:solidFill>
                  <a:srgbClr val="002060"/>
                </a:solidFill>
                <a:latin typeface="Times New Roman" panose="02020603050405020304" pitchFamily="18" charset="0"/>
                <a:cs typeface="Times New Roman" panose="02020603050405020304" pitchFamily="18" charset="0"/>
              </a:rPr>
              <a:t>UI Implementation for </a:t>
            </a:r>
            <a:r>
              <a:rPr lang="en-US" sz="2800" dirty="0" smtClean="0">
                <a:solidFill>
                  <a:srgbClr val="002060"/>
                </a:solidFill>
                <a:latin typeface="Times New Roman" panose="02020603050405020304" pitchFamily="18" charset="0"/>
                <a:cs typeface="Times New Roman" panose="02020603050405020304" pitchFamily="18" charset="0"/>
              </a:rPr>
              <a:t>User role</a:t>
            </a:r>
            <a:endParaRPr lang="en-US" sz="2800" dirty="0" smtClean="0">
              <a:solidFill>
                <a:srgbClr val="002060"/>
              </a:solidFill>
              <a:latin typeface="Times New Roman" panose="02020603050405020304" pitchFamily="18" charset="0"/>
              <a:cs typeface="Times New Roman" panose="02020603050405020304" pitchFamily="18" charset="0"/>
            </a:endParaRPr>
          </a:p>
          <a:p>
            <a:r>
              <a:rPr lang="en-US" sz="2800" dirty="0" smtClean="0">
                <a:solidFill>
                  <a:srgbClr val="002060"/>
                </a:solidFill>
                <a:latin typeface="Times New Roman" panose="02020603050405020304" pitchFamily="18" charset="0"/>
                <a:cs typeface="Times New Roman" panose="02020603050405020304" pitchFamily="18" charset="0"/>
              </a:rPr>
              <a:t>Register and Login Functionality</a:t>
            </a:r>
            <a:endParaRPr lang="en-US" sz="2800" dirty="0">
              <a:solidFill>
                <a:srgbClr val="002060"/>
              </a:solidFill>
              <a:latin typeface="Times New Roman" panose="02020603050405020304" pitchFamily="18" charset="0"/>
              <a:cs typeface="Times New Roman" panose="02020603050405020304" pitchFamily="18" charset="0"/>
            </a:endParaRPr>
          </a:p>
          <a:p>
            <a:endParaRPr lang="en-US" sz="2800" dirty="0" smtClean="0">
              <a:solidFill>
                <a:srgbClr val="00206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308785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14185" cy="714940"/>
          </a:xfrm>
        </p:spPr>
        <p:txBody>
          <a:bodyPr>
            <a:normAutofit/>
          </a:bodyPr>
          <a:lstStyle/>
          <a:p>
            <a:pPr algn="l"/>
            <a:r>
              <a:rPr lang="en-US" sz="4400" b="1" i="0" dirty="0">
                <a:solidFill>
                  <a:srgbClr val="C00000"/>
                </a:solidFill>
                <a:latin typeface="+mn-lt"/>
                <a:cs typeface="Arial" panose="020B0604020202020204" pitchFamily="34" charset="0"/>
              </a:rPr>
              <a:t>Conclusion: </a:t>
            </a:r>
            <a:r>
              <a:rPr lang="en-US" sz="4400" b="1" i="0" dirty="0" err="1" smtClean="0">
                <a:solidFill>
                  <a:srgbClr val="C00000"/>
                </a:solidFill>
                <a:latin typeface="+mn-lt"/>
                <a:cs typeface="Arial" panose="020B0604020202020204" pitchFamily="34" charset="0"/>
              </a:rPr>
              <a:t>ProBlems</a:t>
            </a:r>
            <a:r>
              <a:rPr lang="en-US" sz="4400" b="1" i="0" dirty="0" smtClean="0">
                <a:solidFill>
                  <a:srgbClr val="C00000"/>
                </a:solidFill>
                <a:latin typeface="+mn-lt"/>
                <a:cs typeface="Arial" panose="020B0604020202020204" pitchFamily="34" charset="0"/>
              </a:rPr>
              <a:t> faced</a:t>
            </a:r>
            <a:endParaRPr lang="en-US" sz="4400" b="1" i="0" dirty="0">
              <a:solidFill>
                <a:srgbClr val="C00000"/>
              </a:solidFill>
              <a:latin typeface="+mn-lt"/>
              <a:cs typeface="Arial" panose="020B0604020202020204" pitchFamily="34" charset="0"/>
            </a:endParaRP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smtClean="0">
                <a:solidFill>
                  <a:srgbClr val="002060"/>
                </a:solidFill>
                <a:latin typeface="Times New Roman" panose="02020603050405020304" pitchFamily="18" charset="0"/>
                <a:cs typeface="Times New Roman" panose="02020603050405020304" pitchFamily="18" charset="0"/>
              </a:rPr>
              <a:t>Connecting to the database</a:t>
            </a:r>
          </a:p>
          <a:p>
            <a:r>
              <a:rPr lang="en-US" sz="2800" dirty="0" smtClean="0">
                <a:solidFill>
                  <a:srgbClr val="002060"/>
                </a:solidFill>
                <a:latin typeface="Times New Roman" panose="02020603050405020304" pitchFamily="18" charset="0"/>
                <a:cs typeface="Times New Roman" panose="02020603050405020304" pitchFamily="18" charset="0"/>
              </a:rPr>
              <a:t>Retrieving from the database</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421181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53335" cy="576395"/>
          </a:xfrm>
        </p:spPr>
        <p:txBody>
          <a:bodyPr>
            <a:noAutofit/>
          </a:bodyPr>
          <a:lstStyle/>
          <a:p>
            <a:pPr algn="l"/>
            <a:r>
              <a:rPr lang="en-US" sz="4400" b="1" i="0" dirty="0">
                <a:solidFill>
                  <a:srgbClr val="C00000"/>
                </a:solidFill>
                <a:latin typeface="+mn-lt"/>
                <a:cs typeface="Arial" panose="020B0604020202020204" pitchFamily="34" charset="0"/>
              </a:rPr>
              <a:t>Conclusion: Issues to be addressed</a:t>
            </a: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Announcements should be displayed </a:t>
            </a:r>
          </a:p>
          <a:p>
            <a:r>
              <a:rPr lang="en-US" sz="2800" dirty="0">
                <a:solidFill>
                  <a:srgbClr val="002060"/>
                </a:solidFill>
                <a:latin typeface="Times New Roman" panose="02020603050405020304" pitchFamily="18" charset="0"/>
                <a:cs typeface="Times New Roman" panose="02020603050405020304" pitchFamily="18" charset="0"/>
              </a:rPr>
              <a:t>Shipping label should be </a:t>
            </a:r>
            <a:r>
              <a:rPr lang="en-US" sz="2800" dirty="0" smtClean="0">
                <a:solidFill>
                  <a:srgbClr val="002060"/>
                </a:solidFill>
                <a:latin typeface="Times New Roman" panose="02020603050405020304" pitchFamily="18" charset="0"/>
                <a:cs typeface="Times New Roman" panose="02020603050405020304" pitchFamily="18" charset="0"/>
              </a:rPr>
              <a:t>created</a:t>
            </a:r>
            <a:endParaRPr lang="en-US" sz="2800" dirty="0" smtClean="0">
              <a:solidFill>
                <a:srgbClr val="002060"/>
              </a:solidFill>
              <a:latin typeface="Times New Roman" panose="02020603050405020304" pitchFamily="18" charset="0"/>
              <a:cs typeface="Times New Roman" panose="02020603050405020304" pitchFamily="18" charset="0"/>
            </a:endParaRPr>
          </a:p>
          <a:p>
            <a:r>
              <a:rPr lang="en-US" sz="2800" dirty="0" smtClean="0">
                <a:solidFill>
                  <a:srgbClr val="002060"/>
                </a:solidFill>
                <a:latin typeface="Times New Roman" panose="02020603050405020304" pitchFamily="18" charset="0"/>
                <a:cs typeface="Times New Roman" panose="02020603050405020304" pitchFamily="18" charset="0"/>
              </a:rPr>
              <a:t>Able </a:t>
            </a:r>
            <a:r>
              <a:rPr lang="en-US" sz="2800" dirty="0">
                <a:solidFill>
                  <a:srgbClr val="002060"/>
                </a:solidFill>
                <a:latin typeface="Times New Roman" panose="02020603050405020304" pitchFamily="18" charset="0"/>
                <a:cs typeface="Times New Roman" panose="02020603050405020304" pitchFamily="18" charset="0"/>
              </a:rPr>
              <a:t>to cope with any future change in </a:t>
            </a:r>
            <a:r>
              <a:rPr lang="en-US" sz="2800" dirty="0" smtClean="0">
                <a:solidFill>
                  <a:srgbClr val="002060"/>
                </a:solidFill>
                <a:latin typeface="Times New Roman" panose="02020603050405020304" pitchFamily="18" charset="0"/>
                <a:cs typeface="Times New Roman" panose="02020603050405020304" pitchFamily="18" charset="0"/>
              </a:rPr>
              <a:t>requirements</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17527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308764" cy="659522"/>
          </a:xfrm>
        </p:spPr>
        <p:txBody>
          <a:bodyPr>
            <a:noAutofit/>
          </a:bodyPr>
          <a:lstStyle/>
          <a:p>
            <a:r>
              <a:rPr lang="en-US" sz="4800" b="1" i="0" dirty="0" smtClean="0">
                <a:solidFill>
                  <a:srgbClr val="C00000"/>
                </a:solidFill>
                <a:latin typeface="+mn-lt"/>
                <a:cs typeface="Arial" panose="020B0604020202020204" pitchFamily="34" charset="0"/>
              </a:rPr>
              <a:t>Outline </a:t>
            </a:r>
            <a:endParaRPr lang="en-US" sz="4800" b="1" i="0" dirty="0">
              <a:solidFill>
                <a:srgbClr val="C00000"/>
              </a:solidFill>
              <a:latin typeface="+mn-lt"/>
              <a:cs typeface="Arial" panose="020B0604020202020204" pitchFamily="34" charset="0"/>
            </a:endParaRPr>
          </a:p>
        </p:txBody>
      </p:sp>
      <p:sp>
        <p:nvSpPr>
          <p:cNvPr id="3" name="Content Placeholder 2"/>
          <p:cNvSpPr>
            <a:spLocks noGrp="1"/>
          </p:cNvSpPr>
          <p:nvPr>
            <p:ph idx="1"/>
          </p:nvPr>
        </p:nvSpPr>
        <p:spPr>
          <a:xfrm>
            <a:off x="886691" y="1506828"/>
            <a:ext cx="10086109" cy="4360572"/>
          </a:xfrm>
        </p:spPr>
        <p:txBody>
          <a:bodyPr/>
          <a:lstStyle/>
          <a:p>
            <a:r>
              <a:rPr lang="en-US" sz="2800" b="1" dirty="0">
                <a:solidFill>
                  <a:srgbClr val="002060"/>
                </a:solidFill>
                <a:latin typeface="Times New Roman" panose="02020603050405020304" pitchFamily="18" charset="0"/>
                <a:cs typeface="Times New Roman" panose="02020603050405020304" pitchFamily="18" charset="0"/>
              </a:rPr>
              <a:t>Introduction</a:t>
            </a:r>
          </a:p>
          <a:p>
            <a:r>
              <a:rPr lang="en-US" sz="2800" b="1" dirty="0">
                <a:solidFill>
                  <a:srgbClr val="002060"/>
                </a:solidFill>
                <a:latin typeface="Times New Roman" panose="02020603050405020304" pitchFamily="18" charset="0"/>
                <a:cs typeface="Times New Roman" panose="02020603050405020304" pitchFamily="18" charset="0"/>
              </a:rPr>
              <a:t>Requirements</a:t>
            </a:r>
          </a:p>
          <a:p>
            <a:r>
              <a:rPr lang="en-US" sz="2800" b="1" dirty="0">
                <a:solidFill>
                  <a:srgbClr val="002060"/>
                </a:solidFill>
                <a:latin typeface="Times New Roman" panose="02020603050405020304" pitchFamily="18" charset="0"/>
                <a:cs typeface="Times New Roman" panose="02020603050405020304" pitchFamily="18" charset="0"/>
              </a:rPr>
              <a:t>ER-Model</a:t>
            </a:r>
          </a:p>
          <a:p>
            <a:r>
              <a:rPr lang="en-US" sz="2800" b="1" dirty="0">
                <a:solidFill>
                  <a:srgbClr val="002060"/>
                </a:solidFill>
                <a:latin typeface="Times New Roman" panose="02020603050405020304" pitchFamily="18" charset="0"/>
                <a:cs typeface="Times New Roman" panose="02020603050405020304" pitchFamily="18" charset="0"/>
              </a:rPr>
              <a:t>Tools Required</a:t>
            </a:r>
          </a:p>
          <a:p>
            <a:r>
              <a:rPr lang="en-US" sz="2800" b="1" dirty="0">
                <a:solidFill>
                  <a:srgbClr val="002060"/>
                </a:solidFill>
                <a:latin typeface="Times New Roman" panose="02020603050405020304" pitchFamily="18" charset="0"/>
                <a:cs typeface="Times New Roman" panose="02020603050405020304" pitchFamily="18" charset="0"/>
              </a:rPr>
              <a:t>Prototype Design</a:t>
            </a:r>
          </a:p>
          <a:p>
            <a:r>
              <a:rPr lang="en-US" sz="2800" b="1" dirty="0">
                <a:solidFill>
                  <a:srgbClr val="002060"/>
                </a:solidFill>
                <a:latin typeface="Times New Roman" panose="02020603050405020304" pitchFamily="18" charset="0"/>
                <a:cs typeface="Times New Roman" panose="02020603050405020304" pitchFamily="18" charset="0"/>
              </a:rPr>
              <a:t>Implementation</a:t>
            </a:r>
          </a:p>
          <a:p>
            <a:r>
              <a:rPr lang="en-US" sz="2800" b="1" dirty="0" smtClean="0">
                <a:solidFill>
                  <a:srgbClr val="002060"/>
                </a:solidFill>
                <a:latin typeface="Times New Roman" panose="02020603050405020304" pitchFamily="18" charset="0"/>
                <a:cs typeface="Times New Roman" panose="02020603050405020304" pitchFamily="18" charset="0"/>
              </a:rPr>
              <a:t>Conclusion</a:t>
            </a:r>
            <a:endParaRPr lang="en-US" sz="2800" b="1" dirty="0">
              <a:solidFill>
                <a:srgbClr val="002060"/>
              </a:solidFill>
              <a:latin typeface="Times New Roman" panose="02020603050405020304" pitchFamily="18" charset="0"/>
              <a:cs typeface="Times New Roman" panose="02020603050405020304" pitchFamily="18" charset="0"/>
            </a:endParaRPr>
          </a:p>
          <a:p>
            <a:endParaRPr lang="en-US" b="1" dirty="0">
              <a:solidFill>
                <a:srgbClr val="002060"/>
              </a:solidFill>
            </a:endParaRPr>
          </a:p>
        </p:txBody>
      </p:sp>
    </p:spTree>
    <p:extLst>
      <p:ext uri="{BB962C8B-B14F-4D97-AF65-F5344CB8AC3E}">
        <p14:creationId xmlns:p14="http://schemas.microsoft.com/office/powerpoint/2010/main" val="334531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2" y="803564"/>
            <a:ext cx="5140036" cy="5386578"/>
          </a:xfrm>
          <a:prstGeom prst="rect">
            <a:avLst/>
          </a:prstGeom>
        </p:spPr>
      </p:pic>
    </p:spTree>
    <p:extLst>
      <p:ext uri="{BB962C8B-B14F-4D97-AF65-F5344CB8AC3E}">
        <p14:creationId xmlns:p14="http://schemas.microsoft.com/office/powerpoint/2010/main" val="8944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8" y="1572028"/>
            <a:ext cx="5627717" cy="3754743"/>
          </a:xfrm>
          <a:prstGeom prst="rect">
            <a:avLst/>
          </a:prstGeom>
        </p:spPr>
      </p:pic>
    </p:spTree>
    <p:extLst>
      <p:ext uri="{BB962C8B-B14F-4D97-AF65-F5344CB8AC3E}">
        <p14:creationId xmlns:p14="http://schemas.microsoft.com/office/powerpoint/2010/main" val="3062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534726"/>
            <a:ext cx="8150181" cy="823019"/>
          </a:xfrm>
        </p:spPr>
        <p:txBody>
          <a:bodyPr>
            <a:normAutofit/>
          </a:bodyPr>
          <a:lstStyle/>
          <a:p>
            <a:r>
              <a:rPr lang="en-US" sz="4400" b="1" i="0" dirty="0">
                <a:solidFill>
                  <a:schemeClr val="accent4">
                    <a:lumMod val="50000"/>
                  </a:schemeClr>
                </a:solidFill>
                <a:latin typeface="Arial" panose="020B0604020202020204" pitchFamily="34" charset="0"/>
                <a:cs typeface="Arial" panose="020B0604020202020204" pitchFamily="34" charset="0"/>
              </a:rPr>
              <a:t>TEAM MEMBERS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62453" y="2738692"/>
            <a:ext cx="1988820" cy="265176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399" y="1707523"/>
            <a:ext cx="1931829" cy="26468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057" y="2784412"/>
            <a:ext cx="1902176" cy="25603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215" y="1707523"/>
            <a:ext cx="1867437" cy="2646830"/>
          </a:xfrm>
          <a:prstGeom prst="rect">
            <a:avLst/>
          </a:prstGeom>
        </p:spPr>
      </p:pic>
      <p:sp>
        <p:nvSpPr>
          <p:cNvPr id="13" name="TextBox 12"/>
          <p:cNvSpPr txBox="1"/>
          <p:nvPr/>
        </p:nvSpPr>
        <p:spPr>
          <a:xfrm>
            <a:off x="1326524" y="4790941"/>
            <a:ext cx="1581407" cy="523220"/>
          </a:xfrm>
          <a:prstGeom prst="rect">
            <a:avLst/>
          </a:prstGeom>
          <a:noFill/>
        </p:spPr>
        <p:txBody>
          <a:bodyPr wrap="square" rtlCol="0">
            <a:spAutoFit/>
          </a:bodyPr>
          <a:lstStyle/>
          <a:p>
            <a:r>
              <a:rPr lang="en-US" sz="2800" b="1" dirty="0">
                <a:solidFill>
                  <a:srgbClr val="00B050"/>
                </a:solidFill>
              </a:rPr>
              <a:t>Sahithya</a:t>
            </a:r>
            <a:endParaRPr lang="en-US" sz="2400" b="1" dirty="0">
              <a:solidFill>
                <a:srgbClr val="00B050"/>
              </a:solidFill>
            </a:endParaRPr>
          </a:p>
        </p:txBody>
      </p:sp>
      <p:sp>
        <p:nvSpPr>
          <p:cNvPr id="14" name="TextBox 13"/>
          <p:cNvSpPr txBox="1"/>
          <p:nvPr/>
        </p:nvSpPr>
        <p:spPr>
          <a:xfrm>
            <a:off x="3438660" y="5100034"/>
            <a:ext cx="1803042" cy="1138773"/>
          </a:xfrm>
          <a:prstGeom prst="rect">
            <a:avLst/>
          </a:prstGeom>
          <a:noFill/>
        </p:spPr>
        <p:txBody>
          <a:bodyPr wrap="square" rtlCol="0">
            <a:spAutoFit/>
          </a:bodyPr>
          <a:lstStyle/>
          <a:p>
            <a:endParaRPr lang="en-US" sz="2000" b="1" dirty="0"/>
          </a:p>
          <a:p>
            <a:endParaRPr lang="en-US" sz="2000" b="1" dirty="0"/>
          </a:p>
          <a:p>
            <a:r>
              <a:rPr lang="en-US" sz="2800" b="1" dirty="0" err="1">
                <a:solidFill>
                  <a:srgbClr val="00B050"/>
                </a:solidFill>
              </a:rPr>
              <a:t>Jeevitha</a:t>
            </a:r>
            <a:endParaRPr lang="en-US" b="1" dirty="0">
              <a:solidFill>
                <a:srgbClr val="00B050"/>
              </a:solidFill>
            </a:endParaRPr>
          </a:p>
        </p:txBody>
      </p:sp>
      <p:sp>
        <p:nvSpPr>
          <p:cNvPr id="15" name="TextBox 14"/>
          <p:cNvSpPr txBox="1"/>
          <p:nvPr/>
        </p:nvSpPr>
        <p:spPr>
          <a:xfrm>
            <a:off x="5615189" y="4726545"/>
            <a:ext cx="1635617" cy="523220"/>
          </a:xfrm>
          <a:prstGeom prst="rect">
            <a:avLst/>
          </a:prstGeom>
          <a:noFill/>
        </p:spPr>
        <p:txBody>
          <a:bodyPr wrap="square" rtlCol="0">
            <a:spAutoFit/>
          </a:bodyPr>
          <a:lstStyle/>
          <a:p>
            <a:r>
              <a:rPr lang="en-US" sz="2800" b="1" dirty="0" err="1">
                <a:solidFill>
                  <a:srgbClr val="00B050"/>
                </a:solidFill>
              </a:rPr>
              <a:t>Meghana</a:t>
            </a:r>
            <a:endParaRPr lang="en-US" sz="2000" b="1" dirty="0">
              <a:solidFill>
                <a:srgbClr val="00B050"/>
              </a:solidFill>
            </a:endParaRPr>
          </a:p>
        </p:txBody>
      </p:sp>
      <p:sp>
        <p:nvSpPr>
          <p:cNvPr id="16" name="TextBox 15"/>
          <p:cNvSpPr txBox="1"/>
          <p:nvPr/>
        </p:nvSpPr>
        <p:spPr>
          <a:xfrm>
            <a:off x="7624293" y="5756856"/>
            <a:ext cx="1725769" cy="523220"/>
          </a:xfrm>
          <a:prstGeom prst="rect">
            <a:avLst/>
          </a:prstGeom>
          <a:noFill/>
        </p:spPr>
        <p:txBody>
          <a:bodyPr wrap="square" rtlCol="0">
            <a:spAutoFit/>
          </a:bodyPr>
          <a:lstStyle/>
          <a:p>
            <a:r>
              <a:rPr lang="en-US" sz="2800" b="1" dirty="0" err="1">
                <a:solidFill>
                  <a:srgbClr val="00B050"/>
                </a:solidFill>
              </a:rPr>
              <a:t>Manoj</a:t>
            </a:r>
            <a:endParaRPr lang="en-US" sz="2400" b="1" dirty="0">
              <a:solidFill>
                <a:srgbClr val="00B050"/>
              </a:solidFill>
            </a:endParaRPr>
          </a:p>
        </p:txBody>
      </p:sp>
      <p:sp>
        <p:nvSpPr>
          <p:cNvPr id="18" name="TextBox 17"/>
          <p:cNvSpPr txBox="1"/>
          <p:nvPr/>
        </p:nvSpPr>
        <p:spPr>
          <a:xfrm>
            <a:off x="10212946" y="4610637"/>
            <a:ext cx="1352282" cy="523220"/>
          </a:xfrm>
          <a:prstGeom prst="rect">
            <a:avLst/>
          </a:prstGeom>
          <a:noFill/>
        </p:spPr>
        <p:txBody>
          <a:bodyPr wrap="square" rtlCol="0">
            <a:spAutoFit/>
          </a:bodyPr>
          <a:lstStyle/>
          <a:p>
            <a:pPr algn="ctr"/>
            <a:r>
              <a:rPr lang="en-US" sz="2800" b="1" dirty="0">
                <a:solidFill>
                  <a:srgbClr val="00B050"/>
                </a:solidFill>
              </a:rPr>
              <a:t>Suneel</a:t>
            </a:r>
            <a:endParaRPr lang="en-US" sz="2000" b="1" dirty="0">
              <a:solidFill>
                <a:srgbClr val="00B050"/>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944" y="1953491"/>
            <a:ext cx="1911927" cy="2618510"/>
          </a:xfrm>
          <a:prstGeom prst="rect">
            <a:avLst/>
          </a:prstGeom>
        </p:spPr>
      </p:pic>
    </p:spTree>
    <p:extLst>
      <p:ext uri="{BB962C8B-B14F-4D97-AF65-F5344CB8AC3E}">
        <p14:creationId xmlns:p14="http://schemas.microsoft.com/office/powerpoint/2010/main" val="1961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4862945" cy="617958"/>
          </a:xfrm>
        </p:spPr>
        <p:txBody>
          <a:bodyPr>
            <a:noAutofit/>
          </a:bodyPr>
          <a:lstStyle/>
          <a:p>
            <a:r>
              <a:rPr lang="en-US" sz="4400" b="1" i="0" dirty="0">
                <a:solidFill>
                  <a:srgbClr val="C00000"/>
                </a:solidFill>
                <a:latin typeface="+mn-lt"/>
                <a:cs typeface="Arial" panose="020B0604020202020204" pitchFamily="34" charset="0"/>
              </a:rPr>
              <a:t>Introduction</a:t>
            </a:r>
          </a:p>
        </p:txBody>
      </p:sp>
      <p:sp>
        <p:nvSpPr>
          <p:cNvPr id="3" name="Content Placeholder 2"/>
          <p:cNvSpPr>
            <a:spLocks noGrp="1"/>
          </p:cNvSpPr>
          <p:nvPr>
            <p:ph idx="1"/>
          </p:nvPr>
        </p:nvSpPr>
        <p:spPr>
          <a:xfrm>
            <a:off x="817418" y="1403797"/>
            <a:ext cx="10155382"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What is Inventory??</a:t>
            </a:r>
          </a:p>
          <a:p>
            <a:r>
              <a:rPr lang="en-US" sz="2800" dirty="0">
                <a:solidFill>
                  <a:srgbClr val="002060"/>
                </a:solidFill>
                <a:latin typeface="Times New Roman" panose="02020603050405020304" pitchFamily="18" charset="0"/>
                <a:cs typeface="Times New Roman" panose="02020603050405020304" pitchFamily="18" charset="0"/>
              </a:rPr>
              <a:t>The project Inventory System is developed for an online store. These would take care of all the related products.</a:t>
            </a:r>
          </a:p>
          <a:p>
            <a:r>
              <a:rPr lang="en-US" sz="2800" dirty="0">
                <a:solidFill>
                  <a:srgbClr val="002060"/>
                </a:solidFill>
                <a:latin typeface="Times New Roman" panose="02020603050405020304" pitchFamily="18" charset="0"/>
                <a:cs typeface="Times New Roman" panose="02020603050405020304" pitchFamily="18" charset="0"/>
              </a:rPr>
              <a:t>This project enables to reduce the manpower and provides a clear view of the stock available.</a:t>
            </a:r>
          </a:p>
          <a:p>
            <a:r>
              <a:rPr lang="en-US" sz="2800" dirty="0">
                <a:solidFill>
                  <a:srgbClr val="002060"/>
                </a:solidFill>
                <a:latin typeface="Times New Roman" panose="02020603050405020304" pitchFamily="18" charset="0"/>
                <a:cs typeface="Times New Roman" panose="02020603050405020304" pitchFamily="18" charset="0"/>
              </a:rPr>
              <a:t>The main purpose of these inventory system is to increase the production during any season by having products in stock.</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972300" y="6057900"/>
            <a:ext cx="4735286" cy="369332"/>
          </a:xfrm>
          <a:prstGeom prst="rect">
            <a:avLst/>
          </a:prstGeom>
          <a:noFill/>
        </p:spPr>
        <p:txBody>
          <a:bodyPr wrap="square" rtlCol="0">
            <a:spAutoFit/>
          </a:bodyPr>
          <a:lstStyle/>
          <a:p>
            <a:r>
              <a:rPr lang="en-US" dirty="0"/>
              <a:t>     </a:t>
            </a:r>
            <a:r>
              <a:rPr lang="en-US" dirty="0" smtClean="0"/>
              <a:t>                                            </a:t>
            </a:r>
            <a:r>
              <a:rPr lang="en-US" dirty="0"/>
              <a:t>Sahithya Vuppala</a:t>
            </a:r>
          </a:p>
        </p:txBody>
      </p:sp>
    </p:spTree>
    <p:extLst>
      <p:ext uri="{BB962C8B-B14F-4D97-AF65-F5344CB8AC3E}">
        <p14:creationId xmlns:p14="http://schemas.microsoft.com/office/powerpoint/2010/main" val="31499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0" y="559678"/>
            <a:ext cx="4803820" cy="645667"/>
          </a:xfrm>
        </p:spPr>
        <p:txBody>
          <a:bodyPr>
            <a:noAutofit/>
          </a:bodyPr>
          <a:lstStyle/>
          <a:p>
            <a:r>
              <a:rPr lang="en-US" sz="4400" b="1" i="0" dirty="0">
                <a:solidFill>
                  <a:srgbClr val="C00000"/>
                </a:solidFill>
                <a:latin typeface="+mn-lt"/>
                <a:cs typeface="Arial" panose="020B0604020202020204" pitchFamily="34" charset="0"/>
              </a:rPr>
              <a:t>  Requirements</a:t>
            </a:r>
          </a:p>
        </p:txBody>
      </p:sp>
      <p:sp>
        <p:nvSpPr>
          <p:cNvPr id="3" name="Content Placeholder 2"/>
          <p:cNvSpPr>
            <a:spLocks noGrp="1"/>
          </p:cNvSpPr>
          <p:nvPr>
            <p:ph idx="1"/>
          </p:nvPr>
        </p:nvSpPr>
        <p:spPr>
          <a:xfrm>
            <a:off x="1066800" y="1403797"/>
            <a:ext cx="9906000" cy="4463603"/>
          </a:xfrm>
        </p:spPr>
        <p:txBody>
          <a:bodyPr>
            <a:no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Admin Role </a:t>
            </a:r>
          </a:p>
          <a:p>
            <a:r>
              <a:rPr lang="en-US" sz="2800" dirty="0">
                <a:solidFill>
                  <a:srgbClr val="002060"/>
                </a:solidFill>
                <a:latin typeface="Times New Roman" panose="02020603050405020304" pitchFamily="18" charset="0"/>
                <a:cs typeface="Times New Roman" panose="02020603050405020304" pitchFamily="18" charset="0"/>
              </a:rPr>
              <a:t>Able to announce how many items he needs at a time</a:t>
            </a:r>
          </a:p>
          <a:p>
            <a:r>
              <a:rPr lang="en-US" sz="2800" dirty="0">
                <a:solidFill>
                  <a:srgbClr val="002060"/>
                </a:solidFill>
                <a:latin typeface="Times New Roman" panose="02020603050405020304" pitchFamily="18" charset="0"/>
                <a:cs typeface="Times New Roman" panose="02020603050405020304" pitchFamily="18" charset="0"/>
              </a:rPr>
              <a:t>Also fix the price for each product </a:t>
            </a:r>
          </a:p>
          <a:p>
            <a:r>
              <a:rPr lang="en-US" sz="2800" dirty="0">
                <a:solidFill>
                  <a:srgbClr val="002060"/>
                </a:solidFill>
                <a:latin typeface="Times New Roman" panose="02020603050405020304" pitchFamily="18" charset="0"/>
                <a:cs typeface="Times New Roman" panose="02020603050405020304" pitchFamily="18" charset="0"/>
              </a:rPr>
              <a:t>Request of items should be shown in admin’s dashboard</a:t>
            </a:r>
          </a:p>
          <a:p>
            <a:r>
              <a:rPr lang="en-US" sz="2800" dirty="0">
                <a:solidFill>
                  <a:srgbClr val="002060"/>
                </a:solidFill>
                <a:latin typeface="Times New Roman" panose="02020603050405020304" pitchFamily="18" charset="0"/>
                <a:cs typeface="Times New Roman" panose="02020603050405020304" pitchFamily="18" charset="0"/>
              </a:rPr>
              <a:t>Need to upload a shipping label to the user </a:t>
            </a:r>
          </a:p>
          <a:p>
            <a:r>
              <a:rPr lang="en-US" sz="2800" dirty="0">
                <a:solidFill>
                  <a:srgbClr val="002060"/>
                </a:solidFill>
                <a:latin typeface="Times New Roman" panose="02020603050405020304" pitchFamily="18" charset="0"/>
                <a:cs typeface="Times New Roman" panose="02020603050405020304" pitchFamily="18" charset="0"/>
              </a:rPr>
              <a:t>When the product details are verified the payment will be </a:t>
            </a:r>
            <a:r>
              <a:rPr lang="en-US" sz="2800" dirty="0" smtClean="0">
                <a:solidFill>
                  <a:srgbClr val="002060"/>
                </a:solidFill>
                <a:latin typeface="Times New Roman" panose="02020603050405020304" pitchFamily="18" charset="0"/>
                <a:cs typeface="Times New Roman" panose="02020603050405020304" pitchFamily="18" charset="0"/>
              </a:rPr>
              <a:t>done</a:t>
            </a:r>
          </a:p>
          <a:p>
            <a:r>
              <a:rPr lang="en-US" sz="2800" dirty="0" smtClean="0">
                <a:solidFill>
                  <a:srgbClr val="002060"/>
                </a:solidFill>
                <a:latin typeface="Times New Roman" panose="02020603050405020304" pitchFamily="18" charset="0"/>
                <a:cs typeface="Times New Roman" panose="02020603050405020304" pitchFamily="18" charset="0"/>
              </a:rPr>
              <a:t>Guest approvals are accepted</a:t>
            </a:r>
            <a:r>
              <a:rPr lang="en-US" dirty="0" smtClean="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129253" y="5867400"/>
            <a:ext cx="3804557" cy="369332"/>
          </a:xfrm>
          <a:prstGeom prst="rect">
            <a:avLst/>
          </a:prstGeom>
          <a:noFill/>
        </p:spPr>
        <p:txBody>
          <a:bodyPr wrap="square" rtlCol="0">
            <a:spAutoFit/>
          </a:bodyPr>
          <a:lstStyle/>
          <a:p>
            <a:r>
              <a:rPr lang="en-US" dirty="0"/>
              <a:t>                              Sahithya Vuppala</a:t>
            </a:r>
          </a:p>
        </p:txBody>
      </p:sp>
    </p:spTree>
    <p:extLst>
      <p:ext uri="{BB962C8B-B14F-4D97-AF65-F5344CB8AC3E}">
        <p14:creationId xmlns:p14="http://schemas.microsoft.com/office/powerpoint/2010/main" val="322577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369122" cy="687231"/>
          </a:xfrm>
        </p:spPr>
        <p:txBody>
          <a:bodyPr>
            <a:noAutofit/>
          </a:bodyPr>
          <a:lstStyle/>
          <a:p>
            <a:r>
              <a:rPr lang="en-US" sz="4400" b="1" i="0" dirty="0">
                <a:solidFill>
                  <a:srgbClr val="C00000"/>
                </a:solidFill>
                <a:latin typeface="+mn-lt"/>
                <a:cs typeface="Arial" panose="020B0604020202020204" pitchFamily="34" charset="0"/>
              </a:rPr>
              <a:t>Requirements continued…</a:t>
            </a:r>
          </a:p>
        </p:txBody>
      </p:sp>
      <p:sp>
        <p:nvSpPr>
          <p:cNvPr id="3" name="Content Placeholder 2"/>
          <p:cNvSpPr>
            <a:spLocks noGrp="1"/>
          </p:cNvSpPr>
          <p:nvPr>
            <p:ph idx="1"/>
          </p:nvPr>
        </p:nvSpPr>
        <p:spPr>
          <a:xfrm>
            <a:off x="914400" y="1403797"/>
            <a:ext cx="10058400" cy="4463603"/>
          </a:xfrm>
        </p:spPr>
        <p:txBody>
          <a:bodyPr>
            <a:norm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Client Role</a:t>
            </a:r>
          </a:p>
          <a:p>
            <a:r>
              <a:rPr lang="en-US" sz="2800" dirty="0">
                <a:solidFill>
                  <a:srgbClr val="002060"/>
                </a:solidFill>
                <a:latin typeface="Times New Roman" panose="02020603050405020304" pitchFamily="18" charset="0"/>
                <a:cs typeface="Times New Roman" panose="02020603050405020304" pitchFamily="18" charset="0"/>
              </a:rPr>
              <a:t>Records numbers of items bought </a:t>
            </a:r>
          </a:p>
          <a:p>
            <a:r>
              <a:rPr lang="en-US" sz="2800" dirty="0">
                <a:solidFill>
                  <a:srgbClr val="002060"/>
                </a:solidFill>
                <a:latin typeface="Times New Roman" panose="02020603050405020304" pitchFamily="18" charset="0"/>
                <a:cs typeface="Times New Roman" panose="02020603050405020304" pitchFamily="18" charset="0"/>
              </a:rPr>
              <a:t>Asks admin for the shipping label</a:t>
            </a:r>
          </a:p>
          <a:p>
            <a:r>
              <a:rPr lang="en-US" sz="2800" dirty="0">
                <a:solidFill>
                  <a:srgbClr val="002060"/>
                </a:solidFill>
                <a:latin typeface="Times New Roman" panose="02020603050405020304" pitchFamily="18" charset="0"/>
                <a:cs typeface="Times New Roman" panose="02020603050405020304" pitchFamily="18" charset="0"/>
              </a:rPr>
              <a:t>User should view the shipping label uploaded by the admin</a:t>
            </a:r>
          </a:p>
          <a:p>
            <a:r>
              <a:rPr lang="en-US" sz="2800" dirty="0">
                <a:solidFill>
                  <a:srgbClr val="002060"/>
                </a:solidFill>
                <a:latin typeface="Times New Roman" panose="02020603050405020304" pitchFamily="18" charset="0"/>
                <a:cs typeface="Times New Roman" panose="02020603050405020304" pitchFamily="18" charset="0"/>
              </a:rPr>
              <a:t>User can download the shipping package and ship the package</a:t>
            </a:r>
          </a:p>
          <a:p>
            <a:r>
              <a:rPr lang="en-US" sz="2800" dirty="0">
                <a:solidFill>
                  <a:srgbClr val="002060"/>
                </a:solidFill>
                <a:latin typeface="Times New Roman" panose="02020603050405020304" pitchFamily="18" charset="0"/>
                <a:cs typeface="Times New Roman" panose="02020603050405020304" pitchFamily="18" charset="0"/>
              </a:rPr>
              <a:t>User need to upload the shipping receipt to the system  </a:t>
            </a:r>
          </a:p>
          <a:p>
            <a:endParaRPr lang="en-US" sz="2400" b="1" dirty="0">
              <a:solidFill>
                <a:schemeClr val="accent1"/>
              </a:solidFill>
            </a:endParaRPr>
          </a:p>
        </p:txBody>
      </p:sp>
      <p:sp>
        <p:nvSpPr>
          <p:cNvPr id="4" name="TextBox 3"/>
          <p:cNvSpPr txBox="1"/>
          <p:nvPr/>
        </p:nvSpPr>
        <p:spPr>
          <a:xfrm>
            <a:off x="7004957" y="5600700"/>
            <a:ext cx="4669972" cy="646331"/>
          </a:xfrm>
          <a:prstGeom prst="rect">
            <a:avLst/>
          </a:prstGeom>
          <a:noFill/>
        </p:spPr>
        <p:txBody>
          <a:bodyPr wrap="square" rtlCol="0">
            <a:spAutoFit/>
          </a:bodyPr>
          <a:lstStyle/>
          <a:p>
            <a:r>
              <a:rPr lang="en-US" dirty="0"/>
              <a:t>		</a:t>
            </a:r>
          </a:p>
          <a:p>
            <a:r>
              <a:rPr lang="en-US" dirty="0"/>
              <a:t>			Sahithya Vuppala</a:t>
            </a:r>
          </a:p>
        </p:txBody>
      </p:sp>
    </p:spTree>
    <p:extLst>
      <p:ext uri="{BB962C8B-B14F-4D97-AF65-F5344CB8AC3E}">
        <p14:creationId xmlns:p14="http://schemas.microsoft.com/office/powerpoint/2010/main" val="32308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8" y="559678"/>
            <a:ext cx="9240983" cy="714940"/>
          </a:xfrm>
        </p:spPr>
        <p:txBody>
          <a:bodyPr>
            <a:noAutofit/>
          </a:bodyPr>
          <a:lstStyle/>
          <a:p>
            <a:r>
              <a:rPr lang="en-US" sz="4400" b="1" i="0" dirty="0">
                <a:solidFill>
                  <a:srgbClr val="C00000"/>
                </a:solidFill>
                <a:latin typeface="Arial" panose="020B0604020202020204" pitchFamily="34" charset="0"/>
                <a:cs typeface="Arial" panose="020B0604020202020204" pitchFamily="34" charset="0"/>
              </a:rPr>
              <a:t>Requirements continued…</a:t>
            </a:r>
          </a:p>
        </p:txBody>
      </p:sp>
      <p:sp>
        <p:nvSpPr>
          <p:cNvPr id="3" name="Content Placeholder 2"/>
          <p:cNvSpPr>
            <a:spLocks noGrp="1"/>
          </p:cNvSpPr>
          <p:nvPr>
            <p:ph idx="1"/>
          </p:nvPr>
        </p:nvSpPr>
        <p:spPr>
          <a:xfrm>
            <a:off x="914400" y="1403797"/>
            <a:ext cx="10058400" cy="4463603"/>
          </a:xfrm>
        </p:spPr>
        <p:txBody>
          <a:bodyPr>
            <a:norm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Guest Role</a:t>
            </a:r>
          </a:p>
          <a:p>
            <a:r>
              <a:rPr lang="en-US" sz="2800" dirty="0">
                <a:solidFill>
                  <a:srgbClr val="002060"/>
                </a:solidFill>
                <a:latin typeface="Times New Roman" panose="02020603050405020304" pitchFamily="18" charset="0"/>
                <a:cs typeface="Times New Roman" panose="02020603050405020304" pitchFamily="18" charset="0"/>
              </a:rPr>
              <a:t>Asks Permission to continue as a user  </a:t>
            </a:r>
          </a:p>
          <a:p>
            <a:pPr marL="0" indent="0">
              <a:buNone/>
            </a:pPr>
            <a:endParaRPr lang="en-US" sz="2400" b="1" dirty="0">
              <a:solidFill>
                <a:schemeClr val="accent1"/>
              </a:solidFill>
            </a:endParaRPr>
          </a:p>
        </p:txBody>
      </p:sp>
      <p:sp>
        <p:nvSpPr>
          <p:cNvPr id="4" name="TextBox 3"/>
          <p:cNvSpPr txBox="1"/>
          <p:nvPr/>
        </p:nvSpPr>
        <p:spPr>
          <a:xfrm>
            <a:off x="7685710" y="5650577"/>
            <a:ext cx="4098471" cy="923330"/>
          </a:xfrm>
          <a:prstGeom prst="rect">
            <a:avLst/>
          </a:prstGeom>
          <a:noFill/>
        </p:spPr>
        <p:txBody>
          <a:bodyPr wrap="square" rtlCol="0">
            <a:spAutoFit/>
          </a:bodyPr>
          <a:lstStyle/>
          <a:p>
            <a:r>
              <a:rPr lang="en-US" dirty="0"/>
              <a:t>	      </a:t>
            </a:r>
          </a:p>
          <a:p>
            <a:r>
              <a:rPr lang="en-US" dirty="0"/>
              <a:t>	                     </a:t>
            </a:r>
            <a:r>
              <a:rPr lang="en-US" dirty="0" err="1"/>
              <a:t>Sahithya</a:t>
            </a:r>
            <a:r>
              <a:rPr lang="en-US" dirty="0"/>
              <a:t> </a:t>
            </a:r>
            <a:r>
              <a:rPr lang="en-US" dirty="0" err="1"/>
              <a:t>Vuppala</a:t>
            </a:r>
            <a:endParaRPr lang="en-US" dirty="0"/>
          </a:p>
          <a:p>
            <a:endParaRPr lang="en-US" dirty="0"/>
          </a:p>
        </p:txBody>
      </p:sp>
    </p:spTree>
    <p:extLst>
      <p:ext uri="{BB962C8B-B14F-4D97-AF65-F5344CB8AC3E}">
        <p14:creationId xmlns:p14="http://schemas.microsoft.com/office/powerpoint/2010/main" val="425623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750158" cy="507122"/>
          </a:xfrm>
        </p:spPr>
        <p:txBody>
          <a:bodyPr>
            <a:noAutofit/>
          </a:bodyPr>
          <a:lstStyle/>
          <a:p>
            <a:r>
              <a:rPr lang="en-US" sz="4400" b="1" i="0" dirty="0">
                <a:solidFill>
                  <a:srgbClr val="C00000"/>
                </a:solidFill>
                <a:latin typeface="+mn-lt"/>
                <a:cs typeface="Arial" panose="020B0604020202020204" pitchFamily="34" charset="0"/>
              </a:rPr>
              <a:t>ER-DIAGRAM</a:t>
            </a:r>
          </a:p>
        </p:txBody>
      </p:sp>
      <p:sp>
        <p:nvSpPr>
          <p:cNvPr id="5" name="TextBox 4"/>
          <p:cNvSpPr txBox="1"/>
          <p:nvPr/>
        </p:nvSpPr>
        <p:spPr>
          <a:xfrm>
            <a:off x="8213271" y="6155871"/>
            <a:ext cx="3396343" cy="369332"/>
          </a:xfrm>
          <a:prstGeom prst="rect">
            <a:avLst/>
          </a:prstGeom>
          <a:noFill/>
        </p:spPr>
        <p:txBody>
          <a:bodyPr wrap="square" rtlCol="0">
            <a:spAutoFit/>
          </a:bodyPr>
          <a:lstStyle/>
          <a:p>
            <a:r>
              <a:rPr lang="en-US" dirty="0"/>
              <a:t>	    </a:t>
            </a:r>
            <a:r>
              <a:rPr lang="en-US" dirty="0" err="1"/>
              <a:t>Jeevitha</a:t>
            </a:r>
            <a:r>
              <a:rPr lang="en-US" dirty="0"/>
              <a:t> </a:t>
            </a:r>
            <a:r>
              <a:rPr lang="en-US" dirty="0" err="1"/>
              <a:t>Kamatham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481" y="1230278"/>
            <a:ext cx="10092519" cy="5006749"/>
          </a:xfrm>
        </p:spPr>
      </p:pic>
    </p:spTree>
    <p:extLst>
      <p:ext uri="{BB962C8B-B14F-4D97-AF65-F5344CB8AC3E}">
        <p14:creationId xmlns:p14="http://schemas.microsoft.com/office/powerpoint/2010/main" val="262825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5173287" cy="645667"/>
          </a:xfrm>
        </p:spPr>
        <p:txBody>
          <a:bodyPr>
            <a:noAutofit/>
          </a:bodyPr>
          <a:lstStyle/>
          <a:p>
            <a:r>
              <a:rPr lang="en-US" sz="4400" b="1" i="0" dirty="0">
                <a:solidFill>
                  <a:srgbClr val="C00000"/>
                </a:solidFill>
                <a:latin typeface="+mn-lt"/>
                <a:cs typeface="Arial" panose="020B0604020202020204" pitchFamily="34" charset="0"/>
              </a:rPr>
              <a:t>Tools Required</a:t>
            </a:r>
          </a:p>
        </p:txBody>
      </p:sp>
      <p:sp>
        <p:nvSpPr>
          <p:cNvPr id="3" name="Content Placeholder 2"/>
          <p:cNvSpPr>
            <a:spLocks noGrp="1"/>
          </p:cNvSpPr>
          <p:nvPr>
            <p:ph idx="1"/>
          </p:nvPr>
        </p:nvSpPr>
        <p:spPr>
          <a:xfrm>
            <a:off x="900545" y="1403797"/>
            <a:ext cx="10072255" cy="4463603"/>
          </a:xfrm>
        </p:spPr>
        <p:txBody>
          <a:bodyPr>
            <a:normAutofit/>
          </a:bodyPr>
          <a:lstStyle/>
          <a:p>
            <a:r>
              <a:rPr lang="en-US" sz="2800" dirty="0">
                <a:solidFill>
                  <a:srgbClr val="002060"/>
                </a:solidFill>
                <a:latin typeface="Times New Roman" charset="0"/>
                <a:ea typeface="Times New Roman" charset="0"/>
                <a:cs typeface="Times New Roman" charset="0"/>
              </a:rPr>
              <a:t>Prototype Design        - </a:t>
            </a:r>
            <a:r>
              <a:rPr lang="en-US" sz="2600" dirty="0">
                <a:solidFill>
                  <a:srgbClr val="002060"/>
                </a:solidFill>
                <a:latin typeface="Times New Roman" charset="0"/>
                <a:ea typeface="Times New Roman" charset="0"/>
                <a:cs typeface="Times New Roman" charset="0"/>
              </a:rPr>
              <a:t>Just in mind</a:t>
            </a:r>
          </a:p>
          <a:p>
            <a:r>
              <a:rPr lang="en-US" sz="2800" dirty="0">
                <a:solidFill>
                  <a:srgbClr val="002060"/>
                </a:solidFill>
                <a:latin typeface="Times New Roman" charset="0"/>
                <a:ea typeface="Times New Roman" charset="0"/>
                <a:cs typeface="Times New Roman" charset="0"/>
              </a:rPr>
              <a:t>ER Diagram                - Visio</a:t>
            </a:r>
          </a:p>
          <a:p>
            <a:r>
              <a:rPr lang="en-US" sz="2800" dirty="0">
                <a:solidFill>
                  <a:srgbClr val="002060"/>
                </a:solidFill>
                <a:latin typeface="Times New Roman" charset="0"/>
                <a:ea typeface="Times New Roman" charset="0"/>
                <a:cs typeface="Times New Roman" charset="0"/>
              </a:rPr>
              <a:t>Database Connection  - </a:t>
            </a:r>
            <a:r>
              <a:rPr lang="en-US" sz="2800" dirty="0" smtClean="0">
                <a:solidFill>
                  <a:srgbClr val="002060"/>
                </a:solidFill>
                <a:latin typeface="Times New Roman" charset="0"/>
                <a:ea typeface="Times New Roman" charset="0"/>
                <a:cs typeface="Times New Roman" charset="0"/>
              </a:rPr>
              <a:t>Back4App</a:t>
            </a:r>
          </a:p>
          <a:p>
            <a:r>
              <a:rPr lang="en-US" sz="2800" dirty="0" smtClean="0">
                <a:solidFill>
                  <a:srgbClr val="002060"/>
                </a:solidFill>
                <a:latin typeface="Times New Roman" charset="0"/>
                <a:ea typeface="Times New Roman" charset="0"/>
                <a:cs typeface="Times New Roman" charset="0"/>
              </a:rPr>
              <a:t>Platform </a:t>
            </a:r>
            <a:r>
              <a:rPr lang="en-US" sz="2800" dirty="0">
                <a:solidFill>
                  <a:srgbClr val="002060"/>
                </a:solidFill>
                <a:latin typeface="Times New Roman" charset="0"/>
                <a:ea typeface="Times New Roman" charset="0"/>
                <a:cs typeface="Times New Roman" charset="0"/>
              </a:rPr>
              <a:t>Platform       - </a:t>
            </a:r>
            <a:r>
              <a:rPr lang="en-US" sz="2800" dirty="0" err="1">
                <a:solidFill>
                  <a:srgbClr val="002060"/>
                </a:solidFill>
                <a:latin typeface="Times New Roman" charset="0"/>
                <a:ea typeface="Times New Roman" charset="0"/>
                <a:cs typeface="Times New Roman" charset="0"/>
              </a:rPr>
              <a:t>Xcode</a:t>
            </a:r>
            <a:endParaRPr lang="en-US" sz="2800" dirty="0">
              <a:solidFill>
                <a:srgbClr val="002060"/>
              </a:solidFill>
              <a:latin typeface="Times New Roman" charset="0"/>
              <a:ea typeface="Times New Roman" charset="0"/>
              <a:cs typeface="Times New Roman" charset="0"/>
            </a:endParaRPr>
          </a:p>
          <a:p>
            <a:endParaRPr lang="en-US" sz="2800" dirty="0">
              <a:solidFill>
                <a:srgbClr val="0070C0"/>
              </a:solidFill>
              <a:latin typeface="Times New Roman" charset="0"/>
              <a:ea typeface="Times New Roman" charset="0"/>
              <a:cs typeface="Times New Roman" charset="0"/>
            </a:endParaRPr>
          </a:p>
        </p:txBody>
      </p:sp>
      <p:sp>
        <p:nvSpPr>
          <p:cNvPr id="4" name="TextBox 3"/>
          <p:cNvSpPr txBox="1"/>
          <p:nvPr/>
        </p:nvSpPr>
        <p:spPr>
          <a:xfrm>
            <a:off x="8311243" y="6188529"/>
            <a:ext cx="3347357" cy="369332"/>
          </a:xfrm>
          <a:prstGeom prst="rect">
            <a:avLst/>
          </a:prstGeom>
          <a:noFill/>
        </p:spPr>
        <p:txBody>
          <a:bodyPr wrap="square" rtlCol="0">
            <a:spAutoFit/>
          </a:bodyPr>
          <a:lstStyle/>
          <a:p>
            <a:r>
              <a:rPr lang="en-US" dirty="0"/>
              <a:t>	</a:t>
            </a:r>
            <a:r>
              <a:rPr lang="en-US" dirty="0" err="1"/>
              <a:t>Jeevitha</a:t>
            </a:r>
            <a:r>
              <a:rPr lang="en-US" dirty="0"/>
              <a:t> </a:t>
            </a:r>
            <a:r>
              <a:rPr lang="en-US" dirty="0" err="1"/>
              <a:t>Kamatham</a:t>
            </a:r>
            <a:endParaRPr lang="en-US" dirty="0"/>
          </a:p>
        </p:txBody>
      </p:sp>
    </p:spTree>
    <p:extLst>
      <p:ext uri="{BB962C8B-B14F-4D97-AF65-F5344CB8AC3E}">
        <p14:creationId xmlns:p14="http://schemas.microsoft.com/office/powerpoint/2010/main" val="355940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 and fitness presentation (widescreen)</Template>
  <TotalTime>0</TotalTime>
  <Words>463</Words>
  <Application>Microsoft Office PowerPoint</Application>
  <PresentationFormat>Widescreen</PresentationFormat>
  <Paragraphs>124</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Health Fitness 16x9</vt:lpstr>
      <vt:lpstr>     VISION QUEST </vt:lpstr>
      <vt:lpstr>TEAM MEMBERS</vt:lpstr>
      <vt:lpstr>Outline </vt:lpstr>
      <vt:lpstr>Introduction</vt:lpstr>
      <vt:lpstr>  Requirements</vt:lpstr>
      <vt:lpstr>Requirements continued…</vt:lpstr>
      <vt:lpstr>Requirements continued…</vt:lpstr>
      <vt:lpstr>ER-DIAGRAM</vt:lpstr>
      <vt:lpstr>Tools Required</vt:lpstr>
      <vt:lpstr>Prototypes </vt:lpstr>
      <vt:lpstr>Prototypes </vt:lpstr>
      <vt:lpstr>Prototypes continued……</vt:lpstr>
      <vt:lpstr>Prototypes continued……</vt:lpstr>
      <vt:lpstr>Prototypes continued……</vt:lpstr>
      <vt:lpstr>Prototypes continued……</vt:lpstr>
      <vt:lpstr>Prototypes continued……</vt:lpstr>
      <vt:lpstr>Prototypes continued……</vt:lpstr>
      <vt:lpstr>Prototypes continued……</vt:lpstr>
      <vt:lpstr>Prototypes continued……</vt:lpstr>
      <vt:lpstr>Prototypes continued……</vt:lpstr>
      <vt:lpstr>Prototypes continued……</vt:lpstr>
      <vt:lpstr>Prototypes continued……</vt:lpstr>
      <vt:lpstr>Prototypes continued……</vt:lpstr>
      <vt:lpstr>Prototypes continued……</vt:lpstr>
      <vt:lpstr>Implementation</vt:lpstr>
      <vt:lpstr>Conclusion: Lessons Learned </vt:lpstr>
      <vt:lpstr>Conclusion: Tasks accomplished</vt:lpstr>
      <vt:lpstr>Conclusion: ProBlems faced</vt:lpstr>
      <vt:lpstr>Conclusion: Issues to be addressed</vt:lpstr>
      <vt:lpstr>PowerPoint Presentation</vt:lpstr>
      <vt:lpstr>PowerPoint Presentation</vt:lpstr>
      <vt:lpstr>TEAM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2016-12-15T04:06:02Z</dcterms:created>
  <dcterms:modified xsi:type="dcterms:W3CDTF">2016-12-15T06:12:04Z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