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5"/>
  </p:notesMasterIdLst>
  <p:handoutMasterIdLst>
    <p:handoutMasterId r:id="rId16"/>
  </p:handoutMasterIdLst>
  <p:sldIdLst>
    <p:sldId id="262" r:id="rId3"/>
    <p:sldId id="279" r:id="rId4"/>
    <p:sldId id="280" r:id="rId5"/>
    <p:sldId id="281" r:id="rId6"/>
    <p:sldId id="282" r:id="rId7"/>
    <p:sldId id="286" r:id="rId8"/>
    <p:sldId id="303" r:id="rId9"/>
    <p:sldId id="302" r:id="rId10"/>
    <p:sldId id="306" r:id="rId11"/>
    <p:sldId id="307" r:id="rId12"/>
    <p:sldId id="308" r:id="rId13"/>
    <p:sldId id="31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34" autoAdjust="0"/>
  </p:normalViewPr>
  <p:slideViewPr>
    <p:cSldViewPr snapToGrid="0">
      <p:cViewPr varScale="1">
        <p:scale>
          <a:sx n="69" d="100"/>
          <a:sy n="69" d="100"/>
        </p:scale>
        <p:origin x="90" y="186"/>
      </p:cViewPr>
      <p:guideLst>
        <p:guide pos="3840"/>
        <p:guide orient="horz" pos="2160"/>
      </p:guideLst>
    </p:cSldViewPr>
  </p:slideViewPr>
  <p:notesTextViewPr>
    <p:cViewPr>
      <p:scale>
        <a:sx n="1" d="1"/>
        <a:sy n="1" d="1"/>
      </p:scale>
      <p:origin x="0" y="0"/>
    </p:cViewPr>
  </p:notesTextViewPr>
  <p:notesViewPr>
    <p:cSldViewPr snapToGrid="0"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12-15T10:00:38.960" idx="1">
    <p:pos x="10" y="10"/>
    <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4/4/2017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4/4/2017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project helps a businessman to manage his/her online store. Our project addresses the problem that the physical stores usually face like they have restrictions on the number of products one can buy at most during sale time. The owner hires users based on his requirements and the user get the product for the lowest price and gets a profit.</a:t>
            </a:r>
          </a:p>
          <a:p>
            <a:endParaRPr lang="en-US" dirty="0"/>
          </a:p>
        </p:txBody>
      </p:sp>
      <p:sp>
        <p:nvSpPr>
          <p:cNvPr id="4" name="Slide Number Placeholder 3"/>
          <p:cNvSpPr>
            <a:spLocks noGrp="1"/>
          </p:cNvSpPr>
          <p:nvPr>
            <p:ph type="sldNum" sz="quarter" idx="10"/>
          </p:nvPr>
        </p:nvSpPr>
        <p:spPr/>
        <p:txBody>
          <a:bodyPr/>
          <a:lstStyle/>
          <a:p>
            <a:fld id="{7963131A-6CEA-4D50-AC56-5F6817DF92EC}" type="slidenum">
              <a:rPr lang="en-US" smtClean="0"/>
              <a:t>4</a:t>
            </a:fld>
            <a:endParaRPr lang="en-US"/>
          </a:p>
        </p:txBody>
      </p:sp>
    </p:spTree>
    <p:extLst>
      <p:ext uri="{BB962C8B-B14F-4D97-AF65-F5344CB8AC3E}">
        <p14:creationId xmlns:p14="http://schemas.microsoft.com/office/powerpoint/2010/main" val="2837019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00200"/>
            <a:ext cx="10515600" cy="2240280"/>
          </a:xfrm>
        </p:spPr>
        <p:txBody>
          <a:bodyPr anchor="b">
            <a:normAutofit/>
          </a:bodyPr>
          <a:lstStyle>
            <a:lvl1pPr algn="ctr">
              <a:defRPr sz="44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8532813" y="1714500"/>
            <a:ext cx="3125787" cy="2877260"/>
          </a:xfrm>
        </p:spPr>
        <p:txBody>
          <a:bodyPr anchor="b">
            <a:normAutofit/>
          </a:bodyPr>
          <a:lstStyle>
            <a:lvl1pPr>
              <a:defRPr sz="3000">
                <a:solidFill>
                  <a:schemeClr val="bg1"/>
                </a:solidFill>
              </a:defRPr>
            </a:lvl1pPr>
          </a:lstStyle>
          <a:p>
            <a:r>
              <a:rPr lang="en-US" smtClean="0"/>
              <a:t>Click to edit Master title style</a:t>
            </a:r>
            <a:endParaRPr lang="en-US"/>
          </a:p>
        </p:txBody>
      </p:sp>
      <p:sp>
        <p:nvSpPr>
          <p:cNvPr id="6" name="Picture Placeholder 2"/>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200"/>
            <a:ext cx="7048500" cy="5719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115656"/>
            <a:ext cx="11125200" cy="914400"/>
          </a:xfrm>
        </p:spPr>
        <p:txBody>
          <a:bodyPr anchor="b">
            <a:normAutofit/>
          </a:bodyPr>
          <a:lstStyle>
            <a:lvl1pPr algn="ctr">
              <a:defRPr sz="4400" spc="-50"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9" name="Picture Placeholder 2"/>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3" name="Picture Placeholder 2"/>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4" name="Picture Placeholder 2"/>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514600"/>
            <a:ext cx="10515600" cy="2743200"/>
          </a:xfrm>
        </p:spPr>
        <p:txBody>
          <a:bodyPr anchor="b">
            <a:normAutofit/>
          </a:bodyPr>
          <a:lstStyle>
            <a:lvl1pPr algn="ctr">
              <a:defRPr sz="4400" spc="-50" baseline="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0" y="5257800"/>
            <a:ext cx="10515600" cy="914400"/>
          </a:xfrm>
        </p:spPr>
        <p:txBody>
          <a:bodyPr>
            <a:normAutofit/>
          </a:bodyPr>
          <a:lstStyle>
            <a:lvl1pPr marL="0" indent="0" algn="ctr">
              <a:spcBef>
                <a:spcPts val="0"/>
              </a:spcBef>
              <a:buNone/>
              <a:defRPr sz="2000" cap="all" spc="50"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4/4/2017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714498"/>
            <a:ext cx="3506788" cy="2880360"/>
          </a:xfrm>
        </p:spPr>
        <p:txBody>
          <a:bodyPr anchor="b">
            <a:normAutofit/>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583680"/>
            <a:ext cx="12192000"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800">
                <a:solidFill>
                  <a:schemeClr val="bg1"/>
                </a:solidFill>
              </a:defRPr>
            </a:lvl1pPr>
          </a:lstStyle>
          <a:p>
            <a:fld id="{37CC0096-1860-4642-9CD2-0079EA5E7CD1}" type="datetimeFigureOut">
              <a:rPr lang="en-US" smtClean="0"/>
              <a:pPr/>
              <a:t>4/4/2017</a:t>
            </a:fld>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800">
                <a:solidFill>
                  <a:schemeClr val="bg1"/>
                </a:solidFill>
              </a:defRPr>
            </a:lvl1pPr>
          </a:lstStyle>
          <a:p>
            <a:endParaRPr lang="en-US" dirty="0"/>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8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cap="all" baseline="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70764"/>
            <a:ext cx="11125200" cy="959291"/>
          </a:xfrm>
        </p:spPr>
        <p:txBody>
          <a:bodyPr>
            <a:normAutofit fontScale="90000"/>
          </a:bodyPr>
          <a:lstStyle/>
          <a:p>
            <a:r>
              <a:rPr lang="en-US" sz="7200" b="1" dirty="0" smtClean="0">
                <a:solidFill>
                  <a:schemeClr val="accent4">
                    <a:lumMod val="50000"/>
                  </a:schemeClr>
                </a:solidFill>
              </a:rPr>
              <a:t/>
            </a:r>
            <a:br>
              <a:rPr lang="en-US" sz="7200" b="1" dirty="0" smtClean="0">
                <a:solidFill>
                  <a:schemeClr val="accent4">
                    <a:lumMod val="50000"/>
                  </a:schemeClr>
                </a:solidFill>
              </a:rPr>
            </a:br>
            <a:r>
              <a:rPr lang="en-US" sz="7200" b="1" dirty="0">
                <a:solidFill>
                  <a:schemeClr val="accent4">
                    <a:lumMod val="50000"/>
                  </a:schemeClr>
                </a:solidFill>
              </a:rPr>
              <a:t/>
            </a:r>
            <a:br>
              <a:rPr lang="en-US" sz="7200" b="1" dirty="0">
                <a:solidFill>
                  <a:schemeClr val="accent4">
                    <a:lumMod val="50000"/>
                  </a:schemeClr>
                </a:solidFill>
              </a:rPr>
            </a:br>
            <a:r>
              <a:rPr lang="en-US" sz="7200" b="1" dirty="0" smtClean="0">
                <a:solidFill>
                  <a:schemeClr val="accent4">
                    <a:lumMod val="50000"/>
                  </a:schemeClr>
                </a:solidFill>
              </a:rPr>
              <a:t/>
            </a:r>
            <a:br>
              <a:rPr lang="en-US" sz="7200" b="1" dirty="0" smtClean="0">
                <a:solidFill>
                  <a:schemeClr val="accent4">
                    <a:lumMod val="50000"/>
                  </a:schemeClr>
                </a:solidFill>
              </a:rPr>
            </a:br>
            <a:r>
              <a:rPr lang="en-US" sz="7200" b="1" dirty="0">
                <a:solidFill>
                  <a:schemeClr val="accent4">
                    <a:lumMod val="50000"/>
                  </a:schemeClr>
                </a:solidFill>
              </a:rPr>
              <a:t> </a:t>
            </a:r>
            <a:r>
              <a:rPr lang="en-US" sz="7200" b="1" dirty="0" smtClean="0">
                <a:solidFill>
                  <a:schemeClr val="accent4">
                    <a:lumMod val="50000"/>
                  </a:schemeClr>
                </a:solidFill>
              </a:rPr>
              <a:t> VISION QUEST </a:t>
            </a:r>
            <a:endParaRPr lang="en-US" sz="7200" b="1" dirty="0">
              <a:solidFill>
                <a:schemeClr val="accent4">
                  <a:lumMod val="5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419600" cy="472636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910" y="0"/>
            <a:ext cx="4059382" cy="4682836"/>
          </a:xfrm>
          <a:prstGeom prst="rect">
            <a:avLst/>
          </a:prstGeom>
        </p:spPr>
      </p:pic>
      <p:pic>
        <p:nvPicPr>
          <p:cNvPr id="17" name="Picture Placeholder 16"/>
          <p:cNvPicPr>
            <a:picLocks noGrp="1" noChangeAspect="1"/>
          </p:cNvPicPr>
          <p:nvPr>
            <p:ph type="pic" idx="11"/>
          </p:nvPr>
        </p:nvPicPr>
        <p:blipFill>
          <a:blip r:embed="rId4">
            <a:extLst>
              <a:ext uri="{28A0092B-C50C-407E-A947-70E740481C1C}">
                <a14:useLocalDpi xmlns:a14="http://schemas.microsoft.com/office/drawing/2010/main" val="0"/>
              </a:ext>
            </a:extLst>
          </a:blip>
          <a:srcRect l="7611" r="7611"/>
          <a:stretch>
            <a:fillRect/>
          </a:stretch>
        </p:blipFill>
        <p:spPr>
          <a:xfrm>
            <a:off x="8321040" y="0"/>
            <a:ext cx="4023360" cy="4745736"/>
          </a:xfrm>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092" y="803564"/>
            <a:ext cx="5140036" cy="5386578"/>
          </a:xfrm>
          <a:prstGeom prst="rect">
            <a:avLst/>
          </a:prstGeom>
        </p:spPr>
      </p:pic>
    </p:spTree>
    <p:extLst>
      <p:ext uri="{BB962C8B-B14F-4D97-AF65-F5344CB8AC3E}">
        <p14:creationId xmlns:p14="http://schemas.microsoft.com/office/powerpoint/2010/main" val="89449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018" y="1572028"/>
            <a:ext cx="5627717" cy="3754743"/>
          </a:xfrm>
          <a:prstGeom prst="rect">
            <a:avLst/>
          </a:prstGeom>
        </p:spPr>
      </p:pic>
    </p:spTree>
    <p:extLst>
      <p:ext uri="{BB962C8B-B14F-4D97-AF65-F5344CB8AC3E}">
        <p14:creationId xmlns:p14="http://schemas.microsoft.com/office/powerpoint/2010/main" val="3062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534726"/>
            <a:ext cx="8150181" cy="823019"/>
          </a:xfrm>
        </p:spPr>
        <p:txBody>
          <a:bodyPr>
            <a:normAutofit/>
          </a:bodyPr>
          <a:lstStyle/>
          <a:p>
            <a:r>
              <a:rPr lang="en-US" sz="4400" b="1" i="0" dirty="0">
                <a:solidFill>
                  <a:schemeClr val="accent4">
                    <a:lumMod val="50000"/>
                  </a:schemeClr>
                </a:solidFill>
                <a:latin typeface="Arial" panose="020B0604020202020204" pitchFamily="34" charset="0"/>
                <a:cs typeface="Arial" panose="020B0604020202020204" pitchFamily="34" charset="0"/>
              </a:rPr>
              <a:t>TEAM MEMBERS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36155" y="2738692"/>
            <a:ext cx="1988820" cy="2651760"/>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3399" y="1707523"/>
            <a:ext cx="1931829" cy="264683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90057" y="2784412"/>
            <a:ext cx="1902176" cy="2560320"/>
          </a:xfrm>
          <a:prstGeom prst="rect">
            <a:avLst/>
          </a:prstGeom>
        </p:spPr>
      </p:pic>
      <p:sp>
        <p:nvSpPr>
          <p:cNvPr id="13" name="TextBox 12"/>
          <p:cNvSpPr txBox="1"/>
          <p:nvPr/>
        </p:nvSpPr>
        <p:spPr>
          <a:xfrm>
            <a:off x="1326524" y="4790941"/>
            <a:ext cx="1581407" cy="523220"/>
          </a:xfrm>
          <a:prstGeom prst="rect">
            <a:avLst/>
          </a:prstGeom>
          <a:noFill/>
        </p:spPr>
        <p:txBody>
          <a:bodyPr wrap="square" rtlCol="0">
            <a:spAutoFit/>
          </a:bodyPr>
          <a:lstStyle/>
          <a:p>
            <a:r>
              <a:rPr lang="en-US" sz="2800" b="1" dirty="0">
                <a:solidFill>
                  <a:srgbClr val="00B050"/>
                </a:solidFill>
              </a:rPr>
              <a:t>Sahithya</a:t>
            </a:r>
            <a:endParaRPr lang="en-US" sz="2400" b="1" dirty="0">
              <a:solidFill>
                <a:srgbClr val="00B050"/>
              </a:solidFill>
            </a:endParaRPr>
          </a:p>
        </p:txBody>
      </p:sp>
      <p:sp>
        <p:nvSpPr>
          <p:cNvPr id="14" name="TextBox 13"/>
          <p:cNvSpPr txBox="1"/>
          <p:nvPr/>
        </p:nvSpPr>
        <p:spPr>
          <a:xfrm>
            <a:off x="3438660" y="5100034"/>
            <a:ext cx="1803042" cy="1138773"/>
          </a:xfrm>
          <a:prstGeom prst="rect">
            <a:avLst/>
          </a:prstGeom>
          <a:noFill/>
        </p:spPr>
        <p:txBody>
          <a:bodyPr wrap="square" rtlCol="0">
            <a:spAutoFit/>
          </a:bodyPr>
          <a:lstStyle/>
          <a:p>
            <a:endParaRPr lang="en-US" sz="2000" b="1" dirty="0"/>
          </a:p>
          <a:p>
            <a:endParaRPr lang="en-US" sz="2000" b="1" dirty="0"/>
          </a:p>
          <a:p>
            <a:r>
              <a:rPr lang="en-US" sz="2800" b="1" dirty="0" err="1">
                <a:solidFill>
                  <a:srgbClr val="00B050"/>
                </a:solidFill>
              </a:rPr>
              <a:t>Jeevitha</a:t>
            </a:r>
            <a:endParaRPr lang="en-US" b="1" dirty="0">
              <a:solidFill>
                <a:srgbClr val="00B050"/>
              </a:solidFill>
            </a:endParaRPr>
          </a:p>
        </p:txBody>
      </p:sp>
      <p:sp>
        <p:nvSpPr>
          <p:cNvPr id="15" name="TextBox 14"/>
          <p:cNvSpPr txBox="1"/>
          <p:nvPr/>
        </p:nvSpPr>
        <p:spPr>
          <a:xfrm>
            <a:off x="5615189" y="4726545"/>
            <a:ext cx="1635617" cy="523220"/>
          </a:xfrm>
          <a:prstGeom prst="rect">
            <a:avLst/>
          </a:prstGeom>
          <a:noFill/>
        </p:spPr>
        <p:txBody>
          <a:bodyPr wrap="square" rtlCol="0">
            <a:spAutoFit/>
          </a:bodyPr>
          <a:lstStyle/>
          <a:p>
            <a:r>
              <a:rPr lang="en-US" sz="2800" b="1" dirty="0" err="1">
                <a:solidFill>
                  <a:srgbClr val="00B050"/>
                </a:solidFill>
              </a:rPr>
              <a:t>Meghana</a:t>
            </a:r>
            <a:endParaRPr lang="en-US" sz="2000" b="1" dirty="0">
              <a:solidFill>
                <a:srgbClr val="00B050"/>
              </a:solidFill>
            </a:endParaRPr>
          </a:p>
        </p:txBody>
      </p:sp>
      <p:sp>
        <p:nvSpPr>
          <p:cNvPr id="16" name="TextBox 15"/>
          <p:cNvSpPr txBox="1"/>
          <p:nvPr/>
        </p:nvSpPr>
        <p:spPr>
          <a:xfrm>
            <a:off x="7624293" y="5756856"/>
            <a:ext cx="1725769" cy="523220"/>
          </a:xfrm>
          <a:prstGeom prst="rect">
            <a:avLst/>
          </a:prstGeom>
          <a:noFill/>
        </p:spPr>
        <p:txBody>
          <a:bodyPr wrap="square" rtlCol="0">
            <a:spAutoFit/>
          </a:bodyPr>
          <a:lstStyle/>
          <a:p>
            <a:r>
              <a:rPr lang="en-US" sz="2800" b="1" dirty="0" err="1">
                <a:solidFill>
                  <a:srgbClr val="00B050"/>
                </a:solidFill>
              </a:rPr>
              <a:t>Manoj</a:t>
            </a:r>
            <a:endParaRPr lang="en-US" sz="2400" b="1" dirty="0">
              <a:solidFill>
                <a:srgbClr val="00B050"/>
              </a:solidFill>
            </a:endParaRPr>
          </a:p>
        </p:txBody>
      </p:sp>
      <p:sp>
        <p:nvSpPr>
          <p:cNvPr id="18" name="TextBox 17"/>
          <p:cNvSpPr txBox="1"/>
          <p:nvPr/>
        </p:nvSpPr>
        <p:spPr>
          <a:xfrm>
            <a:off x="10212946" y="4610637"/>
            <a:ext cx="1352282" cy="523220"/>
          </a:xfrm>
          <a:prstGeom prst="rect">
            <a:avLst/>
          </a:prstGeom>
          <a:noFill/>
        </p:spPr>
        <p:txBody>
          <a:bodyPr wrap="square" rtlCol="0">
            <a:spAutoFit/>
          </a:bodyPr>
          <a:lstStyle/>
          <a:p>
            <a:pPr algn="ctr"/>
            <a:r>
              <a:rPr lang="en-US" sz="2800" b="1" dirty="0">
                <a:solidFill>
                  <a:srgbClr val="00B050"/>
                </a:solidFill>
              </a:rPr>
              <a:t>Suneel</a:t>
            </a:r>
            <a:endParaRPr lang="en-US" sz="2000" b="1" dirty="0">
              <a:solidFill>
                <a:srgbClr val="00B050"/>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2944" y="1953491"/>
            <a:ext cx="1911927" cy="261851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96787" y="1871945"/>
            <a:ext cx="2054019" cy="2738692"/>
          </a:xfrm>
          <a:prstGeom prst="rect">
            <a:avLst/>
          </a:prstGeom>
        </p:spPr>
      </p:pic>
    </p:spTree>
    <p:extLst>
      <p:ext uri="{BB962C8B-B14F-4D97-AF65-F5344CB8AC3E}">
        <p14:creationId xmlns:p14="http://schemas.microsoft.com/office/powerpoint/2010/main" val="20094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534726"/>
            <a:ext cx="8150181" cy="823019"/>
          </a:xfrm>
        </p:spPr>
        <p:txBody>
          <a:bodyPr>
            <a:normAutofit/>
          </a:bodyPr>
          <a:lstStyle/>
          <a:p>
            <a:r>
              <a:rPr lang="en-US" sz="4400" b="1" i="0" dirty="0">
                <a:solidFill>
                  <a:schemeClr val="accent4">
                    <a:lumMod val="50000"/>
                  </a:schemeClr>
                </a:solidFill>
                <a:latin typeface="Arial" panose="020B0604020202020204" pitchFamily="34" charset="0"/>
                <a:cs typeface="Arial" panose="020B0604020202020204" pitchFamily="34" charset="0"/>
              </a:rPr>
              <a:t>TEAM MEMBERS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36155" y="2738692"/>
            <a:ext cx="1988820" cy="2651760"/>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33399" y="1707523"/>
            <a:ext cx="1931829" cy="264683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90057" y="2784412"/>
            <a:ext cx="1902176" cy="2560320"/>
          </a:xfrm>
          <a:prstGeom prst="rect">
            <a:avLst/>
          </a:prstGeom>
        </p:spPr>
      </p:pic>
      <p:sp>
        <p:nvSpPr>
          <p:cNvPr id="13" name="TextBox 12"/>
          <p:cNvSpPr txBox="1"/>
          <p:nvPr/>
        </p:nvSpPr>
        <p:spPr>
          <a:xfrm>
            <a:off x="1326524" y="4790941"/>
            <a:ext cx="1581407" cy="523220"/>
          </a:xfrm>
          <a:prstGeom prst="rect">
            <a:avLst/>
          </a:prstGeom>
          <a:noFill/>
        </p:spPr>
        <p:txBody>
          <a:bodyPr wrap="square" rtlCol="0">
            <a:spAutoFit/>
          </a:bodyPr>
          <a:lstStyle/>
          <a:p>
            <a:r>
              <a:rPr lang="en-US" sz="2800" b="1" dirty="0">
                <a:solidFill>
                  <a:srgbClr val="00B050"/>
                </a:solidFill>
              </a:rPr>
              <a:t>Sahithya</a:t>
            </a:r>
            <a:endParaRPr lang="en-US" sz="2400" b="1" dirty="0">
              <a:solidFill>
                <a:srgbClr val="00B050"/>
              </a:solidFill>
            </a:endParaRPr>
          </a:p>
        </p:txBody>
      </p:sp>
      <p:sp>
        <p:nvSpPr>
          <p:cNvPr id="14" name="TextBox 13"/>
          <p:cNvSpPr txBox="1"/>
          <p:nvPr/>
        </p:nvSpPr>
        <p:spPr>
          <a:xfrm>
            <a:off x="3438660" y="5100034"/>
            <a:ext cx="1803042" cy="1138773"/>
          </a:xfrm>
          <a:prstGeom prst="rect">
            <a:avLst/>
          </a:prstGeom>
          <a:noFill/>
        </p:spPr>
        <p:txBody>
          <a:bodyPr wrap="square" rtlCol="0">
            <a:spAutoFit/>
          </a:bodyPr>
          <a:lstStyle/>
          <a:p>
            <a:endParaRPr lang="en-US" sz="2000" b="1" dirty="0"/>
          </a:p>
          <a:p>
            <a:endParaRPr lang="en-US" sz="2000" b="1" dirty="0"/>
          </a:p>
          <a:p>
            <a:r>
              <a:rPr lang="en-US" sz="2800" b="1" dirty="0" err="1">
                <a:solidFill>
                  <a:srgbClr val="00B050"/>
                </a:solidFill>
              </a:rPr>
              <a:t>Jeevitha</a:t>
            </a:r>
            <a:endParaRPr lang="en-US" b="1" dirty="0">
              <a:solidFill>
                <a:srgbClr val="00B050"/>
              </a:solidFill>
            </a:endParaRPr>
          </a:p>
        </p:txBody>
      </p:sp>
      <p:sp>
        <p:nvSpPr>
          <p:cNvPr id="15" name="TextBox 14"/>
          <p:cNvSpPr txBox="1"/>
          <p:nvPr/>
        </p:nvSpPr>
        <p:spPr>
          <a:xfrm>
            <a:off x="5615189" y="4726545"/>
            <a:ext cx="1635617" cy="523220"/>
          </a:xfrm>
          <a:prstGeom prst="rect">
            <a:avLst/>
          </a:prstGeom>
          <a:noFill/>
        </p:spPr>
        <p:txBody>
          <a:bodyPr wrap="square" rtlCol="0">
            <a:spAutoFit/>
          </a:bodyPr>
          <a:lstStyle/>
          <a:p>
            <a:r>
              <a:rPr lang="en-US" sz="2800" b="1" dirty="0" err="1">
                <a:solidFill>
                  <a:srgbClr val="00B050"/>
                </a:solidFill>
              </a:rPr>
              <a:t>Meghana</a:t>
            </a:r>
            <a:endParaRPr lang="en-US" sz="2000" b="1" dirty="0">
              <a:solidFill>
                <a:srgbClr val="00B050"/>
              </a:solidFill>
            </a:endParaRPr>
          </a:p>
        </p:txBody>
      </p:sp>
      <p:sp>
        <p:nvSpPr>
          <p:cNvPr id="16" name="TextBox 15"/>
          <p:cNvSpPr txBox="1"/>
          <p:nvPr/>
        </p:nvSpPr>
        <p:spPr>
          <a:xfrm>
            <a:off x="7624293" y="5756856"/>
            <a:ext cx="1725769" cy="523220"/>
          </a:xfrm>
          <a:prstGeom prst="rect">
            <a:avLst/>
          </a:prstGeom>
          <a:noFill/>
        </p:spPr>
        <p:txBody>
          <a:bodyPr wrap="square" rtlCol="0">
            <a:spAutoFit/>
          </a:bodyPr>
          <a:lstStyle/>
          <a:p>
            <a:r>
              <a:rPr lang="en-US" sz="2800" b="1" dirty="0" err="1">
                <a:solidFill>
                  <a:srgbClr val="00B050"/>
                </a:solidFill>
              </a:rPr>
              <a:t>Manoj</a:t>
            </a:r>
            <a:endParaRPr lang="en-US" sz="2400" b="1" dirty="0">
              <a:solidFill>
                <a:srgbClr val="00B050"/>
              </a:solidFill>
            </a:endParaRPr>
          </a:p>
        </p:txBody>
      </p:sp>
      <p:sp>
        <p:nvSpPr>
          <p:cNvPr id="18" name="TextBox 17"/>
          <p:cNvSpPr txBox="1"/>
          <p:nvPr/>
        </p:nvSpPr>
        <p:spPr>
          <a:xfrm>
            <a:off x="10212946" y="4610637"/>
            <a:ext cx="1352282" cy="523220"/>
          </a:xfrm>
          <a:prstGeom prst="rect">
            <a:avLst/>
          </a:prstGeom>
          <a:noFill/>
        </p:spPr>
        <p:txBody>
          <a:bodyPr wrap="square" rtlCol="0">
            <a:spAutoFit/>
          </a:bodyPr>
          <a:lstStyle/>
          <a:p>
            <a:pPr algn="ctr"/>
            <a:r>
              <a:rPr lang="en-US" sz="2800" b="1" dirty="0">
                <a:solidFill>
                  <a:srgbClr val="00B050"/>
                </a:solidFill>
              </a:rPr>
              <a:t>Suneel</a:t>
            </a:r>
            <a:endParaRPr lang="en-US" sz="2000" b="1" dirty="0">
              <a:solidFill>
                <a:srgbClr val="00B050"/>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2944" y="1953491"/>
            <a:ext cx="1911927" cy="261851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96787" y="1871945"/>
            <a:ext cx="2054019" cy="2738692"/>
          </a:xfrm>
          <a:prstGeom prst="rect">
            <a:avLst/>
          </a:prstGeom>
        </p:spPr>
      </p:pic>
    </p:spTree>
    <p:extLst>
      <p:ext uri="{BB962C8B-B14F-4D97-AF65-F5344CB8AC3E}">
        <p14:creationId xmlns:p14="http://schemas.microsoft.com/office/powerpoint/2010/main" val="150968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4308764" cy="659522"/>
          </a:xfrm>
        </p:spPr>
        <p:txBody>
          <a:bodyPr>
            <a:noAutofit/>
          </a:bodyPr>
          <a:lstStyle/>
          <a:p>
            <a:r>
              <a:rPr lang="en-US" sz="4800" b="1" i="0" dirty="0" smtClean="0">
                <a:solidFill>
                  <a:srgbClr val="C00000"/>
                </a:solidFill>
                <a:latin typeface="+mn-lt"/>
                <a:cs typeface="Arial" panose="020B0604020202020204" pitchFamily="34" charset="0"/>
              </a:rPr>
              <a:t>Outline </a:t>
            </a:r>
            <a:endParaRPr lang="en-US" sz="4800" b="1" i="0" dirty="0">
              <a:solidFill>
                <a:srgbClr val="C00000"/>
              </a:solidFill>
              <a:latin typeface="+mn-lt"/>
              <a:cs typeface="Arial" panose="020B0604020202020204" pitchFamily="34" charset="0"/>
            </a:endParaRPr>
          </a:p>
        </p:txBody>
      </p:sp>
      <p:sp>
        <p:nvSpPr>
          <p:cNvPr id="3" name="Content Placeholder 2"/>
          <p:cNvSpPr>
            <a:spLocks noGrp="1"/>
          </p:cNvSpPr>
          <p:nvPr>
            <p:ph idx="1"/>
          </p:nvPr>
        </p:nvSpPr>
        <p:spPr>
          <a:xfrm>
            <a:off x="886691" y="1506828"/>
            <a:ext cx="10086109" cy="4360572"/>
          </a:xfrm>
        </p:spPr>
        <p:txBody>
          <a:bodyPr>
            <a:normAutofit/>
          </a:bodyPr>
          <a:lstStyle/>
          <a:p>
            <a:r>
              <a:rPr lang="en-US" sz="2800" b="1" dirty="0">
                <a:solidFill>
                  <a:srgbClr val="002060"/>
                </a:solidFill>
                <a:latin typeface="Times New Roman" panose="02020603050405020304" pitchFamily="18" charset="0"/>
                <a:cs typeface="Times New Roman" panose="02020603050405020304" pitchFamily="18" charset="0"/>
              </a:rPr>
              <a:t>Introduction</a:t>
            </a:r>
          </a:p>
          <a:p>
            <a:r>
              <a:rPr lang="en-US" sz="2800" b="1" dirty="0">
                <a:solidFill>
                  <a:srgbClr val="002060"/>
                </a:solidFill>
                <a:latin typeface="Times New Roman" panose="02020603050405020304" pitchFamily="18" charset="0"/>
                <a:cs typeface="Times New Roman" panose="02020603050405020304" pitchFamily="18" charset="0"/>
              </a:rPr>
              <a:t>Requirements</a:t>
            </a:r>
          </a:p>
          <a:p>
            <a:r>
              <a:rPr lang="en-US" sz="2800" b="1" dirty="0" smtClean="0">
                <a:solidFill>
                  <a:srgbClr val="002060"/>
                </a:solidFill>
                <a:latin typeface="Times New Roman" panose="02020603050405020304" pitchFamily="18" charset="0"/>
                <a:cs typeface="Times New Roman" panose="02020603050405020304" pitchFamily="18" charset="0"/>
              </a:rPr>
              <a:t>Tools </a:t>
            </a:r>
            <a:r>
              <a:rPr lang="en-US" sz="2800" b="1" dirty="0">
                <a:solidFill>
                  <a:srgbClr val="002060"/>
                </a:solidFill>
                <a:latin typeface="Times New Roman" panose="02020603050405020304" pitchFamily="18" charset="0"/>
                <a:cs typeface="Times New Roman" panose="02020603050405020304" pitchFamily="18" charset="0"/>
              </a:rPr>
              <a:t>Required</a:t>
            </a:r>
          </a:p>
          <a:p>
            <a:r>
              <a:rPr lang="en-US" sz="2800" b="1" dirty="0" smtClean="0">
                <a:solidFill>
                  <a:srgbClr val="002060"/>
                </a:solidFill>
                <a:latin typeface="Times New Roman" panose="02020603050405020304" pitchFamily="18" charset="0"/>
                <a:cs typeface="Times New Roman" panose="02020603050405020304" pitchFamily="18" charset="0"/>
              </a:rPr>
              <a:t>Demonstration</a:t>
            </a:r>
          </a:p>
          <a:p>
            <a:r>
              <a:rPr lang="en-US" sz="2800" b="1" dirty="0" smtClean="0">
                <a:solidFill>
                  <a:srgbClr val="002060"/>
                </a:solidFill>
                <a:latin typeface="Times New Roman" panose="02020603050405020304" pitchFamily="18" charset="0"/>
                <a:cs typeface="Times New Roman" panose="02020603050405020304" pitchFamily="18" charset="0"/>
              </a:rPr>
              <a:t>Implementation</a:t>
            </a:r>
            <a:endParaRPr lang="en-US" sz="2800" b="1" dirty="0">
              <a:solidFill>
                <a:srgbClr val="002060"/>
              </a:solidFill>
              <a:latin typeface="Times New Roman" panose="02020603050405020304" pitchFamily="18" charset="0"/>
              <a:cs typeface="Times New Roman" panose="02020603050405020304" pitchFamily="18" charset="0"/>
            </a:endParaRPr>
          </a:p>
          <a:p>
            <a:endParaRPr lang="en-US" b="1" dirty="0">
              <a:solidFill>
                <a:srgbClr val="002060"/>
              </a:solidFill>
            </a:endParaRPr>
          </a:p>
        </p:txBody>
      </p:sp>
    </p:spTree>
    <p:extLst>
      <p:ext uri="{BB962C8B-B14F-4D97-AF65-F5344CB8AC3E}">
        <p14:creationId xmlns:p14="http://schemas.microsoft.com/office/powerpoint/2010/main" val="334531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4862945" cy="617958"/>
          </a:xfrm>
        </p:spPr>
        <p:txBody>
          <a:bodyPr>
            <a:noAutofit/>
          </a:bodyPr>
          <a:lstStyle/>
          <a:p>
            <a:r>
              <a:rPr lang="en-US" sz="4400" b="1" i="0" dirty="0">
                <a:solidFill>
                  <a:srgbClr val="C00000"/>
                </a:solidFill>
                <a:latin typeface="+mn-lt"/>
                <a:cs typeface="Arial" panose="020B0604020202020204" pitchFamily="34" charset="0"/>
              </a:rPr>
              <a:t>Introduction</a:t>
            </a:r>
          </a:p>
        </p:txBody>
      </p:sp>
      <p:sp>
        <p:nvSpPr>
          <p:cNvPr id="3" name="Content Placeholder 2"/>
          <p:cNvSpPr>
            <a:spLocks noGrp="1"/>
          </p:cNvSpPr>
          <p:nvPr>
            <p:ph idx="1"/>
          </p:nvPr>
        </p:nvSpPr>
        <p:spPr>
          <a:xfrm>
            <a:off x="817418" y="1403797"/>
            <a:ext cx="10155382" cy="4463603"/>
          </a:xfrm>
        </p:spPr>
        <p:txBody>
          <a:bodyPr>
            <a:normAutofit/>
          </a:bodyPr>
          <a:lstStyle/>
          <a:p>
            <a:endParaRPr lang="en-US" sz="2800" dirty="0" smtClean="0">
              <a:solidFill>
                <a:srgbClr val="002060"/>
              </a:solidFill>
              <a:latin typeface="Times New Roman" panose="02020603050405020304" pitchFamily="18" charset="0"/>
              <a:cs typeface="Times New Roman" panose="02020603050405020304" pitchFamily="18" charset="0"/>
            </a:endParaRPr>
          </a:p>
          <a:p>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project Inventory System is developed for an online store. These would take care of all the related products.</a:t>
            </a:r>
          </a:p>
          <a:p>
            <a:r>
              <a:rPr lang="en-US" dirty="0">
                <a:solidFill>
                  <a:srgbClr val="002060"/>
                </a:solidFill>
                <a:latin typeface="Times New Roman" panose="02020603050405020304" pitchFamily="18" charset="0"/>
                <a:cs typeface="Times New Roman" panose="02020603050405020304" pitchFamily="18" charset="0"/>
              </a:rPr>
              <a:t>This project enables to reduce the manpower and provides a clear view of the stock available.</a:t>
            </a:r>
          </a:p>
          <a:p>
            <a:r>
              <a:rPr lang="en-US" dirty="0">
                <a:solidFill>
                  <a:srgbClr val="002060"/>
                </a:solidFill>
                <a:latin typeface="Times New Roman" panose="02020603050405020304" pitchFamily="18" charset="0"/>
                <a:cs typeface="Times New Roman" panose="02020603050405020304" pitchFamily="18" charset="0"/>
              </a:rPr>
              <a:t>The main purpose of these inventory system is to increase the production during any season by having products in stock.</a:t>
            </a:r>
          </a:p>
          <a:p>
            <a:endParaRPr lang="en-US"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96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0" y="559678"/>
            <a:ext cx="4803820" cy="645667"/>
          </a:xfrm>
        </p:spPr>
        <p:txBody>
          <a:bodyPr>
            <a:noAutofit/>
          </a:bodyPr>
          <a:lstStyle/>
          <a:p>
            <a:r>
              <a:rPr lang="en-US" sz="4400" b="1" i="0" dirty="0">
                <a:solidFill>
                  <a:srgbClr val="C00000"/>
                </a:solidFill>
                <a:latin typeface="+mn-lt"/>
                <a:cs typeface="Arial" panose="020B0604020202020204" pitchFamily="34" charset="0"/>
              </a:rPr>
              <a:t>  Requirements</a:t>
            </a:r>
          </a:p>
        </p:txBody>
      </p:sp>
      <p:sp>
        <p:nvSpPr>
          <p:cNvPr id="3" name="Content Placeholder 2"/>
          <p:cNvSpPr>
            <a:spLocks noGrp="1"/>
          </p:cNvSpPr>
          <p:nvPr>
            <p:ph idx="1"/>
          </p:nvPr>
        </p:nvSpPr>
        <p:spPr>
          <a:xfrm>
            <a:off x="1066800" y="1403797"/>
            <a:ext cx="9906000" cy="4463603"/>
          </a:xfrm>
        </p:spPr>
        <p:txBody>
          <a:bodyPr>
            <a:noAutofit/>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Admin Role </a:t>
            </a:r>
          </a:p>
          <a:p>
            <a:r>
              <a:rPr lang="en-US" dirty="0">
                <a:solidFill>
                  <a:srgbClr val="002060"/>
                </a:solidFill>
                <a:latin typeface="Times New Roman" panose="02020603050405020304" pitchFamily="18" charset="0"/>
                <a:cs typeface="Times New Roman" panose="02020603050405020304" pitchFamily="18" charset="0"/>
              </a:rPr>
              <a:t>Able to announce how many items he needs at a time</a:t>
            </a:r>
          </a:p>
          <a:p>
            <a:r>
              <a:rPr lang="en-US" dirty="0" smtClean="0">
                <a:solidFill>
                  <a:srgbClr val="002060"/>
                </a:solidFill>
                <a:latin typeface="Times New Roman" panose="02020603050405020304" pitchFamily="18" charset="0"/>
                <a:cs typeface="Times New Roman" panose="02020603050405020304" pitchFamily="18" charset="0"/>
              </a:rPr>
              <a:t>When </a:t>
            </a:r>
            <a:r>
              <a:rPr lang="en-US" dirty="0">
                <a:solidFill>
                  <a:srgbClr val="002060"/>
                </a:solidFill>
                <a:latin typeface="Times New Roman" panose="02020603050405020304" pitchFamily="18" charset="0"/>
                <a:cs typeface="Times New Roman" panose="02020603050405020304" pitchFamily="18" charset="0"/>
              </a:rPr>
              <a:t>the product details are verified the payment will be </a:t>
            </a:r>
            <a:r>
              <a:rPr lang="en-US" dirty="0" smtClean="0">
                <a:solidFill>
                  <a:srgbClr val="002060"/>
                </a:solidFill>
                <a:latin typeface="Times New Roman" panose="02020603050405020304" pitchFamily="18" charset="0"/>
                <a:cs typeface="Times New Roman" panose="02020603050405020304" pitchFamily="18" charset="0"/>
              </a:rPr>
              <a:t>done</a:t>
            </a:r>
          </a:p>
          <a:p>
            <a:r>
              <a:rPr lang="en-US" dirty="0" smtClean="0">
                <a:solidFill>
                  <a:srgbClr val="002060"/>
                </a:solidFill>
                <a:latin typeface="Times New Roman" panose="02020603050405020304" pitchFamily="18" charset="0"/>
                <a:cs typeface="Times New Roman" panose="02020603050405020304" pitchFamily="18" charset="0"/>
              </a:rPr>
              <a:t>Guest approvals are accepted </a:t>
            </a:r>
            <a:endParaRPr lang="en-US"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en-US" b="1" dirty="0">
                <a:solidFill>
                  <a:srgbClr val="FF0000"/>
                </a:solidFill>
                <a:latin typeface="Times New Roman" panose="02020603050405020304" pitchFamily="18" charset="0"/>
                <a:cs typeface="Times New Roman" panose="02020603050405020304" pitchFamily="18" charset="0"/>
              </a:rPr>
              <a:t>Guest Role</a:t>
            </a:r>
          </a:p>
          <a:p>
            <a:r>
              <a:rPr lang="en-US" dirty="0">
                <a:solidFill>
                  <a:srgbClr val="002060"/>
                </a:solidFill>
                <a:latin typeface="Times New Roman" panose="02020603050405020304" pitchFamily="18" charset="0"/>
                <a:cs typeface="Times New Roman" panose="02020603050405020304" pitchFamily="18" charset="0"/>
              </a:rPr>
              <a:t>Asks Permission to continue as a </a:t>
            </a:r>
            <a:r>
              <a:rPr lang="en-US" dirty="0" smtClean="0">
                <a:solidFill>
                  <a:srgbClr val="002060"/>
                </a:solidFill>
                <a:latin typeface="Times New Roman" panose="02020603050405020304" pitchFamily="18" charset="0"/>
                <a:cs typeface="Times New Roman" panose="02020603050405020304" pitchFamily="18" charset="0"/>
              </a:rPr>
              <a:t>user</a:t>
            </a:r>
          </a:p>
          <a:p>
            <a:pPr marL="0" indent="0">
              <a:buNone/>
            </a:pPr>
            <a:r>
              <a:rPr lang="en-US" b="1" dirty="0">
                <a:solidFill>
                  <a:srgbClr val="FF0000"/>
                </a:solidFill>
                <a:latin typeface="Times New Roman" panose="02020603050405020304" pitchFamily="18" charset="0"/>
                <a:cs typeface="Times New Roman" panose="02020603050405020304" pitchFamily="18" charset="0"/>
              </a:rPr>
              <a:t>Client Role</a:t>
            </a:r>
          </a:p>
          <a:p>
            <a:r>
              <a:rPr lang="en-US" dirty="0">
                <a:solidFill>
                  <a:srgbClr val="002060"/>
                </a:solidFill>
                <a:latin typeface="Times New Roman" panose="02020603050405020304" pitchFamily="18" charset="0"/>
                <a:cs typeface="Times New Roman" panose="02020603050405020304" pitchFamily="18" charset="0"/>
              </a:rPr>
              <a:t>Records numbers of items bought </a:t>
            </a:r>
          </a:p>
          <a:p>
            <a:r>
              <a:rPr lang="en-US" dirty="0">
                <a:solidFill>
                  <a:srgbClr val="002060"/>
                </a:solidFill>
                <a:latin typeface="Times New Roman" panose="02020603050405020304" pitchFamily="18" charset="0"/>
                <a:cs typeface="Times New Roman" panose="02020603050405020304" pitchFamily="18" charset="0"/>
              </a:rPr>
              <a:t>User need to upload the shipping receipt to the system</a:t>
            </a:r>
            <a:endParaRPr lang="en-US" dirty="0" smtClean="0">
              <a:solidFill>
                <a:srgbClr val="002060"/>
              </a:solidFill>
              <a:latin typeface="Times New Roman" panose="02020603050405020304" pitchFamily="18" charset="0"/>
              <a:cs typeface="Times New Roman" panose="02020603050405020304" pitchFamily="18" charset="0"/>
            </a:endParaRPr>
          </a:p>
          <a:p>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129253" y="5867400"/>
            <a:ext cx="3804557"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225773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5173287" cy="645667"/>
          </a:xfrm>
        </p:spPr>
        <p:txBody>
          <a:bodyPr>
            <a:noAutofit/>
          </a:bodyPr>
          <a:lstStyle/>
          <a:p>
            <a:r>
              <a:rPr lang="en-US" sz="4400" b="1" i="0" dirty="0">
                <a:solidFill>
                  <a:srgbClr val="C00000"/>
                </a:solidFill>
                <a:latin typeface="+mn-lt"/>
                <a:cs typeface="Arial" panose="020B0604020202020204" pitchFamily="34" charset="0"/>
              </a:rPr>
              <a:t>Tools Required</a:t>
            </a:r>
          </a:p>
        </p:txBody>
      </p:sp>
      <p:sp>
        <p:nvSpPr>
          <p:cNvPr id="3" name="Content Placeholder 2"/>
          <p:cNvSpPr>
            <a:spLocks noGrp="1"/>
          </p:cNvSpPr>
          <p:nvPr>
            <p:ph idx="1"/>
          </p:nvPr>
        </p:nvSpPr>
        <p:spPr>
          <a:xfrm>
            <a:off x="900545" y="1403797"/>
            <a:ext cx="10072255" cy="4463603"/>
          </a:xfrm>
        </p:spPr>
        <p:txBody>
          <a:bodyPr>
            <a:normAutofit/>
          </a:bodyPr>
          <a:lstStyle/>
          <a:p>
            <a:r>
              <a:rPr lang="en-US" dirty="0">
                <a:solidFill>
                  <a:srgbClr val="002060"/>
                </a:solidFill>
                <a:latin typeface="Times New Roman" charset="0"/>
                <a:ea typeface="Times New Roman" charset="0"/>
                <a:cs typeface="Times New Roman" charset="0"/>
              </a:rPr>
              <a:t>Prototype Design        - Just in mind</a:t>
            </a:r>
          </a:p>
          <a:p>
            <a:r>
              <a:rPr lang="en-US" dirty="0">
                <a:solidFill>
                  <a:srgbClr val="002060"/>
                </a:solidFill>
                <a:latin typeface="Times New Roman" charset="0"/>
                <a:ea typeface="Times New Roman" charset="0"/>
                <a:cs typeface="Times New Roman" charset="0"/>
              </a:rPr>
              <a:t>ER Diagram                - Visio</a:t>
            </a:r>
          </a:p>
          <a:p>
            <a:r>
              <a:rPr lang="en-US" dirty="0">
                <a:solidFill>
                  <a:srgbClr val="002060"/>
                </a:solidFill>
                <a:latin typeface="Times New Roman" charset="0"/>
                <a:ea typeface="Times New Roman" charset="0"/>
                <a:cs typeface="Times New Roman" charset="0"/>
              </a:rPr>
              <a:t>Database Connection  - </a:t>
            </a:r>
            <a:r>
              <a:rPr lang="en-US" dirty="0" smtClean="0">
                <a:solidFill>
                  <a:srgbClr val="002060"/>
                </a:solidFill>
                <a:latin typeface="Times New Roman" charset="0"/>
                <a:ea typeface="Times New Roman" charset="0"/>
                <a:cs typeface="Times New Roman" charset="0"/>
              </a:rPr>
              <a:t>Back4App</a:t>
            </a:r>
          </a:p>
          <a:p>
            <a:r>
              <a:rPr lang="en-US" dirty="0" smtClean="0">
                <a:solidFill>
                  <a:srgbClr val="002060"/>
                </a:solidFill>
                <a:latin typeface="Times New Roman" charset="0"/>
                <a:ea typeface="Times New Roman" charset="0"/>
                <a:cs typeface="Times New Roman" charset="0"/>
              </a:rPr>
              <a:t>Platform                      - </a:t>
            </a:r>
            <a:r>
              <a:rPr lang="en-US" dirty="0" err="1">
                <a:solidFill>
                  <a:srgbClr val="002060"/>
                </a:solidFill>
                <a:latin typeface="Times New Roman" charset="0"/>
                <a:ea typeface="Times New Roman" charset="0"/>
                <a:cs typeface="Times New Roman" charset="0"/>
              </a:rPr>
              <a:t>Xcode</a:t>
            </a:r>
            <a:endParaRPr lang="en-US" dirty="0">
              <a:solidFill>
                <a:srgbClr val="002060"/>
              </a:solidFill>
              <a:latin typeface="Times New Roman" charset="0"/>
              <a:ea typeface="Times New Roman" charset="0"/>
              <a:cs typeface="Times New Roman" charset="0"/>
            </a:endParaRPr>
          </a:p>
          <a:p>
            <a:endParaRPr lang="en-US" sz="2800" dirty="0">
              <a:solidFill>
                <a:srgbClr val="0070C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55940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9591822" cy="617958"/>
          </a:xfrm>
        </p:spPr>
        <p:txBody>
          <a:bodyPr>
            <a:noAutofit/>
          </a:bodyPr>
          <a:lstStyle/>
          <a:p>
            <a:r>
              <a:rPr lang="en-US" sz="4400" b="1" i="0" dirty="0" smtClean="0">
                <a:solidFill>
                  <a:srgbClr val="C00000"/>
                </a:solidFill>
                <a:latin typeface="+mn-lt"/>
                <a:cs typeface="Arial" panose="020B0604020202020204" pitchFamily="34" charset="0"/>
              </a:rPr>
              <a:t>Lessons </a:t>
            </a:r>
            <a:r>
              <a:rPr lang="en-US" sz="4400" b="1" i="0" dirty="0">
                <a:solidFill>
                  <a:srgbClr val="C00000"/>
                </a:solidFill>
                <a:latin typeface="+mn-lt"/>
                <a:cs typeface="Arial" panose="020B0604020202020204" pitchFamily="34" charset="0"/>
              </a:rPr>
              <a:t>Learned </a:t>
            </a:r>
          </a:p>
        </p:txBody>
      </p:sp>
      <p:sp>
        <p:nvSpPr>
          <p:cNvPr id="3" name="Content Placeholder 2"/>
          <p:cNvSpPr>
            <a:spLocks noGrp="1"/>
          </p:cNvSpPr>
          <p:nvPr>
            <p:ph idx="1"/>
          </p:nvPr>
        </p:nvSpPr>
        <p:spPr>
          <a:xfrm>
            <a:off x="1371600" y="1403797"/>
            <a:ext cx="9601200" cy="4463603"/>
          </a:xfrm>
        </p:spPr>
        <p:txBody>
          <a:bodyPr>
            <a:normAutofit/>
          </a:bodyPr>
          <a:lstStyle/>
          <a:p>
            <a:r>
              <a:rPr lang="en-US" sz="1800" dirty="0">
                <a:solidFill>
                  <a:srgbClr val="002060"/>
                </a:solidFill>
                <a:latin typeface="Times New Roman" panose="02020603050405020304" pitchFamily="18" charset="0"/>
                <a:cs typeface="Times New Roman" panose="02020603050405020304" pitchFamily="18" charset="0"/>
              </a:rPr>
              <a:t>Teamwork, from working in a team with </a:t>
            </a:r>
            <a:r>
              <a:rPr lang="en-US" sz="1800" dirty="0" smtClean="0">
                <a:solidFill>
                  <a:srgbClr val="002060"/>
                </a:solidFill>
                <a:latin typeface="Times New Roman" panose="02020603050405020304" pitchFamily="18" charset="0"/>
                <a:cs typeface="Times New Roman" panose="02020603050405020304" pitchFamily="18" charset="0"/>
              </a:rPr>
              <a:t>members having </a:t>
            </a:r>
            <a:r>
              <a:rPr lang="en-US" sz="1800" dirty="0">
                <a:solidFill>
                  <a:srgbClr val="002060"/>
                </a:solidFill>
                <a:latin typeface="Times New Roman" panose="02020603050405020304" pitchFamily="18" charset="0"/>
                <a:cs typeface="Times New Roman" panose="02020603050405020304" pitchFamily="18" charset="0"/>
              </a:rPr>
              <a:t>varied skills</a:t>
            </a:r>
            <a:r>
              <a:rPr lang="en-US" sz="1800" dirty="0" smtClean="0">
                <a:solidFill>
                  <a:srgbClr val="002060"/>
                </a:solidFill>
                <a:latin typeface="Times New Roman" panose="02020603050405020304" pitchFamily="18" charset="0"/>
                <a:cs typeface="Times New Roman" panose="02020603050405020304" pitchFamily="18" charset="0"/>
              </a:rPr>
              <a:t>.</a:t>
            </a:r>
            <a:endParaRPr lang="en-US" sz="1800" dirty="0">
              <a:solidFill>
                <a:srgbClr val="002060"/>
              </a:solidFill>
              <a:latin typeface="Times New Roman" panose="02020603050405020304" pitchFamily="18" charset="0"/>
              <a:cs typeface="Times New Roman" panose="02020603050405020304" pitchFamily="18" charset="0"/>
            </a:endParaRPr>
          </a:p>
          <a:p>
            <a:r>
              <a:rPr lang="en-US" sz="1800" dirty="0">
                <a:solidFill>
                  <a:srgbClr val="002060"/>
                </a:solidFill>
                <a:latin typeface="Times New Roman" panose="02020603050405020304" pitchFamily="18" charset="0"/>
                <a:cs typeface="Times New Roman" panose="02020603050405020304" pitchFamily="18" charset="0"/>
              </a:rPr>
              <a:t>Obtaining a clear and consistent idea of </a:t>
            </a:r>
            <a:r>
              <a:rPr lang="en-US" sz="1800" dirty="0" smtClean="0">
                <a:solidFill>
                  <a:srgbClr val="002060"/>
                </a:solidFill>
                <a:latin typeface="Times New Roman" panose="02020603050405020304" pitchFamily="18" charset="0"/>
                <a:cs typeface="Times New Roman" panose="02020603050405020304" pitchFamily="18" charset="0"/>
              </a:rPr>
              <a:t>the various </a:t>
            </a:r>
            <a:r>
              <a:rPr lang="en-US" sz="1800" dirty="0">
                <a:solidFill>
                  <a:srgbClr val="002060"/>
                </a:solidFill>
                <a:latin typeface="Times New Roman" panose="02020603050405020304" pitchFamily="18" charset="0"/>
                <a:cs typeface="Times New Roman" panose="02020603050405020304" pitchFamily="18" charset="0"/>
              </a:rPr>
              <a:t>stages in development of a UI.</a:t>
            </a:r>
            <a:endParaRPr lang="en-US" sz="1800" dirty="0">
              <a:solidFill>
                <a:srgbClr val="002060"/>
              </a:solidFill>
              <a:latin typeface="Times New Roman" panose="02020603050405020304" pitchFamily="18" charset="0"/>
              <a:cs typeface="Times New Roman" panose="02020603050405020304" pitchFamily="18" charset="0"/>
            </a:endParaRPr>
          </a:p>
          <a:p>
            <a:r>
              <a:rPr lang="en-US" sz="1800" dirty="0">
                <a:solidFill>
                  <a:srgbClr val="002060"/>
                </a:solidFill>
                <a:latin typeface="Times New Roman" panose="02020603050405020304" pitchFamily="18" charset="0"/>
                <a:cs typeface="Times New Roman" panose="02020603050405020304" pitchFamily="18" charset="0"/>
              </a:rPr>
              <a:t>Documentation skills</a:t>
            </a:r>
          </a:p>
          <a:p>
            <a:r>
              <a:rPr lang="en-US" sz="1800" dirty="0">
                <a:solidFill>
                  <a:srgbClr val="002060"/>
                </a:solidFill>
                <a:latin typeface="Times New Roman" panose="02020603050405020304" pitchFamily="18" charset="0"/>
                <a:cs typeface="Times New Roman" panose="02020603050405020304" pitchFamily="18" charset="0"/>
              </a:rPr>
              <a:t>Swift Programming Language</a:t>
            </a:r>
          </a:p>
          <a:p>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53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5334000" cy="770358"/>
          </a:xfrm>
        </p:spPr>
        <p:txBody>
          <a:bodyPr>
            <a:normAutofit/>
          </a:bodyPr>
          <a:lstStyle/>
          <a:p>
            <a:r>
              <a:rPr lang="en-US" sz="4400" b="1" i="0" dirty="0">
                <a:solidFill>
                  <a:srgbClr val="C00000"/>
                </a:solidFill>
                <a:latin typeface="+mn-lt"/>
                <a:cs typeface="Arial" panose="020B0604020202020204" pitchFamily="34" charset="0"/>
              </a:rPr>
              <a:t>Implementation</a:t>
            </a:r>
            <a:endParaRPr lang="en-US" sz="4400" dirty="0">
              <a:solidFill>
                <a:srgbClr val="C00000"/>
              </a:solidFill>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6834" y="2021984"/>
            <a:ext cx="7727324" cy="3116686"/>
          </a:xfrm>
          <a:prstGeom prst="rect">
            <a:avLst/>
          </a:prstGeom>
        </p:spPr>
      </p:pic>
    </p:spTree>
    <p:extLst>
      <p:ext uri="{BB962C8B-B14F-4D97-AF65-F5344CB8AC3E}">
        <p14:creationId xmlns:p14="http://schemas.microsoft.com/office/powerpoint/2010/main" val="1390182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8"/>
            <a:ext cx="11153335" cy="576395"/>
          </a:xfrm>
        </p:spPr>
        <p:txBody>
          <a:bodyPr>
            <a:noAutofit/>
          </a:bodyPr>
          <a:lstStyle/>
          <a:p>
            <a:pPr algn="l"/>
            <a:r>
              <a:rPr lang="en-US" sz="4400" b="1" i="0" dirty="0" smtClean="0">
                <a:solidFill>
                  <a:srgbClr val="C00000"/>
                </a:solidFill>
                <a:latin typeface="+mn-lt"/>
                <a:cs typeface="Arial" panose="020B0604020202020204" pitchFamily="34" charset="0"/>
              </a:rPr>
              <a:t>CONCLUSION</a:t>
            </a:r>
            <a:endParaRPr lang="en-US" sz="4400" b="1" i="0" dirty="0">
              <a:solidFill>
                <a:srgbClr val="C00000"/>
              </a:solidFill>
              <a:latin typeface="+mn-lt"/>
              <a:cs typeface="Arial" panose="020B0604020202020204" pitchFamily="34" charset="0"/>
            </a:endParaRPr>
          </a:p>
        </p:txBody>
      </p:sp>
      <p:sp>
        <p:nvSpPr>
          <p:cNvPr id="3" name="Content Placeholder 2"/>
          <p:cNvSpPr>
            <a:spLocks noGrp="1"/>
          </p:cNvSpPr>
          <p:nvPr>
            <p:ph idx="1"/>
          </p:nvPr>
        </p:nvSpPr>
        <p:spPr>
          <a:xfrm>
            <a:off x="1371600" y="1403797"/>
            <a:ext cx="9601200" cy="4463603"/>
          </a:xfrm>
        </p:spPr>
        <p:txBody>
          <a:bodyPr>
            <a:normAutofit/>
          </a:bodyPr>
          <a:lstStyle/>
          <a:p>
            <a:endParaRPr lang="en-US" sz="2800" dirty="0" smtClean="0">
              <a:solidFill>
                <a:srgbClr val="002060"/>
              </a:solidFill>
              <a:latin typeface="Times New Roman" panose="02020603050405020304" pitchFamily="18" charset="0"/>
              <a:cs typeface="Times New Roman" panose="02020603050405020304" pitchFamily="18" charset="0"/>
            </a:endParaRPr>
          </a:p>
          <a:p>
            <a:r>
              <a:rPr lang="en-US" dirty="0" smtClean="0">
                <a:solidFill>
                  <a:srgbClr val="002060"/>
                </a:solidFill>
                <a:latin typeface="Times New Roman" panose="02020603050405020304" pitchFamily="18" charset="0"/>
                <a:cs typeface="Times New Roman" panose="02020603050405020304" pitchFamily="18" charset="0"/>
              </a:rPr>
              <a:t>Implemented all the functionalities </a:t>
            </a:r>
          </a:p>
          <a:p>
            <a:endParaRPr lang="en-US" sz="28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7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EB3BA0-388C-4E58-A08B-951C7A9EBD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Health and fitness presentation (widescreen)</Template>
  <TotalTime>0</TotalTime>
  <Words>263</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Health Fitness 16x9</vt:lpstr>
      <vt:lpstr>     VISION QUEST </vt:lpstr>
      <vt:lpstr>TEAM MEMBERS</vt:lpstr>
      <vt:lpstr>Outline </vt:lpstr>
      <vt:lpstr>Introduction</vt:lpstr>
      <vt:lpstr>  Requirements</vt:lpstr>
      <vt:lpstr>Tools Required</vt:lpstr>
      <vt:lpstr>Lessons Learned </vt:lpstr>
      <vt:lpstr>Implementation</vt:lpstr>
      <vt:lpstr>CONCLUSION</vt:lpstr>
      <vt:lpstr>PowerPoint Presentation</vt:lpstr>
      <vt:lpstr>PowerPoint Presentation</vt:lpstr>
      <vt:lpstr>TEAM MEMBERS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2016-12-15T04:06:02Z</dcterms:created>
  <dcterms:modified xsi:type="dcterms:W3CDTF">2017-04-05T12:29:42Z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TC029223919991</vt:lpwstr>
  </property>
</Properties>
</file>