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9"/>
  </p:notesMasterIdLst>
  <p:handoutMasterIdLst>
    <p:handoutMasterId r:id="rId30"/>
  </p:handoutMasterIdLst>
  <p:sldIdLst>
    <p:sldId id="262" r:id="rId3"/>
    <p:sldId id="279" r:id="rId4"/>
    <p:sldId id="280" r:id="rId5"/>
    <p:sldId id="281" r:id="rId6"/>
    <p:sldId id="282" r:id="rId7"/>
    <p:sldId id="283" r:id="rId8"/>
    <p:sldId id="284" r:id="rId9"/>
    <p:sldId id="285" r:id="rId10"/>
    <p:sldId id="310" r:id="rId11"/>
    <p:sldId id="286" r:id="rId12"/>
    <p:sldId id="287" r:id="rId13"/>
    <p:sldId id="289" r:id="rId14"/>
    <p:sldId id="290" r:id="rId15"/>
    <p:sldId id="291" r:id="rId16"/>
    <p:sldId id="292" r:id="rId17"/>
    <p:sldId id="293" r:id="rId18"/>
    <p:sldId id="294" r:id="rId19"/>
    <p:sldId id="295" r:id="rId20"/>
    <p:sldId id="302" r:id="rId21"/>
    <p:sldId id="303" r:id="rId22"/>
    <p:sldId id="304" r:id="rId23"/>
    <p:sldId id="305" r:id="rId24"/>
    <p:sldId id="306" r:id="rId25"/>
    <p:sldId id="307" r:id="rId26"/>
    <p:sldId id="308" r:id="rId27"/>
    <p:sldId id="30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34" autoAdjust="0"/>
  </p:normalViewPr>
  <p:slideViewPr>
    <p:cSldViewPr snapToGrid="0">
      <p:cViewPr varScale="1">
        <p:scale>
          <a:sx n="74" d="100"/>
          <a:sy n="74" d="100"/>
        </p:scale>
        <p:origin x="576" y="72"/>
      </p:cViewPr>
      <p:guideLst>
        <p:guide pos="3840"/>
        <p:guide orient="horz" pos="2160"/>
      </p:guideLst>
    </p:cSldViewPr>
  </p:slideViewPr>
  <p:notesTextViewPr>
    <p:cViewPr>
      <p:scale>
        <a:sx n="1" d="1"/>
        <a:sy n="1" d="1"/>
      </p:scale>
      <p:origin x="0" y="0"/>
    </p:cViewPr>
  </p:notesTextViewPr>
  <p:notesViewPr>
    <p:cSldViewPr snapToGrid="0"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12-15T10:00:38.960" idx="1">
    <p:pos x="10" y="10"/>
    <p:text/>
    <p:extLst>
      <p:ext uri="{C676402C-5697-4E1C-873F-D02D1690AC5C}">
        <p15:threadingInfo xmlns:p15="http://schemas.microsoft.com/office/powerpoint/2012/main" timeZoneBias="3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t>12/15/2016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t>‹#›</a:t>
            </a:fld>
            <a:endParaRPr lang="en-US"/>
          </a:p>
        </p:txBody>
      </p:sp>
    </p:spTree>
    <p:extLst>
      <p:ext uri="{BB962C8B-B14F-4D97-AF65-F5344CB8AC3E}">
        <p14:creationId xmlns:p14="http://schemas.microsoft.com/office/powerpoint/2010/main" val="2851456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t>12/15/2016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t>‹#›</a:t>
            </a:fld>
            <a:endParaRPr lang="en-US"/>
          </a:p>
        </p:txBody>
      </p:sp>
    </p:spTree>
    <p:extLst>
      <p:ext uri="{BB962C8B-B14F-4D97-AF65-F5344CB8AC3E}">
        <p14:creationId xmlns:p14="http://schemas.microsoft.com/office/powerpoint/2010/main"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project helps a businessman to manage his/her online store. Our project addresses the problem that the physical stores usually face like they have restrictions on the number of products one can buy at most during sale time. The owner hires users based on his requirements and the user get the product for the lowest price and gets a profit.</a:t>
            </a:r>
          </a:p>
          <a:p>
            <a:endParaRPr lang="en-US" dirty="0"/>
          </a:p>
        </p:txBody>
      </p:sp>
      <p:sp>
        <p:nvSpPr>
          <p:cNvPr id="4" name="Slide Number Placeholder 3"/>
          <p:cNvSpPr>
            <a:spLocks noGrp="1"/>
          </p:cNvSpPr>
          <p:nvPr>
            <p:ph type="sldNum" sz="quarter" idx="10"/>
          </p:nvPr>
        </p:nvSpPr>
        <p:spPr/>
        <p:txBody>
          <a:bodyPr/>
          <a:lstStyle/>
          <a:p>
            <a:fld id="{7963131A-6CEA-4D50-AC56-5F6817DF92EC}" type="slidenum">
              <a:rPr lang="en-US" smtClean="0"/>
              <a:t>4</a:t>
            </a:fld>
            <a:endParaRPr lang="en-US"/>
          </a:p>
        </p:txBody>
      </p:sp>
    </p:spTree>
    <p:extLst>
      <p:ext uri="{BB962C8B-B14F-4D97-AF65-F5344CB8AC3E}">
        <p14:creationId xmlns:p14="http://schemas.microsoft.com/office/powerpoint/2010/main" val="2837019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63131A-6CEA-4D50-AC56-5F6817DF92EC}" type="slidenum">
              <a:rPr lang="en-US" smtClean="0"/>
              <a:t>12</a:t>
            </a:fld>
            <a:endParaRPr lang="en-US"/>
          </a:p>
        </p:txBody>
      </p:sp>
    </p:spTree>
    <p:extLst>
      <p:ext uri="{BB962C8B-B14F-4D97-AF65-F5344CB8AC3E}">
        <p14:creationId xmlns:p14="http://schemas.microsoft.com/office/powerpoint/2010/main" val="2294773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600200"/>
            <a:ext cx="10515600" cy="2240280"/>
          </a:xfrm>
        </p:spPr>
        <p:txBody>
          <a:bodyPr anchor="b">
            <a:normAutofit/>
          </a:bodyPr>
          <a:lstStyle>
            <a:lvl1pPr algn="ctr">
              <a:defRPr sz="44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838200" y="3854659"/>
            <a:ext cx="10515600" cy="1143000"/>
          </a:xfrm>
        </p:spPr>
        <p:txBody>
          <a:bodyPr>
            <a:normAutofit/>
          </a:bodyPr>
          <a:lstStyle>
            <a:lvl1pPr marL="0" indent="0" algn="ctr">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86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8532813" y="4591761"/>
            <a:ext cx="3125787"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p:cNvSpPr>
            <a:spLocks noGrp="1"/>
          </p:cNvSpPr>
          <p:nvPr>
            <p:ph type="title"/>
          </p:nvPr>
        </p:nvSpPr>
        <p:spPr>
          <a:xfrm>
            <a:off x="8532813" y="1714500"/>
            <a:ext cx="3125787" cy="2877260"/>
          </a:xfrm>
        </p:spPr>
        <p:txBody>
          <a:bodyPr anchor="b">
            <a:normAutofit/>
          </a:bodyPr>
          <a:lstStyle>
            <a:lvl1pPr>
              <a:defRPr sz="3000">
                <a:solidFill>
                  <a:schemeClr val="bg1"/>
                </a:solidFill>
              </a:defRPr>
            </a:lvl1pPr>
          </a:lstStyle>
          <a:p>
            <a:r>
              <a:rPr lang="en-US" smtClean="0"/>
              <a:t>Click to edit Master title style</a:t>
            </a:r>
            <a:endParaRPr lang="en-US"/>
          </a:p>
        </p:txBody>
      </p:sp>
      <p:sp>
        <p:nvSpPr>
          <p:cNvPr id="6" name="Picture Placeholder 2"/>
          <p:cNvSpPr>
            <a:spLocks noGrp="1"/>
          </p:cNvSpPr>
          <p:nvPr>
            <p:ph type="pic" idx="1"/>
          </p:nvPr>
        </p:nvSpPr>
        <p:spPr>
          <a:xfrm>
            <a:off x="0" y="0"/>
            <a:ext cx="8101584"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200"/>
            <a:ext cx="1943100" cy="5719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200"/>
            <a:ext cx="7048500" cy="5719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5115656"/>
            <a:ext cx="11125200" cy="914400"/>
          </a:xfrm>
        </p:spPr>
        <p:txBody>
          <a:bodyPr anchor="b">
            <a:normAutofit/>
          </a:bodyPr>
          <a:lstStyle>
            <a:lvl1pPr algn="ctr">
              <a:defRPr sz="4400" spc="-50" baseline="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9" name="Picture Placeholder 2"/>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3" name="Picture Placeholder 2"/>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4" name="Picture Placeholder 2"/>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Tree>
    <p:extLst>
      <p:ext uri="{BB962C8B-B14F-4D97-AF65-F5344CB8AC3E}">
        <p14:creationId xmlns:p14="http://schemas.microsoft.com/office/powerpoint/2010/main" val="1463745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514600"/>
            <a:ext cx="10515600" cy="2743200"/>
          </a:xfrm>
        </p:spPr>
        <p:txBody>
          <a:bodyPr anchor="b">
            <a:normAutofit/>
          </a:bodyPr>
          <a:lstStyle>
            <a:lvl1pPr algn="ctr">
              <a:defRPr sz="4400" spc="-50" baseline="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5257800"/>
            <a:ext cx="10515600" cy="914400"/>
          </a:xfrm>
        </p:spPr>
        <p:txBody>
          <a:bodyPr>
            <a:normAutofit/>
          </a:bodyPr>
          <a:lstStyle>
            <a:lvl1pPr marL="0" indent="0" algn="ctr">
              <a:spcBef>
                <a:spcPts val="0"/>
              </a:spcBef>
              <a:buNone/>
              <a:defRPr sz="2000" cap="all" spc="50"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12/15/2016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7048"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12/15/2016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12/15/2016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1812" y="1714498"/>
            <a:ext cx="3506788" cy="2880360"/>
          </a:xfrm>
        </p:spPr>
        <p:txBody>
          <a:bodyPr anchor="b">
            <a:normAutofit/>
          </a:bodyPr>
          <a:lstStyle>
            <a:lvl1pPr>
              <a:defRPr sz="3000"/>
            </a:lvl1pPr>
          </a:lstStyle>
          <a:p>
            <a:r>
              <a:rPr lang="en-US" smtClean="0"/>
              <a:t>Click to edit Master title style</a:t>
            </a:r>
            <a:endParaRPr lang="en-US" dirty="0"/>
          </a:p>
        </p:txBody>
      </p:sp>
      <p:sp>
        <p:nvSpPr>
          <p:cNvPr id="3" name="Content Placeholder 2"/>
          <p:cNvSpPr>
            <a:spLocks noGrp="1"/>
          </p:cNvSpPr>
          <p:nvPr>
            <p:ph idx="1"/>
          </p:nvPr>
        </p:nvSpPr>
        <p:spPr>
          <a:xfrm>
            <a:off x="530352" y="457200"/>
            <a:ext cx="7242111"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51812" y="4590288"/>
            <a:ext cx="3514564"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583680"/>
            <a:ext cx="12192000" cy="274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24000" y="1714500"/>
            <a:ext cx="9144000" cy="44577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187908" y="6601556"/>
            <a:ext cx="1534064" cy="228600"/>
          </a:xfrm>
          <a:prstGeom prst="rect">
            <a:avLst/>
          </a:prstGeom>
        </p:spPr>
        <p:txBody>
          <a:bodyPr vert="horz" lIns="91440" tIns="45720" rIns="91440" bIns="45720" rtlCol="0" anchor="ctr"/>
          <a:lstStyle>
            <a:lvl1pPr algn="r">
              <a:defRPr sz="800">
                <a:solidFill>
                  <a:schemeClr val="bg1"/>
                </a:solidFill>
              </a:defRPr>
            </a:lvl1pPr>
          </a:lstStyle>
          <a:p>
            <a:fld id="{37CC0096-1860-4642-9CD2-0079EA5E7CD1}" type="datetimeFigureOut">
              <a:rPr lang="en-US" smtClean="0"/>
              <a:pPr/>
              <a:t>12/15/2016</a:t>
            </a:fld>
            <a:endParaRPr lang="en-US"/>
          </a:p>
        </p:txBody>
      </p:sp>
      <p:sp>
        <p:nvSpPr>
          <p:cNvPr id="5" name="Footer Placeholder 4"/>
          <p:cNvSpPr>
            <a:spLocks noGrp="1"/>
          </p:cNvSpPr>
          <p:nvPr>
            <p:ph type="ftr" sz="quarter" idx="3"/>
          </p:nvPr>
        </p:nvSpPr>
        <p:spPr>
          <a:xfrm>
            <a:off x="1523999" y="6601556"/>
            <a:ext cx="6491381" cy="228600"/>
          </a:xfrm>
          <a:prstGeom prst="rect">
            <a:avLst/>
          </a:prstGeom>
        </p:spPr>
        <p:txBody>
          <a:bodyPr vert="horz" lIns="91440" tIns="45720" rIns="91440" bIns="45720" rtlCol="0" anchor="ctr"/>
          <a:lstStyle>
            <a:lvl1pPr algn="l">
              <a:defRPr sz="800">
                <a:solidFill>
                  <a:schemeClr val="bg1"/>
                </a:solidFill>
              </a:defRPr>
            </a:lvl1pPr>
          </a:lstStyle>
          <a:p>
            <a:endParaRPr lang="en-US" dirty="0"/>
          </a:p>
        </p:txBody>
      </p:sp>
      <p:sp>
        <p:nvSpPr>
          <p:cNvPr id="6" name="Slide Number Placeholder 5"/>
          <p:cNvSpPr>
            <a:spLocks noGrp="1"/>
          </p:cNvSpPr>
          <p:nvPr>
            <p:ph type="sldNum" sz="quarter" idx="4"/>
          </p:nvPr>
        </p:nvSpPr>
        <p:spPr>
          <a:xfrm>
            <a:off x="9894499" y="6601556"/>
            <a:ext cx="773502" cy="228600"/>
          </a:xfrm>
          <a:prstGeom prst="rect">
            <a:avLst/>
          </a:prstGeom>
        </p:spPr>
        <p:txBody>
          <a:bodyPr vert="horz" lIns="91440" tIns="45720" rIns="91440" bIns="45720" rtlCol="0" anchor="ctr"/>
          <a:lstStyle>
            <a:lvl1pPr algn="r">
              <a:defRPr sz="800">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400" kern="1200" cap="all" baseline="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4"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070764"/>
            <a:ext cx="11125200" cy="959291"/>
          </a:xfrm>
        </p:spPr>
        <p:txBody>
          <a:bodyPr>
            <a:normAutofit fontScale="90000"/>
          </a:bodyPr>
          <a:lstStyle/>
          <a:p>
            <a:r>
              <a:rPr lang="en-US" sz="7200" b="1" dirty="0" smtClean="0">
                <a:solidFill>
                  <a:schemeClr val="accent4">
                    <a:lumMod val="50000"/>
                  </a:schemeClr>
                </a:solidFill>
              </a:rPr>
              <a:t/>
            </a:r>
            <a:br>
              <a:rPr lang="en-US" sz="7200" b="1" dirty="0" smtClean="0">
                <a:solidFill>
                  <a:schemeClr val="accent4">
                    <a:lumMod val="50000"/>
                  </a:schemeClr>
                </a:solidFill>
              </a:rPr>
            </a:br>
            <a:r>
              <a:rPr lang="en-US" sz="7200" b="1" dirty="0">
                <a:solidFill>
                  <a:schemeClr val="accent4">
                    <a:lumMod val="50000"/>
                  </a:schemeClr>
                </a:solidFill>
              </a:rPr>
              <a:t/>
            </a:r>
            <a:br>
              <a:rPr lang="en-US" sz="7200" b="1" dirty="0">
                <a:solidFill>
                  <a:schemeClr val="accent4">
                    <a:lumMod val="50000"/>
                  </a:schemeClr>
                </a:solidFill>
              </a:rPr>
            </a:br>
            <a:r>
              <a:rPr lang="en-US" sz="7200" b="1" dirty="0" smtClean="0">
                <a:solidFill>
                  <a:schemeClr val="accent4">
                    <a:lumMod val="50000"/>
                  </a:schemeClr>
                </a:solidFill>
              </a:rPr>
              <a:t/>
            </a:r>
            <a:br>
              <a:rPr lang="en-US" sz="7200" b="1" dirty="0" smtClean="0">
                <a:solidFill>
                  <a:schemeClr val="accent4">
                    <a:lumMod val="50000"/>
                  </a:schemeClr>
                </a:solidFill>
              </a:rPr>
            </a:br>
            <a:r>
              <a:rPr lang="en-US" sz="7200" b="1" dirty="0">
                <a:solidFill>
                  <a:schemeClr val="accent4">
                    <a:lumMod val="50000"/>
                  </a:schemeClr>
                </a:solidFill>
              </a:rPr>
              <a:t> </a:t>
            </a:r>
            <a:r>
              <a:rPr lang="en-US" sz="7200" b="1" dirty="0" smtClean="0">
                <a:solidFill>
                  <a:schemeClr val="accent4">
                    <a:lumMod val="50000"/>
                  </a:schemeClr>
                </a:solidFill>
              </a:rPr>
              <a:t> VISION QUEST </a:t>
            </a:r>
            <a:endParaRPr lang="en-US" sz="7200" b="1" dirty="0">
              <a:solidFill>
                <a:schemeClr val="accent4">
                  <a:lumMod val="50000"/>
                </a:schemeClr>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4419600" cy="4726368"/>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4910" y="0"/>
            <a:ext cx="4059382" cy="4682836"/>
          </a:xfrm>
          <a:prstGeom prst="rect">
            <a:avLst/>
          </a:prstGeom>
        </p:spPr>
      </p:pic>
      <p:pic>
        <p:nvPicPr>
          <p:cNvPr id="17" name="Picture Placeholder 16"/>
          <p:cNvPicPr>
            <a:picLocks noGrp="1" noChangeAspect="1"/>
          </p:cNvPicPr>
          <p:nvPr>
            <p:ph type="pic" idx="11"/>
          </p:nvPr>
        </p:nvPicPr>
        <p:blipFill>
          <a:blip r:embed="rId4">
            <a:extLst>
              <a:ext uri="{28A0092B-C50C-407E-A947-70E740481C1C}">
                <a14:useLocalDpi xmlns:a14="http://schemas.microsoft.com/office/drawing/2010/main" val="0"/>
              </a:ext>
            </a:extLst>
          </a:blip>
          <a:srcRect l="7611" r="7611"/>
          <a:stretch>
            <a:fillRect/>
          </a:stretch>
        </p:blipFill>
        <p:spPr>
          <a:xfrm>
            <a:off x="8321040" y="0"/>
            <a:ext cx="4023360" cy="4745736"/>
          </a:xfrm>
        </p:spPr>
      </p:pic>
    </p:spTree>
    <p:extLst>
      <p:ext uri="{BB962C8B-B14F-4D97-AF65-F5344CB8AC3E}">
        <p14:creationId xmlns:p14="http://schemas.microsoft.com/office/powerpoint/2010/main" val="30346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5173287" cy="645667"/>
          </a:xfrm>
        </p:spPr>
        <p:txBody>
          <a:bodyPr>
            <a:noAutofit/>
          </a:bodyPr>
          <a:lstStyle/>
          <a:p>
            <a:r>
              <a:rPr lang="en-US" sz="4400" b="1" i="0" dirty="0">
                <a:solidFill>
                  <a:srgbClr val="C00000"/>
                </a:solidFill>
                <a:latin typeface="+mn-lt"/>
                <a:cs typeface="Arial" panose="020B0604020202020204" pitchFamily="34" charset="0"/>
              </a:rPr>
              <a:t>Tools Required</a:t>
            </a:r>
          </a:p>
        </p:txBody>
      </p:sp>
      <p:sp>
        <p:nvSpPr>
          <p:cNvPr id="3" name="Content Placeholder 2"/>
          <p:cNvSpPr>
            <a:spLocks noGrp="1"/>
          </p:cNvSpPr>
          <p:nvPr>
            <p:ph idx="1"/>
          </p:nvPr>
        </p:nvSpPr>
        <p:spPr>
          <a:xfrm>
            <a:off x="900545" y="1403797"/>
            <a:ext cx="10072255" cy="4463603"/>
          </a:xfrm>
        </p:spPr>
        <p:txBody>
          <a:bodyPr>
            <a:normAutofit/>
          </a:bodyPr>
          <a:lstStyle/>
          <a:p>
            <a:r>
              <a:rPr lang="en-US" sz="2800" dirty="0">
                <a:solidFill>
                  <a:srgbClr val="002060"/>
                </a:solidFill>
                <a:latin typeface="Times New Roman" charset="0"/>
                <a:ea typeface="Times New Roman" charset="0"/>
                <a:cs typeface="Times New Roman" charset="0"/>
              </a:rPr>
              <a:t>Prototype Design        - </a:t>
            </a:r>
            <a:r>
              <a:rPr lang="en-US" sz="2600" dirty="0">
                <a:solidFill>
                  <a:srgbClr val="002060"/>
                </a:solidFill>
                <a:latin typeface="Times New Roman" charset="0"/>
                <a:ea typeface="Times New Roman" charset="0"/>
                <a:cs typeface="Times New Roman" charset="0"/>
              </a:rPr>
              <a:t>Just in mind</a:t>
            </a:r>
          </a:p>
          <a:p>
            <a:r>
              <a:rPr lang="en-US" sz="2800" dirty="0">
                <a:solidFill>
                  <a:srgbClr val="002060"/>
                </a:solidFill>
                <a:latin typeface="Times New Roman" charset="0"/>
                <a:ea typeface="Times New Roman" charset="0"/>
                <a:cs typeface="Times New Roman" charset="0"/>
              </a:rPr>
              <a:t>ER Diagram                - Visio</a:t>
            </a:r>
          </a:p>
          <a:p>
            <a:r>
              <a:rPr lang="en-US" sz="2800" dirty="0">
                <a:solidFill>
                  <a:srgbClr val="002060"/>
                </a:solidFill>
                <a:latin typeface="Times New Roman" charset="0"/>
                <a:ea typeface="Times New Roman" charset="0"/>
                <a:cs typeface="Times New Roman" charset="0"/>
              </a:rPr>
              <a:t>Database Connection  - </a:t>
            </a:r>
            <a:r>
              <a:rPr lang="en-US" sz="2800" dirty="0" smtClean="0">
                <a:solidFill>
                  <a:srgbClr val="002060"/>
                </a:solidFill>
                <a:latin typeface="Times New Roman" charset="0"/>
                <a:ea typeface="Times New Roman" charset="0"/>
                <a:cs typeface="Times New Roman" charset="0"/>
              </a:rPr>
              <a:t>Back4App</a:t>
            </a:r>
          </a:p>
          <a:p>
            <a:r>
              <a:rPr lang="en-US" sz="2800" dirty="0" smtClean="0">
                <a:solidFill>
                  <a:srgbClr val="002060"/>
                </a:solidFill>
                <a:latin typeface="Times New Roman" charset="0"/>
                <a:ea typeface="Times New Roman" charset="0"/>
                <a:cs typeface="Times New Roman" charset="0"/>
              </a:rPr>
              <a:t>Platform </a:t>
            </a:r>
            <a:r>
              <a:rPr lang="en-US" sz="2800" dirty="0" smtClean="0">
                <a:solidFill>
                  <a:srgbClr val="002060"/>
                </a:solidFill>
                <a:latin typeface="Times New Roman" charset="0"/>
                <a:ea typeface="Times New Roman" charset="0"/>
                <a:cs typeface="Times New Roman" charset="0"/>
              </a:rPr>
              <a:t>                     - </a:t>
            </a:r>
            <a:r>
              <a:rPr lang="en-US" sz="2800" dirty="0" err="1">
                <a:solidFill>
                  <a:srgbClr val="002060"/>
                </a:solidFill>
                <a:latin typeface="Times New Roman" charset="0"/>
                <a:ea typeface="Times New Roman" charset="0"/>
                <a:cs typeface="Times New Roman" charset="0"/>
              </a:rPr>
              <a:t>Xcode</a:t>
            </a:r>
            <a:endParaRPr lang="en-US" sz="2800" dirty="0">
              <a:solidFill>
                <a:srgbClr val="002060"/>
              </a:solidFill>
              <a:latin typeface="Times New Roman" charset="0"/>
              <a:ea typeface="Times New Roman" charset="0"/>
              <a:cs typeface="Times New Roman" charset="0"/>
            </a:endParaRPr>
          </a:p>
          <a:p>
            <a:endParaRPr lang="en-US" sz="2800" dirty="0">
              <a:solidFill>
                <a:srgbClr val="0070C0"/>
              </a:solidFill>
              <a:latin typeface="Times New Roman" charset="0"/>
              <a:ea typeface="Times New Roman" charset="0"/>
              <a:cs typeface="Times New Roman" charset="0"/>
            </a:endParaRPr>
          </a:p>
        </p:txBody>
      </p:sp>
      <p:sp>
        <p:nvSpPr>
          <p:cNvPr id="4" name="TextBox 3"/>
          <p:cNvSpPr txBox="1"/>
          <p:nvPr/>
        </p:nvSpPr>
        <p:spPr>
          <a:xfrm>
            <a:off x="8311243" y="6188529"/>
            <a:ext cx="3347357" cy="369332"/>
          </a:xfrm>
          <a:prstGeom prst="rect">
            <a:avLst/>
          </a:prstGeom>
          <a:noFill/>
        </p:spPr>
        <p:txBody>
          <a:bodyPr wrap="square" rtlCol="0">
            <a:spAutoFit/>
          </a:bodyPr>
          <a:lstStyle/>
          <a:p>
            <a:r>
              <a:rPr lang="en-US" dirty="0"/>
              <a:t>	</a:t>
            </a:r>
            <a:r>
              <a:rPr lang="en-US" dirty="0" err="1"/>
              <a:t>Jeevitha</a:t>
            </a:r>
            <a:r>
              <a:rPr lang="en-US" dirty="0"/>
              <a:t> </a:t>
            </a:r>
            <a:r>
              <a:rPr lang="en-US" dirty="0" err="1"/>
              <a:t>Kamatham</a:t>
            </a:r>
            <a:endParaRPr lang="en-US" dirty="0"/>
          </a:p>
        </p:txBody>
      </p:sp>
    </p:spTree>
    <p:extLst>
      <p:ext uri="{BB962C8B-B14F-4D97-AF65-F5344CB8AC3E}">
        <p14:creationId xmlns:p14="http://schemas.microsoft.com/office/powerpoint/2010/main" val="3559406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3951668" cy="562540"/>
          </a:xfrm>
        </p:spPr>
        <p:txBody>
          <a:bodyPr>
            <a:noAutofit/>
          </a:bodyPr>
          <a:lstStyle/>
          <a:p>
            <a:r>
              <a:rPr lang="en-US" sz="4400" b="1" i="0" dirty="0">
                <a:solidFill>
                  <a:srgbClr val="C00000"/>
                </a:solidFill>
                <a:latin typeface="+mn-lt"/>
                <a:cs typeface="Arial" panose="020B0604020202020204" pitchFamily="34" charset="0"/>
              </a:rPr>
              <a:t>Prototypes </a:t>
            </a:r>
          </a:p>
        </p:txBody>
      </p:sp>
      <p:sp>
        <p:nvSpPr>
          <p:cNvPr id="4" name="TextBox 3"/>
          <p:cNvSpPr txBox="1"/>
          <p:nvPr/>
        </p:nvSpPr>
        <p:spPr>
          <a:xfrm>
            <a:off x="7756073" y="6041572"/>
            <a:ext cx="3902528" cy="646331"/>
          </a:xfrm>
          <a:prstGeom prst="rect">
            <a:avLst/>
          </a:prstGeom>
          <a:noFill/>
        </p:spPr>
        <p:txBody>
          <a:bodyPr wrap="square" rtlCol="0">
            <a:spAutoFit/>
          </a:bodyPr>
          <a:lstStyle/>
          <a:p>
            <a:r>
              <a:rPr lang="en-US" dirty="0"/>
              <a:t>	Meghana </a:t>
            </a:r>
            <a:r>
              <a:rPr lang="en-US" dirty="0" smtClean="0"/>
              <a:t>Thakkellapati</a:t>
            </a:r>
            <a:endParaRPr lang="en-US" dirty="0"/>
          </a:p>
          <a:p>
            <a:endParaRPr lang="en-US" dirty="0"/>
          </a:p>
        </p:txBody>
      </p:sp>
      <p:sp>
        <p:nvSpPr>
          <p:cNvPr id="3" name="Content Placeholder 2"/>
          <p:cNvSpPr>
            <a:spLocks noGrp="1"/>
          </p:cNvSpPr>
          <p:nvPr>
            <p:ph idx="1"/>
          </p:nvPr>
        </p:nvSpPr>
        <p:spPr>
          <a:xfrm>
            <a:off x="1271847" y="1438102"/>
            <a:ext cx="10158151" cy="4786120"/>
          </a:xfrm>
        </p:spPr>
        <p:txBody>
          <a:bodyPr/>
          <a:lstStyle/>
          <a:p>
            <a:pPr marL="0" indent="0">
              <a:buNone/>
            </a:pPr>
            <a:r>
              <a:rPr lang="en-US" dirty="0" smtClean="0"/>
              <a:t>.</a:t>
            </a:r>
            <a:endParaRPr lang="en-US" dirty="0"/>
          </a:p>
          <a:p>
            <a:endParaRPr lang="en-US" dirty="0"/>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9217" y="862884"/>
            <a:ext cx="3773871" cy="5396248"/>
          </a:xfrm>
          <a:prstGeom prst="rect">
            <a:avLst/>
          </a:prstGeom>
        </p:spPr>
      </p:pic>
    </p:spTree>
    <p:extLst>
      <p:ext uri="{BB962C8B-B14F-4D97-AF65-F5344CB8AC3E}">
        <p14:creationId xmlns:p14="http://schemas.microsoft.com/office/powerpoint/2010/main" val="1557112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8394880" cy="604104"/>
          </a:xfrm>
        </p:spPr>
        <p:txBody>
          <a:bodyPr>
            <a:noAutofit/>
          </a:bodyPr>
          <a:lstStyle/>
          <a:p>
            <a:r>
              <a:rPr lang="en-US" sz="4400" b="1" i="0" dirty="0">
                <a:solidFill>
                  <a:srgbClr val="C00000"/>
                </a:solidFill>
                <a:latin typeface="+mn-lt"/>
                <a:cs typeface="Arial" panose="020B0604020202020204" pitchFamily="34" charset="0"/>
              </a:rPr>
              <a:t>Prototypes continued……</a:t>
            </a:r>
          </a:p>
        </p:txBody>
      </p:sp>
      <p:sp>
        <p:nvSpPr>
          <p:cNvPr id="4" name="TextBox 3"/>
          <p:cNvSpPr txBox="1"/>
          <p:nvPr/>
        </p:nvSpPr>
        <p:spPr>
          <a:xfrm>
            <a:off x="8988137" y="6302829"/>
            <a:ext cx="2955471" cy="646331"/>
          </a:xfrm>
          <a:prstGeom prst="rect">
            <a:avLst/>
          </a:prstGeom>
          <a:noFill/>
        </p:spPr>
        <p:txBody>
          <a:bodyPr wrap="square" rtlCol="0">
            <a:spAutoFit/>
          </a:bodyPr>
          <a:lstStyle/>
          <a:p>
            <a:r>
              <a:rPr lang="en-US" dirty="0"/>
              <a:t>Meghana </a:t>
            </a:r>
            <a:r>
              <a:rPr lang="en-US" dirty="0" smtClean="0"/>
              <a:t>Thakkellapati</a:t>
            </a:r>
            <a:endParaRPr lang="en-US" dirty="0"/>
          </a:p>
          <a:p>
            <a:endParaRPr lang="en-US"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949191" y="1397000"/>
            <a:ext cx="2653980" cy="4835525"/>
          </a:xfrm>
        </p:spPr>
      </p:pic>
    </p:spTree>
    <p:extLst>
      <p:ext uri="{BB962C8B-B14F-4D97-AF65-F5344CB8AC3E}">
        <p14:creationId xmlns:p14="http://schemas.microsoft.com/office/powerpoint/2010/main" val="361398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8394880" cy="645667"/>
          </a:xfrm>
        </p:spPr>
        <p:txBody>
          <a:bodyPr>
            <a:noAutofit/>
          </a:bodyPr>
          <a:lstStyle/>
          <a:p>
            <a:r>
              <a:rPr lang="en-US" sz="4400" b="1" dirty="0">
                <a:solidFill>
                  <a:srgbClr val="C00000"/>
                </a:solidFill>
                <a:latin typeface="+mn-lt"/>
                <a:cs typeface="Arial" panose="020B0604020202020204" pitchFamily="34" charset="0"/>
              </a:rPr>
              <a:t>Prototypes continued……</a:t>
            </a:r>
            <a:endParaRPr lang="en-US" sz="4000" b="1" i="0" dirty="0">
              <a:solidFill>
                <a:schemeClr val="accent2"/>
              </a:solidFill>
              <a:latin typeface="+mn-lt"/>
              <a:cs typeface="Arial" panose="020B0604020202020204" pitchFamily="34" charset="0"/>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28057" y="1416229"/>
            <a:ext cx="2909268" cy="4765630"/>
          </a:xfrm>
        </p:spPr>
      </p:pic>
      <p:sp>
        <p:nvSpPr>
          <p:cNvPr id="4" name="TextBox 3"/>
          <p:cNvSpPr txBox="1"/>
          <p:nvPr/>
        </p:nvSpPr>
        <p:spPr>
          <a:xfrm>
            <a:off x="8311243" y="6188529"/>
            <a:ext cx="3347357" cy="369332"/>
          </a:xfrm>
          <a:prstGeom prst="rect">
            <a:avLst/>
          </a:prstGeom>
          <a:noFill/>
        </p:spPr>
        <p:txBody>
          <a:bodyPr wrap="square" rtlCol="0">
            <a:spAutoFit/>
          </a:bodyPr>
          <a:lstStyle/>
          <a:p>
            <a:r>
              <a:rPr lang="en-US" dirty="0"/>
              <a:t>	Meghana </a:t>
            </a:r>
            <a:r>
              <a:rPr lang="en-US" dirty="0" smtClean="0"/>
              <a:t>Thakkellapati</a:t>
            </a:r>
            <a:endParaRPr lang="en-US" dirty="0"/>
          </a:p>
        </p:txBody>
      </p:sp>
    </p:spTree>
    <p:extLst>
      <p:ext uri="{BB962C8B-B14F-4D97-AF65-F5344CB8AC3E}">
        <p14:creationId xmlns:p14="http://schemas.microsoft.com/office/powerpoint/2010/main" val="989906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8394880" cy="631813"/>
          </a:xfrm>
        </p:spPr>
        <p:txBody>
          <a:bodyPr>
            <a:noAutofit/>
          </a:bodyPr>
          <a:lstStyle/>
          <a:p>
            <a:r>
              <a:rPr lang="en-US" sz="4400" b="1" dirty="0">
                <a:solidFill>
                  <a:srgbClr val="C00000"/>
                </a:solidFill>
                <a:latin typeface="+mn-lt"/>
                <a:cs typeface="Arial" panose="020B0604020202020204" pitchFamily="34" charset="0"/>
              </a:rPr>
              <a:t>Prototypes continued……</a:t>
            </a:r>
            <a:endParaRPr lang="en-US" sz="4000" b="1" i="0" dirty="0">
              <a:solidFill>
                <a:schemeClr val="accent2"/>
              </a:solidFill>
              <a:latin typeface="+mn-lt"/>
              <a:cs typeface="Arial" panose="020B0604020202020204" pitchFamily="34" charset="0"/>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35755" y="1403350"/>
            <a:ext cx="2472890" cy="4464050"/>
          </a:xfrm>
        </p:spPr>
      </p:pic>
      <p:sp>
        <p:nvSpPr>
          <p:cNvPr id="4" name="TextBox 3"/>
          <p:cNvSpPr txBox="1"/>
          <p:nvPr/>
        </p:nvSpPr>
        <p:spPr>
          <a:xfrm>
            <a:off x="8686800" y="6286500"/>
            <a:ext cx="3118757" cy="369332"/>
          </a:xfrm>
          <a:prstGeom prst="rect">
            <a:avLst/>
          </a:prstGeom>
          <a:noFill/>
        </p:spPr>
        <p:txBody>
          <a:bodyPr wrap="square" rtlCol="0">
            <a:spAutoFit/>
          </a:bodyPr>
          <a:lstStyle/>
          <a:p>
            <a:r>
              <a:rPr lang="en-US" dirty="0"/>
              <a:t>            Meghana </a:t>
            </a:r>
            <a:r>
              <a:rPr lang="en-US" dirty="0" smtClean="0"/>
              <a:t>Thakkellapati</a:t>
            </a:r>
            <a:endParaRPr lang="en-US" dirty="0"/>
          </a:p>
        </p:txBody>
      </p:sp>
      <p:pic>
        <p:nvPicPr>
          <p:cNvPr id="22" name="Picture 21"/>
          <p:cNvPicPr>
            <a:picLocks noChangeAspect="1"/>
          </p:cNvPicPr>
          <p:nvPr/>
        </p:nvPicPr>
        <p:blipFill>
          <a:blip r:embed="rId3"/>
          <a:stretch>
            <a:fillRect/>
          </a:stretch>
        </p:blipFill>
        <p:spPr>
          <a:xfrm>
            <a:off x="6012455" y="1905950"/>
            <a:ext cx="152400" cy="171450"/>
          </a:xfrm>
          <a:prstGeom prst="rect">
            <a:avLst/>
          </a:prstGeom>
        </p:spPr>
      </p:pic>
    </p:spTree>
    <p:extLst>
      <p:ext uri="{BB962C8B-B14F-4D97-AF65-F5344CB8AC3E}">
        <p14:creationId xmlns:p14="http://schemas.microsoft.com/office/powerpoint/2010/main" val="411036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8394880" cy="576395"/>
          </a:xfrm>
        </p:spPr>
        <p:txBody>
          <a:bodyPr>
            <a:noAutofit/>
          </a:bodyPr>
          <a:lstStyle/>
          <a:p>
            <a:r>
              <a:rPr lang="en-US" sz="4400" b="1" dirty="0">
                <a:solidFill>
                  <a:srgbClr val="C00000"/>
                </a:solidFill>
                <a:latin typeface="+mn-lt"/>
                <a:cs typeface="Arial" panose="020B0604020202020204" pitchFamily="34" charset="0"/>
              </a:rPr>
              <a:t>Prototypes continued……</a:t>
            </a:r>
            <a:endParaRPr lang="en-US" sz="4000" b="1" i="0" dirty="0">
              <a:solidFill>
                <a:schemeClr val="accent2"/>
              </a:solidFill>
              <a:latin typeface="+mn-lt"/>
              <a:cs typeface="Arial" panose="020B0604020202020204" pitchFamily="34" charset="0"/>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48075" y="1344053"/>
            <a:ext cx="2429203" cy="4368800"/>
          </a:xfrm>
        </p:spPr>
      </p:pic>
      <p:sp>
        <p:nvSpPr>
          <p:cNvPr id="4" name="TextBox 3"/>
          <p:cNvSpPr txBox="1"/>
          <p:nvPr/>
        </p:nvSpPr>
        <p:spPr>
          <a:xfrm>
            <a:off x="8686800" y="6286500"/>
            <a:ext cx="3118757" cy="369332"/>
          </a:xfrm>
          <a:prstGeom prst="rect">
            <a:avLst/>
          </a:prstGeom>
          <a:noFill/>
        </p:spPr>
        <p:txBody>
          <a:bodyPr wrap="square" rtlCol="0">
            <a:spAutoFit/>
          </a:bodyPr>
          <a:lstStyle/>
          <a:p>
            <a:r>
              <a:rPr lang="en-US" dirty="0"/>
              <a:t>            Meghana </a:t>
            </a:r>
            <a:r>
              <a:rPr lang="en-US" dirty="0" smtClean="0"/>
              <a:t>Thakkellapati</a:t>
            </a:r>
            <a:endParaRPr lang="en-US" dirty="0"/>
          </a:p>
        </p:txBody>
      </p:sp>
    </p:spTree>
    <p:extLst>
      <p:ext uri="{BB962C8B-B14F-4D97-AF65-F5344CB8AC3E}">
        <p14:creationId xmlns:p14="http://schemas.microsoft.com/office/powerpoint/2010/main" val="2219972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8394880" cy="534831"/>
          </a:xfrm>
        </p:spPr>
        <p:txBody>
          <a:bodyPr>
            <a:noAutofit/>
          </a:bodyPr>
          <a:lstStyle/>
          <a:p>
            <a:r>
              <a:rPr lang="en-US" sz="4400" b="1" i="0" dirty="0">
                <a:solidFill>
                  <a:srgbClr val="C00000"/>
                </a:solidFill>
                <a:latin typeface="+mn-lt"/>
                <a:cs typeface="Arial" panose="020B0604020202020204" pitchFamily="34" charset="0"/>
              </a:rPr>
              <a:t>Prototypes continued……</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271823" y="1354652"/>
            <a:ext cx="2430920" cy="4435475"/>
          </a:xfrm>
        </p:spPr>
      </p:pic>
      <p:sp>
        <p:nvSpPr>
          <p:cNvPr id="4" name="TextBox 3"/>
          <p:cNvSpPr txBox="1"/>
          <p:nvPr/>
        </p:nvSpPr>
        <p:spPr>
          <a:xfrm>
            <a:off x="8686800" y="6286500"/>
            <a:ext cx="3118757" cy="369332"/>
          </a:xfrm>
          <a:prstGeom prst="rect">
            <a:avLst/>
          </a:prstGeom>
          <a:noFill/>
        </p:spPr>
        <p:txBody>
          <a:bodyPr wrap="square" rtlCol="0">
            <a:spAutoFit/>
          </a:bodyPr>
          <a:lstStyle/>
          <a:p>
            <a:r>
              <a:rPr lang="en-US" dirty="0"/>
              <a:t>            Meghana </a:t>
            </a:r>
            <a:r>
              <a:rPr lang="en-US" dirty="0" smtClean="0"/>
              <a:t>Thakkellapati</a:t>
            </a:r>
            <a:endParaRPr lang="en-US" dirty="0"/>
          </a:p>
        </p:txBody>
      </p:sp>
    </p:spTree>
    <p:extLst>
      <p:ext uri="{BB962C8B-B14F-4D97-AF65-F5344CB8AC3E}">
        <p14:creationId xmlns:p14="http://schemas.microsoft.com/office/powerpoint/2010/main" val="265718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8394880" cy="590249"/>
          </a:xfrm>
        </p:spPr>
        <p:txBody>
          <a:bodyPr>
            <a:noAutofit/>
          </a:bodyPr>
          <a:lstStyle/>
          <a:p>
            <a:r>
              <a:rPr lang="en-US" sz="4400" b="1" dirty="0">
                <a:solidFill>
                  <a:srgbClr val="C00000"/>
                </a:solidFill>
                <a:latin typeface="+mn-lt"/>
                <a:cs typeface="Arial" panose="020B0604020202020204" pitchFamily="34" charset="0"/>
              </a:rPr>
              <a:t>Prototypes continued……</a:t>
            </a:r>
            <a:endParaRPr lang="en-US" sz="4000" b="1" i="0" dirty="0">
              <a:solidFill>
                <a:schemeClr val="accent2"/>
              </a:solidFill>
              <a:latin typeface="+mn-lt"/>
              <a:cs typeface="Arial" panose="020B0604020202020204" pitchFamily="34" charset="0"/>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11520" y="1367530"/>
            <a:ext cx="2430310" cy="4435475"/>
          </a:xfrm>
        </p:spPr>
      </p:pic>
      <p:sp>
        <p:nvSpPr>
          <p:cNvPr id="4" name="TextBox 3"/>
          <p:cNvSpPr txBox="1"/>
          <p:nvPr/>
        </p:nvSpPr>
        <p:spPr>
          <a:xfrm>
            <a:off x="8686800" y="6286500"/>
            <a:ext cx="3118757" cy="369332"/>
          </a:xfrm>
          <a:prstGeom prst="rect">
            <a:avLst/>
          </a:prstGeom>
          <a:noFill/>
        </p:spPr>
        <p:txBody>
          <a:bodyPr wrap="square" rtlCol="0">
            <a:spAutoFit/>
          </a:bodyPr>
          <a:lstStyle/>
          <a:p>
            <a:r>
              <a:rPr lang="en-US" dirty="0"/>
              <a:t>            Meghana </a:t>
            </a:r>
            <a:r>
              <a:rPr lang="en-US" dirty="0" smtClean="0"/>
              <a:t>Thakkellapati</a:t>
            </a:r>
            <a:endParaRPr lang="en-US" dirty="0"/>
          </a:p>
        </p:txBody>
      </p:sp>
    </p:spTree>
    <p:extLst>
      <p:ext uri="{BB962C8B-B14F-4D97-AF65-F5344CB8AC3E}">
        <p14:creationId xmlns:p14="http://schemas.microsoft.com/office/powerpoint/2010/main" val="52369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8394880" cy="590249"/>
          </a:xfrm>
        </p:spPr>
        <p:txBody>
          <a:bodyPr>
            <a:noAutofit/>
          </a:bodyPr>
          <a:lstStyle/>
          <a:p>
            <a:r>
              <a:rPr lang="en-US" sz="4400" b="1" dirty="0">
                <a:solidFill>
                  <a:srgbClr val="C00000"/>
                </a:solidFill>
                <a:latin typeface="+mn-lt"/>
                <a:cs typeface="Arial" panose="020B0604020202020204" pitchFamily="34" charset="0"/>
              </a:rPr>
              <a:t>Prototypes continued……</a:t>
            </a:r>
            <a:endParaRPr lang="en-US" sz="4000" b="1" i="0" dirty="0">
              <a:solidFill>
                <a:schemeClr val="accent2"/>
              </a:solidFill>
              <a:latin typeface="+mn-lt"/>
              <a:cs typeface="Arial" panose="020B0604020202020204" pitchFamily="34" charset="0"/>
            </a:endParaRP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40738" y="1403350"/>
            <a:ext cx="2462924" cy="4464050"/>
          </a:xfrm>
        </p:spPr>
      </p:pic>
      <p:sp>
        <p:nvSpPr>
          <p:cNvPr id="4" name="TextBox 3"/>
          <p:cNvSpPr txBox="1"/>
          <p:nvPr/>
        </p:nvSpPr>
        <p:spPr>
          <a:xfrm>
            <a:off x="9156880" y="6171623"/>
            <a:ext cx="2922815" cy="369332"/>
          </a:xfrm>
          <a:prstGeom prst="rect">
            <a:avLst/>
          </a:prstGeom>
          <a:noFill/>
        </p:spPr>
        <p:txBody>
          <a:bodyPr wrap="square" rtlCol="0">
            <a:spAutoFit/>
          </a:bodyPr>
          <a:lstStyle/>
          <a:p>
            <a:r>
              <a:rPr lang="en-US" dirty="0"/>
              <a:t> Meghana </a:t>
            </a:r>
            <a:r>
              <a:rPr lang="en-US" dirty="0" smtClean="0"/>
              <a:t>Thakkellapati</a:t>
            </a:r>
            <a:endParaRPr lang="en-US" dirty="0"/>
          </a:p>
        </p:txBody>
      </p:sp>
    </p:spTree>
    <p:extLst>
      <p:ext uri="{BB962C8B-B14F-4D97-AF65-F5344CB8AC3E}">
        <p14:creationId xmlns:p14="http://schemas.microsoft.com/office/powerpoint/2010/main" val="4188069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5334000" cy="770358"/>
          </a:xfrm>
        </p:spPr>
        <p:txBody>
          <a:bodyPr>
            <a:normAutofit/>
          </a:bodyPr>
          <a:lstStyle/>
          <a:p>
            <a:r>
              <a:rPr lang="en-US" sz="4400" b="1" i="0" dirty="0">
                <a:solidFill>
                  <a:srgbClr val="C00000"/>
                </a:solidFill>
                <a:latin typeface="+mn-lt"/>
                <a:cs typeface="Arial" panose="020B0604020202020204" pitchFamily="34" charset="0"/>
              </a:rPr>
              <a:t>Implementation</a:t>
            </a:r>
            <a:endParaRPr lang="en-US" sz="4400" dirty="0">
              <a:solidFill>
                <a:srgbClr val="C00000"/>
              </a:solidFill>
              <a:latin typeface="+mn-lt"/>
            </a:endParaRPr>
          </a:p>
        </p:txBody>
      </p:sp>
      <p:sp>
        <p:nvSpPr>
          <p:cNvPr id="3" name="TextBox 2"/>
          <p:cNvSpPr txBox="1"/>
          <p:nvPr/>
        </p:nvSpPr>
        <p:spPr>
          <a:xfrm>
            <a:off x="8134066" y="5786651"/>
            <a:ext cx="3343701" cy="369332"/>
          </a:xfrm>
          <a:prstGeom prst="rect">
            <a:avLst/>
          </a:prstGeom>
          <a:noFill/>
        </p:spPr>
        <p:txBody>
          <a:bodyPr wrap="square" rtlCol="0">
            <a:spAutoFit/>
          </a:bodyPr>
          <a:lstStyle/>
          <a:p>
            <a:r>
              <a:rPr lang="en-US" dirty="0" smtClean="0"/>
              <a:t>	</a:t>
            </a:r>
            <a:r>
              <a:rPr lang="en-US" dirty="0" err="1" smtClean="0"/>
              <a:t>Manoj</a:t>
            </a:r>
            <a:r>
              <a:rPr lang="en-US" dirty="0" smtClean="0"/>
              <a:t> Kumar Kotte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6834" y="2021984"/>
            <a:ext cx="7727324" cy="3116686"/>
          </a:xfrm>
          <a:prstGeom prst="rect">
            <a:avLst/>
          </a:prstGeom>
        </p:spPr>
      </p:pic>
    </p:spTree>
    <p:extLst>
      <p:ext uri="{BB962C8B-B14F-4D97-AF65-F5344CB8AC3E}">
        <p14:creationId xmlns:p14="http://schemas.microsoft.com/office/powerpoint/2010/main" val="1390182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 y="534726"/>
            <a:ext cx="8150181" cy="823019"/>
          </a:xfrm>
        </p:spPr>
        <p:txBody>
          <a:bodyPr>
            <a:normAutofit/>
          </a:bodyPr>
          <a:lstStyle/>
          <a:p>
            <a:r>
              <a:rPr lang="en-US" sz="4400" b="1" i="0" dirty="0">
                <a:solidFill>
                  <a:schemeClr val="accent4">
                    <a:lumMod val="50000"/>
                  </a:schemeClr>
                </a:solidFill>
                <a:latin typeface="Arial" panose="020B0604020202020204" pitchFamily="34" charset="0"/>
                <a:cs typeface="Arial" panose="020B0604020202020204" pitchFamily="34" charset="0"/>
              </a:rPr>
              <a:t>TEAM MEMBERS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362453" y="2738692"/>
            <a:ext cx="1988820" cy="2651760"/>
          </a:xfr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33399" y="1707523"/>
            <a:ext cx="1931829" cy="264683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90057" y="2784412"/>
            <a:ext cx="1902176" cy="256032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5215" y="1707523"/>
            <a:ext cx="1867437" cy="2646830"/>
          </a:xfrm>
          <a:prstGeom prst="rect">
            <a:avLst/>
          </a:prstGeom>
        </p:spPr>
      </p:pic>
      <p:sp>
        <p:nvSpPr>
          <p:cNvPr id="13" name="TextBox 12"/>
          <p:cNvSpPr txBox="1"/>
          <p:nvPr/>
        </p:nvSpPr>
        <p:spPr>
          <a:xfrm>
            <a:off x="1326524" y="4790941"/>
            <a:ext cx="1581407" cy="523220"/>
          </a:xfrm>
          <a:prstGeom prst="rect">
            <a:avLst/>
          </a:prstGeom>
          <a:noFill/>
        </p:spPr>
        <p:txBody>
          <a:bodyPr wrap="square" rtlCol="0">
            <a:spAutoFit/>
          </a:bodyPr>
          <a:lstStyle/>
          <a:p>
            <a:r>
              <a:rPr lang="en-US" sz="2800" b="1" dirty="0">
                <a:solidFill>
                  <a:srgbClr val="00B050"/>
                </a:solidFill>
              </a:rPr>
              <a:t>Sahithya</a:t>
            </a:r>
            <a:endParaRPr lang="en-US" sz="2400" b="1" dirty="0">
              <a:solidFill>
                <a:srgbClr val="00B050"/>
              </a:solidFill>
            </a:endParaRPr>
          </a:p>
        </p:txBody>
      </p:sp>
      <p:sp>
        <p:nvSpPr>
          <p:cNvPr id="14" name="TextBox 13"/>
          <p:cNvSpPr txBox="1"/>
          <p:nvPr/>
        </p:nvSpPr>
        <p:spPr>
          <a:xfrm>
            <a:off x="3438660" y="5100034"/>
            <a:ext cx="1803042" cy="1138773"/>
          </a:xfrm>
          <a:prstGeom prst="rect">
            <a:avLst/>
          </a:prstGeom>
          <a:noFill/>
        </p:spPr>
        <p:txBody>
          <a:bodyPr wrap="square" rtlCol="0">
            <a:spAutoFit/>
          </a:bodyPr>
          <a:lstStyle/>
          <a:p>
            <a:endParaRPr lang="en-US" sz="2000" b="1" dirty="0"/>
          </a:p>
          <a:p>
            <a:endParaRPr lang="en-US" sz="2000" b="1" dirty="0"/>
          </a:p>
          <a:p>
            <a:r>
              <a:rPr lang="en-US" sz="2800" b="1" dirty="0" err="1">
                <a:solidFill>
                  <a:srgbClr val="00B050"/>
                </a:solidFill>
              </a:rPr>
              <a:t>Jeevitha</a:t>
            </a:r>
            <a:endParaRPr lang="en-US" b="1" dirty="0">
              <a:solidFill>
                <a:srgbClr val="00B050"/>
              </a:solidFill>
            </a:endParaRPr>
          </a:p>
        </p:txBody>
      </p:sp>
      <p:sp>
        <p:nvSpPr>
          <p:cNvPr id="15" name="TextBox 14"/>
          <p:cNvSpPr txBox="1"/>
          <p:nvPr/>
        </p:nvSpPr>
        <p:spPr>
          <a:xfrm>
            <a:off x="5615189" y="4726545"/>
            <a:ext cx="1635617" cy="523220"/>
          </a:xfrm>
          <a:prstGeom prst="rect">
            <a:avLst/>
          </a:prstGeom>
          <a:noFill/>
        </p:spPr>
        <p:txBody>
          <a:bodyPr wrap="square" rtlCol="0">
            <a:spAutoFit/>
          </a:bodyPr>
          <a:lstStyle/>
          <a:p>
            <a:r>
              <a:rPr lang="en-US" sz="2800" b="1" dirty="0" err="1">
                <a:solidFill>
                  <a:srgbClr val="00B050"/>
                </a:solidFill>
              </a:rPr>
              <a:t>Meghana</a:t>
            </a:r>
            <a:endParaRPr lang="en-US" sz="2000" b="1" dirty="0">
              <a:solidFill>
                <a:srgbClr val="00B050"/>
              </a:solidFill>
            </a:endParaRPr>
          </a:p>
        </p:txBody>
      </p:sp>
      <p:sp>
        <p:nvSpPr>
          <p:cNvPr id="16" name="TextBox 15"/>
          <p:cNvSpPr txBox="1"/>
          <p:nvPr/>
        </p:nvSpPr>
        <p:spPr>
          <a:xfrm>
            <a:off x="7624293" y="5756856"/>
            <a:ext cx="1725769" cy="523220"/>
          </a:xfrm>
          <a:prstGeom prst="rect">
            <a:avLst/>
          </a:prstGeom>
          <a:noFill/>
        </p:spPr>
        <p:txBody>
          <a:bodyPr wrap="square" rtlCol="0">
            <a:spAutoFit/>
          </a:bodyPr>
          <a:lstStyle/>
          <a:p>
            <a:r>
              <a:rPr lang="en-US" sz="2800" b="1" dirty="0" err="1">
                <a:solidFill>
                  <a:srgbClr val="00B050"/>
                </a:solidFill>
              </a:rPr>
              <a:t>Manoj</a:t>
            </a:r>
            <a:endParaRPr lang="en-US" sz="2400" b="1" dirty="0">
              <a:solidFill>
                <a:srgbClr val="00B050"/>
              </a:solidFill>
            </a:endParaRPr>
          </a:p>
        </p:txBody>
      </p:sp>
      <p:sp>
        <p:nvSpPr>
          <p:cNvPr id="18" name="TextBox 17"/>
          <p:cNvSpPr txBox="1"/>
          <p:nvPr/>
        </p:nvSpPr>
        <p:spPr>
          <a:xfrm>
            <a:off x="10212946" y="4610637"/>
            <a:ext cx="1352282" cy="523220"/>
          </a:xfrm>
          <a:prstGeom prst="rect">
            <a:avLst/>
          </a:prstGeom>
          <a:noFill/>
        </p:spPr>
        <p:txBody>
          <a:bodyPr wrap="square" rtlCol="0">
            <a:spAutoFit/>
          </a:bodyPr>
          <a:lstStyle/>
          <a:p>
            <a:pPr algn="ctr"/>
            <a:r>
              <a:rPr lang="en-US" sz="2800" b="1" dirty="0">
                <a:solidFill>
                  <a:srgbClr val="00B050"/>
                </a:solidFill>
              </a:rPr>
              <a:t>Suneel</a:t>
            </a:r>
            <a:endParaRPr lang="en-US" sz="2000" b="1" dirty="0">
              <a:solidFill>
                <a:srgbClr val="00B050"/>
              </a:solidFill>
            </a:endParaRPr>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2944" y="1953491"/>
            <a:ext cx="1911927" cy="2618510"/>
          </a:xfrm>
          <a:prstGeom prst="rect">
            <a:avLst/>
          </a:prstGeom>
        </p:spPr>
      </p:pic>
    </p:spTree>
    <p:extLst>
      <p:ext uri="{BB962C8B-B14F-4D97-AF65-F5344CB8AC3E}">
        <p14:creationId xmlns:p14="http://schemas.microsoft.com/office/powerpoint/2010/main" val="1509681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9591822" cy="617958"/>
          </a:xfrm>
        </p:spPr>
        <p:txBody>
          <a:bodyPr>
            <a:noAutofit/>
          </a:bodyPr>
          <a:lstStyle/>
          <a:p>
            <a:r>
              <a:rPr lang="en-US" sz="4400" b="1" i="0" dirty="0">
                <a:solidFill>
                  <a:srgbClr val="C00000"/>
                </a:solidFill>
                <a:latin typeface="+mn-lt"/>
                <a:cs typeface="Arial" panose="020B0604020202020204" pitchFamily="34" charset="0"/>
              </a:rPr>
              <a:t>Conclusion: Lessons Learned </a:t>
            </a:r>
          </a:p>
        </p:txBody>
      </p:sp>
      <p:sp>
        <p:nvSpPr>
          <p:cNvPr id="3" name="Content Placeholder 2"/>
          <p:cNvSpPr>
            <a:spLocks noGrp="1"/>
          </p:cNvSpPr>
          <p:nvPr>
            <p:ph idx="1"/>
          </p:nvPr>
        </p:nvSpPr>
        <p:spPr>
          <a:xfrm>
            <a:off x="1371600" y="1403797"/>
            <a:ext cx="9601200" cy="4463603"/>
          </a:xfrm>
        </p:spPr>
        <p:txBody>
          <a:bodyPr>
            <a:normAutofit/>
          </a:bodyPr>
          <a:lstStyle/>
          <a:p>
            <a:r>
              <a:rPr lang="en-US" sz="2800" dirty="0">
                <a:solidFill>
                  <a:srgbClr val="002060"/>
                </a:solidFill>
                <a:latin typeface="Times New Roman" panose="02020603050405020304" pitchFamily="18" charset="0"/>
                <a:cs typeface="Times New Roman" panose="02020603050405020304" pitchFamily="18" charset="0"/>
              </a:rPr>
              <a:t>Team Management</a:t>
            </a:r>
          </a:p>
          <a:p>
            <a:r>
              <a:rPr lang="en-US" sz="2800" dirty="0">
                <a:solidFill>
                  <a:srgbClr val="002060"/>
                </a:solidFill>
                <a:latin typeface="Times New Roman" panose="02020603050405020304" pitchFamily="18" charset="0"/>
                <a:cs typeface="Times New Roman" panose="02020603050405020304" pitchFamily="18" charset="0"/>
              </a:rPr>
              <a:t>Time Management</a:t>
            </a:r>
          </a:p>
          <a:p>
            <a:r>
              <a:rPr lang="en-US" sz="2800" dirty="0">
                <a:solidFill>
                  <a:srgbClr val="002060"/>
                </a:solidFill>
                <a:latin typeface="Times New Roman" panose="02020603050405020304" pitchFamily="18" charset="0"/>
                <a:cs typeface="Times New Roman" panose="02020603050405020304" pitchFamily="18" charset="0"/>
              </a:rPr>
              <a:t>Documentation skills</a:t>
            </a:r>
          </a:p>
          <a:p>
            <a:r>
              <a:rPr lang="en-US" sz="2800" dirty="0">
                <a:solidFill>
                  <a:srgbClr val="002060"/>
                </a:solidFill>
                <a:latin typeface="Times New Roman" panose="02020603050405020304" pitchFamily="18" charset="0"/>
                <a:cs typeface="Times New Roman" panose="02020603050405020304" pitchFamily="18" charset="0"/>
              </a:rPr>
              <a:t>Swift Programming Language</a:t>
            </a:r>
          </a:p>
          <a:p>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9184821" y="6211669"/>
            <a:ext cx="3575958" cy="646331"/>
          </a:xfrm>
          <a:prstGeom prst="rect">
            <a:avLst/>
          </a:prstGeom>
          <a:noFill/>
        </p:spPr>
        <p:txBody>
          <a:bodyPr wrap="square" rtlCol="0">
            <a:spAutoFit/>
          </a:bodyPr>
          <a:lstStyle/>
          <a:p>
            <a:r>
              <a:rPr lang="en-US" dirty="0"/>
              <a:t>Sai Suneel Reddy </a:t>
            </a:r>
            <a:r>
              <a:rPr lang="en-US" dirty="0" err="1"/>
              <a:t>Challa</a:t>
            </a:r>
            <a:endParaRPr lang="en-US" dirty="0"/>
          </a:p>
          <a:p>
            <a:endParaRPr lang="en-US" dirty="0"/>
          </a:p>
        </p:txBody>
      </p:sp>
    </p:spTree>
    <p:extLst>
      <p:ext uri="{BB962C8B-B14F-4D97-AF65-F5344CB8AC3E}">
        <p14:creationId xmlns:p14="http://schemas.microsoft.com/office/powerpoint/2010/main" val="4196533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10379612" cy="714940"/>
          </a:xfrm>
        </p:spPr>
        <p:txBody>
          <a:bodyPr>
            <a:noAutofit/>
          </a:bodyPr>
          <a:lstStyle/>
          <a:p>
            <a:pPr algn="l"/>
            <a:r>
              <a:rPr lang="en-US" sz="4400" b="1" i="0" dirty="0">
                <a:solidFill>
                  <a:srgbClr val="C00000"/>
                </a:solidFill>
                <a:latin typeface="+mn-lt"/>
                <a:cs typeface="Arial" panose="020B0604020202020204" pitchFamily="34" charset="0"/>
              </a:rPr>
              <a:t>Conclusion: Tasks accomplished</a:t>
            </a:r>
          </a:p>
        </p:txBody>
      </p:sp>
      <p:sp>
        <p:nvSpPr>
          <p:cNvPr id="3" name="Content Placeholder 2"/>
          <p:cNvSpPr>
            <a:spLocks noGrp="1"/>
          </p:cNvSpPr>
          <p:nvPr>
            <p:ph idx="1"/>
          </p:nvPr>
        </p:nvSpPr>
        <p:spPr>
          <a:xfrm>
            <a:off x="1371600" y="1403797"/>
            <a:ext cx="9601200" cy="4463603"/>
          </a:xfrm>
        </p:spPr>
        <p:txBody>
          <a:bodyPr>
            <a:normAutofit/>
          </a:bodyPr>
          <a:lstStyle/>
          <a:p>
            <a:r>
              <a:rPr lang="en-US" sz="2800" dirty="0">
                <a:solidFill>
                  <a:srgbClr val="002060"/>
                </a:solidFill>
                <a:latin typeface="Times New Roman" panose="02020603050405020304" pitchFamily="18" charset="0"/>
                <a:cs typeface="Times New Roman" panose="02020603050405020304" pitchFamily="18" charset="0"/>
              </a:rPr>
              <a:t>Designed ER Diagram</a:t>
            </a:r>
          </a:p>
          <a:p>
            <a:r>
              <a:rPr lang="en-US" sz="2800" dirty="0">
                <a:solidFill>
                  <a:srgbClr val="002060"/>
                </a:solidFill>
                <a:latin typeface="Times New Roman" panose="02020603050405020304" pitchFamily="18" charset="0"/>
                <a:cs typeface="Times New Roman" panose="02020603050405020304" pitchFamily="18" charset="0"/>
              </a:rPr>
              <a:t>Prototype Design of UI Screens</a:t>
            </a:r>
          </a:p>
          <a:p>
            <a:r>
              <a:rPr lang="en-US" sz="2800" dirty="0">
                <a:solidFill>
                  <a:srgbClr val="002060"/>
                </a:solidFill>
                <a:latin typeface="Times New Roman" panose="02020603050405020304" pitchFamily="18" charset="0"/>
                <a:cs typeface="Times New Roman" panose="02020603050405020304" pitchFamily="18" charset="0"/>
              </a:rPr>
              <a:t>Software Requirements Document</a:t>
            </a:r>
          </a:p>
          <a:p>
            <a:r>
              <a:rPr lang="en-US" sz="2800" dirty="0">
                <a:solidFill>
                  <a:srgbClr val="002060"/>
                </a:solidFill>
                <a:latin typeface="Times New Roman" panose="02020603050405020304" pitchFamily="18" charset="0"/>
                <a:cs typeface="Times New Roman" panose="02020603050405020304" pitchFamily="18" charset="0"/>
              </a:rPr>
              <a:t>UI Implementation for Admin </a:t>
            </a:r>
            <a:r>
              <a:rPr lang="en-US" sz="2800" dirty="0" smtClean="0">
                <a:solidFill>
                  <a:srgbClr val="002060"/>
                </a:solidFill>
                <a:latin typeface="Times New Roman" panose="02020603050405020304" pitchFamily="18" charset="0"/>
                <a:cs typeface="Times New Roman" panose="02020603050405020304" pitchFamily="18" charset="0"/>
              </a:rPr>
              <a:t>role</a:t>
            </a:r>
          </a:p>
          <a:p>
            <a:r>
              <a:rPr lang="en-US" sz="2800" dirty="0">
                <a:solidFill>
                  <a:srgbClr val="002060"/>
                </a:solidFill>
                <a:latin typeface="Times New Roman" panose="02020603050405020304" pitchFamily="18" charset="0"/>
                <a:cs typeface="Times New Roman" panose="02020603050405020304" pitchFamily="18" charset="0"/>
              </a:rPr>
              <a:t>UI Implementation for </a:t>
            </a:r>
            <a:r>
              <a:rPr lang="en-US" sz="2800" dirty="0" smtClean="0">
                <a:solidFill>
                  <a:srgbClr val="002060"/>
                </a:solidFill>
                <a:latin typeface="Times New Roman" panose="02020603050405020304" pitchFamily="18" charset="0"/>
                <a:cs typeface="Times New Roman" panose="02020603050405020304" pitchFamily="18" charset="0"/>
              </a:rPr>
              <a:t>User role</a:t>
            </a:r>
          </a:p>
          <a:p>
            <a:r>
              <a:rPr lang="en-US" sz="2800" dirty="0" smtClean="0">
                <a:solidFill>
                  <a:srgbClr val="002060"/>
                </a:solidFill>
                <a:latin typeface="Times New Roman" panose="02020603050405020304" pitchFamily="18" charset="0"/>
                <a:cs typeface="Times New Roman" panose="02020603050405020304" pitchFamily="18" charset="0"/>
              </a:rPr>
              <a:t>Register and Login Functionality</a:t>
            </a:r>
            <a:endParaRPr lang="en-US" sz="2800" dirty="0">
              <a:solidFill>
                <a:srgbClr val="002060"/>
              </a:solidFill>
              <a:latin typeface="Times New Roman" panose="02020603050405020304" pitchFamily="18" charset="0"/>
              <a:cs typeface="Times New Roman" panose="02020603050405020304" pitchFamily="18" charset="0"/>
            </a:endParaRPr>
          </a:p>
          <a:p>
            <a:endParaRPr lang="en-US" sz="2800" dirty="0" smtClean="0">
              <a:solidFill>
                <a:srgbClr val="002060"/>
              </a:solidFill>
              <a:latin typeface="Times New Roman" panose="02020603050405020304" pitchFamily="18" charset="0"/>
              <a:cs typeface="Times New Roman" panose="02020603050405020304" pitchFamily="18" charset="0"/>
            </a:endParaRPr>
          </a:p>
          <a:p>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9184821" y="6211669"/>
            <a:ext cx="3575958" cy="646331"/>
          </a:xfrm>
          <a:prstGeom prst="rect">
            <a:avLst/>
          </a:prstGeom>
          <a:noFill/>
        </p:spPr>
        <p:txBody>
          <a:bodyPr wrap="square" rtlCol="0">
            <a:spAutoFit/>
          </a:bodyPr>
          <a:lstStyle/>
          <a:p>
            <a:r>
              <a:rPr lang="en-US" dirty="0"/>
              <a:t>Sai Suneel Reddy </a:t>
            </a:r>
            <a:r>
              <a:rPr lang="en-US" dirty="0" err="1"/>
              <a:t>Challa</a:t>
            </a:r>
            <a:endParaRPr lang="en-US" dirty="0"/>
          </a:p>
          <a:p>
            <a:endParaRPr lang="en-US" dirty="0"/>
          </a:p>
        </p:txBody>
      </p:sp>
    </p:spTree>
    <p:extLst>
      <p:ext uri="{BB962C8B-B14F-4D97-AF65-F5344CB8AC3E}">
        <p14:creationId xmlns:p14="http://schemas.microsoft.com/office/powerpoint/2010/main" val="3087853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0914185" cy="714940"/>
          </a:xfrm>
        </p:spPr>
        <p:txBody>
          <a:bodyPr>
            <a:normAutofit/>
          </a:bodyPr>
          <a:lstStyle/>
          <a:p>
            <a:pPr algn="l"/>
            <a:r>
              <a:rPr lang="en-US" sz="4400" b="1" i="0" dirty="0">
                <a:solidFill>
                  <a:srgbClr val="C00000"/>
                </a:solidFill>
                <a:latin typeface="+mn-lt"/>
                <a:cs typeface="Arial" panose="020B0604020202020204" pitchFamily="34" charset="0"/>
              </a:rPr>
              <a:t>Conclusion: </a:t>
            </a:r>
            <a:r>
              <a:rPr lang="en-US" sz="4400" b="1" i="0" dirty="0" err="1" smtClean="0">
                <a:solidFill>
                  <a:srgbClr val="C00000"/>
                </a:solidFill>
                <a:latin typeface="+mn-lt"/>
                <a:cs typeface="Arial" panose="020B0604020202020204" pitchFamily="34" charset="0"/>
              </a:rPr>
              <a:t>ProBlems</a:t>
            </a:r>
            <a:r>
              <a:rPr lang="en-US" sz="4400" b="1" i="0" dirty="0" smtClean="0">
                <a:solidFill>
                  <a:srgbClr val="C00000"/>
                </a:solidFill>
                <a:latin typeface="+mn-lt"/>
                <a:cs typeface="Arial" panose="020B0604020202020204" pitchFamily="34" charset="0"/>
              </a:rPr>
              <a:t> faced</a:t>
            </a:r>
            <a:endParaRPr lang="en-US" sz="4400" b="1" i="0" dirty="0">
              <a:solidFill>
                <a:srgbClr val="C00000"/>
              </a:solidFill>
              <a:latin typeface="+mn-lt"/>
              <a:cs typeface="Arial" panose="020B0604020202020204" pitchFamily="34" charset="0"/>
            </a:endParaRPr>
          </a:p>
        </p:txBody>
      </p:sp>
      <p:sp>
        <p:nvSpPr>
          <p:cNvPr id="3" name="Content Placeholder 2"/>
          <p:cNvSpPr>
            <a:spLocks noGrp="1"/>
          </p:cNvSpPr>
          <p:nvPr>
            <p:ph idx="1"/>
          </p:nvPr>
        </p:nvSpPr>
        <p:spPr>
          <a:xfrm>
            <a:off x="1371600" y="1403797"/>
            <a:ext cx="9601200" cy="4463603"/>
          </a:xfrm>
        </p:spPr>
        <p:txBody>
          <a:bodyPr>
            <a:normAutofit/>
          </a:bodyPr>
          <a:lstStyle/>
          <a:p>
            <a:r>
              <a:rPr lang="en-US" sz="2800" dirty="0" smtClean="0">
                <a:solidFill>
                  <a:srgbClr val="002060"/>
                </a:solidFill>
                <a:latin typeface="Times New Roman" panose="02020603050405020304" pitchFamily="18" charset="0"/>
                <a:cs typeface="Times New Roman" panose="02020603050405020304" pitchFamily="18" charset="0"/>
              </a:rPr>
              <a:t>Connecting to the database</a:t>
            </a:r>
          </a:p>
          <a:p>
            <a:r>
              <a:rPr lang="en-US" sz="2800" dirty="0" smtClean="0">
                <a:solidFill>
                  <a:srgbClr val="002060"/>
                </a:solidFill>
                <a:latin typeface="Times New Roman" panose="02020603050405020304" pitchFamily="18" charset="0"/>
                <a:cs typeface="Times New Roman" panose="02020603050405020304" pitchFamily="18" charset="0"/>
              </a:rPr>
              <a:t>Retrieving from the database</a:t>
            </a:r>
          </a:p>
          <a:p>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9184821" y="6211669"/>
            <a:ext cx="3575958" cy="646331"/>
          </a:xfrm>
          <a:prstGeom prst="rect">
            <a:avLst/>
          </a:prstGeom>
          <a:noFill/>
        </p:spPr>
        <p:txBody>
          <a:bodyPr wrap="square" rtlCol="0">
            <a:spAutoFit/>
          </a:bodyPr>
          <a:lstStyle/>
          <a:p>
            <a:r>
              <a:rPr lang="en-US" dirty="0"/>
              <a:t>Sai Suneel Reddy </a:t>
            </a:r>
            <a:r>
              <a:rPr lang="en-US" dirty="0" err="1"/>
              <a:t>Challa</a:t>
            </a:r>
            <a:endParaRPr lang="en-US" dirty="0"/>
          </a:p>
          <a:p>
            <a:endParaRPr lang="en-US" dirty="0"/>
          </a:p>
        </p:txBody>
      </p:sp>
    </p:spTree>
    <p:extLst>
      <p:ext uri="{BB962C8B-B14F-4D97-AF65-F5344CB8AC3E}">
        <p14:creationId xmlns:p14="http://schemas.microsoft.com/office/powerpoint/2010/main" val="4211817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153335" cy="576395"/>
          </a:xfrm>
        </p:spPr>
        <p:txBody>
          <a:bodyPr>
            <a:noAutofit/>
          </a:bodyPr>
          <a:lstStyle/>
          <a:p>
            <a:pPr algn="l"/>
            <a:r>
              <a:rPr lang="en-US" sz="4400" b="1" i="0" dirty="0">
                <a:solidFill>
                  <a:srgbClr val="C00000"/>
                </a:solidFill>
                <a:latin typeface="+mn-lt"/>
                <a:cs typeface="Arial" panose="020B0604020202020204" pitchFamily="34" charset="0"/>
              </a:rPr>
              <a:t>Conclusion: Issues to be addressed</a:t>
            </a:r>
          </a:p>
        </p:txBody>
      </p:sp>
      <p:sp>
        <p:nvSpPr>
          <p:cNvPr id="3" name="Content Placeholder 2"/>
          <p:cNvSpPr>
            <a:spLocks noGrp="1"/>
          </p:cNvSpPr>
          <p:nvPr>
            <p:ph idx="1"/>
          </p:nvPr>
        </p:nvSpPr>
        <p:spPr>
          <a:xfrm>
            <a:off x="1371600" y="1403797"/>
            <a:ext cx="9601200" cy="4463603"/>
          </a:xfrm>
        </p:spPr>
        <p:txBody>
          <a:bodyPr>
            <a:normAutofit/>
          </a:bodyPr>
          <a:lstStyle/>
          <a:p>
            <a:r>
              <a:rPr lang="en-US" sz="2800" dirty="0">
                <a:solidFill>
                  <a:srgbClr val="002060"/>
                </a:solidFill>
                <a:latin typeface="Times New Roman" panose="02020603050405020304" pitchFamily="18" charset="0"/>
                <a:cs typeface="Times New Roman" panose="02020603050405020304" pitchFamily="18" charset="0"/>
              </a:rPr>
              <a:t>Announcements should be displayed </a:t>
            </a:r>
          </a:p>
          <a:p>
            <a:r>
              <a:rPr lang="en-US" sz="2800" dirty="0">
                <a:solidFill>
                  <a:srgbClr val="002060"/>
                </a:solidFill>
                <a:latin typeface="Times New Roman" panose="02020603050405020304" pitchFamily="18" charset="0"/>
                <a:cs typeface="Times New Roman" panose="02020603050405020304" pitchFamily="18" charset="0"/>
              </a:rPr>
              <a:t>Shipping label should be </a:t>
            </a:r>
            <a:r>
              <a:rPr lang="en-US" sz="2800" dirty="0" smtClean="0">
                <a:solidFill>
                  <a:srgbClr val="002060"/>
                </a:solidFill>
                <a:latin typeface="Times New Roman" panose="02020603050405020304" pitchFamily="18" charset="0"/>
                <a:cs typeface="Times New Roman" panose="02020603050405020304" pitchFamily="18" charset="0"/>
              </a:rPr>
              <a:t>created</a:t>
            </a:r>
          </a:p>
          <a:p>
            <a:r>
              <a:rPr lang="en-US" sz="2800" dirty="0" smtClean="0">
                <a:solidFill>
                  <a:srgbClr val="002060"/>
                </a:solidFill>
                <a:latin typeface="Times New Roman" panose="02020603050405020304" pitchFamily="18" charset="0"/>
                <a:cs typeface="Times New Roman" panose="02020603050405020304" pitchFamily="18" charset="0"/>
              </a:rPr>
              <a:t>Able </a:t>
            </a:r>
            <a:r>
              <a:rPr lang="en-US" sz="2800" dirty="0">
                <a:solidFill>
                  <a:srgbClr val="002060"/>
                </a:solidFill>
                <a:latin typeface="Times New Roman" panose="02020603050405020304" pitchFamily="18" charset="0"/>
                <a:cs typeface="Times New Roman" panose="02020603050405020304" pitchFamily="18" charset="0"/>
              </a:rPr>
              <a:t>to cope with any future change in </a:t>
            </a:r>
            <a:r>
              <a:rPr lang="en-US" sz="2800" dirty="0" smtClean="0">
                <a:solidFill>
                  <a:srgbClr val="002060"/>
                </a:solidFill>
                <a:latin typeface="Times New Roman" panose="02020603050405020304" pitchFamily="18" charset="0"/>
                <a:cs typeface="Times New Roman" panose="02020603050405020304" pitchFamily="18" charset="0"/>
              </a:rPr>
              <a:t>requirements</a:t>
            </a:r>
          </a:p>
          <a:p>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9184821" y="6211669"/>
            <a:ext cx="3575958" cy="646331"/>
          </a:xfrm>
          <a:prstGeom prst="rect">
            <a:avLst/>
          </a:prstGeom>
          <a:noFill/>
        </p:spPr>
        <p:txBody>
          <a:bodyPr wrap="square" rtlCol="0">
            <a:spAutoFit/>
          </a:bodyPr>
          <a:lstStyle/>
          <a:p>
            <a:r>
              <a:rPr lang="en-US" dirty="0"/>
              <a:t>Sai Suneel Reddy </a:t>
            </a:r>
            <a:r>
              <a:rPr lang="en-US" dirty="0" err="1"/>
              <a:t>Challa</a:t>
            </a:r>
            <a:endParaRPr lang="en-US" dirty="0"/>
          </a:p>
          <a:p>
            <a:endParaRPr lang="en-US" dirty="0"/>
          </a:p>
        </p:txBody>
      </p:sp>
    </p:spTree>
    <p:extLst>
      <p:ext uri="{BB962C8B-B14F-4D97-AF65-F5344CB8AC3E}">
        <p14:creationId xmlns:p14="http://schemas.microsoft.com/office/powerpoint/2010/main" val="17527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092" y="803564"/>
            <a:ext cx="5140036" cy="5386578"/>
          </a:xfrm>
          <a:prstGeom prst="rect">
            <a:avLst/>
          </a:prstGeom>
        </p:spPr>
      </p:pic>
    </p:spTree>
    <p:extLst>
      <p:ext uri="{BB962C8B-B14F-4D97-AF65-F5344CB8AC3E}">
        <p14:creationId xmlns:p14="http://schemas.microsoft.com/office/powerpoint/2010/main" val="89449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1018" y="1572028"/>
            <a:ext cx="5627717" cy="3754743"/>
          </a:xfrm>
          <a:prstGeom prst="rect">
            <a:avLst/>
          </a:prstGeom>
        </p:spPr>
      </p:pic>
    </p:spTree>
    <p:extLst>
      <p:ext uri="{BB962C8B-B14F-4D97-AF65-F5344CB8AC3E}">
        <p14:creationId xmlns:p14="http://schemas.microsoft.com/office/powerpoint/2010/main" val="30623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 y="534726"/>
            <a:ext cx="8150181" cy="823019"/>
          </a:xfrm>
        </p:spPr>
        <p:txBody>
          <a:bodyPr>
            <a:normAutofit/>
          </a:bodyPr>
          <a:lstStyle/>
          <a:p>
            <a:r>
              <a:rPr lang="en-US" sz="4400" b="1" i="0" dirty="0">
                <a:solidFill>
                  <a:schemeClr val="accent4">
                    <a:lumMod val="50000"/>
                  </a:schemeClr>
                </a:solidFill>
                <a:latin typeface="Arial" panose="020B0604020202020204" pitchFamily="34" charset="0"/>
                <a:cs typeface="Arial" panose="020B0604020202020204" pitchFamily="34" charset="0"/>
              </a:rPr>
              <a:t>TEAM MEMBERS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362453" y="2738692"/>
            <a:ext cx="1988820" cy="2651760"/>
          </a:xfr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33399" y="1707523"/>
            <a:ext cx="1931829" cy="264683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90057" y="2784412"/>
            <a:ext cx="1902176" cy="256032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5215" y="1707523"/>
            <a:ext cx="1867437" cy="2646830"/>
          </a:xfrm>
          <a:prstGeom prst="rect">
            <a:avLst/>
          </a:prstGeom>
        </p:spPr>
      </p:pic>
      <p:sp>
        <p:nvSpPr>
          <p:cNvPr id="13" name="TextBox 12"/>
          <p:cNvSpPr txBox="1"/>
          <p:nvPr/>
        </p:nvSpPr>
        <p:spPr>
          <a:xfrm>
            <a:off x="1326524" y="4790941"/>
            <a:ext cx="1581407" cy="523220"/>
          </a:xfrm>
          <a:prstGeom prst="rect">
            <a:avLst/>
          </a:prstGeom>
          <a:noFill/>
        </p:spPr>
        <p:txBody>
          <a:bodyPr wrap="square" rtlCol="0">
            <a:spAutoFit/>
          </a:bodyPr>
          <a:lstStyle/>
          <a:p>
            <a:r>
              <a:rPr lang="en-US" sz="2800" b="1" dirty="0">
                <a:solidFill>
                  <a:srgbClr val="00B050"/>
                </a:solidFill>
              </a:rPr>
              <a:t>Sahithya</a:t>
            </a:r>
            <a:endParaRPr lang="en-US" sz="2400" b="1" dirty="0">
              <a:solidFill>
                <a:srgbClr val="00B050"/>
              </a:solidFill>
            </a:endParaRPr>
          </a:p>
        </p:txBody>
      </p:sp>
      <p:sp>
        <p:nvSpPr>
          <p:cNvPr id="14" name="TextBox 13"/>
          <p:cNvSpPr txBox="1"/>
          <p:nvPr/>
        </p:nvSpPr>
        <p:spPr>
          <a:xfrm>
            <a:off x="3438660" y="5100034"/>
            <a:ext cx="1803042" cy="1138773"/>
          </a:xfrm>
          <a:prstGeom prst="rect">
            <a:avLst/>
          </a:prstGeom>
          <a:noFill/>
        </p:spPr>
        <p:txBody>
          <a:bodyPr wrap="square" rtlCol="0">
            <a:spAutoFit/>
          </a:bodyPr>
          <a:lstStyle/>
          <a:p>
            <a:endParaRPr lang="en-US" sz="2000" b="1" dirty="0"/>
          </a:p>
          <a:p>
            <a:endParaRPr lang="en-US" sz="2000" b="1" dirty="0"/>
          </a:p>
          <a:p>
            <a:r>
              <a:rPr lang="en-US" sz="2800" b="1" dirty="0" err="1">
                <a:solidFill>
                  <a:srgbClr val="00B050"/>
                </a:solidFill>
              </a:rPr>
              <a:t>Jeevitha</a:t>
            </a:r>
            <a:endParaRPr lang="en-US" b="1" dirty="0">
              <a:solidFill>
                <a:srgbClr val="00B050"/>
              </a:solidFill>
            </a:endParaRPr>
          </a:p>
        </p:txBody>
      </p:sp>
      <p:sp>
        <p:nvSpPr>
          <p:cNvPr id="15" name="TextBox 14"/>
          <p:cNvSpPr txBox="1"/>
          <p:nvPr/>
        </p:nvSpPr>
        <p:spPr>
          <a:xfrm>
            <a:off x="5615189" y="4726545"/>
            <a:ext cx="1635617" cy="523220"/>
          </a:xfrm>
          <a:prstGeom prst="rect">
            <a:avLst/>
          </a:prstGeom>
          <a:noFill/>
        </p:spPr>
        <p:txBody>
          <a:bodyPr wrap="square" rtlCol="0">
            <a:spAutoFit/>
          </a:bodyPr>
          <a:lstStyle/>
          <a:p>
            <a:r>
              <a:rPr lang="en-US" sz="2800" b="1" dirty="0" err="1">
                <a:solidFill>
                  <a:srgbClr val="00B050"/>
                </a:solidFill>
              </a:rPr>
              <a:t>Meghana</a:t>
            </a:r>
            <a:endParaRPr lang="en-US" sz="2000" b="1" dirty="0">
              <a:solidFill>
                <a:srgbClr val="00B050"/>
              </a:solidFill>
            </a:endParaRPr>
          </a:p>
        </p:txBody>
      </p:sp>
      <p:sp>
        <p:nvSpPr>
          <p:cNvPr id="16" name="TextBox 15"/>
          <p:cNvSpPr txBox="1"/>
          <p:nvPr/>
        </p:nvSpPr>
        <p:spPr>
          <a:xfrm>
            <a:off x="7624293" y="5756856"/>
            <a:ext cx="1725769" cy="523220"/>
          </a:xfrm>
          <a:prstGeom prst="rect">
            <a:avLst/>
          </a:prstGeom>
          <a:noFill/>
        </p:spPr>
        <p:txBody>
          <a:bodyPr wrap="square" rtlCol="0">
            <a:spAutoFit/>
          </a:bodyPr>
          <a:lstStyle/>
          <a:p>
            <a:r>
              <a:rPr lang="en-US" sz="2800" b="1" dirty="0" err="1">
                <a:solidFill>
                  <a:srgbClr val="00B050"/>
                </a:solidFill>
              </a:rPr>
              <a:t>Manoj</a:t>
            </a:r>
            <a:endParaRPr lang="en-US" sz="2400" b="1" dirty="0">
              <a:solidFill>
                <a:srgbClr val="00B050"/>
              </a:solidFill>
            </a:endParaRPr>
          </a:p>
        </p:txBody>
      </p:sp>
      <p:sp>
        <p:nvSpPr>
          <p:cNvPr id="18" name="TextBox 17"/>
          <p:cNvSpPr txBox="1"/>
          <p:nvPr/>
        </p:nvSpPr>
        <p:spPr>
          <a:xfrm>
            <a:off x="10212946" y="4610637"/>
            <a:ext cx="1352282" cy="523220"/>
          </a:xfrm>
          <a:prstGeom prst="rect">
            <a:avLst/>
          </a:prstGeom>
          <a:noFill/>
        </p:spPr>
        <p:txBody>
          <a:bodyPr wrap="square" rtlCol="0">
            <a:spAutoFit/>
          </a:bodyPr>
          <a:lstStyle/>
          <a:p>
            <a:pPr algn="ctr"/>
            <a:r>
              <a:rPr lang="en-US" sz="2800" b="1" dirty="0">
                <a:solidFill>
                  <a:srgbClr val="00B050"/>
                </a:solidFill>
              </a:rPr>
              <a:t>Suneel</a:t>
            </a:r>
            <a:endParaRPr lang="en-US" sz="2000" b="1" dirty="0">
              <a:solidFill>
                <a:srgbClr val="00B050"/>
              </a:solidFill>
            </a:endParaRPr>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2944" y="1953491"/>
            <a:ext cx="1911927" cy="2618510"/>
          </a:xfrm>
          <a:prstGeom prst="rect">
            <a:avLst/>
          </a:prstGeom>
        </p:spPr>
      </p:pic>
    </p:spTree>
    <p:extLst>
      <p:ext uri="{BB962C8B-B14F-4D97-AF65-F5344CB8AC3E}">
        <p14:creationId xmlns:p14="http://schemas.microsoft.com/office/powerpoint/2010/main" val="196117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4308764" cy="659522"/>
          </a:xfrm>
        </p:spPr>
        <p:txBody>
          <a:bodyPr>
            <a:noAutofit/>
          </a:bodyPr>
          <a:lstStyle/>
          <a:p>
            <a:r>
              <a:rPr lang="en-US" sz="4800" b="1" i="0" dirty="0" smtClean="0">
                <a:solidFill>
                  <a:srgbClr val="C00000"/>
                </a:solidFill>
                <a:latin typeface="+mn-lt"/>
                <a:cs typeface="Arial" panose="020B0604020202020204" pitchFamily="34" charset="0"/>
              </a:rPr>
              <a:t>Outline </a:t>
            </a:r>
            <a:endParaRPr lang="en-US" sz="4800" b="1" i="0" dirty="0">
              <a:solidFill>
                <a:srgbClr val="C00000"/>
              </a:solidFill>
              <a:latin typeface="+mn-lt"/>
              <a:cs typeface="Arial" panose="020B0604020202020204" pitchFamily="34" charset="0"/>
            </a:endParaRPr>
          </a:p>
        </p:txBody>
      </p:sp>
      <p:sp>
        <p:nvSpPr>
          <p:cNvPr id="3" name="Content Placeholder 2"/>
          <p:cNvSpPr>
            <a:spLocks noGrp="1"/>
          </p:cNvSpPr>
          <p:nvPr>
            <p:ph idx="1"/>
          </p:nvPr>
        </p:nvSpPr>
        <p:spPr>
          <a:xfrm>
            <a:off x="886691" y="1506828"/>
            <a:ext cx="10086109" cy="4360572"/>
          </a:xfrm>
        </p:spPr>
        <p:txBody>
          <a:bodyPr>
            <a:normAutofit fontScale="92500" lnSpcReduction="10000"/>
          </a:bodyPr>
          <a:lstStyle/>
          <a:p>
            <a:r>
              <a:rPr lang="en-US" sz="2800" b="1" dirty="0">
                <a:solidFill>
                  <a:srgbClr val="002060"/>
                </a:solidFill>
                <a:latin typeface="Times New Roman" panose="02020603050405020304" pitchFamily="18" charset="0"/>
                <a:cs typeface="Times New Roman" panose="02020603050405020304" pitchFamily="18" charset="0"/>
              </a:rPr>
              <a:t>Introduction</a:t>
            </a:r>
          </a:p>
          <a:p>
            <a:r>
              <a:rPr lang="en-US" sz="2800" b="1" dirty="0">
                <a:solidFill>
                  <a:srgbClr val="002060"/>
                </a:solidFill>
                <a:latin typeface="Times New Roman" panose="02020603050405020304" pitchFamily="18" charset="0"/>
                <a:cs typeface="Times New Roman" panose="02020603050405020304" pitchFamily="18" charset="0"/>
              </a:rPr>
              <a:t>Requirements</a:t>
            </a:r>
          </a:p>
          <a:p>
            <a:r>
              <a:rPr lang="en-US" sz="2800" b="1" dirty="0" smtClean="0">
                <a:solidFill>
                  <a:srgbClr val="002060"/>
                </a:solidFill>
                <a:latin typeface="Times New Roman" panose="02020603050405020304" pitchFamily="18" charset="0"/>
                <a:cs typeface="Times New Roman" panose="02020603050405020304" pitchFamily="18" charset="0"/>
              </a:rPr>
              <a:t>ER-Model</a:t>
            </a:r>
          </a:p>
          <a:p>
            <a:r>
              <a:rPr lang="en-US" sz="2800" b="1" dirty="0" smtClean="0">
                <a:solidFill>
                  <a:srgbClr val="002060"/>
                </a:solidFill>
                <a:latin typeface="Times New Roman" panose="02020603050405020304" pitchFamily="18" charset="0"/>
                <a:cs typeface="Times New Roman" panose="02020603050405020304" pitchFamily="18" charset="0"/>
              </a:rPr>
              <a:t>Flowchart</a:t>
            </a:r>
            <a:endParaRPr lang="en-US" sz="2800" b="1" dirty="0">
              <a:solidFill>
                <a:srgbClr val="002060"/>
              </a:solidFill>
              <a:latin typeface="Times New Roman" panose="02020603050405020304" pitchFamily="18" charset="0"/>
              <a:cs typeface="Times New Roman" panose="02020603050405020304" pitchFamily="18" charset="0"/>
            </a:endParaRPr>
          </a:p>
          <a:p>
            <a:r>
              <a:rPr lang="en-US" sz="2800" b="1" dirty="0">
                <a:solidFill>
                  <a:srgbClr val="002060"/>
                </a:solidFill>
                <a:latin typeface="Times New Roman" panose="02020603050405020304" pitchFamily="18" charset="0"/>
                <a:cs typeface="Times New Roman" panose="02020603050405020304" pitchFamily="18" charset="0"/>
              </a:rPr>
              <a:t>Tools Required</a:t>
            </a:r>
          </a:p>
          <a:p>
            <a:r>
              <a:rPr lang="en-US" sz="2800" b="1" dirty="0">
                <a:solidFill>
                  <a:srgbClr val="002060"/>
                </a:solidFill>
                <a:latin typeface="Times New Roman" panose="02020603050405020304" pitchFamily="18" charset="0"/>
                <a:cs typeface="Times New Roman" panose="02020603050405020304" pitchFamily="18" charset="0"/>
              </a:rPr>
              <a:t>Prototype Design</a:t>
            </a:r>
          </a:p>
          <a:p>
            <a:r>
              <a:rPr lang="en-US" sz="2800" b="1" dirty="0">
                <a:solidFill>
                  <a:srgbClr val="002060"/>
                </a:solidFill>
                <a:latin typeface="Times New Roman" panose="02020603050405020304" pitchFamily="18" charset="0"/>
                <a:cs typeface="Times New Roman" panose="02020603050405020304" pitchFamily="18" charset="0"/>
              </a:rPr>
              <a:t>Implementation</a:t>
            </a:r>
          </a:p>
          <a:p>
            <a:r>
              <a:rPr lang="en-US" sz="2800" b="1" dirty="0" smtClean="0">
                <a:solidFill>
                  <a:srgbClr val="002060"/>
                </a:solidFill>
                <a:latin typeface="Times New Roman" panose="02020603050405020304" pitchFamily="18" charset="0"/>
                <a:cs typeface="Times New Roman" panose="02020603050405020304" pitchFamily="18" charset="0"/>
              </a:rPr>
              <a:t>Conclusion</a:t>
            </a:r>
            <a:endParaRPr lang="en-US" sz="2800" b="1" dirty="0">
              <a:solidFill>
                <a:srgbClr val="002060"/>
              </a:solidFill>
              <a:latin typeface="Times New Roman" panose="02020603050405020304" pitchFamily="18" charset="0"/>
              <a:cs typeface="Times New Roman" panose="02020603050405020304" pitchFamily="18" charset="0"/>
            </a:endParaRPr>
          </a:p>
          <a:p>
            <a:endParaRPr lang="en-US" b="1" dirty="0">
              <a:solidFill>
                <a:srgbClr val="002060"/>
              </a:solidFill>
            </a:endParaRPr>
          </a:p>
        </p:txBody>
      </p:sp>
    </p:spTree>
    <p:extLst>
      <p:ext uri="{BB962C8B-B14F-4D97-AF65-F5344CB8AC3E}">
        <p14:creationId xmlns:p14="http://schemas.microsoft.com/office/powerpoint/2010/main" val="334531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4862945" cy="617958"/>
          </a:xfrm>
        </p:spPr>
        <p:txBody>
          <a:bodyPr>
            <a:noAutofit/>
          </a:bodyPr>
          <a:lstStyle/>
          <a:p>
            <a:r>
              <a:rPr lang="en-US" sz="4400" b="1" i="0" dirty="0">
                <a:solidFill>
                  <a:srgbClr val="C00000"/>
                </a:solidFill>
                <a:latin typeface="+mn-lt"/>
                <a:cs typeface="Arial" panose="020B0604020202020204" pitchFamily="34" charset="0"/>
              </a:rPr>
              <a:t>Introduction</a:t>
            </a:r>
          </a:p>
        </p:txBody>
      </p:sp>
      <p:sp>
        <p:nvSpPr>
          <p:cNvPr id="3" name="Content Placeholder 2"/>
          <p:cNvSpPr>
            <a:spLocks noGrp="1"/>
          </p:cNvSpPr>
          <p:nvPr>
            <p:ph idx="1"/>
          </p:nvPr>
        </p:nvSpPr>
        <p:spPr>
          <a:xfrm>
            <a:off x="817418" y="1403797"/>
            <a:ext cx="10155382" cy="4463603"/>
          </a:xfrm>
        </p:spPr>
        <p:txBody>
          <a:bodyPr>
            <a:normAutofit/>
          </a:bodyPr>
          <a:lstStyle/>
          <a:p>
            <a:endParaRPr lang="en-US" sz="2800" dirty="0" smtClean="0">
              <a:solidFill>
                <a:srgbClr val="002060"/>
              </a:solidFill>
              <a:latin typeface="Times New Roman" panose="02020603050405020304" pitchFamily="18" charset="0"/>
              <a:cs typeface="Times New Roman" panose="02020603050405020304" pitchFamily="18" charset="0"/>
            </a:endParaRPr>
          </a:p>
          <a:p>
            <a:r>
              <a:rPr lang="en-US" sz="2800" dirty="0" smtClean="0">
                <a:solidFill>
                  <a:srgbClr val="002060"/>
                </a:solidFill>
                <a:latin typeface="Times New Roman" panose="02020603050405020304" pitchFamily="18" charset="0"/>
                <a:cs typeface="Times New Roman" panose="02020603050405020304" pitchFamily="18" charset="0"/>
              </a:rPr>
              <a:t>The </a:t>
            </a:r>
            <a:r>
              <a:rPr lang="en-US" sz="2800" dirty="0">
                <a:solidFill>
                  <a:srgbClr val="002060"/>
                </a:solidFill>
                <a:latin typeface="Times New Roman" panose="02020603050405020304" pitchFamily="18" charset="0"/>
                <a:cs typeface="Times New Roman" panose="02020603050405020304" pitchFamily="18" charset="0"/>
              </a:rPr>
              <a:t>project Inventory System is developed for an online store. These would take care of all the related products.</a:t>
            </a:r>
          </a:p>
          <a:p>
            <a:r>
              <a:rPr lang="en-US" sz="2800" dirty="0">
                <a:solidFill>
                  <a:srgbClr val="002060"/>
                </a:solidFill>
                <a:latin typeface="Times New Roman" panose="02020603050405020304" pitchFamily="18" charset="0"/>
                <a:cs typeface="Times New Roman" panose="02020603050405020304" pitchFamily="18" charset="0"/>
              </a:rPr>
              <a:t>This project enables to reduce the manpower and provides a clear view of the stock available.</a:t>
            </a:r>
          </a:p>
          <a:p>
            <a:r>
              <a:rPr lang="en-US" sz="2800" dirty="0">
                <a:solidFill>
                  <a:srgbClr val="002060"/>
                </a:solidFill>
                <a:latin typeface="Times New Roman" panose="02020603050405020304" pitchFamily="18" charset="0"/>
                <a:cs typeface="Times New Roman" panose="02020603050405020304" pitchFamily="18" charset="0"/>
              </a:rPr>
              <a:t>The main purpose of these inventory system is to increase the production during any season by having products in stock.</a:t>
            </a:r>
          </a:p>
          <a:p>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972300" y="6057900"/>
            <a:ext cx="4735286" cy="369332"/>
          </a:xfrm>
          <a:prstGeom prst="rect">
            <a:avLst/>
          </a:prstGeom>
          <a:noFill/>
        </p:spPr>
        <p:txBody>
          <a:bodyPr wrap="square" rtlCol="0">
            <a:spAutoFit/>
          </a:bodyPr>
          <a:lstStyle/>
          <a:p>
            <a:r>
              <a:rPr lang="en-US" dirty="0"/>
              <a:t>     </a:t>
            </a:r>
            <a:r>
              <a:rPr lang="en-US" dirty="0" smtClean="0"/>
              <a:t>                                            </a:t>
            </a:r>
            <a:r>
              <a:rPr lang="en-US" dirty="0"/>
              <a:t>Sahithya Vuppala</a:t>
            </a:r>
          </a:p>
        </p:txBody>
      </p:sp>
    </p:spTree>
    <p:extLst>
      <p:ext uri="{BB962C8B-B14F-4D97-AF65-F5344CB8AC3E}">
        <p14:creationId xmlns:p14="http://schemas.microsoft.com/office/powerpoint/2010/main" val="3149964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60" y="559678"/>
            <a:ext cx="4803820" cy="645667"/>
          </a:xfrm>
        </p:spPr>
        <p:txBody>
          <a:bodyPr>
            <a:noAutofit/>
          </a:bodyPr>
          <a:lstStyle/>
          <a:p>
            <a:r>
              <a:rPr lang="en-US" sz="4400" b="1" i="0" dirty="0">
                <a:solidFill>
                  <a:srgbClr val="C00000"/>
                </a:solidFill>
                <a:latin typeface="+mn-lt"/>
                <a:cs typeface="Arial" panose="020B0604020202020204" pitchFamily="34" charset="0"/>
              </a:rPr>
              <a:t>  Requirements</a:t>
            </a:r>
          </a:p>
        </p:txBody>
      </p:sp>
      <p:sp>
        <p:nvSpPr>
          <p:cNvPr id="3" name="Content Placeholder 2"/>
          <p:cNvSpPr>
            <a:spLocks noGrp="1"/>
          </p:cNvSpPr>
          <p:nvPr>
            <p:ph idx="1"/>
          </p:nvPr>
        </p:nvSpPr>
        <p:spPr>
          <a:xfrm>
            <a:off x="1066800" y="1403797"/>
            <a:ext cx="9906000" cy="4463603"/>
          </a:xfrm>
        </p:spPr>
        <p:txBody>
          <a:bodyPr>
            <a:noAutofit/>
          </a:bodyPr>
          <a:lstStyle/>
          <a:p>
            <a:pPr marL="0" indent="0">
              <a:buNone/>
            </a:pPr>
            <a:r>
              <a:rPr lang="en-US" sz="2800" b="1" dirty="0">
                <a:solidFill>
                  <a:srgbClr val="FF0000"/>
                </a:solidFill>
                <a:latin typeface="Times New Roman" panose="02020603050405020304" pitchFamily="18" charset="0"/>
                <a:cs typeface="Times New Roman" panose="02020603050405020304" pitchFamily="18" charset="0"/>
              </a:rPr>
              <a:t>Admin Role </a:t>
            </a:r>
          </a:p>
          <a:p>
            <a:r>
              <a:rPr lang="en-US" sz="2800" dirty="0">
                <a:solidFill>
                  <a:srgbClr val="002060"/>
                </a:solidFill>
                <a:latin typeface="Times New Roman" panose="02020603050405020304" pitchFamily="18" charset="0"/>
                <a:cs typeface="Times New Roman" panose="02020603050405020304" pitchFamily="18" charset="0"/>
              </a:rPr>
              <a:t>Able to announce how many items he needs at a time</a:t>
            </a:r>
          </a:p>
          <a:p>
            <a:r>
              <a:rPr lang="en-US" sz="2800" dirty="0">
                <a:solidFill>
                  <a:srgbClr val="002060"/>
                </a:solidFill>
                <a:latin typeface="Times New Roman" panose="02020603050405020304" pitchFamily="18" charset="0"/>
                <a:cs typeface="Times New Roman" panose="02020603050405020304" pitchFamily="18" charset="0"/>
              </a:rPr>
              <a:t>Also fix the price for each product </a:t>
            </a:r>
          </a:p>
          <a:p>
            <a:r>
              <a:rPr lang="en-US" sz="2800" dirty="0">
                <a:solidFill>
                  <a:srgbClr val="002060"/>
                </a:solidFill>
                <a:latin typeface="Times New Roman" panose="02020603050405020304" pitchFamily="18" charset="0"/>
                <a:cs typeface="Times New Roman" panose="02020603050405020304" pitchFamily="18" charset="0"/>
              </a:rPr>
              <a:t>Request of items should be shown in admin’s dashboard</a:t>
            </a:r>
          </a:p>
          <a:p>
            <a:r>
              <a:rPr lang="en-US" sz="2800" dirty="0">
                <a:solidFill>
                  <a:srgbClr val="002060"/>
                </a:solidFill>
                <a:latin typeface="Times New Roman" panose="02020603050405020304" pitchFamily="18" charset="0"/>
                <a:cs typeface="Times New Roman" panose="02020603050405020304" pitchFamily="18" charset="0"/>
              </a:rPr>
              <a:t>Need to upload a shipping label to the user </a:t>
            </a:r>
          </a:p>
          <a:p>
            <a:r>
              <a:rPr lang="en-US" sz="2800" dirty="0">
                <a:solidFill>
                  <a:srgbClr val="002060"/>
                </a:solidFill>
                <a:latin typeface="Times New Roman" panose="02020603050405020304" pitchFamily="18" charset="0"/>
                <a:cs typeface="Times New Roman" panose="02020603050405020304" pitchFamily="18" charset="0"/>
              </a:rPr>
              <a:t>When the product details are verified the payment will be </a:t>
            </a:r>
            <a:r>
              <a:rPr lang="en-US" sz="2800" dirty="0" smtClean="0">
                <a:solidFill>
                  <a:srgbClr val="002060"/>
                </a:solidFill>
                <a:latin typeface="Times New Roman" panose="02020603050405020304" pitchFamily="18" charset="0"/>
                <a:cs typeface="Times New Roman" panose="02020603050405020304" pitchFamily="18" charset="0"/>
              </a:rPr>
              <a:t>done</a:t>
            </a:r>
          </a:p>
          <a:p>
            <a:r>
              <a:rPr lang="en-US" sz="2800" dirty="0" smtClean="0">
                <a:solidFill>
                  <a:srgbClr val="002060"/>
                </a:solidFill>
                <a:latin typeface="Times New Roman" panose="02020603050405020304" pitchFamily="18" charset="0"/>
                <a:cs typeface="Times New Roman" panose="02020603050405020304" pitchFamily="18" charset="0"/>
              </a:rPr>
              <a:t>Guest approvals are accepted</a:t>
            </a:r>
            <a:r>
              <a:rPr lang="en-US" dirty="0" smtClean="0">
                <a:solidFill>
                  <a:srgbClr val="002060"/>
                </a:solidFill>
                <a:latin typeface="Times New Roman" panose="02020603050405020304" pitchFamily="18" charset="0"/>
                <a:cs typeface="Times New Roman" panose="02020603050405020304" pitchFamily="18" charset="0"/>
              </a:rPr>
              <a:t> </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8129253" y="5867400"/>
            <a:ext cx="3804557" cy="369332"/>
          </a:xfrm>
          <a:prstGeom prst="rect">
            <a:avLst/>
          </a:prstGeom>
          <a:noFill/>
        </p:spPr>
        <p:txBody>
          <a:bodyPr wrap="square" rtlCol="0">
            <a:spAutoFit/>
          </a:bodyPr>
          <a:lstStyle/>
          <a:p>
            <a:r>
              <a:rPr lang="en-US" dirty="0"/>
              <a:t>                              Sahithya Vuppala</a:t>
            </a:r>
          </a:p>
        </p:txBody>
      </p:sp>
    </p:spTree>
    <p:extLst>
      <p:ext uri="{BB962C8B-B14F-4D97-AF65-F5344CB8AC3E}">
        <p14:creationId xmlns:p14="http://schemas.microsoft.com/office/powerpoint/2010/main" val="3225773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8369122" cy="687231"/>
          </a:xfrm>
        </p:spPr>
        <p:txBody>
          <a:bodyPr>
            <a:noAutofit/>
          </a:bodyPr>
          <a:lstStyle/>
          <a:p>
            <a:r>
              <a:rPr lang="en-US" sz="4400" b="1" i="0" dirty="0">
                <a:solidFill>
                  <a:srgbClr val="C00000"/>
                </a:solidFill>
                <a:latin typeface="+mn-lt"/>
                <a:cs typeface="Arial" panose="020B0604020202020204" pitchFamily="34" charset="0"/>
              </a:rPr>
              <a:t>Requirements continued…</a:t>
            </a:r>
          </a:p>
        </p:txBody>
      </p:sp>
      <p:sp>
        <p:nvSpPr>
          <p:cNvPr id="3" name="Content Placeholder 2"/>
          <p:cNvSpPr>
            <a:spLocks noGrp="1"/>
          </p:cNvSpPr>
          <p:nvPr>
            <p:ph idx="1"/>
          </p:nvPr>
        </p:nvSpPr>
        <p:spPr>
          <a:xfrm>
            <a:off x="914400" y="1403797"/>
            <a:ext cx="10058400" cy="4463603"/>
          </a:xfrm>
        </p:spPr>
        <p:txBody>
          <a:bodyPr>
            <a:normAutofit/>
          </a:bodyPr>
          <a:lstStyle/>
          <a:p>
            <a:pPr marL="0" indent="0">
              <a:buNone/>
            </a:pPr>
            <a:r>
              <a:rPr lang="en-US" sz="2800" b="1" dirty="0">
                <a:solidFill>
                  <a:srgbClr val="FF0000"/>
                </a:solidFill>
                <a:latin typeface="Times New Roman" panose="02020603050405020304" pitchFamily="18" charset="0"/>
                <a:cs typeface="Times New Roman" panose="02020603050405020304" pitchFamily="18" charset="0"/>
              </a:rPr>
              <a:t>Client Role</a:t>
            </a:r>
          </a:p>
          <a:p>
            <a:r>
              <a:rPr lang="en-US" sz="2800" dirty="0">
                <a:solidFill>
                  <a:srgbClr val="002060"/>
                </a:solidFill>
                <a:latin typeface="Times New Roman" panose="02020603050405020304" pitchFamily="18" charset="0"/>
                <a:cs typeface="Times New Roman" panose="02020603050405020304" pitchFamily="18" charset="0"/>
              </a:rPr>
              <a:t>Records numbers of items bought </a:t>
            </a:r>
          </a:p>
          <a:p>
            <a:r>
              <a:rPr lang="en-US" sz="2800" dirty="0">
                <a:solidFill>
                  <a:srgbClr val="002060"/>
                </a:solidFill>
                <a:latin typeface="Times New Roman" panose="02020603050405020304" pitchFamily="18" charset="0"/>
                <a:cs typeface="Times New Roman" panose="02020603050405020304" pitchFamily="18" charset="0"/>
              </a:rPr>
              <a:t>Asks admin for the shipping label</a:t>
            </a:r>
          </a:p>
          <a:p>
            <a:r>
              <a:rPr lang="en-US" sz="2800" dirty="0">
                <a:solidFill>
                  <a:srgbClr val="002060"/>
                </a:solidFill>
                <a:latin typeface="Times New Roman" panose="02020603050405020304" pitchFamily="18" charset="0"/>
                <a:cs typeface="Times New Roman" panose="02020603050405020304" pitchFamily="18" charset="0"/>
              </a:rPr>
              <a:t>User should view the shipping label uploaded by the admin</a:t>
            </a:r>
          </a:p>
          <a:p>
            <a:r>
              <a:rPr lang="en-US" sz="2800" dirty="0">
                <a:solidFill>
                  <a:srgbClr val="002060"/>
                </a:solidFill>
                <a:latin typeface="Times New Roman" panose="02020603050405020304" pitchFamily="18" charset="0"/>
                <a:cs typeface="Times New Roman" panose="02020603050405020304" pitchFamily="18" charset="0"/>
              </a:rPr>
              <a:t>User can download the shipping package and ship the package</a:t>
            </a:r>
          </a:p>
          <a:p>
            <a:r>
              <a:rPr lang="en-US" sz="2800" dirty="0">
                <a:solidFill>
                  <a:srgbClr val="002060"/>
                </a:solidFill>
                <a:latin typeface="Times New Roman" panose="02020603050405020304" pitchFamily="18" charset="0"/>
                <a:cs typeface="Times New Roman" panose="02020603050405020304" pitchFamily="18" charset="0"/>
              </a:rPr>
              <a:t>User need to upload the shipping receipt to the system  </a:t>
            </a:r>
          </a:p>
          <a:p>
            <a:endParaRPr lang="en-US" sz="2400" b="1" dirty="0">
              <a:solidFill>
                <a:schemeClr val="accent1"/>
              </a:solidFill>
            </a:endParaRPr>
          </a:p>
        </p:txBody>
      </p:sp>
      <p:sp>
        <p:nvSpPr>
          <p:cNvPr id="4" name="TextBox 3"/>
          <p:cNvSpPr txBox="1"/>
          <p:nvPr/>
        </p:nvSpPr>
        <p:spPr>
          <a:xfrm>
            <a:off x="7004957" y="5600700"/>
            <a:ext cx="4669972" cy="646331"/>
          </a:xfrm>
          <a:prstGeom prst="rect">
            <a:avLst/>
          </a:prstGeom>
          <a:noFill/>
        </p:spPr>
        <p:txBody>
          <a:bodyPr wrap="square" rtlCol="0">
            <a:spAutoFit/>
          </a:bodyPr>
          <a:lstStyle/>
          <a:p>
            <a:r>
              <a:rPr lang="en-US" dirty="0"/>
              <a:t>		</a:t>
            </a:r>
          </a:p>
          <a:p>
            <a:r>
              <a:rPr lang="en-US" dirty="0"/>
              <a:t>			Sahithya Vuppala</a:t>
            </a:r>
          </a:p>
        </p:txBody>
      </p:sp>
    </p:spTree>
    <p:extLst>
      <p:ext uri="{BB962C8B-B14F-4D97-AF65-F5344CB8AC3E}">
        <p14:creationId xmlns:p14="http://schemas.microsoft.com/office/powerpoint/2010/main" val="323088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8" y="559678"/>
            <a:ext cx="9240983" cy="714940"/>
          </a:xfrm>
        </p:spPr>
        <p:txBody>
          <a:bodyPr>
            <a:noAutofit/>
          </a:bodyPr>
          <a:lstStyle/>
          <a:p>
            <a:r>
              <a:rPr lang="en-US" sz="4400" b="1" i="0" dirty="0">
                <a:solidFill>
                  <a:srgbClr val="C00000"/>
                </a:solidFill>
                <a:latin typeface="Arial" panose="020B0604020202020204" pitchFamily="34" charset="0"/>
                <a:cs typeface="Arial" panose="020B0604020202020204" pitchFamily="34" charset="0"/>
              </a:rPr>
              <a:t>Requirements continued…</a:t>
            </a:r>
          </a:p>
        </p:txBody>
      </p:sp>
      <p:sp>
        <p:nvSpPr>
          <p:cNvPr id="3" name="Content Placeholder 2"/>
          <p:cNvSpPr>
            <a:spLocks noGrp="1"/>
          </p:cNvSpPr>
          <p:nvPr>
            <p:ph idx="1"/>
          </p:nvPr>
        </p:nvSpPr>
        <p:spPr>
          <a:xfrm>
            <a:off x="914400" y="1403797"/>
            <a:ext cx="10058400" cy="4463603"/>
          </a:xfrm>
        </p:spPr>
        <p:txBody>
          <a:bodyPr>
            <a:normAutofit/>
          </a:bodyPr>
          <a:lstStyle/>
          <a:p>
            <a:pPr marL="0" indent="0">
              <a:buNone/>
            </a:pPr>
            <a:r>
              <a:rPr lang="en-US" sz="2800" b="1" dirty="0">
                <a:solidFill>
                  <a:srgbClr val="FF0000"/>
                </a:solidFill>
                <a:latin typeface="Times New Roman" panose="02020603050405020304" pitchFamily="18" charset="0"/>
                <a:cs typeface="Times New Roman" panose="02020603050405020304" pitchFamily="18" charset="0"/>
              </a:rPr>
              <a:t>Guest Role</a:t>
            </a:r>
          </a:p>
          <a:p>
            <a:r>
              <a:rPr lang="en-US" sz="2800" dirty="0">
                <a:solidFill>
                  <a:srgbClr val="002060"/>
                </a:solidFill>
                <a:latin typeface="Times New Roman" panose="02020603050405020304" pitchFamily="18" charset="0"/>
                <a:cs typeface="Times New Roman" panose="02020603050405020304" pitchFamily="18" charset="0"/>
              </a:rPr>
              <a:t>Asks Permission to continue as a user  </a:t>
            </a:r>
          </a:p>
          <a:p>
            <a:pPr marL="0" indent="0">
              <a:buNone/>
            </a:pPr>
            <a:endParaRPr lang="en-US" sz="2400" b="1" dirty="0">
              <a:solidFill>
                <a:schemeClr val="accent1"/>
              </a:solidFill>
            </a:endParaRPr>
          </a:p>
        </p:txBody>
      </p:sp>
      <p:sp>
        <p:nvSpPr>
          <p:cNvPr id="4" name="TextBox 3"/>
          <p:cNvSpPr txBox="1"/>
          <p:nvPr/>
        </p:nvSpPr>
        <p:spPr>
          <a:xfrm>
            <a:off x="7685710" y="5650577"/>
            <a:ext cx="4098471" cy="923330"/>
          </a:xfrm>
          <a:prstGeom prst="rect">
            <a:avLst/>
          </a:prstGeom>
          <a:noFill/>
        </p:spPr>
        <p:txBody>
          <a:bodyPr wrap="square" rtlCol="0">
            <a:spAutoFit/>
          </a:bodyPr>
          <a:lstStyle/>
          <a:p>
            <a:r>
              <a:rPr lang="en-US" dirty="0"/>
              <a:t>	      </a:t>
            </a:r>
          </a:p>
          <a:p>
            <a:r>
              <a:rPr lang="en-US" dirty="0"/>
              <a:t>	                     </a:t>
            </a:r>
            <a:r>
              <a:rPr lang="en-US" dirty="0" err="1"/>
              <a:t>Sahithya</a:t>
            </a:r>
            <a:r>
              <a:rPr lang="en-US" dirty="0"/>
              <a:t> </a:t>
            </a:r>
            <a:r>
              <a:rPr lang="en-US" dirty="0" err="1"/>
              <a:t>Vuppala</a:t>
            </a:r>
            <a:endParaRPr lang="en-US" dirty="0"/>
          </a:p>
          <a:p>
            <a:endParaRPr lang="en-US" dirty="0"/>
          </a:p>
        </p:txBody>
      </p:sp>
    </p:spTree>
    <p:extLst>
      <p:ext uri="{BB962C8B-B14F-4D97-AF65-F5344CB8AC3E}">
        <p14:creationId xmlns:p14="http://schemas.microsoft.com/office/powerpoint/2010/main" val="4256237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4750158" cy="507122"/>
          </a:xfrm>
        </p:spPr>
        <p:txBody>
          <a:bodyPr>
            <a:noAutofit/>
          </a:bodyPr>
          <a:lstStyle/>
          <a:p>
            <a:r>
              <a:rPr lang="en-US" sz="4400" b="1" i="0" dirty="0">
                <a:solidFill>
                  <a:srgbClr val="C00000"/>
                </a:solidFill>
                <a:latin typeface="+mn-lt"/>
                <a:cs typeface="Arial" panose="020B0604020202020204" pitchFamily="34" charset="0"/>
              </a:rPr>
              <a:t>ER-DIAGRAM</a:t>
            </a:r>
          </a:p>
        </p:txBody>
      </p:sp>
      <p:sp>
        <p:nvSpPr>
          <p:cNvPr id="5" name="TextBox 4"/>
          <p:cNvSpPr txBox="1"/>
          <p:nvPr/>
        </p:nvSpPr>
        <p:spPr>
          <a:xfrm>
            <a:off x="8213271" y="6155871"/>
            <a:ext cx="3396343" cy="369332"/>
          </a:xfrm>
          <a:prstGeom prst="rect">
            <a:avLst/>
          </a:prstGeom>
          <a:noFill/>
        </p:spPr>
        <p:txBody>
          <a:bodyPr wrap="square" rtlCol="0">
            <a:spAutoFit/>
          </a:bodyPr>
          <a:lstStyle/>
          <a:p>
            <a:r>
              <a:rPr lang="en-US" dirty="0"/>
              <a:t>	    </a:t>
            </a:r>
            <a:r>
              <a:rPr lang="en-US" dirty="0" err="1"/>
              <a:t>Jeevitha</a:t>
            </a:r>
            <a:r>
              <a:rPr lang="en-US" dirty="0"/>
              <a:t> </a:t>
            </a:r>
            <a:r>
              <a:rPr lang="en-US" dirty="0" err="1"/>
              <a:t>Kamatham</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7481" y="1230278"/>
            <a:ext cx="10092519" cy="5006749"/>
          </a:xfrm>
        </p:spPr>
      </p:pic>
    </p:spTree>
    <p:extLst>
      <p:ext uri="{BB962C8B-B14F-4D97-AF65-F5344CB8AC3E}">
        <p14:creationId xmlns:p14="http://schemas.microsoft.com/office/powerpoint/2010/main" val="2628259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158" y="457200"/>
            <a:ext cx="9727842" cy="1143000"/>
          </a:xfrm>
        </p:spPr>
        <p:txBody>
          <a:bodyPr>
            <a:normAutofit/>
          </a:bodyPr>
          <a:lstStyle/>
          <a:p>
            <a:r>
              <a:rPr lang="en-US" sz="4400" dirty="0" smtClean="0">
                <a:solidFill>
                  <a:srgbClr val="C00000"/>
                </a:solidFill>
                <a:latin typeface="+mn-lt"/>
              </a:rPr>
              <a:t>FLOWCHART</a:t>
            </a:r>
            <a:endParaRPr lang="en-US" sz="4400" dirty="0">
              <a:solidFill>
                <a:srgbClr val="C00000"/>
              </a:solidFill>
              <a:latin typeface="+mn-lt"/>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4185634" y="489397"/>
            <a:ext cx="6877318" cy="5674821"/>
          </a:xfrm>
          <a:prstGeom prst="rect">
            <a:avLst/>
          </a:prstGeom>
          <a:noFill/>
          <a:ln>
            <a:noFill/>
          </a:ln>
        </p:spPr>
      </p:pic>
      <p:sp>
        <p:nvSpPr>
          <p:cNvPr id="6" name="TextBox 5"/>
          <p:cNvSpPr txBox="1"/>
          <p:nvPr/>
        </p:nvSpPr>
        <p:spPr>
          <a:xfrm>
            <a:off x="7868992" y="5911403"/>
            <a:ext cx="3850783" cy="369332"/>
          </a:xfrm>
          <a:prstGeom prst="rect">
            <a:avLst/>
          </a:prstGeom>
          <a:noFill/>
        </p:spPr>
        <p:txBody>
          <a:bodyPr wrap="square" rtlCol="0">
            <a:spAutoFit/>
          </a:bodyPr>
          <a:lstStyle/>
          <a:p>
            <a:r>
              <a:rPr lang="en-US" dirty="0" smtClean="0"/>
              <a:t>		</a:t>
            </a:r>
            <a:r>
              <a:rPr lang="en-US" dirty="0" err="1" smtClean="0"/>
              <a:t>Jeevitha</a:t>
            </a:r>
            <a:r>
              <a:rPr lang="en-US" dirty="0" smtClean="0"/>
              <a:t> </a:t>
            </a:r>
            <a:r>
              <a:rPr lang="en-US" dirty="0" err="1"/>
              <a:t>Kamatham</a:t>
            </a:r>
            <a:endParaRPr lang="en-US" dirty="0"/>
          </a:p>
        </p:txBody>
      </p:sp>
    </p:spTree>
    <p:extLst>
      <p:ext uri="{BB962C8B-B14F-4D97-AF65-F5344CB8AC3E}">
        <p14:creationId xmlns:p14="http://schemas.microsoft.com/office/powerpoint/2010/main" val="3961630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Health Fitness 16x9">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EB3BA0-388C-4E58-A08B-951C7A9EBD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Health and fitness presentation (widescreen)</Template>
  <TotalTime>0</TotalTime>
  <Words>425</Words>
  <Application>Microsoft Office PowerPoint</Application>
  <PresentationFormat>Widescreen</PresentationFormat>
  <Paragraphs>112</Paragraphs>
  <Slides>26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Health Fitness 16x9</vt:lpstr>
      <vt:lpstr>     VISION QUEST </vt:lpstr>
      <vt:lpstr>TEAM MEMBERS</vt:lpstr>
      <vt:lpstr>Outline </vt:lpstr>
      <vt:lpstr>Introduction</vt:lpstr>
      <vt:lpstr>  Requirements</vt:lpstr>
      <vt:lpstr>Requirements continued…</vt:lpstr>
      <vt:lpstr>Requirements continued…</vt:lpstr>
      <vt:lpstr>ER-DIAGRAM</vt:lpstr>
      <vt:lpstr>FLOWCHART</vt:lpstr>
      <vt:lpstr>Tools Required</vt:lpstr>
      <vt:lpstr>Prototypes </vt:lpstr>
      <vt:lpstr>Prototypes continued……</vt:lpstr>
      <vt:lpstr>Prototypes continued……</vt:lpstr>
      <vt:lpstr>Prototypes continued……</vt:lpstr>
      <vt:lpstr>Prototypes continued……</vt:lpstr>
      <vt:lpstr>Prototypes continued……</vt:lpstr>
      <vt:lpstr>Prototypes continued……</vt:lpstr>
      <vt:lpstr>Prototypes continued……</vt:lpstr>
      <vt:lpstr>Implementation</vt:lpstr>
      <vt:lpstr>Conclusion: Lessons Learned </vt:lpstr>
      <vt:lpstr>Conclusion: Tasks accomplished</vt:lpstr>
      <vt:lpstr>Conclusion: ProBlems faced</vt:lpstr>
      <vt:lpstr>Conclusion: Issues to be addressed</vt:lpstr>
      <vt:lpstr>PowerPoint Presentation</vt:lpstr>
      <vt:lpstr>PowerPoint Presentation</vt:lpstr>
      <vt:lpstr>TEAM MEMBERS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2016-12-15T04:06:02Z</dcterms:created>
  <dcterms:modified xsi:type="dcterms:W3CDTF">2016-12-15T16:24:26Z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TC029223919991</vt:lpwstr>
  </property>
</Properties>
</file>