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85ebf5f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85ebf5f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8a188d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8a188d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8a188d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8a188d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8a188d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8a188d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8a188d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8a188d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39445b5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39445b5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187ffa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187ffa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Nouakchott, Mauritania. Aziz carrying coca cola crates with his donkey to go sale in shops Photo by @dcoreraphotography - Daouda Corera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2/20/Africa_by_GDP%2C_2002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needpix.com/rsynced_images/growth-1953662_1280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58825" y="556050"/>
            <a:ext cx="5473500" cy="15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 The Next Growth Market: Africa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835675" y="2204350"/>
            <a:ext cx="3996600" cy="19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Sahiti Sri Upputuri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               </a:t>
            </a:r>
            <a:endParaRPr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915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Massive recent growth in African economy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demand for commodities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Massive industry expansion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 existing agricultural economy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Leads to a platform for multinational corporations to enter the economy.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075" y="2528725"/>
            <a:ext cx="4254200" cy="23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915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Unstable governments in many countries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Leads to volatile economies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Weak overall infrastructure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Leads to unknown consumer markets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First move advantages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build brand loyalty and increase initial consumer base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set a baseline market price with regards to new items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399" y="3119699"/>
            <a:ext cx="3345224" cy="18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Overview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763325" y="1265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Diversified (Egypt, Morocco, South Africa)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Higher GDP/capita, higher discretionary income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Decent infrastructure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Oil Exporting (least diverse economy)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Rich resources but value tied to commodities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Transitional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Lower GDP per capita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Banking and telecom growth but no retail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Pretransitional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risks; $353 annual income</a:t>
            </a:r>
            <a:endParaRPr/>
          </a:p>
        </p:txBody>
      </p:sp>
      <p:pic>
        <p:nvPicPr>
          <p:cNvPr id="156" name="Google Shape;156;p16" descr="https://upload.wikimedia.org/wikipedia/commons/2/20/Africa_by_GDP%2C_2002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100" y="1392713"/>
            <a:ext cx="2165575" cy="23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Two Market Entry Strategies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Retail Focus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Diversified Markets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Acquire regional players via acquisition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Foreign mid level managers for training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High-end non consumable goods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Transition Markets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competition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Sell smaller quantities, credit lines, and payment plans</a:t>
            </a:r>
            <a:endParaRPr/>
          </a:p>
        </p:txBody>
      </p:sp>
      <p:pic>
        <p:nvPicPr>
          <p:cNvPr id="163" name="Google Shape;163;p17" descr="https://storage.needpix.com/rsynced_images/growth-1953662_1280.j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025" y="1327575"/>
            <a:ext cx="2932900" cy="234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Attractive sectors in Africa 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Opportunities in retailing, telecommunications and banking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Higher return on investment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Companies that enter Africa can shape industry sectors, segment markets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Economic and GDP growth, coupled with emerging shopping culture and boom in retail space</a:t>
            </a:r>
            <a:endParaRPr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300"/>
              <a:t>Shoprite had just one store outside its home country of South Africa in 1995, but has since become the continent's largest food retailer, opening 71 stores in other African nations</a:t>
            </a:r>
            <a:endParaRPr sz="19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Transition economies- kenya, Ghana, Uganda, Senegal can offer strong consumer base for retailing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311700" y="789025"/>
            <a:ext cx="852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and less risky sectors 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311700" y="1430000"/>
            <a:ext cx="8520600" cy="4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Telecommunications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Investors are likely to achieve revenues and profits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316+ million subscribers - more than entire US population, since 2000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Services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10% increase in broadband penetration translates into additional GDP growth 0.5-1.5%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 like mobile health care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80% of health care issues resolved by mobile at a cost per capita 90% lower than that of traditional health care mobiles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Banking sector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50% of growth came from portfolio momentum, market’s natural increase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Financial sectors growing faster than GDP and its reforms largely enabled its growth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B/w 2000 and 2008, Kenya’s GDP grew 4.4% per annum; financial sector by 8.5% per annum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Also, Nigerian banking reforms- prompted a swift consolidation (from 89-25 banks b/w 2004 and 2006) that unlocked sectors potential.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Risk To Multinational Companies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303325" y="1344825"/>
            <a:ext cx="590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Overcoming poor infrastructure and getting customers by getting to customers</a:t>
            </a:r>
            <a:endParaRPr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Retail storefronts vs. informal vendors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Pursuing prospects across a range of markets can help reduce the overall risk faced by investors</a:t>
            </a:r>
            <a:endParaRPr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Diversified economies and economies in transition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Investing in local infrastructure early is an ounce of prevention that is worth a pound of cure.</a:t>
            </a:r>
            <a:endParaRPr/>
          </a:p>
          <a:p>
            <a:pPr marL="914400" lvl="1" indent="-298450" algn="l" rtl="0">
              <a:spcBef>
                <a:spcPts val="1000"/>
              </a:spcBef>
              <a:spcAft>
                <a:spcPts val="1000"/>
              </a:spcAft>
              <a:buSzPts val="1100"/>
              <a:buChar char="○"/>
            </a:pPr>
            <a:r>
              <a:rPr lang="en"/>
              <a:t>Vale’s operations in Guinea and Liberia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l="10240" t="16485" r="10375"/>
          <a:stretch/>
        </p:blipFill>
        <p:spPr>
          <a:xfrm>
            <a:off x="6309300" y="1533525"/>
            <a:ext cx="2522999" cy="2654276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Montserrat</vt:lpstr>
      <vt:lpstr>Lato</vt:lpstr>
      <vt:lpstr>Arial</vt:lpstr>
      <vt:lpstr>Roboto</vt:lpstr>
      <vt:lpstr>Focus</vt:lpstr>
      <vt:lpstr>Cracking The Next Growth Market: Africa</vt:lpstr>
      <vt:lpstr>Problem Definition</vt:lpstr>
      <vt:lpstr>Risk Analysis</vt:lpstr>
      <vt:lpstr>Market Overview</vt:lpstr>
      <vt:lpstr>Our Two Market Entry Strategies</vt:lpstr>
      <vt:lpstr>Attractive sectors in Africa </vt:lpstr>
      <vt:lpstr>Growth and less risky sectors </vt:lpstr>
      <vt:lpstr>Minimizing Risk To Multinational Companies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The Next Growth Market: Africa</dc:title>
  <dc:creator>SahitiSriUpputuri</dc:creator>
  <cp:lastModifiedBy>Upputuri, Sahiti Sri</cp:lastModifiedBy>
  <cp:revision>2</cp:revision>
  <dcterms:modified xsi:type="dcterms:W3CDTF">2022-05-20T23:50:09Z</dcterms:modified>
</cp:coreProperties>
</file>