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6" d="100"/>
          <a:sy n="116" d="100"/>
        </p:scale>
        <p:origin x="102"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83C5-443A-4DED-9AC7-1B817E6E1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552862E4-3E46-4216-B6C2-C68750D17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B50AADCF-81B7-4160-90F4-60AC509FBED3}"/>
              </a:ext>
            </a:extLst>
          </p:cNvPr>
          <p:cNvSpPr>
            <a:spLocks noGrp="1"/>
          </p:cNvSpPr>
          <p:nvPr>
            <p:ph type="dt" sz="half" idx="10"/>
          </p:nvPr>
        </p:nvSpPr>
        <p:spPr/>
        <p:txBody>
          <a:bodyPr/>
          <a:lstStyle/>
          <a:p>
            <a:fld id="{FDD6A694-968D-4320-BD99-88FE3DDEFF52}" type="datetimeFigureOut">
              <a:rPr lang="en-DE" smtClean="0"/>
              <a:t>19/07/2023</a:t>
            </a:fld>
            <a:endParaRPr lang="en-DE"/>
          </a:p>
        </p:txBody>
      </p:sp>
      <p:sp>
        <p:nvSpPr>
          <p:cNvPr id="5" name="Footer Placeholder 4">
            <a:extLst>
              <a:ext uri="{FF2B5EF4-FFF2-40B4-BE49-F238E27FC236}">
                <a16:creationId xmlns:a16="http://schemas.microsoft.com/office/drawing/2014/main" id="{ADC3221F-8DED-430B-B555-549E6DBBA98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E3A9908-DD14-496C-AF1C-73C1EEA6CBC3}"/>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53376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97E8-DB89-4EFF-8214-8D9DF107800F}"/>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42308B40-513E-4751-84C0-5B82F87E00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15D61F2-EC70-41DF-9A95-1DF2E88B1245}"/>
              </a:ext>
            </a:extLst>
          </p:cNvPr>
          <p:cNvSpPr>
            <a:spLocks noGrp="1"/>
          </p:cNvSpPr>
          <p:nvPr>
            <p:ph type="dt" sz="half" idx="10"/>
          </p:nvPr>
        </p:nvSpPr>
        <p:spPr/>
        <p:txBody>
          <a:bodyPr/>
          <a:lstStyle/>
          <a:p>
            <a:fld id="{FDD6A694-968D-4320-BD99-88FE3DDEFF52}" type="datetimeFigureOut">
              <a:rPr lang="en-DE" smtClean="0"/>
              <a:t>19/07/2023</a:t>
            </a:fld>
            <a:endParaRPr lang="en-DE"/>
          </a:p>
        </p:txBody>
      </p:sp>
      <p:sp>
        <p:nvSpPr>
          <p:cNvPr id="5" name="Footer Placeholder 4">
            <a:extLst>
              <a:ext uri="{FF2B5EF4-FFF2-40B4-BE49-F238E27FC236}">
                <a16:creationId xmlns:a16="http://schemas.microsoft.com/office/drawing/2014/main" id="{0A4F8588-2B46-44E5-832C-2F2B2590F6D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3DF4DA1-6698-40F2-B21C-45766CCCDA82}"/>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339575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79CD7-9E4E-48C1-A0C4-704F5DFD9A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DA87B1A3-2452-4190-A4C1-ED215970C5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C784332-DB52-4A77-9703-DE00D5116B7D}"/>
              </a:ext>
            </a:extLst>
          </p:cNvPr>
          <p:cNvSpPr>
            <a:spLocks noGrp="1"/>
          </p:cNvSpPr>
          <p:nvPr>
            <p:ph type="dt" sz="half" idx="10"/>
          </p:nvPr>
        </p:nvSpPr>
        <p:spPr/>
        <p:txBody>
          <a:bodyPr/>
          <a:lstStyle/>
          <a:p>
            <a:fld id="{FDD6A694-968D-4320-BD99-88FE3DDEFF52}" type="datetimeFigureOut">
              <a:rPr lang="en-DE" smtClean="0"/>
              <a:t>19/07/2023</a:t>
            </a:fld>
            <a:endParaRPr lang="en-DE"/>
          </a:p>
        </p:txBody>
      </p:sp>
      <p:sp>
        <p:nvSpPr>
          <p:cNvPr id="5" name="Footer Placeholder 4">
            <a:extLst>
              <a:ext uri="{FF2B5EF4-FFF2-40B4-BE49-F238E27FC236}">
                <a16:creationId xmlns:a16="http://schemas.microsoft.com/office/drawing/2014/main" id="{E0B7488E-77B5-46D8-B366-A3727F18B20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D936769-3B17-4E5B-9381-EE51665E1C6E}"/>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103679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860B-BDFF-434A-8F99-FA8E0C1FF5B2}"/>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2D355A1-3E57-4521-BD83-37042454C4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2FDE846F-1D88-4A03-B96F-E87F0B89C1C8}"/>
              </a:ext>
            </a:extLst>
          </p:cNvPr>
          <p:cNvSpPr>
            <a:spLocks noGrp="1"/>
          </p:cNvSpPr>
          <p:nvPr>
            <p:ph type="dt" sz="half" idx="10"/>
          </p:nvPr>
        </p:nvSpPr>
        <p:spPr/>
        <p:txBody>
          <a:bodyPr/>
          <a:lstStyle/>
          <a:p>
            <a:fld id="{FDD6A694-968D-4320-BD99-88FE3DDEFF52}" type="datetimeFigureOut">
              <a:rPr lang="en-DE" smtClean="0"/>
              <a:t>19/07/2023</a:t>
            </a:fld>
            <a:endParaRPr lang="en-DE"/>
          </a:p>
        </p:txBody>
      </p:sp>
      <p:sp>
        <p:nvSpPr>
          <p:cNvPr id="5" name="Footer Placeholder 4">
            <a:extLst>
              <a:ext uri="{FF2B5EF4-FFF2-40B4-BE49-F238E27FC236}">
                <a16:creationId xmlns:a16="http://schemas.microsoft.com/office/drawing/2014/main" id="{E5282292-FEDA-46C8-80AA-8AACA3251BF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25795C1-741B-454F-820C-827C4D314582}"/>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77413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F85-4536-4CE2-8AEB-923132D5BC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D01EFC96-3858-47D9-BEC5-C40431941D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F204D9-D2AB-471B-A86C-526ED900C644}"/>
              </a:ext>
            </a:extLst>
          </p:cNvPr>
          <p:cNvSpPr>
            <a:spLocks noGrp="1"/>
          </p:cNvSpPr>
          <p:nvPr>
            <p:ph type="dt" sz="half" idx="10"/>
          </p:nvPr>
        </p:nvSpPr>
        <p:spPr/>
        <p:txBody>
          <a:bodyPr/>
          <a:lstStyle/>
          <a:p>
            <a:fld id="{FDD6A694-968D-4320-BD99-88FE3DDEFF52}" type="datetimeFigureOut">
              <a:rPr lang="en-DE" smtClean="0"/>
              <a:t>19/07/2023</a:t>
            </a:fld>
            <a:endParaRPr lang="en-DE"/>
          </a:p>
        </p:txBody>
      </p:sp>
      <p:sp>
        <p:nvSpPr>
          <p:cNvPr id="5" name="Footer Placeholder 4">
            <a:extLst>
              <a:ext uri="{FF2B5EF4-FFF2-40B4-BE49-F238E27FC236}">
                <a16:creationId xmlns:a16="http://schemas.microsoft.com/office/drawing/2014/main" id="{35BB87E2-B6F7-4465-937A-660FDE1A272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C7A0434-38B6-4D95-B98B-5C603661CED4}"/>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133264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B5C5-DCAB-411A-B4AD-4536ACD6CEF0}"/>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AFF5A322-DC31-400A-B3E0-EA16391F56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37F0C9B2-701E-4004-A024-BC81E56F82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FA25FE2F-362B-4C0D-8743-0432FA30C4F3}"/>
              </a:ext>
            </a:extLst>
          </p:cNvPr>
          <p:cNvSpPr>
            <a:spLocks noGrp="1"/>
          </p:cNvSpPr>
          <p:nvPr>
            <p:ph type="dt" sz="half" idx="10"/>
          </p:nvPr>
        </p:nvSpPr>
        <p:spPr/>
        <p:txBody>
          <a:bodyPr/>
          <a:lstStyle/>
          <a:p>
            <a:fld id="{FDD6A694-968D-4320-BD99-88FE3DDEFF52}" type="datetimeFigureOut">
              <a:rPr lang="en-DE" smtClean="0"/>
              <a:t>19/07/2023</a:t>
            </a:fld>
            <a:endParaRPr lang="en-DE"/>
          </a:p>
        </p:txBody>
      </p:sp>
      <p:sp>
        <p:nvSpPr>
          <p:cNvPr id="6" name="Footer Placeholder 5">
            <a:extLst>
              <a:ext uri="{FF2B5EF4-FFF2-40B4-BE49-F238E27FC236}">
                <a16:creationId xmlns:a16="http://schemas.microsoft.com/office/drawing/2014/main" id="{96710C09-CD4F-4566-B4F8-EA0077C35F4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82FDDA7-BA4A-4323-B117-75E848CD2A77}"/>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408329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397E7-A7B5-4342-BEC3-16D51185B9B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95859215-6821-4841-A731-C39A3B8675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4CFAF2-FE1C-4C1D-BCF7-B612DF334B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C384DBCE-016C-4110-B352-78EF86D110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585E48-2CF3-4B7F-B433-8974E48850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21F533B5-7FC7-4E17-97BB-994E62D7B146}"/>
              </a:ext>
            </a:extLst>
          </p:cNvPr>
          <p:cNvSpPr>
            <a:spLocks noGrp="1"/>
          </p:cNvSpPr>
          <p:nvPr>
            <p:ph type="dt" sz="half" idx="10"/>
          </p:nvPr>
        </p:nvSpPr>
        <p:spPr/>
        <p:txBody>
          <a:bodyPr/>
          <a:lstStyle/>
          <a:p>
            <a:fld id="{FDD6A694-968D-4320-BD99-88FE3DDEFF52}" type="datetimeFigureOut">
              <a:rPr lang="en-DE" smtClean="0"/>
              <a:t>19/07/2023</a:t>
            </a:fld>
            <a:endParaRPr lang="en-DE"/>
          </a:p>
        </p:txBody>
      </p:sp>
      <p:sp>
        <p:nvSpPr>
          <p:cNvPr id="8" name="Footer Placeholder 7">
            <a:extLst>
              <a:ext uri="{FF2B5EF4-FFF2-40B4-BE49-F238E27FC236}">
                <a16:creationId xmlns:a16="http://schemas.microsoft.com/office/drawing/2014/main" id="{60786BC6-35C0-4C79-88FD-5E6DE909D1CB}"/>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C8480B44-A4D1-4473-9963-327EB61EBCFC}"/>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684304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F4EF-992C-44E6-9CBF-4E1F8FA91192}"/>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143979A-5A99-4D32-A231-72A277D1C546}"/>
              </a:ext>
            </a:extLst>
          </p:cNvPr>
          <p:cNvSpPr>
            <a:spLocks noGrp="1"/>
          </p:cNvSpPr>
          <p:nvPr>
            <p:ph type="dt" sz="half" idx="10"/>
          </p:nvPr>
        </p:nvSpPr>
        <p:spPr/>
        <p:txBody>
          <a:bodyPr/>
          <a:lstStyle/>
          <a:p>
            <a:fld id="{FDD6A694-968D-4320-BD99-88FE3DDEFF52}" type="datetimeFigureOut">
              <a:rPr lang="en-DE" smtClean="0"/>
              <a:t>19/07/2023</a:t>
            </a:fld>
            <a:endParaRPr lang="en-DE"/>
          </a:p>
        </p:txBody>
      </p:sp>
      <p:sp>
        <p:nvSpPr>
          <p:cNvPr id="4" name="Footer Placeholder 3">
            <a:extLst>
              <a:ext uri="{FF2B5EF4-FFF2-40B4-BE49-F238E27FC236}">
                <a16:creationId xmlns:a16="http://schemas.microsoft.com/office/drawing/2014/main" id="{A32790C7-0BD5-45F1-A4A5-3B641FC55CDA}"/>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2071FFBA-2050-469A-B820-CEE8E94EE141}"/>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152362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B99CF-68A4-498C-8C50-1CE5D9C37BDE}"/>
              </a:ext>
            </a:extLst>
          </p:cNvPr>
          <p:cNvSpPr>
            <a:spLocks noGrp="1"/>
          </p:cNvSpPr>
          <p:nvPr>
            <p:ph type="dt" sz="half" idx="10"/>
          </p:nvPr>
        </p:nvSpPr>
        <p:spPr/>
        <p:txBody>
          <a:bodyPr/>
          <a:lstStyle/>
          <a:p>
            <a:fld id="{FDD6A694-968D-4320-BD99-88FE3DDEFF52}" type="datetimeFigureOut">
              <a:rPr lang="en-DE" smtClean="0"/>
              <a:t>19/07/2023</a:t>
            </a:fld>
            <a:endParaRPr lang="en-DE"/>
          </a:p>
        </p:txBody>
      </p:sp>
      <p:sp>
        <p:nvSpPr>
          <p:cNvPr id="3" name="Footer Placeholder 2">
            <a:extLst>
              <a:ext uri="{FF2B5EF4-FFF2-40B4-BE49-F238E27FC236}">
                <a16:creationId xmlns:a16="http://schemas.microsoft.com/office/drawing/2014/main" id="{23D8B17A-79EB-48A1-8E19-DB3D6219657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4B206479-8693-41D9-B24A-28C8A5AC00A3}"/>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411467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1B31-D8C1-4574-9451-375F8AF0A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E5CE865C-BB02-4C77-BBBD-CC9FD9534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EE89A9CC-B229-4B67-9C65-80AE2B3F5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2AD50E-2508-429F-B00C-7AEC1FC0AB90}"/>
              </a:ext>
            </a:extLst>
          </p:cNvPr>
          <p:cNvSpPr>
            <a:spLocks noGrp="1"/>
          </p:cNvSpPr>
          <p:nvPr>
            <p:ph type="dt" sz="half" idx="10"/>
          </p:nvPr>
        </p:nvSpPr>
        <p:spPr/>
        <p:txBody>
          <a:bodyPr/>
          <a:lstStyle/>
          <a:p>
            <a:fld id="{FDD6A694-968D-4320-BD99-88FE3DDEFF52}" type="datetimeFigureOut">
              <a:rPr lang="en-DE" smtClean="0"/>
              <a:t>19/07/2023</a:t>
            </a:fld>
            <a:endParaRPr lang="en-DE"/>
          </a:p>
        </p:txBody>
      </p:sp>
      <p:sp>
        <p:nvSpPr>
          <p:cNvPr id="6" name="Footer Placeholder 5">
            <a:extLst>
              <a:ext uri="{FF2B5EF4-FFF2-40B4-BE49-F238E27FC236}">
                <a16:creationId xmlns:a16="http://schemas.microsoft.com/office/drawing/2014/main" id="{3D9C0CAC-3C39-43EE-9F50-F63865D81185}"/>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87050C8-CF95-4E02-BBC9-DB59B8A81D34}"/>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127384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E610-BB95-4750-8BE0-B59AFC279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74D78C3D-1401-45BE-A4C6-DD5E8771D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23FC0121-3916-482E-8657-A3C11E661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846709-950D-4177-BD72-D9BE71FF13A2}"/>
              </a:ext>
            </a:extLst>
          </p:cNvPr>
          <p:cNvSpPr>
            <a:spLocks noGrp="1"/>
          </p:cNvSpPr>
          <p:nvPr>
            <p:ph type="dt" sz="half" idx="10"/>
          </p:nvPr>
        </p:nvSpPr>
        <p:spPr/>
        <p:txBody>
          <a:bodyPr/>
          <a:lstStyle/>
          <a:p>
            <a:fld id="{FDD6A694-968D-4320-BD99-88FE3DDEFF52}" type="datetimeFigureOut">
              <a:rPr lang="en-DE" smtClean="0"/>
              <a:t>19/07/2023</a:t>
            </a:fld>
            <a:endParaRPr lang="en-DE"/>
          </a:p>
        </p:txBody>
      </p:sp>
      <p:sp>
        <p:nvSpPr>
          <p:cNvPr id="6" name="Footer Placeholder 5">
            <a:extLst>
              <a:ext uri="{FF2B5EF4-FFF2-40B4-BE49-F238E27FC236}">
                <a16:creationId xmlns:a16="http://schemas.microsoft.com/office/drawing/2014/main" id="{85DE043B-F551-46A9-B9A6-EBC23CEE038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C322180-228B-441F-838B-AE4055217775}"/>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392294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801BC-DB6D-43BE-BB8D-E624821A5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94A96D28-4B2B-4ED6-A2B7-A4D613922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AB03A84-249D-453C-8134-64BDDA19E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6A694-968D-4320-BD99-88FE3DDEFF52}" type="datetimeFigureOut">
              <a:rPr lang="en-DE" smtClean="0"/>
              <a:t>19/07/2023</a:t>
            </a:fld>
            <a:endParaRPr lang="en-DE"/>
          </a:p>
        </p:txBody>
      </p:sp>
      <p:sp>
        <p:nvSpPr>
          <p:cNvPr id="5" name="Footer Placeholder 4">
            <a:extLst>
              <a:ext uri="{FF2B5EF4-FFF2-40B4-BE49-F238E27FC236}">
                <a16:creationId xmlns:a16="http://schemas.microsoft.com/office/drawing/2014/main" id="{1F71C3A5-BDC2-4C66-AAD6-9680D26111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1EE5BFF2-6CB7-4880-897B-2D0B7EF9E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5E2D1-1C70-4A8B-9601-B05DFBDF7C78}" type="slidenum">
              <a:rPr lang="en-DE" smtClean="0"/>
              <a:t>‹#›</a:t>
            </a:fld>
            <a:endParaRPr lang="en-DE"/>
          </a:p>
        </p:txBody>
      </p:sp>
    </p:spTree>
    <p:extLst>
      <p:ext uri="{BB962C8B-B14F-4D97-AF65-F5344CB8AC3E}">
        <p14:creationId xmlns:p14="http://schemas.microsoft.com/office/powerpoint/2010/main" val="35564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BA98-92FE-4B23-8381-70B47DE8169B}"/>
              </a:ext>
            </a:extLst>
          </p:cNvPr>
          <p:cNvSpPr>
            <a:spLocks noGrp="1"/>
          </p:cNvSpPr>
          <p:nvPr>
            <p:ph type="ctrTitle"/>
          </p:nvPr>
        </p:nvSpPr>
        <p:spPr/>
        <p:txBody>
          <a:bodyPr/>
          <a:lstStyle/>
          <a:p>
            <a:r>
              <a:rPr lang="en-US" dirty="0"/>
              <a:t>Planned ‘defections’</a:t>
            </a:r>
            <a:endParaRPr lang="en-DE" dirty="0"/>
          </a:p>
        </p:txBody>
      </p:sp>
      <p:sp>
        <p:nvSpPr>
          <p:cNvPr id="3" name="Subtitle 2">
            <a:extLst>
              <a:ext uri="{FF2B5EF4-FFF2-40B4-BE49-F238E27FC236}">
                <a16:creationId xmlns:a16="http://schemas.microsoft.com/office/drawing/2014/main" id="{26DEF0AF-BF93-4692-BA5B-091414005932}"/>
              </a:ext>
            </a:extLst>
          </p:cNvPr>
          <p:cNvSpPr>
            <a:spLocks noGrp="1"/>
          </p:cNvSpPr>
          <p:nvPr>
            <p:ph type="subTitle" idx="1"/>
          </p:nvPr>
        </p:nvSpPr>
        <p:spPr/>
        <p:txBody>
          <a:bodyPr/>
          <a:lstStyle/>
          <a:p>
            <a:endParaRPr lang="en-DE"/>
          </a:p>
        </p:txBody>
      </p:sp>
    </p:spTree>
    <p:extLst>
      <p:ext uri="{BB962C8B-B14F-4D97-AF65-F5344CB8AC3E}">
        <p14:creationId xmlns:p14="http://schemas.microsoft.com/office/powerpoint/2010/main" val="308922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6A09-9C32-40A4-8288-3BAB6C99A074}"/>
              </a:ext>
            </a:extLst>
          </p:cNvPr>
          <p:cNvSpPr>
            <a:spLocks noGrp="1"/>
          </p:cNvSpPr>
          <p:nvPr>
            <p:ph type="title"/>
          </p:nvPr>
        </p:nvSpPr>
        <p:spPr/>
        <p:txBody>
          <a:bodyPr/>
          <a:lstStyle/>
          <a:p>
            <a:r>
              <a:rPr lang="en-US" dirty="0"/>
              <a:t>Problem structure</a:t>
            </a:r>
            <a:endParaRPr lang="en-DE" dirty="0"/>
          </a:p>
        </p:txBody>
      </p:sp>
      <p:sp>
        <p:nvSpPr>
          <p:cNvPr id="3" name="Content Placeholder 2">
            <a:extLst>
              <a:ext uri="{FF2B5EF4-FFF2-40B4-BE49-F238E27FC236}">
                <a16:creationId xmlns:a16="http://schemas.microsoft.com/office/drawing/2014/main" id="{E6A7A10B-8062-44C3-975E-82E18DEBE008}"/>
              </a:ext>
            </a:extLst>
          </p:cNvPr>
          <p:cNvSpPr>
            <a:spLocks noGrp="1"/>
          </p:cNvSpPr>
          <p:nvPr>
            <p:ph idx="1"/>
          </p:nvPr>
        </p:nvSpPr>
        <p:spPr/>
        <p:txBody>
          <a:bodyPr/>
          <a:lstStyle/>
          <a:p>
            <a:pPr marL="0" indent="0">
              <a:buNone/>
            </a:pPr>
            <a:r>
              <a:rPr lang="en-US" dirty="0"/>
              <a:t>Start state where task can be tried which takes some effort. If tried, then leads to probabilistic transitions to easy or hard states which take different amounts of effort to finish the task</a:t>
            </a:r>
          </a:p>
          <a:p>
            <a:pPr marL="0" indent="0">
              <a:buNone/>
            </a:pPr>
            <a:r>
              <a:rPr lang="en-US" dirty="0"/>
              <a:t>There is an option to shirk in each of these states</a:t>
            </a:r>
            <a:endParaRPr lang="en-DE" dirty="0"/>
          </a:p>
        </p:txBody>
      </p:sp>
    </p:spTree>
    <p:extLst>
      <p:ext uri="{BB962C8B-B14F-4D97-AF65-F5344CB8AC3E}">
        <p14:creationId xmlns:p14="http://schemas.microsoft.com/office/powerpoint/2010/main" val="78207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FF8F-39DD-4FBF-9F37-D7E1B0C5F4E4}"/>
              </a:ext>
            </a:extLst>
          </p:cNvPr>
          <p:cNvSpPr>
            <a:spLocks noGrp="1"/>
          </p:cNvSpPr>
          <p:nvPr>
            <p:ph type="title"/>
          </p:nvPr>
        </p:nvSpPr>
        <p:spPr/>
        <p:txBody>
          <a:bodyPr>
            <a:normAutofit fontScale="90000"/>
          </a:bodyPr>
          <a:lstStyle/>
          <a:p>
            <a:r>
              <a:rPr lang="en-US" dirty="0"/>
              <a:t>Without discounting, no delays in checking or working (abandon if costs are prohibitive)</a:t>
            </a:r>
            <a:br>
              <a:rPr lang="en-US" dirty="0"/>
            </a:br>
            <a:r>
              <a:rPr lang="en-US" dirty="0"/>
              <a:t>Discounting leads to delays</a:t>
            </a:r>
            <a:endParaRPr lang="en-DE" dirty="0"/>
          </a:p>
        </p:txBody>
      </p:sp>
      <p:sp>
        <p:nvSpPr>
          <p:cNvPr id="5" name="TextBox 4">
            <a:extLst>
              <a:ext uri="{FF2B5EF4-FFF2-40B4-BE49-F238E27FC236}">
                <a16:creationId xmlns:a16="http://schemas.microsoft.com/office/drawing/2014/main" id="{FCF94B12-644A-4591-8FB2-ACAC1FB94A14}"/>
              </a:ext>
            </a:extLst>
          </p:cNvPr>
          <p:cNvSpPr txBox="1"/>
          <p:nvPr/>
        </p:nvSpPr>
        <p:spPr>
          <a:xfrm>
            <a:off x="1005015" y="2026508"/>
            <a:ext cx="10000735" cy="923330"/>
          </a:xfrm>
          <a:prstGeom prst="rect">
            <a:avLst/>
          </a:prstGeom>
          <a:noFill/>
        </p:spPr>
        <p:txBody>
          <a:bodyPr wrap="square" rtlCol="0">
            <a:spAutoFit/>
          </a:bodyPr>
          <a:lstStyle/>
          <a:p>
            <a:r>
              <a:rPr lang="en-US" dirty="0"/>
              <a:t>Efforts(check, </a:t>
            </a:r>
            <a:r>
              <a:rPr lang="en-US" dirty="0" err="1"/>
              <a:t>work_easy</a:t>
            </a:r>
            <a:r>
              <a:rPr lang="en-US" dirty="0"/>
              <a:t>, </a:t>
            </a:r>
            <a:r>
              <a:rPr lang="en-US" dirty="0" err="1"/>
              <a:t>work_hard</a:t>
            </a:r>
            <a:r>
              <a:rPr lang="en-US" dirty="0"/>
              <a:t>) = -0.1, -0.2, -1.0</a:t>
            </a:r>
          </a:p>
          <a:p>
            <a:r>
              <a:rPr lang="en-US" dirty="0"/>
              <a:t>Rewards(pass, uncompleted, fail, shirk) = 4.0, 0.0, -4.0, 0.5</a:t>
            </a:r>
          </a:p>
          <a:p>
            <a:r>
              <a:rPr lang="en-US" dirty="0"/>
              <a:t>Efficacy = 0.5; probability of transitions to easy and hard = (0.9, 0.1)</a:t>
            </a:r>
            <a:endParaRPr lang="en-DE" dirty="0"/>
          </a:p>
        </p:txBody>
      </p:sp>
      <p:sp>
        <p:nvSpPr>
          <p:cNvPr id="11" name="TextBox 10">
            <a:extLst>
              <a:ext uri="{FF2B5EF4-FFF2-40B4-BE49-F238E27FC236}">
                <a16:creationId xmlns:a16="http://schemas.microsoft.com/office/drawing/2014/main" id="{D8EEA804-EDD3-4EC4-B35C-A7BBCBB32EA1}"/>
              </a:ext>
            </a:extLst>
          </p:cNvPr>
          <p:cNvSpPr txBox="1"/>
          <p:nvPr/>
        </p:nvSpPr>
        <p:spPr>
          <a:xfrm>
            <a:off x="1988409" y="3100992"/>
            <a:ext cx="710511" cy="369332"/>
          </a:xfrm>
          <a:prstGeom prst="rect">
            <a:avLst/>
          </a:prstGeom>
          <a:noFill/>
        </p:spPr>
        <p:txBody>
          <a:bodyPr wrap="square" rtlCol="0">
            <a:spAutoFit/>
          </a:bodyPr>
          <a:lstStyle/>
          <a:p>
            <a:r>
              <a:rPr lang="el-GR" dirty="0"/>
              <a:t>γ</a:t>
            </a:r>
            <a:r>
              <a:rPr lang="en-US" dirty="0"/>
              <a:t> =1</a:t>
            </a:r>
            <a:endParaRPr lang="en-DE" dirty="0"/>
          </a:p>
        </p:txBody>
      </p:sp>
      <p:sp>
        <p:nvSpPr>
          <p:cNvPr id="12" name="TextBox 11">
            <a:extLst>
              <a:ext uri="{FF2B5EF4-FFF2-40B4-BE49-F238E27FC236}">
                <a16:creationId xmlns:a16="http://schemas.microsoft.com/office/drawing/2014/main" id="{53478DDC-4CA0-46C6-A7EE-7E2DA431C6D8}"/>
              </a:ext>
            </a:extLst>
          </p:cNvPr>
          <p:cNvSpPr txBox="1"/>
          <p:nvPr/>
        </p:nvSpPr>
        <p:spPr>
          <a:xfrm>
            <a:off x="6096000" y="3100992"/>
            <a:ext cx="920576" cy="369332"/>
          </a:xfrm>
          <a:prstGeom prst="rect">
            <a:avLst/>
          </a:prstGeom>
          <a:noFill/>
        </p:spPr>
        <p:txBody>
          <a:bodyPr wrap="square" rtlCol="0">
            <a:spAutoFit/>
          </a:bodyPr>
          <a:lstStyle/>
          <a:p>
            <a:r>
              <a:rPr lang="el-GR" dirty="0"/>
              <a:t>γ</a:t>
            </a:r>
            <a:r>
              <a:rPr lang="en-US" dirty="0"/>
              <a:t> =0.9</a:t>
            </a:r>
            <a:endParaRPr lang="en-DE" dirty="0"/>
          </a:p>
        </p:txBody>
      </p:sp>
      <p:pic>
        <p:nvPicPr>
          <p:cNvPr id="17" name="Picture 16">
            <a:extLst>
              <a:ext uri="{FF2B5EF4-FFF2-40B4-BE49-F238E27FC236}">
                <a16:creationId xmlns:a16="http://schemas.microsoft.com/office/drawing/2014/main" id="{E282C782-E76A-4594-A241-C5539576100A}"/>
              </a:ext>
            </a:extLst>
          </p:cNvPr>
          <p:cNvPicPr>
            <a:picLocks noChangeAspect="1"/>
          </p:cNvPicPr>
          <p:nvPr/>
        </p:nvPicPr>
        <p:blipFill>
          <a:blip r:embed="rId2"/>
          <a:stretch>
            <a:fillRect/>
          </a:stretch>
        </p:blipFill>
        <p:spPr>
          <a:xfrm>
            <a:off x="4712042" y="3621478"/>
            <a:ext cx="3558247" cy="2758558"/>
          </a:xfrm>
          <a:prstGeom prst="rect">
            <a:avLst/>
          </a:prstGeom>
        </p:spPr>
      </p:pic>
      <p:pic>
        <p:nvPicPr>
          <p:cNvPr id="18" name="Picture 17">
            <a:extLst>
              <a:ext uri="{FF2B5EF4-FFF2-40B4-BE49-F238E27FC236}">
                <a16:creationId xmlns:a16="http://schemas.microsoft.com/office/drawing/2014/main" id="{3369FF4A-0029-41B7-BC74-1179A998381F}"/>
              </a:ext>
            </a:extLst>
          </p:cNvPr>
          <p:cNvPicPr>
            <a:picLocks noChangeAspect="1"/>
          </p:cNvPicPr>
          <p:nvPr/>
        </p:nvPicPr>
        <p:blipFill>
          <a:blip r:embed="rId3"/>
          <a:stretch>
            <a:fillRect/>
          </a:stretch>
        </p:blipFill>
        <p:spPr>
          <a:xfrm>
            <a:off x="564540" y="3621478"/>
            <a:ext cx="3558247" cy="2758558"/>
          </a:xfrm>
          <a:prstGeom prst="rect">
            <a:avLst/>
          </a:prstGeom>
        </p:spPr>
      </p:pic>
      <p:sp>
        <p:nvSpPr>
          <p:cNvPr id="19" name="TextBox 18">
            <a:extLst>
              <a:ext uri="{FF2B5EF4-FFF2-40B4-BE49-F238E27FC236}">
                <a16:creationId xmlns:a16="http://schemas.microsoft.com/office/drawing/2014/main" id="{3EE26347-445B-4B6A-885E-114FD701A390}"/>
              </a:ext>
            </a:extLst>
          </p:cNvPr>
          <p:cNvSpPr txBox="1"/>
          <p:nvPr/>
        </p:nvSpPr>
        <p:spPr>
          <a:xfrm>
            <a:off x="8913341" y="3453713"/>
            <a:ext cx="2603156" cy="2862322"/>
          </a:xfrm>
          <a:prstGeom prst="rect">
            <a:avLst/>
          </a:prstGeom>
          <a:noFill/>
        </p:spPr>
        <p:txBody>
          <a:bodyPr wrap="square" rtlCol="0">
            <a:spAutoFit/>
          </a:bodyPr>
          <a:lstStyle/>
          <a:p>
            <a:r>
              <a:rPr lang="en-US" dirty="0"/>
              <a:t>With discounting, in this param regime, checking on timestep = 6 and an unlikely transition to the difficult state means delaying working further until step = 9. So continuing working is delayed further due to unlikely toughness. </a:t>
            </a:r>
            <a:endParaRPr lang="en-DE" dirty="0"/>
          </a:p>
        </p:txBody>
      </p:sp>
    </p:spTree>
    <p:extLst>
      <p:ext uri="{BB962C8B-B14F-4D97-AF65-F5344CB8AC3E}">
        <p14:creationId xmlns:p14="http://schemas.microsoft.com/office/powerpoint/2010/main" val="188007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E7BE11-6B1F-4471-9482-3B2CDA57B436}"/>
              </a:ext>
            </a:extLst>
          </p:cNvPr>
          <p:cNvSpPr>
            <a:spLocks noGrp="1"/>
          </p:cNvSpPr>
          <p:nvPr>
            <p:ph idx="1"/>
          </p:nvPr>
        </p:nvSpPr>
        <p:spPr>
          <a:xfrm>
            <a:off x="591065" y="1168276"/>
            <a:ext cx="10515600" cy="4351338"/>
          </a:xfrm>
        </p:spPr>
        <p:txBody>
          <a:bodyPr/>
          <a:lstStyle/>
          <a:p>
            <a:pPr marL="0" indent="0">
              <a:buNone/>
            </a:pPr>
            <a:r>
              <a:rPr lang="en-US" dirty="0"/>
              <a:t>if consequences of failing not very high, then unnecessary to check in the final timestep </a:t>
            </a:r>
            <a:endParaRPr lang="en-DE" dirty="0"/>
          </a:p>
        </p:txBody>
      </p:sp>
      <p:pic>
        <p:nvPicPr>
          <p:cNvPr id="4" name="Picture 3">
            <a:extLst>
              <a:ext uri="{FF2B5EF4-FFF2-40B4-BE49-F238E27FC236}">
                <a16:creationId xmlns:a16="http://schemas.microsoft.com/office/drawing/2014/main" id="{94B74873-5F5B-48E6-94F3-D0D136F6024C}"/>
              </a:ext>
            </a:extLst>
          </p:cNvPr>
          <p:cNvPicPr>
            <a:picLocks noChangeAspect="1"/>
          </p:cNvPicPr>
          <p:nvPr/>
        </p:nvPicPr>
        <p:blipFill>
          <a:blip r:embed="rId2"/>
          <a:stretch>
            <a:fillRect/>
          </a:stretch>
        </p:blipFill>
        <p:spPr>
          <a:xfrm>
            <a:off x="673443" y="2915578"/>
            <a:ext cx="3834370" cy="3041610"/>
          </a:xfrm>
          <a:prstGeom prst="rect">
            <a:avLst/>
          </a:prstGeom>
        </p:spPr>
      </p:pic>
      <p:sp>
        <p:nvSpPr>
          <p:cNvPr id="5" name="TextBox 4">
            <a:extLst>
              <a:ext uri="{FF2B5EF4-FFF2-40B4-BE49-F238E27FC236}">
                <a16:creationId xmlns:a16="http://schemas.microsoft.com/office/drawing/2014/main" id="{4F995BDE-9EC6-4F3A-A9E9-D33549B1C7C0}"/>
              </a:ext>
            </a:extLst>
          </p:cNvPr>
          <p:cNvSpPr txBox="1"/>
          <p:nvPr/>
        </p:nvSpPr>
        <p:spPr>
          <a:xfrm>
            <a:off x="1566476" y="2546246"/>
            <a:ext cx="2048303" cy="369332"/>
          </a:xfrm>
          <a:prstGeom prst="rect">
            <a:avLst/>
          </a:prstGeom>
          <a:noFill/>
        </p:spPr>
        <p:txBody>
          <a:bodyPr wrap="square" rtlCol="0">
            <a:spAutoFit/>
          </a:bodyPr>
          <a:lstStyle/>
          <a:p>
            <a:r>
              <a:rPr lang="en-US" dirty="0" err="1"/>
              <a:t>Reward_fail</a:t>
            </a:r>
            <a:r>
              <a:rPr lang="en-US" dirty="0"/>
              <a:t> = 0.0</a:t>
            </a:r>
            <a:endParaRPr lang="en-DE" dirty="0"/>
          </a:p>
        </p:txBody>
      </p:sp>
    </p:spTree>
    <p:extLst>
      <p:ext uri="{BB962C8B-B14F-4D97-AF65-F5344CB8AC3E}">
        <p14:creationId xmlns:p14="http://schemas.microsoft.com/office/powerpoint/2010/main" val="57577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CEA21-899A-4BF8-8123-D7700DCEC486}"/>
              </a:ext>
            </a:extLst>
          </p:cNvPr>
          <p:cNvSpPr>
            <a:spLocks noGrp="1"/>
          </p:cNvSpPr>
          <p:nvPr>
            <p:ph idx="1"/>
          </p:nvPr>
        </p:nvSpPr>
        <p:spPr>
          <a:xfrm>
            <a:off x="683394" y="500514"/>
            <a:ext cx="10712918" cy="5967663"/>
          </a:xfrm>
        </p:spPr>
        <p:txBody>
          <a:bodyPr/>
          <a:lstStyle/>
          <a:p>
            <a:pPr marL="0" indent="0">
              <a:buNone/>
            </a:pPr>
            <a:r>
              <a:rPr lang="en-IN" dirty="0"/>
              <a:t>How do delays in checking depend on the probability of task being easy/ hard? More likely that the task is hard, better to check into task later. When difference between hard and easy states reduces due to high efficacy or low difference in efforts to work, this effect disappears.</a:t>
            </a:r>
            <a:endParaRPr lang="en-DE" dirty="0"/>
          </a:p>
        </p:txBody>
      </p:sp>
      <p:pic>
        <p:nvPicPr>
          <p:cNvPr id="4" name="Picture 3">
            <a:extLst>
              <a:ext uri="{FF2B5EF4-FFF2-40B4-BE49-F238E27FC236}">
                <a16:creationId xmlns:a16="http://schemas.microsoft.com/office/drawing/2014/main" id="{3F73810C-3A2F-631C-ED91-79EBE0691091}"/>
              </a:ext>
            </a:extLst>
          </p:cNvPr>
          <p:cNvPicPr>
            <a:picLocks noChangeAspect="1"/>
          </p:cNvPicPr>
          <p:nvPr/>
        </p:nvPicPr>
        <p:blipFill>
          <a:blip r:embed="rId2"/>
          <a:stretch>
            <a:fillRect/>
          </a:stretch>
        </p:blipFill>
        <p:spPr>
          <a:xfrm>
            <a:off x="308009" y="2674822"/>
            <a:ext cx="3640227" cy="2844154"/>
          </a:xfrm>
          <a:prstGeom prst="rect">
            <a:avLst/>
          </a:prstGeom>
        </p:spPr>
      </p:pic>
      <p:pic>
        <p:nvPicPr>
          <p:cNvPr id="8" name="Picture 7">
            <a:extLst>
              <a:ext uri="{FF2B5EF4-FFF2-40B4-BE49-F238E27FC236}">
                <a16:creationId xmlns:a16="http://schemas.microsoft.com/office/drawing/2014/main" id="{775068ED-B877-0CB1-0469-29F45EEAD31A}"/>
              </a:ext>
            </a:extLst>
          </p:cNvPr>
          <p:cNvPicPr>
            <a:picLocks noChangeAspect="1"/>
          </p:cNvPicPr>
          <p:nvPr/>
        </p:nvPicPr>
        <p:blipFill>
          <a:blip r:embed="rId3"/>
          <a:stretch>
            <a:fillRect/>
          </a:stretch>
        </p:blipFill>
        <p:spPr>
          <a:xfrm>
            <a:off x="4323621" y="3513333"/>
            <a:ext cx="3640227" cy="2844153"/>
          </a:xfrm>
          <a:prstGeom prst="rect">
            <a:avLst/>
          </a:prstGeom>
        </p:spPr>
      </p:pic>
      <p:pic>
        <p:nvPicPr>
          <p:cNvPr id="10" name="Picture 9">
            <a:extLst>
              <a:ext uri="{FF2B5EF4-FFF2-40B4-BE49-F238E27FC236}">
                <a16:creationId xmlns:a16="http://schemas.microsoft.com/office/drawing/2014/main" id="{B61BBF1B-BE41-E951-DE0A-D93572E0BCC6}"/>
              </a:ext>
            </a:extLst>
          </p:cNvPr>
          <p:cNvPicPr>
            <a:picLocks noChangeAspect="1"/>
          </p:cNvPicPr>
          <p:nvPr/>
        </p:nvPicPr>
        <p:blipFill>
          <a:blip r:embed="rId4"/>
          <a:stretch>
            <a:fillRect/>
          </a:stretch>
        </p:blipFill>
        <p:spPr>
          <a:xfrm>
            <a:off x="8131470" y="2674823"/>
            <a:ext cx="3640227" cy="2844153"/>
          </a:xfrm>
          <a:prstGeom prst="rect">
            <a:avLst/>
          </a:prstGeom>
        </p:spPr>
      </p:pic>
      <p:sp>
        <p:nvSpPr>
          <p:cNvPr id="11" name="TextBox 10">
            <a:extLst>
              <a:ext uri="{FF2B5EF4-FFF2-40B4-BE49-F238E27FC236}">
                <a16:creationId xmlns:a16="http://schemas.microsoft.com/office/drawing/2014/main" id="{0487ADFF-9A07-68F1-3B4E-724370A7B467}"/>
              </a:ext>
            </a:extLst>
          </p:cNvPr>
          <p:cNvSpPr txBox="1"/>
          <p:nvPr/>
        </p:nvSpPr>
        <p:spPr>
          <a:xfrm>
            <a:off x="8889751" y="2305490"/>
            <a:ext cx="2881946" cy="369332"/>
          </a:xfrm>
          <a:prstGeom prst="rect">
            <a:avLst/>
          </a:prstGeom>
          <a:noFill/>
        </p:spPr>
        <p:txBody>
          <a:bodyPr wrap="square" rtlCol="0">
            <a:spAutoFit/>
          </a:bodyPr>
          <a:lstStyle/>
          <a:p>
            <a:r>
              <a:rPr lang="en-US" dirty="0"/>
              <a:t>Effort(easy, hard) = -0.1, -0.5</a:t>
            </a:r>
            <a:endParaRPr lang="en-DE" dirty="0"/>
          </a:p>
        </p:txBody>
      </p:sp>
      <p:sp>
        <p:nvSpPr>
          <p:cNvPr id="12" name="TextBox 11">
            <a:extLst>
              <a:ext uri="{FF2B5EF4-FFF2-40B4-BE49-F238E27FC236}">
                <a16:creationId xmlns:a16="http://schemas.microsoft.com/office/drawing/2014/main" id="{5B650873-12F3-3A00-528C-9A91BF5FE755}"/>
              </a:ext>
            </a:extLst>
          </p:cNvPr>
          <p:cNvSpPr txBox="1"/>
          <p:nvPr/>
        </p:nvSpPr>
        <p:spPr>
          <a:xfrm>
            <a:off x="966556" y="2360454"/>
            <a:ext cx="2881946" cy="369332"/>
          </a:xfrm>
          <a:prstGeom prst="rect">
            <a:avLst/>
          </a:prstGeom>
          <a:noFill/>
        </p:spPr>
        <p:txBody>
          <a:bodyPr wrap="square" rtlCol="0">
            <a:spAutoFit/>
          </a:bodyPr>
          <a:lstStyle/>
          <a:p>
            <a:r>
              <a:rPr lang="en-US" dirty="0"/>
              <a:t>Effort(easy, hard) = -0.1, -1.0</a:t>
            </a:r>
            <a:endParaRPr lang="en-DE" dirty="0"/>
          </a:p>
        </p:txBody>
      </p:sp>
    </p:spTree>
    <p:extLst>
      <p:ext uri="{BB962C8B-B14F-4D97-AF65-F5344CB8AC3E}">
        <p14:creationId xmlns:p14="http://schemas.microsoft.com/office/powerpoint/2010/main" val="389844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35F9-3C90-1443-8723-E57455F91C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27A9AD-D261-A4A5-EEE8-56891E4C5413}"/>
              </a:ext>
            </a:extLst>
          </p:cNvPr>
          <p:cNvSpPr>
            <a:spLocks noGrp="1"/>
          </p:cNvSpPr>
          <p:nvPr>
            <p:ph idx="1"/>
          </p:nvPr>
        </p:nvSpPr>
        <p:spPr/>
        <p:txBody>
          <a:bodyPr/>
          <a:lstStyle/>
          <a:p>
            <a:r>
              <a:rPr lang="en-US" dirty="0"/>
              <a:t>In sum, efficacy, reward structure </a:t>
            </a:r>
            <a:r>
              <a:rPr lang="en-US" dirty="0" err="1"/>
              <a:t>etc</a:t>
            </a:r>
            <a:r>
              <a:rPr lang="en-US" dirty="0"/>
              <a:t> determine when to start working in the two work states independent of what happens in the starting state as there is no transition back. When to check is determined by all these factors AND the probabilities of task being easy or hard</a:t>
            </a:r>
            <a:br>
              <a:rPr lang="en-US" dirty="0"/>
            </a:br>
            <a:endParaRPr lang="en-US" dirty="0"/>
          </a:p>
          <a:p>
            <a:r>
              <a:rPr lang="en-US" dirty="0"/>
              <a:t>In the case that the task is tough </a:t>
            </a:r>
            <a:r>
              <a:rPr lang="en-US" dirty="0" err="1"/>
              <a:t>unlikelily</a:t>
            </a:r>
            <a:r>
              <a:rPr lang="en-US" dirty="0"/>
              <a:t>, there is a planned ‘defection’ further into </a:t>
            </a:r>
            <a:r>
              <a:rPr lang="en-US"/>
              <a:t>the future</a:t>
            </a:r>
            <a:endParaRPr lang="en-US" dirty="0"/>
          </a:p>
          <a:p>
            <a:pPr marL="0" indent="0">
              <a:buNone/>
            </a:pPr>
            <a:endParaRPr lang="en-IN" dirty="0"/>
          </a:p>
        </p:txBody>
      </p:sp>
    </p:spTree>
    <p:extLst>
      <p:ext uri="{BB962C8B-B14F-4D97-AF65-F5344CB8AC3E}">
        <p14:creationId xmlns:p14="http://schemas.microsoft.com/office/powerpoint/2010/main" val="2892682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Planned ‘defections’</vt:lpstr>
      <vt:lpstr>Problem structure</vt:lpstr>
      <vt:lpstr>Without discounting, no delays in checking or working (abandon if costs are prohibitive) Discounting leads to delays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Planned ‘defections’</dc:title>
  <dc:creator>Sahiti Chebolu</dc:creator>
  <cp:lastModifiedBy>Sahiti Chebolu</cp:lastModifiedBy>
  <cp:revision>29</cp:revision>
  <dcterms:created xsi:type="dcterms:W3CDTF">2023-07-13T13:19:33Z</dcterms:created>
  <dcterms:modified xsi:type="dcterms:W3CDTF">2023-07-19T13:56:58Z</dcterms:modified>
</cp:coreProperties>
</file>