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6" r:id="rId5"/>
    <p:sldId id="260" r:id="rId6"/>
    <p:sldId id="261" r:id="rId7"/>
    <p:sldId id="262" r:id="rId8"/>
    <p:sldId id="267" r:id="rId9"/>
    <p:sldId id="265" r:id="rId10"/>
    <p:sldId id="263" r:id="rId11"/>
    <p:sldId id="264" r:id="rId12"/>
    <p:sldId id="268" r:id="rId1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C905-7C1D-4158-A31B-9FC481E0B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52401-4252-49DB-91E2-527E4DCE3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D93AE-B7E4-4A06-B63E-FF2359A7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19/06/2023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A8254-565F-49A7-8AEB-9472CEFF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A9B32-8E86-443A-ABF3-95865DE7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832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388D7-4F84-422D-8507-55054C68F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C6229-E21B-4C85-BBA1-EF3B41592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06C45-618D-4BCF-B0ED-6D7C1E86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19/06/2023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80B82-FF21-40BD-8163-6D018CA3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CE64E-A277-4280-A9EB-482A63F2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213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8AF5F-8F6D-4AAF-B409-CAE226E36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BBB69-B14D-4B4D-B98F-424240FAF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C1AF0-63C4-4321-B67E-C1DAEAFA5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19/06/2023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75D02-644A-49D4-9DC8-137724ED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CD225-7C4A-4F44-AE5D-88CBBDDA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881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1FC3-4564-4C53-B998-A0746EED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70786-C0DF-49DA-A547-56CE41F63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633FA-4A57-4869-811B-D0E448E09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19/06/2023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EE821-DE26-4B81-9F97-9CE2EF532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1ED99-7169-4011-8AD7-2C265ED6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4394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15D8-349D-4357-9807-612E7BE1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A41E4-4CE3-4003-A2FC-F3050CC88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41AF2-8621-45FC-9CD3-0CEEB601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19/06/2023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8FF5C-C3E0-4761-AF77-4E441BF6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89B1C-E6F4-4D81-9016-E438BED1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12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BAB6-E56F-436C-887C-FFC2996B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EB3EE-4489-4A10-A6CF-54EC163B5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240ED-3E4E-4FCB-81F0-E685D282A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F0B13-FE25-4E5A-B58A-D96C505F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19/06/2023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B23BD-FF7A-4D6C-97E9-47A08AA8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2EE37-91C8-4BEE-9515-7600FAF9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273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3E33-D899-4A43-8EB0-B2632FF5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097D7-6D60-4F5D-84E3-B1D8798FD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269DB-B51E-4F2E-A8EB-E329726F8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7D574-655E-4AC7-8494-3F44F1A22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3F91B7-B552-4C7F-B0B8-62D57F3E8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A3996-9504-44B9-BF9F-39786A4F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19/06/2023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2AD49D-122B-4723-BCD9-B179C51F2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CB6DB5-CC09-4862-9900-B85461FD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3024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EB47-36AD-4033-B294-B67D375BB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8A9FF-2687-458E-9587-F60F8F48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19/06/2023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75D2F-5178-4715-AF08-2217784E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08CF8-49A8-4128-A0FF-421F3E88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2720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099FDE-EDEE-4614-A8D3-45984E08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19/06/2023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DD9AD-398E-4309-A2F6-C0B5B27B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BFBCD-5AE4-421E-B8F2-4E1B7FAC7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360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2686-4A90-4A4E-9E1A-A8DB7E10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46FD0-0567-4002-897F-CC2E30157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F6E01-8777-4EF1-96B8-536BEDEDB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30CA8-F87F-4D74-A0F7-5339765E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19/06/2023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737C4-3FF3-44F1-AAB8-FADB42CB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D5257-CF07-43BB-9DB2-9A7C5A54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0176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C7BF-71D1-4EBC-92C1-01F256406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3091EC-E1E2-4FCA-8A5E-D5AB1C407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F874F-66C7-4EA3-9DF2-E03BC9074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37017-031A-4176-9AC4-E01B53164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19/06/2023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C36B0-B7F0-428E-A83D-5E300F5CA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9A3C8-E426-46A9-8DF7-DF22330B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3039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41903D-6382-4AF1-90C3-515E93A0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CA1B8-402D-4069-A321-D49C1217C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E92DF-139C-45AE-8416-8A52ECAE5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ECEF8-20CD-4468-A5E5-CDF973CB3EBF}" type="datetimeFigureOut">
              <a:rPr lang="en-DE" smtClean="0"/>
              <a:t>19/06/2023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5FF1-F3E5-4520-B4E8-F52943734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634D6-BBA8-452D-B133-2B6ABD442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690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DF1E1-A66C-48B3-B347-68D967356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609600"/>
            <a:ext cx="10880558" cy="5567363"/>
          </a:xfrm>
        </p:spPr>
        <p:txBody>
          <a:bodyPr/>
          <a:lstStyle/>
          <a:p>
            <a:r>
              <a:rPr lang="en-US" dirty="0"/>
              <a:t>N = 10 and discount factor = 0.9 (always)</a:t>
            </a:r>
          </a:p>
          <a:p>
            <a:r>
              <a:rPr lang="en-US" dirty="0"/>
              <a:t>Punishment = 0;</a:t>
            </a:r>
            <a:endParaRPr lang="en-DE" dirty="0"/>
          </a:p>
          <a:p>
            <a:r>
              <a:rPr lang="en-US" dirty="0"/>
              <a:t>Only reward for task completion (and smaller reward for distraction)</a:t>
            </a:r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08ED58-7EDC-4CCC-9807-DC5565BDE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26" y="2398295"/>
            <a:ext cx="3568645" cy="28029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A96DD9-4B35-4BD0-95D2-2FB90FCA8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287" y="2398295"/>
            <a:ext cx="3876965" cy="280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51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B7A08-B79B-4E35-82B8-34BC44A3E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6425"/>
            <a:ext cx="10515600" cy="8817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Reward (pass, fail, shirk) = 2, -2, 0.5;  effort (work, shirk) = -0.4, 0</a:t>
            </a:r>
          </a:p>
          <a:p>
            <a:pPr marL="0" indent="0">
              <a:buNone/>
            </a:pPr>
            <a:r>
              <a:rPr lang="en-US" dirty="0"/>
              <a:t>Efficacy = 0.9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EAF67-E42E-441C-B5B8-C0D8C5BEB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129" y="2176031"/>
            <a:ext cx="5257800" cy="3889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FAB846-9CA6-43C0-91CA-DCF524956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8" y="2176031"/>
            <a:ext cx="5257799" cy="38894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DF9E8C-A17F-4BC0-81B5-A386ED1176E4}"/>
              </a:ext>
            </a:extLst>
          </p:cNvPr>
          <p:cNvSpPr txBox="1"/>
          <p:nvPr/>
        </p:nvSpPr>
        <p:spPr>
          <a:xfrm>
            <a:off x="1306128" y="1806699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Discount = 1.0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DC5F-BD75-4897-BDC0-BC8EC123E2E3}"/>
              </a:ext>
            </a:extLst>
          </p:cNvPr>
          <p:cNvSpPr txBox="1"/>
          <p:nvPr/>
        </p:nvSpPr>
        <p:spPr>
          <a:xfrm>
            <a:off x="7593444" y="1806699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Discount = 0.9</a:t>
            </a:r>
          </a:p>
        </p:txBody>
      </p:sp>
    </p:spTree>
    <p:extLst>
      <p:ext uri="{BB962C8B-B14F-4D97-AF65-F5344CB8AC3E}">
        <p14:creationId xmlns:p14="http://schemas.microsoft.com/office/powerpoint/2010/main" val="426463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A07D29-9BD7-4E0A-8B1B-6D36E2A3D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449" y="1111624"/>
            <a:ext cx="3511786" cy="27582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E619F4-0DA2-482C-8D02-EF05FAE9C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139" y="4099726"/>
            <a:ext cx="3511786" cy="2758273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7089F8-5C07-C78F-14BD-6A51BC5B8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908"/>
            <a:ext cx="10515600" cy="881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Reward_pass</a:t>
            </a:r>
            <a:r>
              <a:rPr lang="en-US" dirty="0"/>
              <a:t> = -</a:t>
            </a:r>
            <a:r>
              <a:rPr lang="en-US" dirty="0" err="1"/>
              <a:t>reward_fail</a:t>
            </a:r>
            <a:r>
              <a:rPr lang="en-US" dirty="0"/>
              <a:t>;  discount = 0.9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9A2E5F-BF8B-4185-9D14-A324C98F3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992" y="1111624"/>
            <a:ext cx="3415005" cy="27582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8F0FDB-E9B5-485A-83EB-6A40D3B55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992" y="4099727"/>
            <a:ext cx="3415005" cy="275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19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9C841-AD22-4DB3-8B5A-D23AE92C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Here, procrastination comes from delaying starting even if that leaves a possibility of not completing</a:t>
            </a:r>
            <a:br>
              <a:rPr lang="en-US" dirty="0"/>
            </a:br>
            <a:r>
              <a:rPr lang="en-US" dirty="0"/>
              <a:t>Forward runs:</a:t>
            </a:r>
            <a:endParaRPr lang="en-D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AD5BA2-BDA3-4665-BF97-6D8AFDA95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5225" y="3047999"/>
            <a:ext cx="5005325" cy="374165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BAE050-1446-4F8E-BACD-FBAFA9B49F92}"/>
              </a:ext>
            </a:extLst>
          </p:cNvPr>
          <p:cNvSpPr txBox="1">
            <a:spLocks/>
          </p:cNvSpPr>
          <p:nvPr/>
        </p:nvSpPr>
        <p:spPr>
          <a:xfrm>
            <a:off x="3799340" y="2379078"/>
            <a:ext cx="3860766" cy="588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Reward (pass, fail, shirk) = 4, -4, 0.5;  effort (work) = -0.4; </a:t>
            </a:r>
            <a:r>
              <a:rPr lang="en-US" sz="2200" dirty="0" err="1"/>
              <a:t>N_runs</a:t>
            </a:r>
            <a:r>
              <a:rPr lang="en-US" sz="2200" dirty="0"/>
              <a:t>=5000</a:t>
            </a:r>
          </a:p>
        </p:txBody>
      </p:sp>
    </p:spTree>
    <p:extLst>
      <p:ext uri="{BB962C8B-B14F-4D97-AF65-F5344CB8AC3E}">
        <p14:creationId xmlns:p14="http://schemas.microsoft.com/office/powerpoint/2010/main" val="163269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1892D-7E88-4C62-B634-6FCEFA936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21" y="842211"/>
            <a:ext cx="10736179" cy="5334752"/>
          </a:xfrm>
        </p:spPr>
        <p:txBody>
          <a:bodyPr/>
          <a:lstStyle/>
          <a:p>
            <a:r>
              <a:rPr lang="en-US" dirty="0"/>
              <a:t>Punishment = -Reward (on task completion);</a:t>
            </a:r>
            <a:endParaRPr lang="en-DE" dirty="0"/>
          </a:p>
          <a:p>
            <a:r>
              <a:rPr lang="en-US" dirty="0"/>
              <a:t>(and smaller reward for distraction)</a:t>
            </a:r>
            <a:endParaRPr lang="en-DE" dirty="0"/>
          </a:p>
          <a:p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CB795-DE3E-408B-B60E-728CC80C7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846" y="2300249"/>
            <a:ext cx="3842095" cy="30177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E5CFF5-1870-4443-B4DF-858F51AEA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00249"/>
            <a:ext cx="3842095" cy="301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3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571C6-A61A-4E46-82CE-B62E12D5E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537" y="898358"/>
            <a:ext cx="10768263" cy="5278605"/>
          </a:xfrm>
        </p:spPr>
        <p:txBody>
          <a:bodyPr/>
          <a:lstStyle/>
          <a:p>
            <a:r>
              <a:rPr lang="en-US" dirty="0"/>
              <a:t>Effects of effort (reward = punishment magnitude)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3A1404-F590-4D31-A46F-DE2DB5A41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3365"/>
            <a:ext cx="3855381" cy="31139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B357FD-662A-4C08-A06B-AA5DC405A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845" y="1963365"/>
            <a:ext cx="3855380" cy="311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8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D3CE40-8589-4AC1-9C43-B21669ABE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is it optimal to continue working once working becomes optimal</a:t>
            </a:r>
            <a:endParaRPr lang="en-D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8441AA9-7539-4F8E-801C-FE78BACAF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84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5F12-C4BE-47B4-9624-960354C59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Reward (pass, fail, shirk) = 2, -2, 0.5;  effort (work, shirk) = -0.4, 0</a:t>
            </a:r>
            <a:endParaRPr lang="en-DE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A30B3-654C-4E38-AA52-7B0A357FA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7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Discount_factor</a:t>
            </a:r>
            <a:r>
              <a:rPr lang="en-US" sz="2400" dirty="0"/>
              <a:t> = 1.0 (no discounting future value)</a:t>
            </a:r>
          </a:p>
          <a:p>
            <a:pPr marL="0" indent="0">
              <a:buNone/>
            </a:pPr>
            <a:r>
              <a:rPr lang="en-US" sz="2400" dirty="0" err="1"/>
              <a:t>reward_completed</a:t>
            </a:r>
            <a:r>
              <a:rPr lang="en-US" sz="2400" dirty="0"/>
              <a:t> = 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DE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A3384-43C3-4564-ACC7-BA193E027BF6}"/>
              </a:ext>
            </a:extLst>
          </p:cNvPr>
          <p:cNvSpPr txBox="1"/>
          <p:nvPr/>
        </p:nvSpPr>
        <p:spPr>
          <a:xfrm>
            <a:off x="1965158" y="3022968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efficacy = 0.9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04DE7D-ABF1-4573-A9A4-186227AB3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372" y="3429000"/>
            <a:ext cx="3636917" cy="27053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9C2553-C019-42F8-A925-E1F6BABF6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604" y="3443905"/>
            <a:ext cx="3636917" cy="2690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DF1FE9-F2A5-4F32-98CE-F2A1F02354B1}"/>
              </a:ext>
            </a:extLst>
          </p:cNvPr>
          <p:cNvSpPr txBox="1"/>
          <p:nvPr/>
        </p:nvSpPr>
        <p:spPr>
          <a:xfrm>
            <a:off x="5967663" y="2990884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efficacy = 0.6</a:t>
            </a:r>
          </a:p>
        </p:txBody>
      </p:sp>
    </p:spTree>
    <p:extLst>
      <p:ext uri="{BB962C8B-B14F-4D97-AF65-F5344CB8AC3E}">
        <p14:creationId xmlns:p14="http://schemas.microsoft.com/office/powerpoint/2010/main" val="248352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34CF5-62BF-4E62-BE8E-B8933E71E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802105"/>
            <a:ext cx="10968789" cy="103471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Discount_factor</a:t>
            </a:r>
            <a:r>
              <a:rPr lang="en-US" dirty="0"/>
              <a:t> = 1.0 (no discounting future value)</a:t>
            </a:r>
          </a:p>
          <a:p>
            <a:pPr marL="0" indent="0">
              <a:buNone/>
            </a:pPr>
            <a:r>
              <a:rPr lang="en-US" dirty="0" err="1"/>
              <a:t>reward_completed</a:t>
            </a:r>
            <a:r>
              <a:rPr lang="en-US" dirty="0"/>
              <a:t> = </a:t>
            </a:r>
            <a:r>
              <a:rPr lang="en-US" dirty="0" err="1"/>
              <a:t>reward_shirk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39939C-A36E-41CB-8AE7-04A64AF3E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11" y="2727158"/>
            <a:ext cx="3539921" cy="26186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A34336-373C-4511-AD0F-56F7A5FE26A6}"/>
              </a:ext>
            </a:extLst>
          </p:cNvPr>
          <p:cNvSpPr txBox="1"/>
          <p:nvPr/>
        </p:nvSpPr>
        <p:spPr>
          <a:xfrm>
            <a:off x="624810" y="2286073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efficacy = 0.9, effort = -0.4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6C3263-1823-4099-876E-2B40E5B00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073" y="2691281"/>
            <a:ext cx="3636917" cy="2690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AF61C4-8EAA-4942-90A0-098A1FB438BC}"/>
              </a:ext>
            </a:extLst>
          </p:cNvPr>
          <p:cNvSpPr txBox="1"/>
          <p:nvPr/>
        </p:nvSpPr>
        <p:spPr>
          <a:xfrm>
            <a:off x="4331368" y="2286073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efficacy = 0.6, effort = -0.4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E16A1F-713B-44A1-A919-A5857369B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130" y="2691280"/>
            <a:ext cx="3636917" cy="2690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961E6F-C122-4817-BFDF-80B7A2F8F9CA}"/>
              </a:ext>
            </a:extLst>
          </p:cNvPr>
          <p:cNvSpPr txBox="1"/>
          <p:nvPr/>
        </p:nvSpPr>
        <p:spPr>
          <a:xfrm>
            <a:off x="8197517" y="2278125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efficacy = 0.6, effort = -1.0</a:t>
            </a:r>
          </a:p>
        </p:txBody>
      </p:sp>
    </p:spTree>
    <p:extLst>
      <p:ext uri="{BB962C8B-B14F-4D97-AF65-F5344CB8AC3E}">
        <p14:creationId xmlns:p14="http://schemas.microsoft.com/office/powerpoint/2010/main" val="304953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88D0E-AE2E-4D1E-AEE3-895660A03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704" y="712286"/>
            <a:ext cx="8954654" cy="77160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Discount_factor</a:t>
            </a:r>
            <a:r>
              <a:rPr lang="en-US" dirty="0"/>
              <a:t> = 0.9</a:t>
            </a:r>
          </a:p>
          <a:p>
            <a:pPr marL="0" indent="0">
              <a:buNone/>
            </a:pPr>
            <a:r>
              <a:rPr lang="en-US" dirty="0" err="1"/>
              <a:t>reward_completed</a:t>
            </a:r>
            <a:r>
              <a:rPr lang="en-US" dirty="0"/>
              <a:t> = </a:t>
            </a:r>
            <a:r>
              <a:rPr lang="en-US" dirty="0" err="1"/>
              <a:t>reward_shirk</a:t>
            </a:r>
            <a:r>
              <a:rPr lang="en-US" dirty="0"/>
              <a:t>, efficacy = 0.9, effort = -0.4</a:t>
            </a:r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CE652-95ED-4D6A-8894-5688E354A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704" y="2208086"/>
            <a:ext cx="4301511" cy="318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79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177C-97C0-4281-A0D0-2D51BFAD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With rewards on completing, the </a:t>
            </a:r>
            <a:r>
              <a:rPr lang="en-US" dirty="0" err="1"/>
              <a:t>reward_shirk</a:t>
            </a:r>
            <a:r>
              <a:rPr lang="en-US" dirty="0"/>
              <a:t> doesn’t have to be very small for it to be worth working ; but qualitatively similar results as before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8BEBA-EE5C-43FB-9CF6-2F439DF59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Discount = 0.9, N = 10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E794D-FB85-4DC2-80B4-F78D3BE07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58" y="2683420"/>
            <a:ext cx="5168528" cy="4059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21F7FE-AB9F-45A9-9B93-368499C60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114" y="2683420"/>
            <a:ext cx="5168528" cy="417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6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959298-68F7-485B-8103-4758A723E4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Including an intermediate state</a:t>
            </a:r>
            <a:endParaRPr lang="en-D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53AEFB0-A515-447D-ADA6-2086E5C4D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98486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Why is it optimal to continue working once working becomes optimal</vt:lpstr>
      <vt:lpstr>Reward (pass, fail, shirk) = 2, -2, 0.5;  effort (work, shirk) = -0.4, 0</vt:lpstr>
      <vt:lpstr>PowerPoint Presentation</vt:lpstr>
      <vt:lpstr>PowerPoint Presentation</vt:lpstr>
      <vt:lpstr>With rewards on completing, the reward_shirk doesn’t have to be very small for it to be worth working ; but qualitatively similar results as before</vt:lpstr>
      <vt:lpstr>Including an intermediate state</vt:lpstr>
      <vt:lpstr>PowerPoint Presentation</vt:lpstr>
      <vt:lpstr>PowerPoint Presentation</vt:lpstr>
      <vt:lpstr>Here, procrastination comes from delaying starting even if that leaves a possibility of not completing Forward runs: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Sahiti Chebolu</dc:creator>
  <cp:lastModifiedBy>Sahiti Chebolu</cp:lastModifiedBy>
  <cp:revision>37</cp:revision>
  <dcterms:created xsi:type="dcterms:W3CDTF">2023-05-31T09:23:18Z</dcterms:created>
  <dcterms:modified xsi:type="dcterms:W3CDTF">2023-06-19T13:32:05Z</dcterms:modified>
</cp:coreProperties>
</file>