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BD34BA-CFEC-422B-A7A8-5AE927139C5D}">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6" d="100"/>
          <a:sy n="66" d="100"/>
        </p:scale>
        <p:origin x="5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FBA6-BFDD-4B4B-A7F2-791AFCB172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2619B0D4-7D1E-4318-B315-7C6673DF1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70C55DE6-3FAD-4016-9E8F-163420C884C9}"/>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5" name="Footer Placeholder 4">
            <a:extLst>
              <a:ext uri="{FF2B5EF4-FFF2-40B4-BE49-F238E27FC236}">
                <a16:creationId xmlns:a16="http://schemas.microsoft.com/office/drawing/2014/main" id="{2608767E-9113-4826-8644-79C6BAB209F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E175D1-0708-4683-938B-86AE8140F10F}"/>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7463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9C15-7A3F-4FED-A04C-46725637E45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1FF5EC-89E5-4C86-9E9A-8CC3549875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7849EAC-AD77-4EC8-BE05-B8799F8E47A5}"/>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5" name="Footer Placeholder 4">
            <a:extLst>
              <a:ext uri="{FF2B5EF4-FFF2-40B4-BE49-F238E27FC236}">
                <a16:creationId xmlns:a16="http://schemas.microsoft.com/office/drawing/2014/main" id="{F4D5D8EE-5A7F-4289-82C7-5C60E6E4831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0BBCD21-F8D2-4F01-AFC3-7A7FF0F0740A}"/>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77948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2D834-9275-4F71-AF7C-7A8E982A1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EF5514A-50D9-4739-8C2F-03176728A0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9144A77-9D06-408A-8F5E-2968284D5DCB}"/>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5" name="Footer Placeholder 4">
            <a:extLst>
              <a:ext uri="{FF2B5EF4-FFF2-40B4-BE49-F238E27FC236}">
                <a16:creationId xmlns:a16="http://schemas.microsoft.com/office/drawing/2014/main" id="{A459C060-D8F8-4706-9414-051A1BFDAAE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AC483D-EA57-48FE-99DC-5C55B5824AF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50885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DF1E-7959-47AE-8CD4-BDC17BDCF7BC}"/>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FE18310-2B3F-4D49-86DD-7CAEB20281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106291E-44A4-4761-8858-0B33B4641B86}"/>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5" name="Footer Placeholder 4">
            <a:extLst>
              <a:ext uri="{FF2B5EF4-FFF2-40B4-BE49-F238E27FC236}">
                <a16:creationId xmlns:a16="http://schemas.microsoft.com/office/drawing/2014/main" id="{9F1D0F53-FCFA-49BF-B17D-50C548A6E3D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F212C3B-3A7A-4BC9-B2C8-340A84E31D39}"/>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236687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0089-0665-49EE-A572-58D2FB340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79F315B4-81CE-4725-B260-8176666DE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039385-C38F-45F4-9E31-FEC7BCADFD5F}"/>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5" name="Footer Placeholder 4">
            <a:extLst>
              <a:ext uri="{FF2B5EF4-FFF2-40B4-BE49-F238E27FC236}">
                <a16:creationId xmlns:a16="http://schemas.microsoft.com/office/drawing/2014/main" id="{89571D2B-2D26-4EF9-8E22-9D34D21EAD8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B8B8683-DF8C-46AC-A9E1-647631F46E8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353156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5081-B54D-4E2A-8113-6E07A85A236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771BCEF-0680-4FE4-A474-F7D1789C49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3D3F269F-5640-4DCD-AC25-4131F8B19E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4C2C3E10-BFEA-49ED-AD8F-BAAFD3EB7131}"/>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6" name="Footer Placeholder 5">
            <a:extLst>
              <a:ext uri="{FF2B5EF4-FFF2-40B4-BE49-F238E27FC236}">
                <a16:creationId xmlns:a16="http://schemas.microsoft.com/office/drawing/2014/main" id="{C10E8729-0827-41CC-8D6A-9917D00997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D3F3481-ACA9-4192-BFA8-1FD13FFD588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23063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B7F-02A3-4CB1-89BE-A41A00D5C3E3}"/>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FC1241D7-B414-4261-9B9B-2C218A7CB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3DBA70-CC98-4C9D-8BC9-F431865F34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FF7C033-E122-472B-9839-B7213FA93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8ABD71-2700-4DBE-BAE5-39F4E25A18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5814C-832E-464E-B0E6-208594415636}"/>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8" name="Footer Placeholder 7">
            <a:extLst>
              <a:ext uri="{FF2B5EF4-FFF2-40B4-BE49-F238E27FC236}">
                <a16:creationId xmlns:a16="http://schemas.microsoft.com/office/drawing/2014/main" id="{31F95DD4-278A-4EE7-81C5-0A74974773E1}"/>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A989962-C14A-43B0-872E-2937220818E0}"/>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78919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19FB-5A70-4EB4-B058-7C77D293A78C}"/>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E65CB5B1-A8A5-4A11-AD5F-D31FE6E2933C}"/>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4" name="Footer Placeholder 3">
            <a:extLst>
              <a:ext uri="{FF2B5EF4-FFF2-40B4-BE49-F238E27FC236}">
                <a16:creationId xmlns:a16="http://schemas.microsoft.com/office/drawing/2014/main" id="{0614155A-374E-48FC-B2F7-C06F2F8E660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59D089B-2AFC-4B2B-974E-A6A8EB73B443}"/>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395747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93F9A-9486-4F89-AC2D-9C827F1E25DE}"/>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3" name="Footer Placeholder 2">
            <a:extLst>
              <a:ext uri="{FF2B5EF4-FFF2-40B4-BE49-F238E27FC236}">
                <a16:creationId xmlns:a16="http://schemas.microsoft.com/office/drawing/2014/main" id="{1FC03941-B4D3-42B4-8C0B-30D452BE156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D17C3871-7C5A-4BBF-9C95-CDCBC2A8BDED}"/>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216414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44CA-54EB-444F-90B6-6BE0F7245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A369EC65-A481-44E5-BEE6-28DAAD5DD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AD2EF07E-4248-43A9-8C66-BA371B2F9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FF7E1E-AA64-433D-B04C-5D0626BB57B7}"/>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6" name="Footer Placeholder 5">
            <a:extLst>
              <a:ext uri="{FF2B5EF4-FFF2-40B4-BE49-F238E27FC236}">
                <a16:creationId xmlns:a16="http://schemas.microsoft.com/office/drawing/2014/main" id="{1FD9F3B3-BDFA-43C5-BDB7-879BA239C06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86E26B0-0F92-4AAA-A718-CBF10B3BB318}"/>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80414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B34C-4A6A-42A3-9532-246C6F1DC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19F7B513-77A1-4154-B923-09D764BCD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9D206286-6A22-4683-8A1C-C0CFFB26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3F5ADA-5A69-49AD-BA03-B9D62C3270C8}"/>
              </a:ext>
            </a:extLst>
          </p:cNvPr>
          <p:cNvSpPr>
            <a:spLocks noGrp="1"/>
          </p:cNvSpPr>
          <p:nvPr>
            <p:ph type="dt" sz="half" idx="10"/>
          </p:nvPr>
        </p:nvSpPr>
        <p:spPr/>
        <p:txBody>
          <a:bodyPr/>
          <a:lstStyle/>
          <a:p>
            <a:fld id="{35F203A7-7380-422C-8BAB-AF14B91F9636}" type="datetimeFigureOut">
              <a:rPr lang="en-DE" smtClean="0"/>
              <a:t>08/03/2023</a:t>
            </a:fld>
            <a:endParaRPr lang="en-DE"/>
          </a:p>
        </p:txBody>
      </p:sp>
      <p:sp>
        <p:nvSpPr>
          <p:cNvPr id="6" name="Footer Placeholder 5">
            <a:extLst>
              <a:ext uri="{FF2B5EF4-FFF2-40B4-BE49-F238E27FC236}">
                <a16:creationId xmlns:a16="http://schemas.microsoft.com/office/drawing/2014/main" id="{0AEBABA9-7BC9-4A94-81C6-3F46307A3BB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7148E57-449D-4EF3-910B-870CE82FD049}"/>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23064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817F8-61E9-427B-A96F-26319902A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1BBA06A5-7C3C-4AA2-903A-C4B47E16D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F2DC165-08CC-4401-A3CA-76E256F59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203A7-7380-422C-8BAB-AF14B91F9636}" type="datetimeFigureOut">
              <a:rPr lang="en-DE" smtClean="0"/>
              <a:t>08/03/2023</a:t>
            </a:fld>
            <a:endParaRPr lang="en-DE"/>
          </a:p>
        </p:txBody>
      </p:sp>
      <p:sp>
        <p:nvSpPr>
          <p:cNvPr id="5" name="Footer Placeholder 4">
            <a:extLst>
              <a:ext uri="{FF2B5EF4-FFF2-40B4-BE49-F238E27FC236}">
                <a16:creationId xmlns:a16="http://schemas.microsoft.com/office/drawing/2014/main" id="{B5E3527D-F3E4-4DBE-BF7F-8BF5614CD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417E234-8EF7-4D89-B463-DF5DD8B53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0CA10-48EC-4E8D-B509-AE023558F975}" type="slidenum">
              <a:rPr lang="en-DE" smtClean="0"/>
              <a:t>‹#›</a:t>
            </a:fld>
            <a:endParaRPr lang="en-DE"/>
          </a:p>
        </p:txBody>
      </p:sp>
    </p:spTree>
    <p:extLst>
      <p:ext uri="{BB962C8B-B14F-4D97-AF65-F5344CB8AC3E}">
        <p14:creationId xmlns:p14="http://schemas.microsoft.com/office/powerpoint/2010/main" val="400872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38C8-0250-4285-8B89-B21E94D91C08}"/>
              </a:ext>
            </a:extLst>
          </p:cNvPr>
          <p:cNvSpPr>
            <a:spLocks noGrp="1"/>
          </p:cNvSpPr>
          <p:nvPr>
            <p:ph type="ctrTitle"/>
          </p:nvPr>
        </p:nvSpPr>
        <p:spPr/>
        <p:txBody>
          <a:bodyPr/>
          <a:lstStyle/>
          <a:p>
            <a:r>
              <a:rPr lang="en-US" dirty="0"/>
              <a:t>Non-committing: Waiting for good conditions</a:t>
            </a:r>
            <a:endParaRPr lang="en-DE" dirty="0"/>
          </a:p>
        </p:txBody>
      </p:sp>
      <p:sp>
        <p:nvSpPr>
          <p:cNvPr id="3" name="Subtitle 2">
            <a:extLst>
              <a:ext uri="{FF2B5EF4-FFF2-40B4-BE49-F238E27FC236}">
                <a16:creationId xmlns:a16="http://schemas.microsoft.com/office/drawing/2014/main" id="{573EE3AB-7709-4E4D-9D96-5DC3CA41D95C}"/>
              </a:ext>
            </a:extLst>
          </p:cNvPr>
          <p:cNvSpPr>
            <a:spLocks noGrp="1"/>
          </p:cNvSpPr>
          <p:nvPr>
            <p:ph type="subTitle" idx="1"/>
          </p:nvPr>
        </p:nvSpPr>
        <p:spPr/>
        <p:txBody>
          <a:bodyPr/>
          <a:lstStyle/>
          <a:p>
            <a:endParaRPr lang="en-DE" dirty="0"/>
          </a:p>
        </p:txBody>
      </p:sp>
    </p:spTree>
    <p:extLst>
      <p:ext uri="{BB962C8B-B14F-4D97-AF65-F5344CB8AC3E}">
        <p14:creationId xmlns:p14="http://schemas.microsoft.com/office/powerpoint/2010/main" val="308359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4C8D-4221-417C-AAD7-4C509C65449A}"/>
              </a:ext>
            </a:extLst>
          </p:cNvPr>
          <p:cNvSpPr>
            <a:spLocks noGrp="1"/>
          </p:cNvSpPr>
          <p:nvPr>
            <p:ph type="title"/>
          </p:nvPr>
        </p:nvSpPr>
        <p:spPr/>
        <p:txBody>
          <a:bodyPr/>
          <a:lstStyle/>
          <a:p>
            <a:r>
              <a:rPr lang="en-US" dirty="0"/>
              <a:t>Problem structure</a:t>
            </a:r>
            <a:endParaRPr lang="en-DE" dirty="0"/>
          </a:p>
        </p:txBody>
      </p:sp>
      <p:sp>
        <p:nvSpPr>
          <p:cNvPr id="3" name="Content Placeholder 2">
            <a:extLst>
              <a:ext uri="{FF2B5EF4-FFF2-40B4-BE49-F238E27FC236}">
                <a16:creationId xmlns:a16="http://schemas.microsoft.com/office/drawing/2014/main" id="{5920DD16-9C66-4E54-9C3F-B3EAAC402051}"/>
              </a:ext>
            </a:extLst>
          </p:cNvPr>
          <p:cNvSpPr>
            <a:spLocks noGrp="1"/>
          </p:cNvSpPr>
          <p:nvPr>
            <p:ph idx="1"/>
          </p:nvPr>
        </p:nvSpPr>
        <p:spPr/>
        <p:txBody>
          <a:bodyPr/>
          <a:lstStyle/>
          <a:p>
            <a:pPr marL="0" indent="0">
              <a:buNone/>
            </a:pPr>
            <a:r>
              <a:rPr lang="en-US" dirty="0"/>
              <a:t>Now, there are multiple possible effort states. In each effort state, there is a different amount of effort required to finish the task. There is an action-independent transition dynamics between these states. </a:t>
            </a:r>
          </a:p>
          <a:p>
            <a:pPr marL="0" indent="0">
              <a:buNone/>
            </a:pPr>
            <a:r>
              <a:rPr lang="en-US" dirty="0"/>
              <a:t>As before, there are actions to work or shirk, a delayed reward/ punishment on passing/ failing and an immediate reward for shirking</a:t>
            </a:r>
          </a:p>
          <a:p>
            <a:pPr marL="0" indent="0">
              <a:buNone/>
            </a:pPr>
            <a:r>
              <a:rPr lang="en-US" dirty="0"/>
              <a:t>In  the simulations, I use 3 efforts states (easy, medium and hard with efforts: -0.2, -0.5, -1.0)</a:t>
            </a:r>
          </a:p>
        </p:txBody>
      </p:sp>
    </p:spTree>
    <p:extLst>
      <p:ext uri="{BB962C8B-B14F-4D97-AF65-F5344CB8AC3E}">
        <p14:creationId xmlns:p14="http://schemas.microsoft.com/office/powerpoint/2010/main" val="143781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3297-10F3-400C-A652-8911D06A8935}"/>
              </a:ext>
            </a:extLst>
          </p:cNvPr>
          <p:cNvSpPr>
            <a:spLocks noGrp="1"/>
          </p:cNvSpPr>
          <p:nvPr>
            <p:ph type="title"/>
          </p:nvPr>
        </p:nvSpPr>
        <p:spPr>
          <a:xfrm>
            <a:off x="665747" y="102394"/>
            <a:ext cx="10515600" cy="1325563"/>
          </a:xfrm>
        </p:spPr>
        <p:txBody>
          <a:bodyPr>
            <a:normAutofit/>
          </a:bodyPr>
          <a:lstStyle/>
          <a:p>
            <a:r>
              <a:rPr lang="en-US" sz="2000" dirty="0"/>
              <a:t>It is optimal to wait for the easy state to emerge which is guaranteed (until the last two time steps) with deterministic transitions and efficacy=1. When efficacy = 0.7, still WAIT but not as long, to improve chances of completing. So planned procrastination to get better conditions. Here, it is known when the better conditions will come given current state. </a:t>
            </a:r>
            <a:endParaRPr lang="en-DE" sz="2000" dirty="0"/>
          </a:p>
        </p:txBody>
      </p:sp>
      <p:sp>
        <p:nvSpPr>
          <p:cNvPr id="3" name="Content Placeholder 2">
            <a:extLst>
              <a:ext uri="{FF2B5EF4-FFF2-40B4-BE49-F238E27FC236}">
                <a16:creationId xmlns:a16="http://schemas.microsoft.com/office/drawing/2014/main" id="{0845EC3A-772E-4A6C-B61F-58C271F0E64D}"/>
              </a:ext>
            </a:extLst>
          </p:cNvPr>
          <p:cNvSpPr>
            <a:spLocks noGrp="1"/>
          </p:cNvSpPr>
          <p:nvPr>
            <p:ph idx="1"/>
          </p:nvPr>
        </p:nvSpPr>
        <p:spPr>
          <a:xfrm>
            <a:off x="766012" y="1744835"/>
            <a:ext cx="3420978" cy="460954"/>
          </a:xfrm>
        </p:spPr>
        <p:txBody>
          <a:bodyPr>
            <a:normAutofit/>
          </a:bodyPr>
          <a:lstStyle/>
          <a:p>
            <a:pPr marL="0" indent="0">
              <a:buNone/>
            </a:pPr>
            <a:r>
              <a:rPr lang="en-US" sz="1800" dirty="0"/>
              <a:t>Cyclic and deterministic dynamics: </a:t>
            </a:r>
            <a:endParaRPr lang="en-DE" sz="1800" dirty="0"/>
          </a:p>
        </p:txBody>
      </p:sp>
      <p:graphicFrame>
        <p:nvGraphicFramePr>
          <p:cNvPr id="5" name="Table 4">
            <a:extLst>
              <a:ext uri="{FF2B5EF4-FFF2-40B4-BE49-F238E27FC236}">
                <a16:creationId xmlns:a16="http://schemas.microsoft.com/office/drawing/2014/main" id="{5D25EA36-23D0-4A45-A73B-06D1BE34FD7F}"/>
              </a:ext>
            </a:extLst>
          </p:cNvPr>
          <p:cNvGraphicFramePr>
            <a:graphicFrameLocks noGrp="1"/>
          </p:cNvGraphicFramePr>
          <p:nvPr>
            <p:extLst>
              <p:ext uri="{D42A27DB-BD31-4B8C-83A1-F6EECF244321}">
                <p14:modId xmlns:p14="http://schemas.microsoft.com/office/powerpoint/2010/main" val="37858005"/>
              </p:ext>
            </p:extLst>
          </p:nvPr>
        </p:nvGraphicFramePr>
        <p:xfrm>
          <a:off x="894348" y="2205789"/>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a:t>
                      </a:r>
                      <a:endParaRPr lang="en-DE" sz="1000" dirty="0"/>
                    </a:p>
                  </a:txBody>
                  <a:tcPr/>
                </a:tc>
                <a:tc>
                  <a:txBody>
                    <a:bodyPr/>
                    <a:lstStyle/>
                    <a:p>
                      <a:r>
                        <a:rPr lang="en-US" sz="1000" dirty="0"/>
                        <a:t>1</a:t>
                      </a:r>
                      <a:endParaRPr lang="en-DE" sz="1000" dirty="0"/>
                    </a:p>
                  </a:txBody>
                  <a:tcPr/>
                </a:tc>
                <a:tc>
                  <a:txBody>
                    <a:bodyPr/>
                    <a:lstStyle/>
                    <a:p>
                      <a:r>
                        <a:rPr lang="en-US" sz="1000" dirty="0"/>
                        <a:t>0</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a:t>
                      </a:r>
                      <a:endParaRPr lang="en-DE" sz="1000" dirty="0"/>
                    </a:p>
                  </a:txBody>
                  <a:tcPr/>
                </a:tc>
                <a:tc>
                  <a:txBody>
                    <a:bodyPr/>
                    <a:lstStyle/>
                    <a:p>
                      <a:r>
                        <a:rPr lang="en-US" sz="1000" dirty="0"/>
                        <a:t>0</a:t>
                      </a:r>
                      <a:endParaRPr lang="en-DE" sz="1000" dirty="0"/>
                    </a:p>
                  </a:txBody>
                  <a:tcPr/>
                </a:tc>
                <a:tc>
                  <a:txBody>
                    <a:bodyPr/>
                    <a:lstStyle/>
                    <a:p>
                      <a:r>
                        <a:rPr lang="en-US" sz="1000" dirty="0"/>
                        <a:t>1</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1</a:t>
                      </a:r>
                      <a:endParaRPr lang="en-DE" sz="1000" dirty="0"/>
                    </a:p>
                  </a:txBody>
                  <a:tcPr/>
                </a:tc>
                <a:tc>
                  <a:txBody>
                    <a:bodyPr/>
                    <a:lstStyle/>
                    <a:p>
                      <a:r>
                        <a:rPr lang="en-US" sz="1000" dirty="0"/>
                        <a:t>0</a:t>
                      </a:r>
                      <a:endParaRPr lang="en-DE" sz="1000" dirty="0"/>
                    </a:p>
                  </a:txBody>
                  <a:tcPr/>
                </a:tc>
                <a:tc>
                  <a:txBody>
                    <a:bodyPr/>
                    <a:lstStyle/>
                    <a:p>
                      <a:r>
                        <a:rPr lang="en-US" sz="1000" dirty="0"/>
                        <a:t>0</a:t>
                      </a:r>
                      <a:endParaRPr lang="en-DE" sz="1000" dirty="0"/>
                    </a:p>
                  </a:txBody>
                  <a:tcPr/>
                </a:tc>
                <a:extLst>
                  <a:ext uri="{0D108BD9-81ED-4DB2-BD59-A6C34878D82A}">
                    <a16:rowId xmlns:a16="http://schemas.microsoft.com/office/drawing/2014/main" val="2141495889"/>
                  </a:ext>
                </a:extLst>
              </a:tr>
            </a:tbl>
          </a:graphicData>
        </a:graphic>
      </p:graphicFrame>
      <p:sp>
        <p:nvSpPr>
          <p:cNvPr id="6" name="TextBox 5">
            <a:extLst>
              <a:ext uri="{FF2B5EF4-FFF2-40B4-BE49-F238E27FC236}">
                <a16:creationId xmlns:a16="http://schemas.microsoft.com/office/drawing/2014/main" id="{AFB0ED2F-50FD-4D07-AF81-9969620E0561}"/>
              </a:ext>
            </a:extLst>
          </p:cNvPr>
          <p:cNvSpPr txBox="1"/>
          <p:nvPr/>
        </p:nvSpPr>
        <p:spPr>
          <a:xfrm>
            <a:off x="900364" y="4005881"/>
            <a:ext cx="3645568" cy="646331"/>
          </a:xfrm>
          <a:prstGeom prst="rect">
            <a:avLst/>
          </a:prstGeom>
          <a:noFill/>
        </p:spPr>
        <p:txBody>
          <a:bodyPr wrap="square" rtlCol="0">
            <a:spAutoFit/>
          </a:bodyPr>
          <a:lstStyle/>
          <a:p>
            <a:r>
              <a:rPr lang="en-US" dirty="0"/>
              <a:t>Discount = 1.0, </a:t>
            </a:r>
          </a:p>
          <a:p>
            <a:r>
              <a:rPr lang="en-US" dirty="0"/>
              <a:t>reward(pass, fail, shirk) = 4, -4, 0.5</a:t>
            </a:r>
          </a:p>
        </p:txBody>
      </p:sp>
      <p:pic>
        <p:nvPicPr>
          <p:cNvPr id="7" name="Picture 6">
            <a:extLst>
              <a:ext uri="{FF2B5EF4-FFF2-40B4-BE49-F238E27FC236}">
                <a16:creationId xmlns:a16="http://schemas.microsoft.com/office/drawing/2014/main" id="{BB49700A-5087-4A48-8477-E3E30FAAD109}"/>
              </a:ext>
            </a:extLst>
          </p:cNvPr>
          <p:cNvPicPr>
            <a:picLocks noChangeAspect="1"/>
          </p:cNvPicPr>
          <p:nvPr/>
        </p:nvPicPr>
        <p:blipFill>
          <a:blip r:embed="rId2"/>
          <a:stretch>
            <a:fillRect/>
          </a:stretch>
        </p:blipFill>
        <p:spPr>
          <a:xfrm>
            <a:off x="5614799" y="2205789"/>
            <a:ext cx="2713157" cy="2103396"/>
          </a:xfrm>
          <a:prstGeom prst="rect">
            <a:avLst/>
          </a:prstGeom>
        </p:spPr>
      </p:pic>
      <p:sp>
        <p:nvSpPr>
          <p:cNvPr id="9" name="Content Placeholder 2">
            <a:extLst>
              <a:ext uri="{FF2B5EF4-FFF2-40B4-BE49-F238E27FC236}">
                <a16:creationId xmlns:a16="http://schemas.microsoft.com/office/drawing/2014/main" id="{1138DD3F-4D5B-4079-9FDE-61C7EBB1DDC3}"/>
              </a:ext>
            </a:extLst>
          </p:cNvPr>
          <p:cNvSpPr txBox="1">
            <a:spLocks/>
          </p:cNvSpPr>
          <p:nvPr/>
        </p:nvSpPr>
        <p:spPr>
          <a:xfrm>
            <a:off x="6612436" y="182504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pic>
        <p:nvPicPr>
          <p:cNvPr id="10" name="Picture 9">
            <a:extLst>
              <a:ext uri="{FF2B5EF4-FFF2-40B4-BE49-F238E27FC236}">
                <a16:creationId xmlns:a16="http://schemas.microsoft.com/office/drawing/2014/main" id="{CAD88C92-EC70-4C87-8CBD-02D541E67180}"/>
              </a:ext>
            </a:extLst>
          </p:cNvPr>
          <p:cNvPicPr>
            <a:picLocks noChangeAspect="1"/>
          </p:cNvPicPr>
          <p:nvPr/>
        </p:nvPicPr>
        <p:blipFill>
          <a:blip r:embed="rId3"/>
          <a:stretch>
            <a:fillRect/>
          </a:stretch>
        </p:blipFill>
        <p:spPr>
          <a:xfrm>
            <a:off x="5609768" y="4652211"/>
            <a:ext cx="2801388" cy="2103395"/>
          </a:xfrm>
          <a:prstGeom prst="rect">
            <a:avLst/>
          </a:prstGeom>
        </p:spPr>
      </p:pic>
      <p:sp>
        <p:nvSpPr>
          <p:cNvPr id="12" name="Content Placeholder 2">
            <a:extLst>
              <a:ext uri="{FF2B5EF4-FFF2-40B4-BE49-F238E27FC236}">
                <a16:creationId xmlns:a16="http://schemas.microsoft.com/office/drawing/2014/main" id="{FBF6D7C8-736C-49E2-9B3D-431E665F47CC}"/>
              </a:ext>
            </a:extLst>
          </p:cNvPr>
          <p:cNvSpPr txBox="1">
            <a:spLocks/>
          </p:cNvSpPr>
          <p:nvPr/>
        </p:nvSpPr>
        <p:spPr>
          <a:xfrm>
            <a:off x="6700667" y="4294592"/>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pic>
        <p:nvPicPr>
          <p:cNvPr id="13" name="Picture 12">
            <a:extLst>
              <a:ext uri="{FF2B5EF4-FFF2-40B4-BE49-F238E27FC236}">
                <a16:creationId xmlns:a16="http://schemas.microsoft.com/office/drawing/2014/main" id="{EF8A425E-4E05-4133-AA1C-78AAF9C134BB}"/>
              </a:ext>
            </a:extLst>
          </p:cNvPr>
          <p:cNvPicPr>
            <a:picLocks noChangeAspect="1"/>
          </p:cNvPicPr>
          <p:nvPr/>
        </p:nvPicPr>
        <p:blipFill>
          <a:blip r:embed="rId4"/>
          <a:stretch>
            <a:fillRect/>
          </a:stretch>
        </p:blipFill>
        <p:spPr>
          <a:xfrm>
            <a:off x="8768979" y="4889903"/>
            <a:ext cx="2412368" cy="1439312"/>
          </a:xfrm>
          <a:prstGeom prst="rect">
            <a:avLst/>
          </a:prstGeom>
        </p:spPr>
      </p:pic>
      <p:pic>
        <p:nvPicPr>
          <p:cNvPr id="14" name="Picture 13">
            <a:extLst>
              <a:ext uri="{FF2B5EF4-FFF2-40B4-BE49-F238E27FC236}">
                <a16:creationId xmlns:a16="http://schemas.microsoft.com/office/drawing/2014/main" id="{69977175-1A74-472F-B2FD-16391A8133C7}"/>
              </a:ext>
            </a:extLst>
          </p:cNvPr>
          <p:cNvPicPr>
            <a:picLocks noChangeAspect="1"/>
          </p:cNvPicPr>
          <p:nvPr/>
        </p:nvPicPr>
        <p:blipFill>
          <a:blip r:embed="rId5"/>
          <a:stretch>
            <a:fillRect/>
          </a:stretch>
        </p:blipFill>
        <p:spPr>
          <a:xfrm>
            <a:off x="8768979" y="2655028"/>
            <a:ext cx="2412368" cy="1439312"/>
          </a:xfrm>
          <a:prstGeom prst="rect">
            <a:avLst/>
          </a:prstGeom>
        </p:spPr>
      </p:pic>
    </p:spTree>
    <p:extLst>
      <p:ext uri="{BB962C8B-B14F-4D97-AF65-F5344CB8AC3E}">
        <p14:creationId xmlns:p14="http://schemas.microsoft.com/office/powerpoint/2010/main" val="276984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F42B-65B6-4939-A711-324C92BDC2D1}"/>
              </a:ext>
            </a:extLst>
          </p:cNvPr>
          <p:cNvSpPr>
            <a:spLocks noGrp="1"/>
          </p:cNvSpPr>
          <p:nvPr>
            <p:ph type="title"/>
          </p:nvPr>
        </p:nvSpPr>
        <p:spPr/>
        <p:txBody>
          <a:bodyPr>
            <a:normAutofit/>
          </a:bodyPr>
          <a:lstStyle/>
          <a:p>
            <a:r>
              <a:rPr lang="en-US" sz="2000" dirty="0"/>
              <a:t>When the transitions are probabilistic, still wait for easy state but not as much as before, to improve chances of completion.  Notably, in this case, the agent doesn’t know when it will work because when the easy state will be reached is unknown. However, there is a commitment to the latest possible time that the agent will wait. </a:t>
            </a:r>
            <a:endParaRPr lang="en-DE" sz="2000" dirty="0"/>
          </a:p>
        </p:txBody>
      </p:sp>
      <p:sp>
        <p:nvSpPr>
          <p:cNvPr id="4" name="Content Placeholder 2">
            <a:extLst>
              <a:ext uri="{FF2B5EF4-FFF2-40B4-BE49-F238E27FC236}">
                <a16:creationId xmlns:a16="http://schemas.microsoft.com/office/drawing/2014/main" id="{54D704DA-CAA5-4675-B798-07DB307732B6}"/>
              </a:ext>
            </a:extLst>
          </p:cNvPr>
          <p:cNvSpPr txBox="1">
            <a:spLocks/>
          </p:cNvSpPr>
          <p:nvPr/>
        </p:nvSpPr>
        <p:spPr>
          <a:xfrm>
            <a:off x="766012" y="174483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Cyclic but probabilistic dynamics: </a:t>
            </a:r>
            <a:endParaRPr lang="en-DE" sz="1800" dirty="0"/>
          </a:p>
        </p:txBody>
      </p:sp>
      <p:graphicFrame>
        <p:nvGraphicFramePr>
          <p:cNvPr id="5" name="Table 4">
            <a:extLst>
              <a:ext uri="{FF2B5EF4-FFF2-40B4-BE49-F238E27FC236}">
                <a16:creationId xmlns:a16="http://schemas.microsoft.com/office/drawing/2014/main" id="{27B5570C-1C4E-45EB-A222-35DDB2C0D7C9}"/>
              </a:ext>
            </a:extLst>
          </p:cNvPr>
          <p:cNvGraphicFramePr>
            <a:graphicFrameLocks noGrp="1"/>
          </p:cNvGraphicFramePr>
          <p:nvPr>
            <p:extLst>
              <p:ext uri="{D42A27DB-BD31-4B8C-83A1-F6EECF244321}">
                <p14:modId xmlns:p14="http://schemas.microsoft.com/office/powerpoint/2010/main" val="2970392916"/>
              </p:ext>
            </p:extLst>
          </p:nvPr>
        </p:nvGraphicFramePr>
        <p:xfrm>
          <a:off x="894348" y="2205789"/>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pic>
        <p:nvPicPr>
          <p:cNvPr id="3" name="Picture 2">
            <a:extLst>
              <a:ext uri="{FF2B5EF4-FFF2-40B4-BE49-F238E27FC236}">
                <a16:creationId xmlns:a16="http://schemas.microsoft.com/office/drawing/2014/main" id="{538721AC-5194-4AF5-8737-107604046023}"/>
              </a:ext>
            </a:extLst>
          </p:cNvPr>
          <p:cNvPicPr>
            <a:picLocks noChangeAspect="1"/>
          </p:cNvPicPr>
          <p:nvPr/>
        </p:nvPicPr>
        <p:blipFill>
          <a:blip r:embed="rId2"/>
          <a:stretch>
            <a:fillRect/>
          </a:stretch>
        </p:blipFill>
        <p:spPr>
          <a:xfrm>
            <a:off x="4639995" y="4538153"/>
            <a:ext cx="2912010" cy="2257559"/>
          </a:xfrm>
          <a:prstGeom prst="rect">
            <a:avLst/>
          </a:prstGeom>
        </p:spPr>
      </p:pic>
      <p:pic>
        <p:nvPicPr>
          <p:cNvPr id="6" name="Picture 5">
            <a:extLst>
              <a:ext uri="{FF2B5EF4-FFF2-40B4-BE49-F238E27FC236}">
                <a16:creationId xmlns:a16="http://schemas.microsoft.com/office/drawing/2014/main" id="{FE40544D-BB32-4CF1-9894-7F24A384C538}"/>
              </a:ext>
            </a:extLst>
          </p:cNvPr>
          <p:cNvPicPr>
            <a:picLocks noChangeAspect="1"/>
          </p:cNvPicPr>
          <p:nvPr/>
        </p:nvPicPr>
        <p:blipFill>
          <a:blip r:embed="rId3"/>
          <a:stretch>
            <a:fillRect/>
          </a:stretch>
        </p:blipFill>
        <p:spPr>
          <a:xfrm>
            <a:off x="8119798" y="4870002"/>
            <a:ext cx="2807996" cy="1675359"/>
          </a:xfrm>
          <a:prstGeom prst="rect">
            <a:avLst/>
          </a:prstGeom>
        </p:spPr>
      </p:pic>
      <p:pic>
        <p:nvPicPr>
          <p:cNvPr id="7" name="Picture 6">
            <a:extLst>
              <a:ext uri="{FF2B5EF4-FFF2-40B4-BE49-F238E27FC236}">
                <a16:creationId xmlns:a16="http://schemas.microsoft.com/office/drawing/2014/main" id="{FB053335-280D-4D50-A347-F8840E5BA2A8}"/>
              </a:ext>
            </a:extLst>
          </p:cNvPr>
          <p:cNvPicPr>
            <a:picLocks noChangeAspect="1"/>
          </p:cNvPicPr>
          <p:nvPr/>
        </p:nvPicPr>
        <p:blipFill>
          <a:blip r:embed="rId4"/>
          <a:stretch>
            <a:fillRect/>
          </a:stretch>
        </p:blipFill>
        <p:spPr>
          <a:xfrm>
            <a:off x="8244733" y="2393015"/>
            <a:ext cx="2807996" cy="1675359"/>
          </a:xfrm>
          <a:prstGeom prst="rect">
            <a:avLst/>
          </a:prstGeom>
        </p:spPr>
      </p:pic>
      <p:pic>
        <p:nvPicPr>
          <p:cNvPr id="8" name="Picture 7">
            <a:extLst>
              <a:ext uri="{FF2B5EF4-FFF2-40B4-BE49-F238E27FC236}">
                <a16:creationId xmlns:a16="http://schemas.microsoft.com/office/drawing/2014/main" id="{C59B863E-4AE4-4D6F-9452-F5E2E9FC4ADD}"/>
              </a:ext>
            </a:extLst>
          </p:cNvPr>
          <p:cNvPicPr>
            <a:picLocks noChangeAspect="1"/>
          </p:cNvPicPr>
          <p:nvPr/>
        </p:nvPicPr>
        <p:blipFill>
          <a:blip r:embed="rId5"/>
          <a:stretch>
            <a:fillRect/>
          </a:stretch>
        </p:blipFill>
        <p:spPr>
          <a:xfrm>
            <a:off x="4639995" y="1987340"/>
            <a:ext cx="2912013" cy="2257560"/>
          </a:xfrm>
          <a:prstGeom prst="rect">
            <a:avLst/>
          </a:prstGeom>
        </p:spPr>
      </p:pic>
      <p:sp>
        <p:nvSpPr>
          <p:cNvPr id="9" name="Content Placeholder 2">
            <a:extLst>
              <a:ext uri="{FF2B5EF4-FFF2-40B4-BE49-F238E27FC236}">
                <a16:creationId xmlns:a16="http://schemas.microsoft.com/office/drawing/2014/main" id="{A8181AD6-394B-40E2-8EEE-DB5D1D67F7ED}"/>
              </a:ext>
            </a:extLst>
          </p:cNvPr>
          <p:cNvSpPr txBox="1">
            <a:spLocks/>
          </p:cNvSpPr>
          <p:nvPr/>
        </p:nvSpPr>
        <p:spPr>
          <a:xfrm>
            <a:off x="7813307" y="1896222"/>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sp>
        <p:nvSpPr>
          <p:cNvPr id="10" name="Content Placeholder 2">
            <a:extLst>
              <a:ext uri="{FF2B5EF4-FFF2-40B4-BE49-F238E27FC236}">
                <a16:creationId xmlns:a16="http://schemas.microsoft.com/office/drawing/2014/main" id="{D0F2A957-AAD3-4794-98DE-FD7218A4CADC}"/>
              </a:ext>
            </a:extLst>
          </p:cNvPr>
          <p:cNvSpPr txBox="1">
            <a:spLocks/>
          </p:cNvSpPr>
          <p:nvPr/>
        </p:nvSpPr>
        <p:spPr>
          <a:xfrm>
            <a:off x="7813307" y="436603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Tree>
    <p:extLst>
      <p:ext uri="{BB962C8B-B14F-4D97-AF65-F5344CB8AC3E}">
        <p14:creationId xmlns:p14="http://schemas.microsoft.com/office/powerpoint/2010/main" val="288218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88B-04F9-4FC5-9102-C9EAC91C3A55}"/>
              </a:ext>
            </a:extLst>
          </p:cNvPr>
          <p:cNvSpPr>
            <a:spLocks noGrp="1"/>
          </p:cNvSpPr>
          <p:nvPr>
            <p:ph type="title"/>
          </p:nvPr>
        </p:nvSpPr>
        <p:spPr/>
        <p:txBody>
          <a:bodyPr>
            <a:normAutofit/>
          </a:bodyPr>
          <a:lstStyle/>
          <a:p>
            <a:r>
              <a:rPr lang="en-US" sz="2000" dirty="0"/>
              <a:t>Why start before in medium state than hard state? Is it because medium state has higher probability of going to hard state or because task is easier in medium than hard? Both! When dynamics changed without changing efforts required, no longer start earlier in med state (when efficacy = 1.0). With efficacy = 0.7, start earlier in med state because it costs lesser (but not as early as the previous case) </a:t>
            </a:r>
            <a:endParaRPr lang="en-DE" sz="2000" dirty="0"/>
          </a:p>
        </p:txBody>
      </p:sp>
      <p:pic>
        <p:nvPicPr>
          <p:cNvPr id="4" name="Content Placeholder 3">
            <a:extLst>
              <a:ext uri="{FF2B5EF4-FFF2-40B4-BE49-F238E27FC236}">
                <a16:creationId xmlns:a16="http://schemas.microsoft.com/office/drawing/2014/main" id="{07C87396-8838-458D-9F24-BFFA1CC52FC6}"/>
              </a:ext>
            </a:extLst>
          </p:cNvPr>
          <p:cNvPicPr>
            <a:picLocks noGrp="1" noChangeAspect="1"/>
          </p:cNvPicPr>
          <p:nvPr>
            <p:ph idx="1"/>
          </p:nvPr>
        </p:nvPicPr>
        <p:blipFill>
          <a:blip r:embed="rId2"/>
          <a:stretch>
            <a:fillRect/>
          </a:stretch>
        </p:blipFill>
        <p:spPr>
          <a:xfrm>
            <a:off x="4387576" y="3145741"/>
            <a:ext cx="2807246" cy="1674911"/>
          </a:xfrm>
          <a:prstGeom prst="rect">
            <a:avLst/>
          </a:prstGeom>
        </p:spPr>
      </p:pic>
      <p:sp>
        <p:nvSpPr>
          <p:cNvPr id="5" name="Content Placeholder 2">
            <a:extLst>
              <a:ext uri="{FF2B5EF4-FFF2-40B4-BE49-F238E27FC236}">
                <a16:creationId xmlns:a16="http://schemas.microsoft.com/office/drawing/2014/main" id="{89AC4965-B31C-49C6-AF3C-EF26ED412F87}"/>
              </a:ext>
            </a:extLst>
          </p:cNvPr>
          <p:cNvSpPr txBox="1">
            <a:spLocks/>
          </p:cNvSpPr>
          <p:nvPr/>
        </p:nvSpPr>
        <p:spPr>
          <a:xfrm>
            <a:off x="766012" y="2619130"/>
            <a:ext cx="3420978" cy="46095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Different cyclic dynamics (e-h-m instead of e-m-h): </a:t>
            </a:r>
            <a:endParaRPr lang="en-DE" sz="1800" dirty="0"/>
          </a:p>
        </p:txBody>
      </p:sp>
      <p:graphicFrame>
        <p:nvGraphicFramePr>
          <p:cNvPr id="6" name="Table 5">
            <a:extLst>
              <a:ext uri="{FF2B5EF4-FFF2-40B4-BE49-F238E27FC236}">
                <a16:creationId xmlns:a16="http://schemas.microsoft.com/office/drawing/2014/main" id="{EC05CB18-F996-4F41-BE09-27F853C0D02B}"/>
              </a:ext>
            </a:extLst>
          </p:cNvPr>
          <p:cNvGraphicFramePr>
            <a:graphicFrameLocks noGrp="1"/>
          </p:cNvGraphicFramePr>
          <p:nvPr>
            <p:extLst>
              <p:ext uri="{D42A27DB-BD31-4B8C-83A1-F6EECF244321}">
                <p14:modId xmlns:p14="http://schemas.microsoft.com/office/powerpoint/2010/main" val="396629627"/>
              </p:ext>
            </p:extLst>
          </p:nvPr>
        </p:nvGraphicFramePr>
        <p:xfrm>
          <a:off x="894348" y="3080084"/>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sp>
        <p:nvSpPr>
          <p:cNvPr id="7" name="Content Placeholder 2">
            <a:extLst>
              <a:ext uri="{FF2B5EF4-FFF2-40B4-BE49-F238E27FC236}">
                <a16:creationId xmlns:a16="http://schemas.microsoft.com/office/drawing/2014/main" id="{DEB9F5B3-54C1-4BF4-A6B6-27A993B05947}"/>
              </a:ext>
            </a:extLst>
          </p:cNvPr>
          <p:cNvSpPr txBox="1">
            <a:spLocks/>
          </p:cNvSpPr>
          <p:nvPr/>
        </p:nvSpPr>
        <p:spPr>
          <a:xfrm>
            <a:off x="5318760" y="2823923"/>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pic>
        <p:nvPicPr>
          <p:cNvPr id="8" name="Picture 7">
            <a:extLst>
              <a:ext uri="{FF2B5EF4-FFF2-40B4-BE49-F238E27FC236}">
                <a16:creationId xmlns:a16="http://schemas.microsoft.com/office/drawing/2014/main" id="{1247F281-9119-40E2-AB67-4074A2957BB1}"/>
              </a:ext>
            </a:extLst>
          </p:cNvPr>
          <p:cNvPicPr>
            <a:picLocks noChangeAspect="1"/>
          </p:cNvPicPr>
          <p:nvPr/>
        </p:nvPicPr>
        <p:blipFill>
          <a:blip r:embed="rId3"/>
          <a:stretch>
            <a:fillRect/>
          </a:stretch>
        </p:blipFill>
        <p:spPr>
          <a:xfrm>
            <a:off x="7935313" y="3145740"/>
            <a:ext cx="2807246" cy="1674911"/>
          </a:xfrm>
          <a:prstGeom prst="rect">
            <a:avLst/>
          </a:prstGeom>
        </p:spPr>
      </p:pic>
      <p:sp>
        <p:nvSpPr>
          <p:cNvPr id="9" name="Content Placeholder 2">
            <a:extLst>
              <a:ext uri="{FF2B5EF4-FFF2-40B4-BE49-F238E27FC236}">
                <a16:creationId xmlns:a16="http://schemas.microsoft.com/office/drawing/2014/main" id="{B1D500B8-DC89-45A2-9F4A-DB99328A9E1F}"/>
              </a:ext>
            </a:extLst>
          </p:cNvPr>
          <p:cNvSpPr txBox="1">
            <a:spLocks/>
          </p:cNvSpPr>
          <p:nvPr/>
        </p:nvSpPr>
        <p:spPr>
          <a:xfrm>
            <a:off x="8968339" y="2823922"/>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Tree>
    <p:extLst>
      <p:ext uri="{BB962C8B-B14F-4D97-AF65-F5344CB8AC3E}">
        <p14:creationId xmlns:p14="http://schemas.microsoft.com/office/powerpoint/2010/main" val="193725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B7A2-E70E-4D71-8BD2-20DE7C9019C0}"/>
              </a:ext>
            </a:extLst>
          </p:cNvPr>
          <p:cNvSpPr>
            <a:spLocks noGrp="1"/>
          </p:cNvSpPr>
          <p:nvPr>
            <p:ph type="title"/>
          </p:nvPr>
        </p:nvSpPr>
        <p:spPr/>
        <p:txBody>
          <a:bodyPr>
            <a:normAutofit fontScale="90000"/>
          </a:bodyPr>
          <a:lstStyle/>
          <a:p>
            <a:r>
              <a:rPr lang="en-US" sz="2000" dirty="0"/>
              <a:t>Instead of cyclic transitions consider monotonic ones where H-M-E transitions are most probable. This can correspond to improving skill in time that reduces difficulty. The policy patterns are very similar to the cyclic case (with E-H-M-E). Similar mechanism plays out. Why? Here too, there is higher probability of medium going to easy, so no need to start too early in medium (can afford to wait for easy). Only difference is, value of easy is more here because less prob of going to hard</a:t>
            </a:r>
            <a:endParaRPr lang="en-DE" sz="2000" dirty="0"/>
          </a:p>
        </p:txBody>
      </p:sp>
      <p:pic>
        <p:nvPicPr>
          <p:cNvPr id="4" name="Picture 3">
            <a:extLst>
              <a:ext uri="{FF2B5EF4-FFF2-40B4-BE49-F238E27FC236}">
                <a16:creationId xmlns:a16="http://schemas.microsoft.com/office/drawing/2014/main" id="{E2576AA6-910F-438C-9FB0-8EC683D1348F}"/>
              </a:ext>
            </a:extLst>
          </p:cNvPr>
          <p:cNvPicPr>
            <a:picLocks noChangeAspect="1"/>
          </p:cNvPicPr>
          <p:nvPr/>
        </p:nvPicPr>
        <p:blipFill>
          <a:blip r:embed="rId2"/>
          <a:stretch>
            <a:fillRect/>
          </a:stretch>
        </p:blipFill>
        <p:spPr>
          <a:xfrm>
            <a:off x="7141226" y="4145572"/>
            <a:ext cx="2981341" cy="1778783"/>
          </a:xfrm>
          <a:prstGeom prst="rect">
            <a:avLst/>
          </a:prstGeom>
        </p:spPr>
      </p:pic>
      <p:pic>
        <p:nvPicPr>
          <p:cNvPr id="5" name="Picture 4">
            <a:extLst>
              <a:ext uri="{FF2B5EF4-FFF2-40B4-BE49-F238E27FC236}">
                <a16:creationId xmlns:a16="http://schemas.microsoft.com/office/drawing/2014/main" id="{C0DAD409-32A9-4FB9-A053-2F36C18F0DE3}"/>
              </a:ext>
            </a:extLst>
          </p:cNvPr>
          <p:cNvPicPr>
            <a:picLocks noChangeAspect="1"/>
          </p:cNvPicPr>
          <p:nvPr/>
        </p:nvPicPr>
        <p:blipFill>
          <a:blip r:embed="rId3"/>
          <a:stretch>
            <a:fillRect/>
          </a:stretch>
        </p:blipFill>
        <p:spPr>
          <a:xfrm>
            <a:off x="7012890" y="1966470"/>
            <a:ext cx="2981340" cy="1778783"/>
          </a:xfrm>
          <a:prstGeom prst="rect">
            <a:avLst/>
          </a:prstGeom>
        </p:spPr>
      </p:pic>
      <p:sp>
        <p:nvSpPr>
          <p:cNvPr id="6" name="Content Placeholder 2">
            <a:extLst>
              <a:ext uri="{FF2B5EF4-FFF2-40B4-BE49-F238E27FC236}">
                <a16:creationId xmlns:a16="http://schemas.microsoft.com/office/drawing/2014/main" id="{60978932-FB0B-483E-A57A-F41D914BA7AA}"/>
              </a:ext>
            </a:extLst>
          </p:cNvPr>
          <p:cNvSpPr txBox="1">
            <a:spLocks/>
          </p:cNvSpPr>
          <p:nvPr/>
        </p:nvSpPr>
        <p:spPr>
          <a:xfrm>
            <a:off x="8118107" y="1690688"/>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sp>
        <p:nvSpPr>
          <p:cNvPr id="7" name="Content Placeholder 2">
            <a:extLst>
              <a:ext uri="{FF2B5EF4-FFF2-40B4-BE49-F238E27FC236}">
                <a16:creationId xmlns:a16="http://schemas.microsoft.com/office/drawing/2014/main" id="{5D2DC5FE-EC0A-494E-A4A2-D1F2627E51F5}"/>
              </a:ext>
            </a:extLst>
          </p:cNvPr>
          <p:cNvSpPr txBox="1">
            <a:spLocks/>
          </p:cNvSpPr>
          <p:nvPr/>
        </p:nvSpPr>
        <p:spPr>
          <a:xfrm>
            <a:off x="8118107" y="3893165"/>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
        <p:nvSpPr>
          <p:cNvPr id="8" name="Content Placeholder 2">
            <a:extLst>
              <a:ext uri="{FF2B5EF4-FFF2-40B4-BE49-F238E27FC236}">
                <a16:creationId xmlns:a16="http://schemas.microsoft.com/office/drawing/2014/main" id="{07ED800A-3DA1-470B-9760-07491884D0B7}"/>
              </a:ext>
            </a:extLst>
          </p:cNvPr>
          <p:cNvSpPr txBox="1">
            <a:spLocks/>
          </p:cNvSpPr>
          <p:nvPr/>
        </p:nvSpPr>
        <p:spPr>
          <a:xfrm>
            <a:off x="1104901" y="2266204"/>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Monotonic dynamics</a:t>
            </a:r>
            <a:endParaRPr lang="en-DE" sz="1800" dirty="0"/>
          </a:p>
        </p:txBody>
      </p:sp>
      <p:graphicFrame>
        <p:nvGraphicFramePr>
          <p:cNvPr id="9" name="Table 8">
            <a:extLst>
              <a:ext uri="{FF2B5EF4-FFF2-40B4-BE49-F238E27FC236}">
                <a16:creationId xmlns:a16="http://schemas.microsoft.com/office/drawing/2014/main" id="{923E5C98-1D48-4374-B285-0F913156FAE8}"/>
              </a:ext>
            </a:extLst>
          </p:cNvPr>
          <p:cNvGraphicFramePr>
            <a:graphicFrameLocks noGrp="1"/>
          </p:cNvGraphicFramePr>
          <p:nvPr>
            <p:extLst>
              <p:ext uri="{D42A27DB-BD31-4B8C-83A1-F6EECF244321}">
                <p14:modId xmlns:p14="http://schemas.microsoft.com/office/powerpoint/2010/main" val="1788505593"/>
              </p:ext>
            </p:extLst>
          </p:nvPr>
        </p:nvGraphicFramePr>
        <p:xfrm>
          <a:off x="1233237" y="2727158"/>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spTree>
    <p:extLst>
      <p:ext uri="{BB962C8B-B14F-4D97-AF65-F5344CB8AC3E}">
        <p14:creationId xmlns:p14="http://schemas.microsoft.com/office/powerpoint/2010/main" val="31689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7D3A-999E-DAA5-7B89-C5358451E23B}"/>
              </a:ext>
            </a:extLst>
          </p:cNvPr>
          <p:cNvSpPr>
            <a:spLocks noGrp="1"/>
          </p:cNvSpPr>
          <p:nvPr>
            <p:ph type="title"/>
          </p:nvPr>
        </p:nvSpPr>
        <p:spPr/>
        <p:txBody>
          <a:bodyPr>
            <a:normAutofit fontScale="90000"/>
          </a:bodyPr>
          <a:lstStyle/>
          <a:p>
            <a:r>
              <a:rPr lang="en-IN" sz="2500" dirty="0"/>
              <a:t>Stickier probabilities: earlier, the probability of reaching another state was high(0.6+0.2). What if probabilities are stickier? Similar patterns but start earlier in medium and hard states because lower probability of reaching easy. With efficacy = 1.0, still wait till the end. </a:t>
            </a:r>
          </a:p>
        </p:txBody>
      </p:sp>
      <p:pic>
        <p:nvPicPr>
          <p:cNvPr id="5" name="Picture 4">
            <a:extLst>
              <a:ext uri="{FF2B5EF4-FFF2-40B4-BE49-F238E27FC236}">
                <a16:creationId xmlns:a16="http://schemas.microsoft.com/office/drawing/2014/main" id="{24FFD7A5-B39E-3CBD-AA29-27364BB544A0}"/>
              </a:ext>
            </a:extLst>
          </p:cNvPr>
          <p:cNvPicPr>
            <a:picLocks noChangeAspect="1"/>
          </p:cNvPicPr>
          <p:nvPr/>
        </p:nvPicPr>
        <p:blipFill>
          <a:blip r:embed="rId2"/>
          <a:stretch>
            <a:fillRect/>
          </a:stretch>
        </p:blipFill>
        <p:spPr>
          <a:xfrm>
            <a:off x="2101588" y="2298615"/>
            <a:ext cx="3177857" cy="1896032"/>
          </a:xfrm>
          <a:prstGeom prst="rect">
            <a:avLst/>
          </a:prstGeom>
        </p:spPr>
      </p:pic>
      <p:sp>
        <p:nvSpPr>
          <p:cNvPr id="6" name="Content Placeholder 2">
            <a:extLst>
              <a:ext uri="{FF2B5EF4-FFF2-40B4-BE49-F238E27FC236}">
                <a16:creationId xmlns:a16="http://schemas.microsoft.com/office/drawing/2014/main" id="{48D25528-0286-E6D0-BFCE-F1CC9970877D}"/>
              </a:ext>
            </a:extLst>
          </p:cNvPr>
          <p:cNvSpPr txBox="1">
            <a:spLocks/>
          </p:cNvSpPr>
          <p:nvPr/>
        </p:nvSpPr>
        <p:spPr>
          <a:xfrm>
            <a:off x="3232872" y="2021471"/>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graphicFrame>
        <p:nvGraphicFramePr>
          <p:cNvPr id="8" name="Table 7">
            <a:extLst>
              <a:ext uri="{FF2B5EF4-FFF2-40B4-BE49-F238E27FC236}">
                <a16:creationId xmlns:a16="http://schemas.microsoft.com/office/drawing/2014/main" id="{C699C316-E949-2FF1-D9FF-C52C733053A1}"/>
              </a:ext>
            </a:extLst>
          </p:cNvPr>
          <p:cNvGraphicFramePr>
            <a:graphicFrameLocks noGrp="1"/>
          </p:cNvGraphicFramePr>
          <p:nvPr>
            <p:extLst>
              <p:ext uri="{D42A27DB-BD31-4B8C-83A1-F6EECF244321}">
                <p14:modId xmlns:p14="http://schemas.microsoft.com/office/powerpoint/2010/main" val="2987611974"/>
              </p:ext>
            </p:extLst>
          </p:nvPr>
        </p:nvGraphicFramePr>
        <p:xfrm>
          <a:off x="328462" y="4565584"/>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0.7</a:t>
                      </a:r>
                      <a:endParaRPr lang="en-DE" sz="1000" dirty="0"/>
                    </a:p>
                  </a:txBody>
                  <a:tcPr/>
                </a:tc>
                <a:tc>
                  <a:txBody>
                    <a:bodyPr/>
                    <a:lstStyle/>
                    <a:p>
                      <a:r>
                        <a:rPr lang="en-US" sz="1000" dirty="0"/>
                        <a:t>0.1</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0.2</a:t>
                      </a:r>
                      <a:endParaRPr lang="en-DE" sz="1000" dirty="0"/>
                    </a:p>
                  </a:txBody>
                  <a:tcPr/>
                </a:tc>
                <a:tc>
                  <a:txBody>
                    <a:bodyPr/>
                    <a:lstStyle/>
                    <a:p>
                      <a:r>
                        <a:rPr lang="en-US" sz="1000" dirty="0"/>
                        <a:t>0.7</a:t>
                      </a:r>
                      <a:endParaRPr lang="en-DE" sz="1000" dirty="0"/>
                    </a:p>
                  </a:txBody>
                  <a:tcPr/>
                </a:tc>
                <a:tc>
                  <a:txBody>
                    <a:bodyPr/>
                    <a:lstStyle/>
                    <a:p>
                      <a:r>
                        <a:rPr lang="en-US" sz="1000" dirty="0"/>
                        <a:t>0.1</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0.1</a:t>
                      </a:r>
                      <a:endParaRPr lang="en-DE" sz="1000" dirty="0"/>
                    </a:p>
                  </a:txBody>
                  <a:tcPr/>
                </a:tc>
                <a:tc>
                  <a:txBody>
                    <a:bodyPr/>
                    <a:lstStyle/>
                    <a:p>
                      <a:r>
                        <a:rPr lang="en-US" sz="1000" dirty="0"/>
                        <a:t>0.2</a:t>
                      </a:r>
                      <a:endParaRPr lang="en-DE" sz="1000" dirty="0"/>
                    </a:p>
                  </a:txBody>
                  <a:tcPr/>
                </a:tc>
                <a:tc>
                  <a:txBody>
                    <a:bodyPr/>
                    <a:lstStyle/>
                    <a:p>
                      <a:r>
                        <a:rPr lang="en-US" sz="1000" dirty="0"/>
                        <a:t>0.7</a:t>
                      </a:r>
                      <a:endParaRPr lang="en-DE" sz="1000" dirty="0"/>
                    </a:p>
                  </a:txBody>
                  <a:tcPr/>
                </a:tc>
                <a:extLst>
                  <a:ext uri="{0D108BD9-81ED-4DB2-BD59-A6C34878D82A}">
                    <a16:rowId xmlns:a16="http://schemas.microsoft.com/office/drawing/2014/main" val="2141495889"/>
                  </a:ext>
                </a:extLst>
              </a:tr>
            </a:tbl>
          </a:graphicData>
        </a:graphic>
      </p:graphicFrame>
      <p:pic>
        <p:nvPicPr>
          <p:cNvPr id="12" name="Picture 11">
            <a:extLst>
              <a:ext uri="{FF2B5EF4-FFF2-40B4-BE49-F238E27FC236}">
                <a16:creationId xmlns:a16="http://schemas.microsoft.com/office/drawing/2014/main" id="{8025B37D-C398-FDE3-2C42-4EBE30B282FA}"/>
              </a:ext>
            </a:extLst>
          </p:cNvPr>
          <p:cNvPicPr>
            <a:picLocks noChangeAspect="1"/>
          </p:cNvPicPr>
          <p:nvPr/>
        </p:nvPicPr>
        <p:blipFill>
          <a:blip r:embed="rId3"/>
          <a:stretch>
            <a:fillRect/>
          </a:stretch>
        </p:blipFill>
        <p:spPr>
          <a:xfrm>
            <a:off x="2298916" y="4565584"/>
            <a:ext cx="2980529" cy="1778299"/>
          </a:xfrm>
          <a:prstGeom prst="rect">
            <a:avLst/>
          </a:prstGeom>
        </p:spPr>
      </p:pic>
      <p:sp>
        <p:nvSpPr>
          <p:cNvPr id="13" name="Content Placeholder 2">
            <a:extLst>
              <a:ext uri="{FF2B5EF4-FFF2-40B4-BE49-F238E27FC236}">
                <a16:creationId xmlns:a16="http://schemas.microsoft.com/office/drawing/2014/main" id="{2CC04407-C9B7-4ADA-5E2B-E809D594E2FC}"/>
              </a:ext>
            </a:extLst>
          </p:cNvPr>
          <p:cNvSpPr txBox="1">
            <a:spLocks/>
          </p:cNvSpPr>
          <p:nvPr/>
        </p:nvSpPr>
        <p:spPr>
          <a:xfrm>
            <a:off x="3232872" y="4276372"/>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pic>
        <p:nvPicPr>
          <p:cNvPr id="15" name="Picture 14">
            <a:extLst>
              <a:ext uri="{FF2B5EF4-FFF2-40B4-BE49-F238E27FC236}">
                <a16:creationId xmlns:a16="http://schemas.microsoft.com/office/drawing/2014/main" id="{2A2E9CCE-CDE5-01A1-ABCB-78D0558977F2}"/>
              </a:ext>
            </a:extLst>
          </p:cNvPr>
          <p:cNvPicPr>
            <a:picLocks noChangeAspect="1"/>
          </p:cNvPicPr>
          <p:nvPr/>
        </p:nvPicPr>
        <p:blipFill>
          <a:blip r:embed="rId2"/>
          <a:stretch>
            <a:fillRect/>
          </a:stretch>
        </p:blipFill>
        <p:spPr>
          <a:xfrm>
            <a:off x="7409930" y="4194647"/>
            <a:ext cx="3620621" cy="2160203"/>
          </a:xfrm>
          <a:prstGeom prst="rect">
            <a:avLst/>
          </a:prstGeom>
        </p:spPr>
      </p:pic>
      <p:sp>
        <p:nvSpPr>
          <p:cNvPr id="16" name="Content Placeholder 2">
            <a:extLst>
              <a:ext uri="{FF2B5EF4-FFF2-40B4-BE49-F238E27FC236}">
                <a16:creationId xmlns:a16="http://schemas.microsoft.com/office/drawing/2014/main" id="{ACE6766A-2E84-C7D4-3CE4-FE1149B09A46}"/>
              </a:ext>
            </a:extLst>
          </p:cNvPr>
          <p:cNvSpPr txBox="1">
            <a:spLocks/>
          </p:cNvSpPr>
          <p:nvPr/>
        </p:nvSpPr>
        <p:spPr>
          <a:xfrm>
            <a:off x="8831909" y="3936981"/>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graphicFrame>
        <p:nvGraphicFramePr>
          <p:cNvPr id="17" name="Table 16">
            <a:extLst>
              <a:ext uri="{FF2B5EF4-FFF2-40B4-BE49-F238E27FC236}">
                <a16:creationId xmlns:a16="http://schemas.microsoft.com/office/drawing/2014/main" id="{E8DFF851-A1A0-4B05-021B-AA6828163E72}"/>
              </a:ext>
            </a:extLst>
          </p:cNvPr>
          <p:cNvGraphicFramePr>
            <a:graphicFrameLocks noGrp="1"/>
          </p:cNvGraphicFramePr>
          <p:nvPr>
            <p:extLst>
              <p:ext uri="{D42A27DB-BD31-4B8C-83A1-F6EECF244321}">
                <p14:modId xmlns:p14="http://schemas.microsoft.com/office/powerpoint/2010/main" val="4240863725"/>
              </p:ext>
            </p:extLst>
          </p:nvPr>
        </p:nvGraphicFramePr>
        <p:xfrm>
          <a:off x="8546760" y="2006604"/>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0.8</a:t>
                      </a:r>
                      <a:endParaRPr lang="en-DE" sz="1000" dirty="0"/>
                    </a:p>
                  </a:txBody>
                  <a:tcPr/>
                </a:tc>
                <a:tc>
                  <a:txBody>
                    <a:bodyPr/>
                    <a:lstStyle/>
                    <a:p>
                      <a:r>
                        <a:rPr lang="en-US" sz="1000" dirty="0"/>
                        <a:t>0.1</a:t>
                      </a:r>
                      <a:endParaRPr lang="en-DE" sz="1000" dirty="0"/>
                    </a:p>
                  </a:txBody>
                  <a:tcPr/>
                </a:tc>
                <a:tc>
                  <a:txBody>
                    <a:bodyPr/>
                    <a:lstStyle/>
                    <a:p>
                      <a:r>
                        <a:rPr lang="en-US" sz="1000" dirty="0"/>
                        <a:t>0.1</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0.2</a:t>
                      </a:r>
                      <a:endParaRPr lang="en-DE" sz="1000" dirty="0"/>
                    </a:p>
                  </a:txBody>
                  <a:tcPr/>
                </a:tc>
                <a:tc>
                  <a:txBody>
                    <a:bodyPr/>
                    <a:lstStyle/>
                    <a:p>
                      <a:r>
                        <a:rPr lang="en-US" sz="1000" dirty="0"/>
                        <a:t>0.7</a:t>
                      </a:r>
                      <a:endParaRPr lang="en-DE" sz="1000" dirty="0"/>
                    </a:p>
                  </a:txBody>
                  <a:tcPr/>
                </a:tc>
                <a:tc>
                  <a:txBody>
                    <a:bodyPr/>
                    <a:lstStyle/>
                    <a:p>
                      <a:r>
                        <a:rPr lang="en-US" sz="1000" dirty="0"/>
                        <a:t>0.1</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0.1</a:t>
                      </a:r>
                      <a:endParaRPr lang="en-DE" sz="1000" dirty="0"/>
                    </a:p>
                  </a:txBody>
                  <a:tcPr/>
                </a:tc>
                <a:tc>
                  <a:txBody>
                    <a:bodyPr/>
                    <a:lstStyle/>
                    <a:p>
                      <a:r>
                        <a:rPr lang="en-US" sz="1000"/>
                        <a:t>0.2</a:t>
                      </a:r>
                      <a:endParaRPr lang="en-DE" sz="1000" dirty="0"/>
                    </a:p>
                  </a:txBody>
                  <a:tcPr/>
                </a:tc>
                <a:tc>
                  <a:txBody>
                    <a:bodyPr/>
                    <a:lstStyle/>
                    <a:p>
                      <a:r>
                        <a:rPr lang="en-US" sz="1000" dirty="0"/>
                        <a:t>0.7</a:t>
                      </a:r>
                      <a:endParaRPr lang="en-DE" sz="1000" dirty="0"/>
                    </a:p>
                  </a:txBody>
                  <a:tcPr/>
                </a:tc>
                <a:extLst>
                  <a:ext uri="{0D108BD9-81ED-4DB2-BD59-A6C34878D82A}">
                    <a16:rowId xmlns:a16="http://schemas.microsoft.com/office/drawing/2014/main" val="2141495889"/>
                  </a:ext>
                </a:extLst>
              </a:tr>
            </a:tbl>
          </a:graphicData>
        </a:graphic>
      </p:graphicFrame>
    </p:spTree>
    <p:extLst>
      <p:ext uri="{BB962C8B-B14F-4D97-AF65-F5344CB8AC3E}">
        <p14:creationId xmlns:p14="http://schemas.microsoft.com/office/powerpoint/2010/main" val="3251460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717</Words>
  <Application>Microsoft Office PowerPoint</Application>
  <PresentationFormat>Widescreen</PresentationFormat>
  <Paragraphs>123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Non-committing: Waiting for good conditions</vt:lpstr>
      <vt:lpstr>Problem structure</vt:lpstr>
      <vt:lpstr>It is optimal to wait for the easy state to emerge which is guaranteed (until the last two time steps) with deterministic transitions and efficacy=1. When efficacy = 0.7, still WAIT but not as long, to improve chances of completing. So planned procrastination to get better conditions. Here, it is known when the better conditions will come given current state. </vt:lpstr>
      <vt:lpstr>When the transitions are probabilistic, still wait for easy state but not as much as before, to improve chances of completion.  Notably, in this case, the agent doesn’t know when it will work because when the easy state will be reached is unknown. However, there is a commitment to the latest possible time that the agent will wait. </vt:lpstr>
      <vt:lpstr>Why start before in medium state than hard state? Is it because medium state has higher probability of going to hard state or because task is easier in medium than hard? Both! When dynamics changed without changing efforts required, no longer start earlier in med state (when efficacy = 1.0). With efficacy = 0.7, start earlier in med state because it costs lesser (but not as early as the previous case) </vt:lpstr>
      <vt:lpstr>Instead of cyclic transitions consider monotonic ones where H-M-E transitions are most probable. This can correspond to improving skill in time that reduces difficulty. The policy patterns are very similar to the cyclic case (with E-H-M-E). Similar mechanism plays out. Why? Here too, there is higher probability of medium going to easy, so no need to start too early in medium (can afford to wait for easy). Only difference is, value of easy is more here because less prob of going to hard</vt:lpstr>
      <vt:lpstr>Stickier probabilities: earlier, the probability of reaching another state was high(0.6+0.2). What if probabilities are stickier? Similar patterns but start earlier in medium and hard states because lower probability of reaching easy. With efficacy = 1.0, still wait till 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Non-committing: waiting for good conditions</dc:title>
  <dc:creator>Sahiti Chebolu</dc:creator>
  <cp:lastModifiedBy>sahiti chebolu</cp:lastModifiedBy>
  <cp:revision>46</cp:revision>
  <dcterms:created xsi:type="dcterms:W3CDTF">2023-07-18T14:26:36Z</dcterms:created>
  <dcterms:modified xsi:type="dcterms:W3CDTF">2023-08-03T11:27:48Z</dcterms:modified>
</cp:coreProperties>
</file>