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2" r:id="rId6"/>
    <p:sldId id="259" r:id="rId7"/>
    <p:sldId id="265" r:id="rId8"/>
    <p:sldId id="264"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ti Dharmavaram" userId="b0a9a31aac9bd9f4" providerId="LiveId" clId="{A177E36A-8FE2-48A5-925F-A13196F6E25E}"/>
    <pc:docChg chg="modSld">
      <pc:chgData name="Sahiti Dharmavaram" userId="b0a9a31aac9bd9f4" providerId="LiveId" clId="{A177E36A-8FE2-48A5-925F-A13196F6E25E}" dt="2023-06-06T10:36:30.025" v="28" actId="1076"/>
      <pc:docMkLst>
        <pc:docMk/>
      </pc:docMkLst>
      <pc:sldChg chg="modSp mod">
        <pc:chgData name="Sahiti Dharmavaram" userId="b0a9a31aac9bd9f4" providerId="LiveId" clId="{A177E36A-8FE2-48A5-925F-A13196F6E25E}" dt="2023-06-06T10:36:30.025" v="28" actId="1076"/>
        <pc:sldMkLst>
          <pc:docMk/>
          <pc:sldMk cId="781718972" sldId="256"/>
        </pc:sldMkLst>
        <pc:spChg chg="mod">
          <ac:chgData name="Sahiti Dharmavaram" userId="b0a9a31aac9bd9f4" providerId="LiveId" clId="{A177E36A-8FE2-48A5-925F-A13196F6E25E}" dt="2023-06-06T10:36:30.025" v="28" actId="1076"/>
          <ac:spMkLst>
            <pc:docMk/>
            <pc:sldMk cId="781718972" sldId="256"/>
            <ac:spMk id="2" creationId="{0566D732-E3FF-83F1-59FF-D956B40F1A0C}"/>
          </ac:spMkLst>
        </pc:spChg>
      </pc:sldChg>
      <pc:sldChg chg="modSp mod">
        <pc:chgData name="Sahiti Dharmavaram" userId="b0a9a31aac9bd9f4" providerId="LiveId" clId="{A177E36A-8FE2-48A5-925F-A13196F6E25E}" dt="2023-06-06T10:34:16.507" v="5" actId="1076"/>
        <pc:sldMkLst>
          <pc:docMk/>
          <pc:sldMk cId="3813543070" sldId="259"/>
        </pc:sldMkLst>
        <pc:spChg chg="mod">
          <ac:chgData name="Sahiti Dharmavaram" userId="b0a9a31aac9bd9f4" providerId="LiveId" clId="{A177E36A-8FE2-48A5-925F-A13196F6E25E}" dt="2023-06-06T10:34:16.507" v="5" actId="1076"/>
          <ac:spMkLst>
            <pc:docMk/>
            <pc:sldMk cId="3813543070" sldId="259"/>
            <ac:spMk id="7" creationId="{52DA0DDD-1DC3-8437-EDEF-7AC7F27EF3E6}"/>
          </ac:spMkLst>
        </pc:spChg>
      </pc:sldChg>
      <pc:sldChg chg="modSp mod">
        <pc:chgData name="Sahiti Dharmavaram" userId="b0a9a31aac9bd9f4" providerId="LiveId" clId="{A177E36A-8FE2-48A5-925F-A13196F6E25E}" dt="2023-06-06T10:34:01.237" v="3" actId="1076"/>
        <pc:sldMkLst>
          <pc:docMk/>
          <pc:sldMk cId="3882223226" sldId="262"/>
        </pc:sldMkLst>
        <pc:picChg chg="mod">
          <ac:chgData name="Sahiti Dharmavaram" userId="b0a9a31aac9bd9f4" providerId="LiveId" clId="{A177E36A-8FE2-48A5-925F-A13196F6E25E}" dt="2023-06-06T10:34:01.237" v="3" actId="1076"/>
          <ac:picMkLst>
            <pc:docMk/>
            <pc:sldMk cId="3882223226" sldId="262"/>
            <ac:picMk id="4" creationId="{C02FC2D4-4FFE-BF10-33D5-4E83A621E4AF}"/>
          </ac:picMkLst>
        </pc:picChg>
      </pc:sldChg>
      <pc:sldChg chg="modSp mod">
        <pc:chgData name="Sahiti Dharmavaram" userId="b0a9a31aac9bd9f4" providerId="LiveId" clId="{A177E36A-8FE2-48A5-925F-A13196F6E25E}" dt="2023-06-06T10:33:47.443" v="1" actId="1076"/>
        <pc:sldMkLst>
          <pc:docMk/>
          <pc:sldMk cId="3185818075" sldId="263"/>
        </pc:sldMkLst>
        <pc:picChg chg="mod">
          <ac:chgData name="Sahiti Dharmavaram" userId="b0a9a31aac9bd9f4" providerId="LiveId" clId="{A177E36A-8FE2-48A5-925F-A13196F6E25E}" dt="2023-06-06T10:33:47.443" v="1" actId="1076"/>
          <ac:picMkLst>
            <pc:docMk/>
            <pc:sldMk cId="3185818075" sldId="263"/>
            <ac:picMk id="4" creationId="{76FA6728-441C-09B2-A73E-639972F67A3A}"/>
          </ac:picMkLst>
        </pc:picChg>
      </pc:sldChg>
      <pc:sldChg chg="modSp mod">
        <pc:chgData name="Sahiti Dharmavaram" userId="b0a9a31aac9bd9f4" providerId="LiveId" clId="{A177E36A-8FE2-48A5-925F-A13196F6E25E}" dt="2023-06-06T10:34:33.661" v="8" actId="1076"/>
        <pc:sldMkLst>
          <pc:docMk/>
          <pc:sldMk cId="1414292940" sldId="264"/>
        </pc:sldMkLst>
        <pc:spChg chg="mod">
          <ac:chgData name="Sahiti Dharmavaram" userId="b0a9a31aac9bd9f4" providerId="LiveId" clId="{A177E36A-8FE2-48A5-925F-A13196F6E25E}" dt="2023-06-06T10:34:23.609" v="6" actId="1076"/>
          <ac:spMkLst>
            <pc:docMk/>
            <pc:sldMk cId="1414292940" sldId="264"/>
            <ac:spMk id="2" creationId="{C6FD6C7F-138F-325A-C4E0-FC7FA921F47A}"/>
          </ac:spMkLst>
        </pc:spChg>
        <pc:picChg chg="mod">
          <ac:chgData name="Sahiti Dharmavaram" userId="b0a9a31aac9bd9f4" providerId="LiveId" clId="{A177E36A-8FE2-48A5-925F-A13196F6E25E}" dt="2023-06-06T10:34:33.661" v="8" actId="1076"/>
          <ac:picMkLst>
            <pc:docMk/>
            <pc:sldMk cId="1414292940" sldId="264"/>
            <ac:picMk id="5" creationId="{317F3184-58E9-6CC3-F498-B681E7DD6FCD}"/>
          </ac:picMkLst>
        </pc:picChg>
      </pc:sldChg>
      <pc:sldChg chg="modSp mod">
        <pc:chgData name="Sahiti Dharmavaram" userId="b0a9a31aac9bd9f4" providerId="LiveId" clId="{A177E36A-8FE2-48A5-925F-A13196F6E25E}" dt="2023-06-06T10:34:53.497" v="11" actId="1076"/>
        <pc:sldMkLst>
          <pc:docMk/>
          <pc:sldMk cId="2173744169" sldId="266"/>
        </pc:sldMkLst>
        <pc:picChg chg="mod">
          <ac:chgData name="Sahiti Dharmavaram" userId="b0a9a31aac9bd9f4" providerId="LiveId" clId="{A177E36A-8FE2-48A5-925F-A13196F6E25E}" dt="2023-06-06T10:34:53.497" v="11" actId="1076"/>
          <ac:picMkLst>
            <pc:docMk/>
            <pc:sldMk cId="2173744169" sldId="266"/>
            <ac:picMk id="5" creationId="{15B695BD-7EFE-E86C-22B8-138D5ECBA9F6}"/>
          </ac:picMkLst>
        </pc:picChg>
      </pc:sldChg>
      <pc:sldChg chg="modSp mod">
        <pc:chgData name="Sahiti Dharmavaram" userId="b0a9a31aac9bd9f4" providerId="LiveId" clId="{A177E36A-8FE2-48A5-925F-A13196F6E25E}" dt="2023-06-06T10:36:06.756" v="27"/>
        <pc:sldMkLst>
          <pc:docMk/>
          <pc:sldMk cId="3070795628" sldId="268"/>
        </pc:sldMkLst>
        <pc:spChg chg="mod">
          <ac:chgData name="Sahiti Dharmavaram" userId="b0a9a31aac9bd9f4" providerId="LiveId" clId="{A177E36A-8FE2-48A5-925F-A13196F6E25E}" dt="2023-06-06T10:36:06.756" v="27"/>
          <ac:spMkLst>
            <pc:docMk/>
            <pc:sldMk cId="3070795628" sldId="268"/>
            <ac:spMk id="3" creationId="{AA0E67FF-D183-3482-3E82-8FD3D5385BF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BA2B24-1D36-4930-893C-F971DA5020BB}"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5FEF2-B3C0-48AA-94BC-14274394B3DF}" type="slidenum">
              <a:rPr lang="en-US" smtClean="0"/>
              <a:t>‹#›</a:t>
            </a:fld>
            <a:endParaRPr lang="en-US"/>
          </a:p>
        </p:txBody>
      </p:sp>
    </p:spTree>
    <p:extLst>
      <p:ext uri="{BB962C8B-B14F-4D97-AF65-F5344CB8AC3E}">
        <p14:creationId xmlns:p14="http://schemas.microsoft.com/office/powerpoint/2010/main" val="91392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BA2B24-1D36-4930-893C-F971DA5020BB}"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5FEF2-B3C0-48AA-94BC-14274394B3DF}" type="slidenum">
              <a:rPr lang="en-US" smtClean="0"/>
              <a:t>‹#›</a:t>
            </a:fld>
            <a:endParaRPr lang="en-US"/>
          </a:p>
        </p:txBody>
      </p:sp>
    </p:spTree>
    <p:extLst>
      <p:ext uri="{BB962C8B-B14F-4D97-AF65-F5344CB8AC3E}">
        <p14:creationId xmlns:p14="http://schemas.microsoft.com/office/powerpoint/2010/main" val="2375830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BA2B24-1D36-4930-893C-F971DA5020BB}"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5FEF2-B3C0-48AA-94BC-14274394B3DF}" type="slidenum">
              <a:rPr lang="en-US" smtClean="0"/>
              <a:t>‹#›</a:t>
            </a:fld>
            <a:endParaRPr lang="en-US"/>
          </a:p>
        </p:txBody>
      </p:sp>
    </p:spTree>
    <p:extLst>
      <p:ext uri="{BB962C8B-B14F-4D97-AF65-F5344CB8AC3E}">
        <p14:creationId xmlns:p14="http://schemas.microsoft.com/office/powerpoint/2010/main" val="2440583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BA2B24-1D36-4930-893C-F971DA5020BB}"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5FEF2-B3C0-48AA-94BC-14274394B3D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138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BA2B24-1D36-4930-893C-F971DA5020BB}"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5FEF2-B3C0-48AA-94BC-14274394B3DF}" type="slidenum">
              <a:rPr lang="en-US" smtClean="0"/>
              <a:t>‹#›</a:t>
            </a:fld>
            <a:endParaRPr lang="en-US"/>
          </a:p>
        </p:txBody>
      </p:sp>
    </p:spTree>
    <p:extLst>
      <p:ext uri="{BB962C8B-B14F-4D97-AF65-F5344CB8AC3E}">
        <p14:creationId xmlns:p14="http://schemas.microsoft.com/office/powerpoint/2010/main" val="508313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BA2B24-1D36-4930-893C-F971DA5020BB}" type="datetimeFigureOut">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85FEF2-B3C0-48AA-94BC-14274394B3DF}" type="slidenum">
              <a:rPr lang="en-US" smtClean="0"/>
              <a:t>‹#›</a:t>
            </a:fld>
            <a:endParaRPr lang="en-US"/>
          </a:p>
        </p:txBody>
      </p:sp>
    </p:spTree>
    <p:extLst>
      <p:ext uri="{BB962C8B-B14F-4D97-AF65-F5344CB8AC3E}">
        <p14:creationId xmlns:p14="http://schemas.microsoft.com/office/powerpoint/2010/main" val="555890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BA2B24-1D36-4930-893C-F971DA5020BB}" type="datetimeFigureOut">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85FEF2-B3C0-48AA-94BC-14274394B3DF}" type="slidenum">
              <a:rPr lang="en-US" smtClean="0"/>
              <a:t>‹#›</a:t>
            </a:fld>
            <a:endParaRPr lang="en-US"/>
          </a:p>
        </p:txBody>
      </p:sp>
    </p:spTree>
    <p:extLst>
      <p:ext uri="{BB962C8B-B14F-4D97-AF65-F5344CB8AC3E}">
        <p14:creationId xmlns:p14="http://schemas.microsoft.com/office/powerpoint/2010/main" val="4208266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A2B24-1D36-4930-893C-F971DA5020BB}"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5FEF2-B3C0-48AA-94BC-14274394B3DF}" type="slidenum">
              <a:rPr lang="en-US" smtClean="0"/>
              <a:t>‹#›</a:t>
            </a:fld>
            <a:endParaRPr lang="en-US"/>
          </a:p>
        </p:txBody>
      </p:sp>
    </p:spTree>
    <p:extLst>
      <p:ext uri="{BB962C8B-B14F-4D97-AF65-F5344CB8AC3E}">
        <p14:creationId xmlns:p14="http://schemas.microsoft.com/office/powerpoint/2010/main" val="1321989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A2B24-1D36-4930-893C-F971DA5020BB}"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5FEF2-B3C0-48AA-94BC-14274394B3DF}" type="slidenum">
              <a:rPr lang="en-US" smtClean="0"/>
              <a:t>‹#›</a:t>
            </a:fld>
            <a:endParaRPr lang="en-US"/>
          </a:p>
        </p:txBody>
      </p:sp>
    </p:spTree>
    <p:extLst>
      <p:ext uri="{BB962C8B-B14F-4D97-AF65-F5344CB8AC3E}">
        <p14:creationId xmlns:p14="http://schemas.microsoft.com/office/powerpoint/2010/main" val="1881260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A2B24-1D36-4930-893C-F971DA5020BB}"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5FEF2-B3C0-48AA-94BC-14274394B3DF}" type="slidenum">
              <a:rPr lang="en-US" smtClean="0"/>
              <a:t>‹#›</a:t>
            </a:fld>
            <a:endParaRPr lang="en-US"/>
          </a:p>
        </p:txBody>
      </p:sp>
    </p:spTree>
    <p:extLst>
      <p:ext uri="{BB962C8B-B14F-4D97-AF65-F5344CB8AC3E}">
        <p14:creationId xmlns:p14="http://schemas.microsoft.com/office/powerpoint/2010/main" val="44911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BA2B24-1D36-4930-893C-F971DA5020BB}"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5FEF2-B3C0-48AA-94BC-14274394B3DF}" type="slidenum">
              <a:rPr lang="en-US" smtClean="0"/>
              <a:t>‹#›</a:t>
            </a:fld>
            <a:endParaRPr lang="en-US"/>
          </a:p>
        </p:txBody>
      </p:sp>
    </p:spTree>
    <p:extLst>
      <p:ext uri="{BB962C8B-B14F-4D97-AF65-F5344CB8AC3E}">
        <p14:creationId xmlns:p14="http://schemas.microsoft.com/office/powerpoint/2010/main" val="19343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BA2B24-1D36-4930-893C-F971DA5020BB}"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5FEF2-B3C0-48AA-94BC-14274394B3DF}" type="slidenum">
              <a:rPr lang="en-US" smtClean="0"/>
              <a:t>‹#›</a:t>
            </a:fld>
            <a:endParaRPr lang="en-US"/>
          </a:p>
        </p:txBody>
      </p:sp>
    </p:spTree>
    <p:extLst>
      <p:ext uri="{BB962C8B-B14F-4D97-AF65-F5344CB8AC3E}">
        <p14:creationId xmlns:p14="http://schemas.microsoft.com/office/powerpoint/2010/main" val="2313297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BA2B24-1D36-4930-893C-F971DA5020BB}" type="datetimeFigureOut">
              <a:rPr lang="en-US" smtClean="0"/>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85FEF2-B3C0-48AA-94BC-14274394B3DF}" type="slidenum">
              <a:rPr lang="en-US" smtClean="0"/>
              <a:t>‹#›</a:t>
            </a:fld>
            <a:endParaRPr lang="en-US"/>
          </a:p>
        </p:txBody>
      </p:sp>
    </p:spTree>
    <p:extLst>
      <p:ext uri="{BB962C8B-B14F-4D97-AF65-F5344CB8AC3E}">
        <p14:creationId xmlns:p14="http://schemas.microsoft.com/office/powerpoint/2010/main" val="3878961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BA2B24-1D36-4930-893C-F971DA5020BB}" type="datetimeFigureOut">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85FEF2-B3C0-48AA-94BC-14274394B3DF}" type="slidenum">
              <a:rPr lang="en-US" smtClean="0"/>
              <a:t>‹#›</a:t>
            </a:fld>
            <a:endParaRPr lang="en-US"/>
          </a:p>
        </p:txBody>
      </p:sp>
    </p:spTree>
    <p:extLst>
      <p:ext uri="{BB962C8B-B14F-4D97-AF65-F5344CB8AC3E}">
        <p14:creationId xmlns:p14="http://schemas.microsoft.com/office/powerpoint/2010/main" val="2622280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A2B24-1D36-4930-893C-F971DA5020BB}" type="datetimeFigureOut">
              <a:rPr lang="en-US" smtClean="0"/>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85FEF2-B3C0-48AA-94BC-14274394B3DF}" type="slidenum">
              <a:rPr lang="en-US" smtClean="0"/>
              <a:t>‹#›</a:t>
            </a:fld>
            <a:endParaRPr lang="en-US"/>
          </a:p>
        </p:txBody>
      </p:sp>
    </p:spTree>
    <p:extLst>
      <p:ext uri="{BB962C8B-B14F-4D97-AF65-F5344CB8AC3E}">
        <p14:creationId xmlns:p14="http://schemas.microsoft.com/office/powerpoint/2010/main" val="1770137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A2B24-1D36-4930-893C-F971DA5020BB}"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5FEF2-B3C0-48AA-94BC-14274394B3DF}" type="slidenum">
              <a:rPr lang="en-US" smtClean="0"/>
              <a:t>‹#›</a:t>
            </a:fld>
            <a:endParaRPr lang="en-US"/>
          </a:p>
        </p:txBody>
      </p:sp>
    </p:spTree>
    <p:extLst>
      <p:ext uri="{BB962C8B-B14F-4D97-AF65-F5344CB8AC3E}">
        <p14:creationId xmlns:p14="http://schemas.microsoft.com/office/powerpoint/2010/main" val="3447788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A2B24-1D36-4930-893C-F971DA5020BB}"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5FEF2-B3C0-48AA-94BC-14274394B3DF}" type="slidenum">
              <a:rPr lang="en-US" smtClean="0"/>
              <a:t>‹#›</a:t>
            </a:fld>
            <a:endParaRPr lang="en-US"/>
          </a:p>
        </p:txBody>
      </p:sp>
    </p:spTree>
    <p:extLst>
      <p:ext uri="{BB962C8B-B14F-4D97-AF65-F5344CB8AC3E}">
        <p14:creationId xmlns:p14="http://schemas.microsoft.com/office/powerpoint/2010/main" val="788918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CBA2B24-1D36-4930-893C-F971DA5020BB}" type="datetimeFigureOut">
              <a:rPr lang="en-US" smtClean="0"/>
              <a:t>6/6/2023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585FEF2-B3C0-48AA-94BC-14274394B3DF}" type="slidenum">
              <a:rPr lang="en-US" smtClean="0"/>
              <a:t>‹#›</a:t>
            </a:fld>
            <a:endParaRPr lang="en-US"/>
          </a:p>
        </p:txBody>
      </p:sp>
    </p:spTree>
    <p:extLst>
      <p:ext uri="{BB962C8B-B14F-4D97-AF65-F5344CB8AC3E}">
        <p14:creationId xmlns:p14="http://schemas.microsoft.com/office/powerpoint/2010/main" val="16679209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D732-E3FF-83F1-59FF-D956B40F1A0C}"/>
              </a:ext>
            </a:extLst>
          </p:cNvPr>
          <p:cNvSpPr>
            <a:spLocks noGrp="1"/>
          </p:cNvSpPr>
          <p:nvPr>
            <p:ph type="ctrTitle"/>
          </p:nvPr>
        </p:nvSpPr>
        <p:spPr>
          <a:xfrm>
            <a:off x="1375983" y="3208153"/>
            <a:ext cx="9440034" cy="1391290"/>
          </a:xfrm>
        </p:spPr>
        <p:txBody>
          <a:bodyPr>
            <a:normAutofit fontScale="90000"/>
          </a:bodyPr>
          <a:lstStyle/>
          <a:p>
            <a:r>
              <a:rPr lang="en-US" sz="6000" dirty="0"/>
              <a:t>Income Range Predictor</a:t>
            </a:r>
            <a:br>
              <a:rPr lang="en-US" sz="6000" dirty="0"/>
            </a:br>
            <a:br>
              <a:rPr lang="en-US" sz="6000" dirty="0"/>
            </a:br>
            <a:r>
              <a:rPr lang="en-US" sz="2800" dirty="0" err="1"/>
              <a:t>Hackstory</a:t>
            </a:r>
            <a:r>
              <a:rPr lang="en-US" sz="2800" dirty="0"/>
              <a:t> June 2023</a:t>
            </a:r>
            <a:br>
              <a:rPr lang="en-US" sz="2800" dirty="0"/>
            </a:br>
            <a:br>
              <a:rPr lang="en-US" sz="2800" dirty="0"/>
            </a:br>
            <a:r>
              <a:rPr lang="en-US" sz="2800" dirty="0"/>
              <a:t>(ML x Social Issues – Problem Statement 1)</a:t>
            </a:r>
            <a:br>
              <a:rPr lang="en-US" sz="2800" dirty="0"/>
            </a:br>
            <a:r>
              <a:rPr lang="en-US" sz="2800" dirty="0"/>
              <a:t>Predicting Income range considering biases</a:t>
            </a:r>
            <a:endParaRPr lang="en-US" sz="6000" dirty="0"/>
          </a:p>
        </p:txBody>
      </p:sp>
      <p:sp>
        <p:nvSpPr>
          <p:cNvPr id="3" name="Subtitle 2">
            <a:extLst>
              <a:ext uri="{FF2B5EF4-FFF2-40B4-BE49-F238E27FC236}">
                <a16:creationId xmlns:a16="http://schemas.microsoft.com/office/drawing/2014/main" id="{9DBAF0B6-67FD-6191-5FBD-F209F464E941}"/>
              </a:ext>
            </a:extLst>
          </p:cNvPr>
          <p:cNvSpPr>
            <a:spLocks noGrp="1"/>
          </p:cNvSpPr>
          <p:nvPr>
            <p:ph type="subTitle" idx="1"/>
          </p:nvPr>
        </p:nvSpPr>
        <p:spPr>
          <a:xfrm>
            <a:off x="1807573" y="5295059"/>
            <a:ext cx="9440034" cy="1049867"/>
          </a:xfrm>
        </p:spPr>
        <p:txBody>
          <a:bodyPr>
            <a:normAutofit/>
          </a:bodyPr>
          <a:lstStyle/>
          <a:p>
            <a:pPr algn="r"/>
            <a:r>
              <a:rPr lang="en-US" sz="2400" b="1" dirty="0"/>
              <a:t>by Team </a:t>
            </a:r>
            <a:r>
              <a:rPr lang="en-US" sz="2400" b="1" dirty="0" err="1"/>
              <a:t>CodeCrux</a:t>
            </a:r>
            <a:endParaRPr lang="en-US" sz="2400" b="1" dirty="0"/>
          </a:p>
        </p:txBody>
      </p:sp>
    </p:spTree>
    <p:extLst>
      <p:ext uri="{BB962C8B-B14F-4D97-AF65-F5344CB8AC3E}">
        <p14:creationId xmlns:p14="http://schemas.microsoft.com/office/powerpoint/2010/main" val="781718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89E2A1F-9F61-5E42-323D-053AFF3FE778}"/>
              </a:ext>
            </a:extLst>
          </p:cNvPr>
          <p:cNvPicPr>
            <a:picLocks noGrp="1" noChangeAspect="1"/>
          </p:cNvPicPr>
          <p:nvPr>
            <p:ph idx="1"/>
          </p:nvPr>
        </p:nvPicPr>
        <p:blipFill>
          <a:blip r:embed="rId2"/>
          <a:stretch>
            <a:fillRect/>
          </a:stretch>
        </p:blipFill>
        <p:spPr>
          <a:xfrm>
            <a:off x="775437" y="785345"/>
            <a:ext cx="10641126" cy="5287309"/>
          </a:xfrm>
        </p:spPr>
      </p:pic>
    </p:spTree>
    <p:extLst>
      <p:ext uri="{BB962C8B-B14F-4D97-AF65-F5344CB8AC3E}">
        <p14:creationId xmlns:p14="http://schemas.microsoft.com/office/powerpoint/2010/main" val="335814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0E67FF-D183-3482-3E82-8FD3D5385BF2}"/>
              </a:ext>
            </a:extLst>
          </p:cNvPr>
          <p:cNvSpPr>
            <a:spLocks noGrp="1"/>
          </p:cNvSpPr>
          <p:nvPr>
            <p:ph type="body" sz="half" idx="2"/>
          </p:nvPr>
        </p:nvSpPr>
        <p:spPr>
          <a:xfrm>
            <a:off x="919900" y="2687855"/>
            <a:ext cx="10352199" cy="1140644"/>
          </a:xfrm>
        </p:spPr>
        <p:txBody>
          <a:bodyPr>
            <a:noAutofit/>
          </a:bodyPr>
          <a:lstStyle/>
          <a:p>
            <a:endParaRPr lang="en-IN" sz="3600" b="1" dirty="0"/>
          </a:p>
          <a:p>
            <a:r>
              <a:rPr lang="en-IN" sz="2400" dirty="0"/>
              <a:t>Done by Sahiti Dharmavaram and Aryan Sethi</a:t>
            </a:r>
            <a:br>
              <a:rPr lang="en-IN" sz="2400" dirty="0"/>
            </a:br>
            <a:r>
              <a:rPr lang="en-IN" sz="2400" dirty="0"/>
              <a:t>(21BCE0710 &amp; 21BCE0704)</a:t>
            </a:r>
          </a:p>
          <a:p>
            <a:endParaRPr lang="en-IN" sz="2400" dirty="0"/>
          </a:p>
          <a:p>
            <a:r>
              <a:rPr lang="en-IN" sz="2400" b="1" dirty="0"/>
              <a:t>Thank you!!</a:t>
            </a:r>
          </a:p>
          <a:p>
            <a:endParaRPr lang="en-IN" sz="2400" dirty="0"/>
          </a:p>
        </p:txBody>
      </p:sp>
    </p:spTree>
    <p:extLst>
      <p:ext uri="{BB962C8B-B14F-4D97-AF65-F5344CB8AC3E}">
        <p14:creationId xmlns:p14="http://schemas.microsoft.com/office/powerpoint/2010/main" val="307079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63404-9213-5BD4-E9BF-F7EDE9D33AED}"/>
              </a:ext>
            </a:extLst>
          </p:cNvPr>
          <p:cNvSpPr>
            <a:spLocks noGrp="1"/>
          </p:cNvSpPr>
          <p:nvPr>
            <p:ph type="title"/>
          </p:nvPr>
        </p:nvSpPr>
        <p:spPr/>
        <p:txBody>
          <a:bodyPr/>
          <a:lstStyle/>
          <a:p>
            <a:r>
              <a:rPr lang="en-US" u="sng" dirty="0"/>
              <a:t>Problem Statement</a:t>
            </a:r>
          </a:p>
        </p:txBody>
      </p:sp>
      <p:sp>
        <p:nvSpPr>
          <p:cNvPr id="3" name="Content Placeholder 2">
            <a:extLst>
              <a:ext uri="{FF2B5EF4-FFF2-40B4-BE49-F238E27FC236}">
                <a16:creationId xmlns:a16="http://schemas.microsoft.com/office/drawing/2014/main" id="{FE04300F-E027-7E77-5729-27EEB2C0C7F4}"/>
              </a:ext>
            </a:extLst>
          </p:cNvPr>
          <p:cNvSpPr>
            <a:spLocks noGrp="1"/>
          </p:cNvSpPr>
          <p:nvPr>
            <p:ph idx="1"/>
          </p:nvPr>
        </p:nvSpPr>
        <p:spPr/>
        <p:txBody>
          <a:bodyPr>
            <a:normAutofit fontScale="92500" lnSpcReduction="10000"/>
          </a:bodyPr>
          <a:lstStyle/>
          <a:p>
            <a:pPr marL="36900" indent="0">
              <a:buNone/>
            </a:pPr>
            <a:r>
              <a:rPr lang="en-US" sz="2400" b="1" u="sng" dirty="0" err="1"/>
              <a:t>Ml</a:t>
            </a:r>
            <a:r>
              <a:rPr lang="en-US" sz="2400" b="1" u="sng" dirty="0"/>
              <a:t> x Social Issues</a:t>
            </a:r>
          </a:p>
          <a:p>
            <a:pPr algn="l" fontAlgn="base"/>
            <a:r>
              <a:rPr lang="en-US" sz="2000" b="0" i="0" dirty="0">
                <a:solidFill>
                  <a:schemeClr val="tx1"/>
                </a:solidFill>
                <a:effectLst/>
                <a:latin typeface="Inter"/>
              </a:rPr>
              <a:t>Design an ML-based Income Range Predictor with Bias-Aware Integration:</a:t>
            </a:r>
          </a:p>
          <a:p>
            <a:pPr algn="l" fontAlgn="base"/>
            <a:r>
              <a:rPr lang="en-US" sz="2000" b="0" i="0" dirty="0">
                <a:solidFill>
                  <a:schemeClr val="tx1"/>
                </a:solidFill>
                <a:effectLst/>
                <a:latin typeface="Inter"/>
              </a:rPr>
              <a:t>Develop a machine learning solution to predict job applicants' income range based on their demographic and professional information. The solution should include a user-friendly interface, either as a website or SDK. Address potential biases to ensure fair and unbiased predictions. Conduct exploratory data analysis to understand the data, identify biases, and analyze variable relationships. Mitigate bias during model training and evaluation.</a:t>
            </a:r>
          </a:p>
          <a:p>
            <a:pPr algn="l" fontAlgn="base"/>
            <a:r>
              <a:rPr lang="en-US" sz="2000" b="0" i="0" dirty="0">
                <a:solidFill>
                  <a:schemeClr val="tx1"/>
                </a:solidFill>
                <a:effectLst/>
                <a:latin typeface="Inter"/>
              </a:rPr>
              <a:t>Dataset info:</a:t>
            </a:r>
            <a:br>
              <a:rPr lang="en-US" sz="2000" b="0" i="0" dirty="0">
                <a:solidFill>
                  <a:schemeClr val="tx1"/>
                </a:solidFill>
                <a:effectLst/>
                <a:latin typeface="Inter"/>
              </a:rPr>
            </a:br>
            <a:r>
              <a:rPr lang="en-US" sz="2000" b="0" i="0" dirty="0">
                <a:solidFill>
                  <a:schemeClr val="tx1"/>
                </a:solidFill>
                <a:effectLst/>
                <a:latin typeface="Inter"/>
              </a:rPr>
              <a:t>This dataset related to income ranges of adults. The uses of this dataset are in cases where companies may need to use an algorithm to classify job applicants into income ranges. In this data set the income column- (&gt;50k or &lt;=50k) are the y-labels for prediction.</a:t>
            </a:r>
            <a:br>
              <a:rPr lang="en-US" sz="2000" b="0" i="0" dirty="0">
                <a:solidFill>
                  <a:schemeClr val="tx1"/>
                </a:solidFill>
                <a:effectLst/>
                <a:latin typeface="Inter"/>
              </a:rPr>
            </a:br>
            <a:r>
              <a:rPr lang="en-US" sz="2000" b="0" i="0" dirty="0">
                <a:solidFill>
                  <a:schemeClr val="tx1"/>
                </a:solidFill>
                <a:effectLst/>
                <a:latin typeface="Inter"/>
              </a:rPr>
              <a:t>(Note that the data is raw and rife with issues- just as it is in real time- try your best to work through it!)</a:t>
            </a:r>
          </a:p>
          <a:p>
            <a:pPr marL="36900" indent="0">
              <a:buNone/>
            </a:pPr>
            <a:endParaRPr lang="en-US" sz="2400" dirty="0"/>
          </a:p>
          <a:p>
            <a:endParaRPr lang="en-US" dirty="0"/>
          </a:p>
        </p:txBody>
      </p:sp>
    </p:spTree>
    <p:extLst>
      <p:ext uri="{BB962C8B-B14F-4D97-AF65-F5344CB8AC3E}">
        <p14:creationId xmlns:p14="http://schemas.microsoft.com/office/powerpoint/2010/main" val="305354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5554-94A1-A965-3953-DD112A1F690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C056852-DCE8-37E6-0682-7FE4FCD55FE9}"/>
              </a:ext>
            </a:extLst>
          </p:cNvPr>
          <p:cNvSpPr>
            <a:spLocks noGrp="1"/>
          </p:cNvSpPr>
          <p:nvPr>
            <p:ph idx="1"/>
          </p:nvPr>
        </p:nvSpPr>
        <p:spPr/>
        <p:txBody>
          <a:bodyPr>
            <a:normAutofit/>
          </a:bodyPr>
          <a:lstStyle/>
          <a:p>
            <a:r>
              <a:rPr lang="en-US" dirty="0"/>
              <a:t>Develop ML solution to predict job applicants' income based on demographic and professional data.</a:t>
            </a:r>
          </a:p>
          <a:p>
            <a:r>
              <a:rPr lang="en-US" dirty="0"/>
              <a:t>Create user-friendly interface (website/SDK).</a:t>
            </a:r>
          </a:p>
          <a:p>
            <a:r>
              <a:rPr lang="en-US" dirty="0"/>
              <a:t>Perform exploratory data analysis and address biases.</a:t>
            </a:r>
          </a:p>
          <a:p>
            <a:r>
              <a:rPr lang="en-US" dirty="0"/>
              <a:t>Mitigate bias during model training and evaluation.</a:t>
            </a:r>
          </a:p>
          <a:p>
            <a:r>
              <a:rPr lang="en-US" dirty="0"/>
              <a:t>Handle raw and problematic data.</a:t>
            </a:r>
          </a:p>
          <a:p>
            <a:r>
              <a:rPr lang="en-US" dirty="0"/>
              <a:t>Improve accuracy of income range predictions.</a:t>
            </a:r>
          </a:p>
          <a:p>
            <a:r>
              <a:rPr lang="en-US" dirty="0"/>
              <a:t>Support companies in classifying job applicants.</a:t>
            </a:r>
          </a:p>
          <a:p>
            <a:r>
              <a:rPr lang="en-US" dirty="0"/>
              <a:t>Enhance transparency and accountability by mitigating biases.</a:t>
            </a:r>
          </a:p>
        </p:txBody>
      </p:sp>
    </p:spTree>
    <p:extLst>
      <p:ext uri="{BB962C8B-B14F-4D97-AF65-F5344CB8AC3E}">
        <p14:creationId xmlns:p14="http://schemas.microsoft.com/office/powerpoint/2010/main" val="4168633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4346-86EF-F91B-8BCF-A903B67B03AC}"/>
              </a:ext>
            </a:extLst>
          </p:cNvPr>
          <p:cNvSpPr>
            <a:spLocks noGrp="1"/>
          </p:cNvSpPr>
          <p:nvPr>
            <p:ph type="title"/>
          </p:nvPr>
        </p:nvSpPr>
        <p:spPr>
          <a:xfrm>
            <a:off x="919119" y="234215"/>
            <a:ext cx="10353762" cy="970450"/>
          </a:xfrm>
        </p:spPr>
        <p:txBody>
          <a:bodyPr/>
          <a:lstStyle/>
          <a:p>
            <a:r>
              <a:rPr lang="en-US" dirty="0"/>
              <a:t>Data cleaning</a:t>
            </a:r>
          </a:p>
        </p:txBody>
      </p:sp>
      <p:pic>
        <p:nvPicPr>
          <p:cNvPr id="4" name="Content Placeholder 4">
            <a:extLst>
              <a:ext uri="{FF2B5EF4-FFF2-40B4-BE49-F238E27FC236}">
                <a16:creationId xmlns:a16="http://schemas.microsoft.com/office/drawing/2014/main" id="{76FA6728-441C-09B2-A73E-639972F67A3A}"/>
              </a:ext>
            </a:extLst>
          </p:cNvPr>
          <p:cNvPicPr>
            <a:picLocks noGrp="1" noChangeAspect="1"/>
          </p:cNvPicPr>
          <p:nvPr>
            <p:ph idx="1"/>
          </p:nvPr>
        </p:nvPicPr>
        <p:blipFill>
          <a:blip r:embed="rId2"/>
          <a:stretch>
            <a:fillRect/>
          </a:stretch>
        </p:blipFill>
        <p:spPr>
          <a:xfrm>
            <a:off x="3792353" y="1529832"/>
            <a:ext cx="4849441" cy="4893019"/>
          </a:xfrm>
        </p:spPr>
      </p:pic>
    </p:spTree>
    <p:extLst>
      <p:ext uri="{BB962C8B-B14F-4D97-AF65-F5344CB8AC3E}">
        <p14:creationId xmlns:p14="http://schemas.microsoft.com/office/powerpoint/2010/main" val="3185818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FC12C-045A-813D-6AAE-995796F8FE52}"/>
              </a:ext>
            </a:extLst>
          </p:cNvPr>
          <p:cNvSpPr>
            <a:spLocks noGrp="1"/>
          </p:cNvSpPr>
          <p:nvPr>
            <p:ph type="title"/>
          </p:nvPr>
        </p:nvSpPr>
        <p:spPr/>
        <p:txBody>
          <a:bodyPr/>
          <a:lstStyle/>
          <a:p>
            <a:r>
              <a:rPr lang="en-US" dirty="0"/>
              <a:t>Encoding data</a:t>
            </a:r>
          </a:p>
        </p:txBody>
      </p:sp>
      <p:pic>
        <p:nvPicPr>
          <p:cNvPr id="4" name="Content Placeholder 3">
            <a:extLst>
              <a:ext uri="{FF2B5EF4-FFF2-40B4-BE49-F238E27FC236}">
                <a16:creationId xmlns:a16="http://schemas.microsoft.com/office/drawing/2014/main" id="{C02FC2D4-4FFE-BF10-33D5-4E83A621E4AF}"/>
              </a:ext>
            </a:extLst>
          </p:cNvPr>
          <p:cNvPicPr>
            <a:picLocks noGrp="1" noChangeAspect="1"/>
          </p:cNvPicPr>
          <p:nvPr>
            <p:ph idx="1"/>
          </p:nvPr>
        </p:nvPicPr>
        <p:blipFill>
          <a:blip r:embed="rId2"/>
          <a:stretch>
            <a:fillRect/>
          </a:stretch>
        </p:blipFill>
        <p:spPr>
          <a:xfrm>
            <a:off x="2290813" y="1878708"/>
            <a:ext cx="7750844" cy="4060293"/>
          </a:xfrm>
          <a:prstGeom prst="rect">
            <a:avLst/>
          </a:prstGeom>
        </p:spPr>
      </p:pic>
    </p:spTree>
    <p:extLst>
      <p:ext uri="{BB962C8B-B14F-4D97-AF65-F5344CB8AC3E}">
        <p14:creationId xmlns:p14="http://schemas.microsoft.com/office/powerpoint/2010/main" val="3882223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E1C410-2C43-19C7-C0DA-683F986A156A}"/>
              </a:ext>
            </a:extLst>
          </p:cNvPr>
          <p:cNvPicPr>
            <a:picLocks noGrp="1" noChangeAspect="1"/>
          </p:cNvPicPr>
          <p:nvPr>
            <p:ph idx="1"/>
          </p:nvPr>
        </p:nvPicPr>
        <p:blipFill rotWithShape="1">
          <a:blip r:embed="rId2"/>
          <a:srcRect r="49081"/>
          <a:stretch/>
        </p:blipFill>
        <p:spPr>
          <a:xfrm>
            <a:off x="242236" y="1251088"/>
            <a:ext cx="5853764" cy="4918705"/>
          </a:xfrm>
        </p:spPr>
      </p:pic>
      <p:pic>
        <p:nvPicPr>
          <p:cNvPr id="6" name="Content Placeholder 4">
            <a:extLst>
              <a:ext uri="{FF2B5EF4-FFF2-40B4-BE49-F238E27FC236}">
                <a16:creationId xmlns:a16="http://schemas.microsoft.com/office/drawing/2014/main" id="{ED8AED96-A107-E1EB-2817-A61EEEC63DB1}"/>
              </a:ext>
            </a:extLst>
          </p:cNvPr>
          <p:cNvPicPr>
            <a:picLocks noChangeAspect="1"/>
          </p:cNvPicPr>
          <p:nvPr/>
        </p:nvPicPr>
        <p:blipFill>
          <a:blip r:embed="rId3"/>
          <a:stretch>
            <a:fillRect/>
          </a:stretch>
        </p:blipFill>
        <p:spPr>
          <a:xfrm>
            <a:off x="7161198" y="257480"/>
            <a:ext cx="4574236" cy="6013576"/>
          </a:xfrm>
          <a:prstGeom prst="rect">
            <a:avLst/>
          </a:prstGeom>
          <a:effectLst>
            <a:outerShdw blurRad="25400" dir="17880000">
              <a:srgbClr val="000000">
                <a:alpha val="46000"/>
              </a:srgbClr>
            </a:outerShdw>
          </a:effectLst>
        </p:spPr>
      </p:pic>
      <p:sp>
        <p:nvSpPr>
          <p:cNvPr id="7" name="TextBox 6">
            <a:extLst>
              <a:ext uri="{FF2B5EF4-FFF2-40B4-BE49-F238E27FC236}">
                <a16:creationId xmlns:a16="http://schemas.microsoft.com/office/drawing/2014/main" id="{52DA0DDD-1DC3-8437-EDEF-7AC7F27EF3E6}"/>
              </a:ext>
            </a:extLst>
          </p:cNvPr>
          <p:cNvSpPr txBox="1"/>
          <p:nvPr/>
        </p:nvSpPr>
        <p:spPr>
          <a:xfrm>
            <a:off x="430730" y="96252"/>
            <a:ext cx="5476775" cy="707886"/>
          </a:xfrm>
          <a:prstGeom prst="rect">
            <a:avLst/>
          </a:prstGeom>
          <a:noFill/>
        </p:spPr>
        <p:txBody>
          <a:bodyPr wrap="square" rtlCol="0">
            <a:spAutoFit/>
          </a:bodyPr>
          <a:lstStyle/>
          <a:p>
            <a:pPr algn="ctr"/>
            <a:r>
              <a:rPr lang="en-US" sz="4000" dirty="0"/>
              <a:t>Bias Analysis</a:t>
            </a:r>
            <a:endParaRPr lang="en-US" dirty="0"/>
          </a:p>
        </p:txBody>
      </p:sp>
    </p:spTree>
    <p:extLst>
      <p:ext uri="{BB962C8B-B14F-4D97-AF65-F5344CB8AC3E}">
        <p14:creationId xmlns:p14="http://schemas.microsoft.com/office/powerpoint/2010/main" val="381354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006B-32BA-28D1-E61E-436B9ADA90A1}"/>
              </a:ext>
            </a:extLst>
          </p:cNvPr>
          <p:cNvSpPr>
            <a:spLocks noGrp="1"/>
          </p:cNvSpPr>
          <p:nvPr>
            <p:ph type="title"/>
          </p:nvPr>
        </p:nvSpPr>
        <p:spPr/>
        <p:txBody>
          <a:bodyPr>
            <a:normAutofit fontScale="90000"/>
          </a:bodyPr>
          <a:lstStyle/>
          <a:p>
            <a:r>
              <a:rPr lang="en-US" dirty="0"/>
              <a:t>Accuracy</a:t>
            </a:r>
            <a:br>
              <a:rPr lang="en-US" dirty="0"/>
            </a:br>
            <a:r>
              <a:rPr lang="en-US" sz="2700" dirty="0"/>
              <a:t>(with gender and racial bias mitigation)</a:t>
            </a:r>
            <a:endParaRPr lang="en-US" dirty="0"/>
          </a:p>
        </p:txBody>
      </p:sp>
      <p:pic>
        <p:nvPicPr>
          <p:cNvPr id="5" name="Content Placeholder 4">
            <a:extLst>
              <a:ext uri="{FF2B5EF4-FFF2-40B4-BE49-F238E27FC236}">
                <a16:creationId xmlns:a16="http://schemas.microsoft.com/office/drawing/2014/main" id="{820CC4D9-338A-FA51-0950-1146690B815B}"/>
              </a:ext>
            </a:extLst>
          </p:cNvPr>
          <p:cNvPicPr>
            <a:picLocks noGrp="1" noChangeAspect="1"/>
          </p:cNvPicPr>
          <p:nvPr>
            <p:ph idx="1"/>
          </p:nvPr>
        </p:nvPicPr>
        <p:blipFill>
          <a:blip r:embed="rId2"/>
          <a:stretch>
            <a:fillRect/>
          </a:stretch>
        </p:blipFill>
        <p:spPr>
          <a:xfrm>
            <a:off x="1010976" y="2250204"/>
            <a:ext cx="10160522" cy="3022755"/>
          </a:xfrm>
        </p:spPr>
      </p:pic>
    </p:spTree>
    <p:extLst>
      <p:ext uri="{BB962C8B-B14F-4D97-AF65-F5344CB8AC3E}">
        <p14:creationId xmlns:p14="http://schemas.microsoft.com/office/powerpoint/2010/main" val="342640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6C7F-138F-325A-C4E0-FC7FA921F47A}"/>
              </a:ext>
            </a:extLst>
          </p:cNvPr>
          <p:cNvSpPr>
            <a:spLocks noGrp="1"/>
          </p:cNvSpPr>
          <p:nvPr>
            <p:ph type="title"/>
          </p:nvPr>
        </p:nvSpPr>
        <p:spPr>
          <a:xfrm>
            <a:off x="914356" y="301591"/>
            <a:ext cx="10353762" cy="970450"/>
          </a:xfrm>
        </p:spPr>
        <p:txBody>
          <a:bodyPr/>
          <a:lstStyle/>
          <a:p>
            <a:r>
              <a:rPr lang="en-US" dirty="0"/>
              <a:t>Final Accuracy (Normalizing final weight)</a:t>
            </a:r>
          </a:p>
        </p:txBody>
      </p:sp>
      <p:pic>
        <p:nvPicPr>
          <p:cNvPr id="5" name="Content Placeholder 4">
            <a:extLst>
              <a:ext uri="{FF2B5EF4-FFF2-40B4-BE49-F238E27FC236}">
                <a16:creationId xmlns:a16="http://schemas.microsoft.com/office/drawing/2014/main" id="{317F3184-58E9-6CC3-F498-B681E7DD6FCD}"/>
              </a:ext>
            </a:extLst>
          </p:cNvPr>
          <p:cNvPicPr>
            <a:picLocks noGrp="1" noChangeAspect="1"/>
          </p:cNvPicPr>
          <p:nvPr>
            <p:ph idx="1"/>
          </p:nvPr>
        </p:nvPicPr>
        <p:blipFill>
          <a:blip r:embed="rId2"/>
          <a:stretch>
            <a:fillRect/>
          </a:stretch>
        </p:blipFill>
        <p:spPr>
          <a:xfrm>
            <a:off x="1160077" y="1606835"/>
            <a:ext cx="9871845" cy="4824446"/>
          </a:xfrm>
        </p:spPr>
      </p:pic>
    </p:spTree>
    <p:extLst>
      <p:ext uri="{BB962C8B-B14F-4D97-AF65-F5344CB8AC3E}">
        <p14:creationId xmlns:p14="http://schemas.microsoft.com/office/powerpoint/2010/main" val="141429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8055-2B1C-62CC-8278-078C67F51C11}"/>
              </a:ext>
            </a:extLst>
          </p:cNvPr>
          <p:cNvSpPr>
            <a:spLocks noGrp="1"/>
          </p:cNvSpPr>
          <p:nvPr>
            <p:ph type="title"/>
          </p:nvPr>
        </p:nvSpPr>
        <p:spPr>
          <a:xfrm>
            <a:off x="913795" y="282341"/>
            <a:ext cx="10353762" cy="970450"/>
          </a:xfrm>
        </p:spPr>
        <p:txBody>
          <a:bodyPr/>
          <a:lstStyle/>
          <a:p>
            <a:r>
              <a:rPr lang="en-US" dirty="0"/>
              <a:t>User interface</a:t>
            </a:r>
          </a:p>
        </p:txBody>
      </p:sp>
      <p:pic>
        <p:nvPicPr>
          <p:cNvPr id="5" name="Content Placeholder 4">
            <a:extLst>
              <a:ext uri="{FF2B5EF4-FFF2-40B4-BE49-F238E27FC236}">
                <a16:creationId xmlns:a16="http://schemas.microsoft.com/office/drawing/2014/main" id="{15B695BD-7EFE-E86C-22B8-138D5ECBA9F6}"/>
              </a:ext>
            </a:extLst>
          </p:cNvPr>
          <p:cNvPicPr>
            <a:picLocks noGrp="1" noChangeAspect="1"/>
          </p:cNvPicPr>
          <p:nvPr>
            <p:ph idx="1"/>
          </p:nvPr>
        </p:nvPicPr>
        <p:blipFill>
          <a:blip r:embed="rId2"/>
          <a:stretch>
            <a:fillRect/>
          </a:stretch>
        </p:blipFill>
        <p:spPr>
          <a:xfrm>
            <a:off x="1405837" y="1252791"/>
            <a:ext cx="9523681" cy="4751920"/>
          </a:xfrm>
        </p:spPr>
      </p:pic>
    </p:spTree>
    <p:extLst>
      <p:ext uri="{BB962C8B-B14F-4D97-AF65-F5344CB8AC3E}">
        <p14:creationId xmlns:p14="http://schemas.microsoft.com/office/powerpoint/2010/main" val="2173744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
  <TotalTime>81</TotalTime>
  <Words>308</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Calisto MT</vt:lpstr>
      <vt:lpstr>Inter</vt:lpstr>
      <vt:lpstr>Wingdings 2</vt:lpstr>
      <vt:lpstr>Slate</vt:lpstr>
      <vt:lpstr>Income Range Predictor  Hackstory June 2023  (ML x Social Issues – Problem Statement 1) Predicting Income range considering biases</vt:lpstr>
      <vt:lpstr>Problem Statement</vt:lpstr>
      <vt:lpstr>Objectives</vt:lpstr>
      <vt:lpstr>Data cleaning</vt:lpstr>
      <vt:lpstr>Encoding data</vt:lpstr>
      <vt:lpstr>PowerPoint Presentation</vt:lpstr>
      <vt:lpstr>Accuracy (with gender and racial bias mitigation)</vt:lpstr>
      <vt:lpstr>Final Accuracy (Normalizing final weight)</vt:lpstr>
      <vt:lpstr>User interface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Range Predictor</dc:title>
  <dc:creator>Aryan Sethi</dc:creator>
  <cp:lastModifiedBy>Sahiti Dharmavaram</cp:lastModifiedBy>
  <cp:revision>2</cp:revision>
  <dcterms:created xsi:type="dcterms:W3CDTF">2023-06-06T09:43:37Z</dcterms:created>
  <dcterms:modified xsi:type="dcterms:W3CDTF">2023-06-06T11:08:12Z</dcterms:modified>
</cp:coreProperties>
</file>