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6" r:id="rId1"/>
  </p:sldMasterIdLst>
  <p:notesMasterIdLst>
    <p:notesMasterId r:id="rId17"/>
  </p:notesMasterIdLst>
  <p:sldIdLst>
    <p:sldId id="256" r:id="rId2"/>
    <p:sldId id="257" r:id="rId3"/>
    <p:sldId id="263" r:id="rId4"/>
    <p:sldId id="265" r:id="rId5"/>
    <p:sldId id="266" r:id="rId6"/>
    <p:sldId id="269" r:id="rId7"/>
    <p:sldId id="268" r:id="rId8"/>
    <p:sldId id="270" r:id="rId9"/>
    <p:sldId id="271" r:id="rId10"/>
    <p:sldId id="276" r:id="rId11"/>
    <p:sldId id="280" r:id="rId12"/>
    <p:sldId id="282" r:id="rId13"/>
    <p:sldId id="283" r:id="rId14"/>
    <p:sldId id="274" r:id="rId15"/>
    <p:sldId id="26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B4E98-0678-2B4C-A0FB-6BE1982AC891}" type="datetimeFigureOut">
              <a:rPr lang="ru-RU" smtClean="0"/>
              <a:t>09.06.17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F15F2-4FED-A749-9174-95D28583B0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109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713C-4B47-D940-A2BF-F3705CFB7422}" type="datetimeFigureOut">
              <a:rPr lang="ru-RU" smtClean="0"/>
              <a:t>09.06.17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36D0-DB64-CA4F-9AEE-8ADA58068DB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713C-4B47-D940-A2BF-F3705CFB7422}" type="datetimeFigureOut">
              <a:rPr lang="ru-RU" smtClean="0"/>
              <a:t>09.06.17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36D0-DB64-CA4F-9AEE-8ADA58068D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713C-4B47-D940-A2BF-F3705CFB7422}" type="datetimeFigureOut">
              <a:rPr lang="ru-RU" smtClean="0"/>
              <a:t>09.06.17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36D0-DB64-CA4F-9AEE-8ADA58068D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713C-4B47-D940-A2BF-F3705CFB7422}" type="datetimeFigureOut">
              <a:rPr lang="ru-RU" smtClean="0"/>
              <a:t>09.06.17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36D0-DB64-CA4F-9AEE-8ADA58068D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713C-4B47-D940-A2BF-F3705CFB7422}" type="datetimeFigureOut">
              <a:rPr lang="ru-RU" smtClean="0"/>
              <a:t>09.06.17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36D0-DB64-CA4F-9AEE-8ADA58068DB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713C-4B47-D940-A2BF-F3705CFB7422}" type="datetimeFigureOut">
              <a:rPr lang="ru-RU" smtClean="0"/>
              <a:t>09.06.17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36D0-DB64-CA4F-9AEE-8ADA58068D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713C-4B47-D940-A2BF-F3705CFB7422}" type="datetimeFigureOut">
              <a:rPr lang="ru-RU" smtClean="0"/>
              <a:t>09.06.17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36D0-DB64-CA4F-9AEE-8ADA58068D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713C-4B47-D940-A2BF-F3705CFB7422}" type="datetimeFigureOut">
              <a:rPr lang="ru-RU" smtClean="0"/>
              <a:t>09.06.17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36D0-DB64-CA4F-9AEE-8ADA58068D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713C-4B47-D940-A2BF-F3705CFB7422}" type="datetimeFigureOut">
              <a:rPr lang="ru-RU" smtClean="0"/>
              <a:t>09.06.17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36D0-DB64-CA4F-9AEE-8ADA58068D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FC713C-4B47-D940-A2BF-F3705CFB7422}" type="datetimeFigureOut">
              <a:rPr lang="ru-RU" smtClean="0"/>
              <a:t>09.06.17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9A36D0-DB64-CA4F-9AEE-8ADA58068D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713C-4B47-D940-A2BF-F3705CFB7422}" type="datetimeFigureOut">
              <a:rPr lang="ru-RU" smtClean="0"/>
              <a:t>09.06.17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36D0-DB64-CA4F-9AEE-8ADA58068D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FC713C-4B47-D940-A2BF-F3705CFB7422}" type="datetimeFigureOut">
              <a:rPr lang="ru-RU" smtClean="0"/>
              <a:t>09.06.17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9A36D0-DB64-CA4F-9AEE-8ADA58068DB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7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314575" y="20288"/>
            <a:ext cx="78295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uk-UA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charset="0"/>
                <a:ea typeface="Times New Roman" charset="0"/>
              </a:rPr>
              <a:t>Міністерство освіти і науки, молоді та спорту України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charset="0"/>
              <a:ea typeface="Times New Roman" charset="0"/>
            </a:endParaRPr>
          </a:p>
          <a:p>
            <a:pPr algn="ctr">
              <a:spcAft>
                <a:spcPts val="0"/>
              </a:spcAft>
            </a:pPr>
            <a:r>
              <a:rPr lang="uk-UA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charset="0"/>
                <a:ea typeface="Times New Roman" charset="0"/>
              </a:rPr>
              <a:t>Дніпропетровський національний університет імені Олеся Гончара </a:t>
            </a:r>
            <a:endParaRPr lang="ru-RU" sz="1600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charset="0"/>
              <a:ea typeface="Times New Roman" charset="0"/>
            </a:endParaRPr>
          </a:p>
          <a:p>
            <a:pPr algn="ctr">
              <a:spcAft>
                <a:spcPts val="0"/>
              </a:spcAft>
            </a:pPr>
            <a:r>
              <a:rPr lang="uk-UA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charset="0"/>
                <a:ea typeface="Times New Roman" charset="0"/>
              </a:rPr>
              <a:t>Факультет прикладної математики</a:t>
            </a:r>
            <a:endParaRPr lang="ru-RU" sz="1100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charset="0"/>
              <a:ea typeface="Times New Roman" charset="0"/>
            </a:endParaRPr>
          </a:p>
          <a:p>
            <a:pPr algn="ctr">
              <a:spcAft>
                <a:spcPts val="0"/>
              </a:spcAft>
            </a:pPr>
            <a:r>
              <a:rPr lang="uk-UA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charset="0"/>
                <a:ea typeface="Times New Roman" charset="0"/>
              </a:rPr>
              <a:t>Кафедра математичного моделювання</a:t>
            </a:r>
            <a:endParaRPr lang="ru-RU" sz="1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00161" y="1849547"/>
            <a:ext cx="9858375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ctr">
              <a:spcAft>
                <a:spcPts val="0"/>
              </a:spcAft>
            </a:pPr>
            <a:r>
              <a:rPr lang="uk-UA" sz="3200" b="1" dirty="0" smtClean="0">
                <a:solidFill>
                  <a:srgbClr val="00000A"/>
                </a:solidFill>
                <a:effectLst/>
                <a:latin typeface="Times New Roman" charset="0"/>
                <a:ea typeface="Times New Roman" charset="0"/>
              </a:rPr>
              <a:t>ДИПЛОМНА РОБОТА </a:t>
            </a:r>
            <a:endParaRPr lang="ru-RU" sz="1200" dirty="0" smtClean="0">
              <a:solidFill>
                <a:srgbClr val="00000A"/>
              </a:solidFill>
              <a:effectLst/>
              <a:latin typeface="Times New Roman" charset="0"/>
              <a:ea typeface="Times New Roman" charset="0"/>
            </a:endParaRPr>
          </a:p>
          <a:p>
            <a:pPr indent="270510" algn="ctr">
              <a:spcAft>
                <a:spcPts val="0"/>
              </a:spcAft>
            </a:pPr>
            <a:r>
              <a:rPr lang="uk-UA" sz="2400" b="1" dirty="0" smtClean="0">
                <a:solidFill>
                  <a:srgbClr val="00000A"/>
                </a:solidFill>
                <a:effectLst/>
                <a:latin typeface="Times New Roman" charset="0"/>
                <a:ea typeface="Times New Roman" charset="0"/>
              </a:rPr>
              <a:t>за першим (бакалаврським) рівнем вищої освіти</a:t>
            </a:r>
            <a:endParaRPr lang="ru-RU" sz="1200" dirty="0" smtClean="0">
              <a:solidFill>
                <a:srgbClr val="00000A"/>
              </a:solidFill>
              <a:effectLst/>
              <a:latin typeface="Times New Roman" charset="0"/>
              <a:ea typeface="Times New Roman" charset="0"/>
            </a:endParaRPr>
          </a:p>
          <a:p>
            <a:pPr indent="270510">
              <a:spcAft>
                <a:spcPts val="0"/>
              </a:spcAft>
            </a:pPr>
            <a:r>
              <a:rPr lang="uk-UA" sz="1600" dirty="0" smtClean="0">
                <a:solidFill>
                  <a:srgbClr val="00000A"/>
                </a:solidFill>
                <a:effectLst/>
                <a:latin typeface="Times New Roman" charset="0"/>
                <a:ea typeface="Times New Roman" charset="0"/>
              </a:rPr>
              <a:t> </a:t>
            </a:r>
            <a:endParaRPr lang="ru-RU" sz="1050" dirty="0" smtClean="0">
              <a:solidFill>
                <a:srgbClr val="00000A"/>
              </a:solidFill>
              <a:effectLst/>
              <a:latin typeface="Times New Roman" charset="0"/>
              <a:ea typeface="Times New Roman" charset="0"/>
            </a:endParaRPr>
          </a:p>
          <a:p>
            <a:pPr indent="270510">
              <a:spcAft>
                <a:spcPts val="0"/>
              </a:spcAft>
            </a:pPr>
            <a:r>
              <a:rPr lang="uk-UA" dirty="0" smtClean="0">
                <a:solidFill>
                  <a:srgbClr val="00000A"/>
                </a:solidFill>
                <a:effectLst/>
                <a:latin typeface="Times New Roman" charset="0"/>
                <a:ea typeface="Times New Roman" charset="0"/>
              </a:rPr>
              <a:t> </a:t>
            </a:r>
            <a:endParaRPr lang="ru-RU" sz="1200" dirty="0" smtClean="0">
              <a:solidFill>
                <a:srgbClr val="00000A"/>
              </a:solidFill>
              <a:effectLst/>
              <a:latin typeface="Times New Roman" charset="0"/>
              <a:ea typeface="Times New Roman" charset="0"/>
            </a:endParaRPr>
          </a:p>
          <a:p>
            <a:pPr indent="270510" algn="ctr">
              <a:spcAft>
                <a:spcPts val="0"/>
              </a:spcAft>
            </a:pPr>
            <a:r>
              <a:rPr lang="uk-UA" sz="2800" dirty="0" smtClean="0">
                <a:solidFill>
                  <a:srgbClr val="00000A"/>
                </a:solidFill>
                <a:effectLst/>
                <a:latin typeface="Times New Roman" charset="0"/>
                <a:ea typeface="Times New Roman" charset="0"/>
              </a:rPr>
              <a:t>Тема:  </a:t>
            </a:r>
            <a:r>
              <a:rPr lang="uk-UA" sz="2800" b="1" dirty="0" smtClean="0">
                <a:solidFill>
                  <a:srgbClr val="00000A"/>
                </a:solidFill>
                <a:effectLst/>
                <a:latin typeface="Times New Roman" charset="0"/>
                <a:ea typeface="Times New Roman" charset="0"/>
              </a:rPr>
              <a:t>«Прогнозування первинної інвалідності в Україні</a:t>
            </a:r>
            <a:r>
              <a:rPr lang="en-US" sz="2800" b="1" dirty="0" smtClean="0">
                <a:solidFill>
                  <a:srgbClr val="00000A"/>
                </a:solidFill>
                <a:latin typeface="Times New Roman" charset="0"/>
                <a:ea typeface="Times New Roman" charset="0"/>
              </a:rPr>
              <a:t> </a:t>
            </a:r>
            <a:r>
              <a:rPr lang="uk-UA" sz="2800" b="1" dirty="0" smtClean="0">
                <a:solidFill>
                  <a:srgbClr val="00000A"/>
                </a:solidFill>
                <a:effectLst/>
                <a:latin typeface="Times New Roman" charset="0"/>
                <a:ea typeface="Times New Roman" charset="0"/>
              </a:rPr>
              <a:t>з використанням методів регресійного аналізу»</a:t>
            </a:r>
            <a:endParaRPr lang="ru-RU" sz="1400" dirty="0">
              <a:solidFill>
                <a:srgbClr val="00000A"/>
              </a:solidFill>
              <a:effectLst/>
              <a:latin typeface="Times New Roman" charset="0"/>
              <a:ea typeface="Times New Roman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502571"/>
              </p:ext>
            </p:extLst>
          </p:nvPr>
        </p:nvGraphicFramePr>
        <p:xfrm>
          <a:off x="3452813" y="4712334"/>
          <a:ext cx="7805736" cy="147643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980809"/>
                <a:gridCol w="5824927"/>
              </a:tblGrid>
              <a:tr h="745490">
                <a:tc>
                  <a:txBody>
                    <a:bodyPr/>
                    <a:lstStyle/>
                    <a:p>
                      <a:pPr indent="270510" algn="r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Виконавець:</a:t>
                      </a:r>
                      <a:endParaRPr lang="ru-RU" sz="1200">
                        <a:solidFill>
                          <a:srgbClr val="00000A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8260" indent="270510" algn="l">
                        <a:spcAft>
                          <a:spcPts val="0"/>
                        </a:spcAft>
                      </a:pPr>
                      <a:r>
                        <a:rPr lang="uk-UA" sz="2000" u="non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студент </a:t>
                      </a:r>
                      <a:r>
                        <a:rPr lang="uk-UA" sz="2000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групи ПМ-13-1</a:t>
                      </a:r>
                      <a:endParaRPr lang="en-US" sz="2000" u="none" dirty="0" smtClean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48260" indent="270510" algn="l">
                        <a:spcAft>
                          <a:spcPts val="0"/>
                        </a:spcAft>
                      </a:pPr>
                      <a:r>
                        <a:rPr lang="uk-UA" sz="2000" b="1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КРИВОНОСОВ ОЛЕКСАНДР ДМИТРОВИЧ</a:t>
                      </a:r>
                      <a:r>
                        <a:rPr lang="uk-UA" sz="2000" u="non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ru-RU" sz="1200" u="none" dirty="0">
                        <a:solidFill>
                          <a:srgbClr val="00000A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730940">
                <a:tc>
                  <a:txBody>
                    <a:bodyPr/>
                    <a:lstStyle/>
                    <a:p>
                      <a:pPr indent="270510" algn="r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Керівник:</a:t>
                      </a:r>
                      <a:endParaRPr lang="ru-RU" sz="1200" dirty="0">
                        <a:solidFill>
                          <a:srgbClr val="00000A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0510">
                        <a:spcAft>
                          <a:spcPts val="0"/>
                        </a:spcAft>
                      </a:pPr>
                      <a:r>
                        <a:rPr lang="uk-UA" sz="2000" b="1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КУЗЬМЕНКО В</a:t>
                      </a:r>
                      <a:r>
                        <a:rPr lang="ru-RU" sz="2000" b="1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АСИЛЬ</a:t>
                      </a:r>
                      <a:r>
                        <a:rPr lang="uk-UA" sz="2000" b="1" baseline="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uk-UA" sz="2000" b="1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ІВАНОВИЧ</a:t>
                      </a:r>
                      <a:endParaRPr lang="ru-RU" sz="1200" b="1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47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13584"/>
          </a:xfrm>
        </p:spPr>
        <p:txBody>
          <a:bodyPr/>
          <a:lstStyle/>
          <a:p>
            <a:pPr algn="ctr"/>
            <a:r>
              <a:rPr lang="uk-UA" dirty="0" smtClean="0"/>
              <a:t>Програмна реалізація</a:t>
            </a:r>
            <a:endParaRPr lang="ru-RU" dirty="0"/>
          </a:p>
        </p:txBody>
      </p:sp>
      <p:pic>
        <p:nvPicPr>
          <p:cNvPr id="4" name="Рисунок 3" descr="Без%20названия/Screenshot%20from%202017-06-09%2005-13-28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48"/>
          <a:stretch/>
        </p:blipFill>
        <p:spPr bwMode="auto">
          <a:xfrm>
            <a:off x="1449546" y="22974"/>
            <a:ext cx="9292909" cy="63114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4440389" y="6305890"/>
            <a:ext cx="3311227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uk-UA" b="1" i="1" dirty="0" smtClean="0">
                <a:solidFill>
                  <a:schemeClr val="bg1"/>
                </a:solidFill>
                <a:latin typeface="Times New Roman" charset="0"/>
                <a:ea typeface="Times New Roman" charset="0"/>
              </a:rPr>
              <a:t>Рис.1. </a:t>
            </a:r>
            <a:r>
              <a:rPr lang="uk-UA" b="1" i="1" dirty="0">
                <a:solidFill>
                  <a:schemeClr val="bg1"/>
                </a:solidFill>
                <a:latin typeface="Times New Roman" charset="0"/>
                <a:ea typeface="Times New Roman" charset="0"/>
              </a:rPr>
              <a:t>Інтерфейс </a:t>
            </a:r>
            <a:r>
              <a:rPr lang="uk-UA" b="1" i="1" dirty="0" smtClean="0">
                <a:solidFill>
                  <a:schemeClr val="bg1"/>
                </a:solidFill>
                <a:latin typeface="Times New Roman" charset="0"/>
                <a:ea typeface="Times New Roman" charset="0"/>
              </a:rPr>
              <a:t>користувача</a:t>
            </a:r>
            <a:endParaRPr lang="ru-RU" sz="1600" b="1" dirty="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1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13584"/>
          </a:xfrm>
        </p:spPr>
        <p:txBody>
          <a:bodyPr/>
          <a:lstStyle/>
          <a:p>
            <a:pPr algn="ctr"/>
            <a:r>
              <a:rPr lang="uk-UA" dirty="0" smtClean="0"/>
              <a:t>Програмна реалізація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440389" y="6305890"/>
            <a:ext cx="331122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uk-UA" b="1" i="1" dirty="0" smtClean="0">
                <a:solidFill>
                  <a:schemeClr val="bg1"/>
                </a:solidFill>
                <a:latin typeface="Times New Roman" charset="0"/>
                <a:ea typeface="Times New Roman" charset="0"/>
              </a:rPr>
              <a:t>Рис.2. </a:t>
            </a:r>
            <a:r>
              <a:rPr lang="uk-UA" b="1" i="1" dirty="0">
                <a:solidFill>
                  <a:schemeClr val="bg1"/>
                </a:solidFill>
                <a:latin typeface="Times New Roman" charset="0"/>
                <a:ea typeface="Times New Roman" charset="0"/>
              </a:rPr>
              <a:t>Інтерфейс </a:t>
            </a:r>
            <a:r>
              <a:rPr lang="uk-UA" b="1" i="1" dirty="0" smtClean="0">
                <a:solidFill>
                  <a:schemeClr val="bg1"/>
                </a:solidFill>
                <a:latin typeface="Times New Roman" charset="0"/>
                <a:ea typeface="Times New Roman" charset="0"/>
              </a:rPr>
              <a:t>користувача</a:t>
            </a:r>
            <a:endParaRPr lang="ru-RU" sz="1600" b="1" dirty="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  <p:pic>
        <p:nvPicPr>
          <p:cNvPr id="6" name="Рисунок 5" descr="Без%20названия/Screenshot%20from%202017-06-09%2005-14-53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1" t="10489" r="13271" b="-14"/>
          <a:stretch/>
        </p:blipFill>
        <p:spPr bwMode="auto">
          <a:xfrm>
            <a:off x="1694021" y="-1"/>
            <a:ext cx="8803958" cy="63734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5874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13584"/>
          </a:xfrm>
        </p:spPr>
        <p:txBody>
          <a:bodyPr/>
          <a:lstStyle/>
          <a:p>
            <a:pPr algn="ctr"/>
            <a:r>
              <a:rPr lang="uk-UA" dirty="0" smtClean="0"/>
              <a:t>Навчання моделі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9062" y="2051149"/>
            <a:ext cx="12072938" cy="849463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>
              <a:lnSpc>
                <a:spcPct val="150000"/>
              </a:lnSpc>
            </a:pPr>
            <a:r>
              <a:rPr lang="uk-UA" sz="2000" b="1" i="1" dirty="0" err="1">
                <a:latin typeface="Times New Roman" charset="0"/>
                <a:ea typeface="Times New Roman" charset="0"/>
                <a:cs typeface="Times New Roman" charset="0"/>
              </a:rPr>
              <a:t>Training</a:t>
            </a:r>
            <a:r>
              <a:rPr lang="uk-UA" sz="2000" b="1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uk-UA" sz="2000" b="1" i="1" dirty="0" err="1"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r>
              <a:rPr lang="uk-UA" sz="2000" dirty="0">
                <a:latin typeface="Times New Roman" charset="0"/>
                <a:ea typeface="Times New Roman" charset="0"/>
                <a:cs typeface="Times New Roman" charset="0"/>
              </a:rPr>
              <a:t>  – встановлює кількість даних, які </a:t>
            </a:r>
            <a:r>
              <a:rPr lang="uk-UA" sz="2000" dirty="0" smtClean="0">
                <a:latin typeface="Times New Roman" charset="0"/>
                <a:ea typeface="Times New Roman" charset="0"/>
                <a:cs typeface="Times New Roman" charset="0"/>
              </a:rPr>
              <a:t>будуть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uk-UA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uk-UA" sz="2000" dirty="0">
                <a:latin typeface="Times New Roman" charset="0"/>
                <a:ea typeface="Times New Roman" charset="0"/>
                <a:cs typeface="Times New Roman" charset="0"/>
              </a:rPr>
              <a:t>використовуватись у моделі навчання (від 50% до 80% усіх даних</a:t>
            </a:r>
            <a:r>
              <a:rPr lang="uk-UA" sz="2000" dirty="0" smtClean="0">
                <a:latin typeface="Times New Roman" charset="0"/>
                <a:ea typeface="Times New Roman" charset="0"/>
                <a:cs typeface="Times New Roman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uk-UA" sz="2000" b="1" i="1" dirty="0" err="1">
                <a:latin typeface="Times New Roman" charset="0"/>
                <a:ea typeface="Times New Roman" charset="0"/>
                <a:cs typeface="Times New Roman" charset="0"/>
              </a:rPr>
              <a:t>Rectangle</a:t>
            </a:r>
            <a:r>
              <a:rPr lang="uk-UA" sz="2000" b="1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uk-UA" sz="2000" b="1" i="1" dirty="0" err="1">
                <a:latin typeface="Times New Roman" charset="0"/>
                <a:ea typeface="Times New Roman" charset="0"/>
                <a:cs typeface="Times New Roman" charset="0"/>
              </a:rPr>
              <a:t>hide</a:t>
            </a:r>
            <a:r>
              <a:rPr lang="uk-UA" sz="2000" b="1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uk-UA" sz="2000" b="1" i="1" dirty="0" err="1">
                <a:latin typeface="Times New Roman" charset="0"/>
                <a:ea typeface="Times New Roman" charset="0"/>
                <a:cs typeface="Times New Roman" charset="0"/>
              </a:rPr>
              <a:t>nodes</a:t>
            </a:r>
            <a:r>
              <a:rPr lang="uk-UA" sz="2000" b="1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uk-UA" sz="2000" b="1" i="1" dirty="0" err="1">
                <a:latin typeface="Times New Roman" charset="0"/>
                <a:ea typeface="Times New Roman" charset="0"/>
                <a:cs typeface="Times New Roman" charset="0"/>
              </a:rPr>
              <a:t>block</a:t>
            </a:r>
            <a:r>
              <a:rPr lang="uk-UA" sz="2000" dirty="0">
                <a:latin typeface="Times New Roman" charset="0"/>
                <a:ea typeface="Times New Roman" charset="0"/>
                <a:cs typeface="Times New Roman" charset="0"/>
              </a:rPr>
              <a:t>  – задання прямокутного масиву прихованих вузлів.</a:t>
            </a:r>
            <a:r>
              <a:rPr lang="ru-RU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ru-RU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r>
              <a:rPr lang="uk-UA" sz="2000" b="1" i="1" dirty="0" err="1">
                <a:latin typeface="Times New Roman" charset="0"/>
                <a:ea typeface="Times New Roman" charset="0"/>
                <a:cs typeface="Times New Roman" charset="0"/>
              </a:rPr>
              <a:t>Hidden</a:t>
            </a:r>
            <a:r>
              <a:rPr lang="uk-UA" sz="2000" b="1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uk-UA" sz="2000" b="1" i="1" dirty="0" err="1">
                <a:latin typeface="Times New Roman" charset="0"/>
                <a:ea typeface="Times New Roman" charset="0"/>
                <a:cs typeface="Times New Roman" charset="0"/>
              </a:rPr>
              <a:t>layers</a:t>
            </a:r>
            <a:r>
              <a:rPr lang="uk-UA" sz="2000" b="1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uk-UA" sz="2000" b="1" i="1" dirty="0" err="1">
                <a:latin typeface="Times New Roman" charset="0"/>
                <a:ea typeface="Times New Roman" charset="0"/>
                <a:cs typeface="Times New Roman" charset="0"/>
              </a:rPr>
              <a:t>number</a:t>
            </a:r>
            <a:r>
              <a:rPr lang="uk-UA" sz="2000" dirty="0">
                <a:latin typeface="Times New Roman" charset="0"/>
                <a:ea typeface="Times New Roman" charset="0"/>
                <a:cs typeface="Times New Roman" charset="0"/>
              </a:rPr>
              <a:t> – кількість прихованих шарів;</a:t>
            </a:r>
            <a:endParaRPr lang="ru-RU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r>
              <a:rPr lang="uk-UA" sz="2000" b="1" i="1" dirty="0" err="1">
                <a:latin typeface="Times New Roman" charset="0"/>
                <a:ea typeface="Times New Roman" charset="0"/>
                <a:cs typeface="Times New Roman" charset="0"/>
              </a:rPr>
              <a:t>Hidden</a:t>
            </a:r>
            <a:r>
              <a:rPr lang="uk-UA" sz="2000" b="1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uk-UA" sz="2000" b="1" i="1" dirty="0" err="1">
                <a:latin typeface="Times New Roman" charset="0"/>
                <a:ea typeface="Times New Roman" charset="0"/>
                <a:cs typeface="Times New Roman" charset="0"/>
              </a:rPr>
              <a:t>layers</a:t>
            </a:r>
            <a:r>
              <a:rPr lang="uk-UA" sz="2000" b="1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uk-UA" sz="2000" b="1" i="1" dirty="0" err="1">
                <a:latin typeface="Times New Roman" charset="0"/>
                <a:ea typeface="Times New Roman" charset="0"/>
                <a:cs typeface="Times New Roman" charset="0"/>
              </a:rPr>
              <a:t>width</a:t>
            </a:r>
            <a:r>
              <a:rPr lang="uk-UA" sz="2000" dirty="0">
                <a:latin typeface="Times New Roman" charset="0"/>
                <a:ea typeface="Times New Roman" charset="0"/>
                <a:cs typeface="Times New Roman" charset="0"/>
              </a:rPr>
              <a:t> – ширина прихованого шару;</a:t>
            </a:r>
            <a:endParaRPr lang="ru-RU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r>
              <a:rPr lang="uk-UA" sz="20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Gamma</a:t>
            </a:r>
            <a:r>
              <a:rPr lang="uk-UA" sz="20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uk-UA" sz="2000" b="1" i="1" dirty="0" err="1">
                <a:latin typeface="Times New Roman" charset="0"/>
                <a:ea typeface="Times New Roman" charset="0"/>
                <a:cs typeface="Times New Roman" charset="0"/>
              </a:rPr>
              <a:t>units</a:t>
            </a:r>
            <a:r>
              <a:rPr lang="uk-UA" sz="2000" b="1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uk-UA" sz="2000" b="1" i="1" dirty="0" err="1">
                <a:latin typeface="Times New Roman" charset="0"/>
                <a:ea typeface="Times New Roman" charset="0"/>
                <a:cs typeface="Times New Roman" charset="0"/>
              </a:rPr>
              <a:t>number</a:t>
            </a:r>
            <a:r>
              <a:rPr lang="uk-UA" sz="2000" dirty="0">
                <a:latin typeface="Times New Roman" charset="0"/>
                <a:ea typeface="Times New Roman" charset="0"/>
                <a:cs typeface="Times New Roman" charset="0"/>
              </a:rPr>
              <a:t> – кількість гамма-блоків</a:t>
            </a:r>
            <a:r>
              <a:rPr lang="uk-UA" sz="2000" dirty="0" smtClean="0">
                <a:latin typeface="Times New Roman" charset="0"/>
                <a:ea typeface="Times New Roman" charset="0"/>
                <a:cs typeface="Times New Roman" charset="0"/>
              </a:rPr>
              <a:t>;</a:t>
            </a:r>
            <a:endParaRPr lang="uk-UA" sz="2000" b="1" i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endParaRPr lang="en-US" sz="2000" b="1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endParaRPr lang="en-US" sz="2000" b="1" i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endParaRPr lang="en-US" sz="2000" b="1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endParaRPr lang="en-US" sz="2000" b="1" i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endParaRPr lang="en-US" sz="2000" b="1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endParaRPr lang="en-US" sz="2000" b="1" i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endParaRPr lang="en-US" sz="2000" b="1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endParaRPr lang="en-US" sz="2000" b="1" i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endParaRPr lang="en-US" sz="2000" b="1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endParaRPr lang="en-US" sz="2000" b="1" i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r>
              <a:rPr lang="uk-UA" sz="20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Trace</a:t>
            </a:r>
            <a:r>
              <a:rPr lang="uk-UA" sz="20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uk-UA" sz="2000" b="1" i="1" dirty="0" err="1">
                <a:latin typeface="Times New Roman" charset="0"/>
                <a:ea typeface="Times New Roman" charset="0"/>
                <a:cs typeface="Times New Roman" charset="0"/>
              </a:rPr>
              <a:t>size</a:t>
            </a:r>
            <a:r>
              <a:rPr lang="uk-UA" sz="2000" dirty="0">
                <a:latin typeface="Times New Roman" charset="0"/>
                <a:ea typeface="Times New Roman" charset="0"/>
                <a:cs typeface="Times New Roman" charset="0"/>
              </a:rPr>
              <a:t> – кількість останніх видимих елементів ряду;</a:t>
            </a:r>
            <a:endParaRPr lang="ru-RU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r>
              <a:rPr lang="uk-UA" sz="2000" b="1" i="1" dirty="0" err="1">
                <a:latin typeface="Times New Roman" charset="0"/>
                <a:ea typeface="Times New Roman" charset="0"/>
                <a:cs typeface="Times New Roman" charset="0"/>
              </a:rPr>
              <a:t>Eps</a:t>
            </a:r>
            <a:r>
              <a:rPr lang="uk-UA" sz="2000" dirty="0">
                <a:latin typeface="Times New Roman" charset="0"/>
                <a:ea typeface="Times New Roman" charset="0"/>
                <a:cs typeface="Times New Roman" charset="0"/>
              </a:rPr>
              <a:t> – параметр установки алгоритму;</a:t>
            </a:r>
            <a:endParaRPr lang="ru-RU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r>
              <a:rPr lang="uk-UA" sz="2000" b="1" i="1" dirty="0" err="1">
                <a:latin typeface="Times New Roman" charset="0"/>
                <a:ea typeface="Times New Roman" charset="0"/>
                <a:cs typeface="Times New Roman" charset="0"/>
              </a:rPr>
              <a:t>Batch</a:t>
            </a:r>
            <a:r>
              <a:rPr lang="uk-UA" sz="2000" b="1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uk-UA" sz="2000" b="1" i="1" dirty="0" err="1">
                <a:latin typeface="Times New Roman" charset="0"/>
                <a:ea typeface="Times New Roman" charset="0"/>
                <a:cs typeface="Times New Roman" charset="0"/>
              </a:rPr>
              <a:t>size</a:t>
            </a:r>
            <a:r>
              <a:rPr lang="uk-UA" sz="2000" dirty="0">
                <a:latin typeface="Times New Roman" charset="0"/>
                <a:ea typeface="Times New Roman" charset="0"/>
                <a:cs typeface="Times New Roman" charset="0"/>
              </a:rPr>
              <a:t> –  кількість елементів у навчальній ітерації;</a:t>
            </a:r>
            <a:endParaRPr lang="ru-RU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r>
              <a:rPr lang="uk-UA" sz="2000" b="1" i="1" dirty="0" err="1">
                <a:latin typeface="Times New Roman" charset="0"/>
                <a:ea typeface="Times New Roman" charset="0"/>
                <a:cs typeface="Times New Roman" charset="0"/>
              </a:rPr>
              <a:t>Random</a:t>
            </a:r>
            <a:r>
              <a:rPr lang="uk-UA" sz="2000" b="1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uk-UA" sz="2000" b="1" i="1" dirty="0" err="1">
                <a:latin typeface="Times New Roman" charset="0"/>
                <a:ea typeface="Times New Roman" charset="0"/>
                <a:cs typeface="Times New Roman" charset="0"/>
              </a:rPr>
              <a:t>patterns</a:t>
            </a:r>
            <a:r>
              <a:rPr lang="uk-UA" sz="2000" dirty="0">
                <a:latin typeface="Times New Roman" charset="0"/>
                <a:ea typeface="Times New Roman" charset="0"/>
                <a:cs typeface="Times New Roman" charset="0"/>
              </a:rPr>
              <a:t> – випадковим чином обираються елементи для навчання;</a:t>
            </a:r>
            <a:endParaRPr lang="ru-RU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r>
              <a:rPr lang="uk-UA" sz="2000" b="1" i="1" dirty="0" err="1">
                <a:latin typeface="Times New Roman" charset="0"/>
                <a:ea typeface="Times New Roman" charset="0"/>
                <a:cs typeface="Times New Roman" charset="0"/>
              </a:rPr>
              <a:t>Max</a:t>
            </a:r>
            <a:r>
              <a:rPr lang="uk-UA" sz="2000" b="1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uk-UA" sz="2000" b="1" i="1" dirty="0" err="1">
                <a:latin typeface="Times New Roman" charset="0"/>
                <a:ea typeface="Times New Roman" charset="0"/>
                <a:cs typeface="Times New Roman" charset="0"/>
              </a:rPr>
              <a:t>epoch</a:t>
            </a:r>
            <a:r>
              <a:rPr lang="uk-UA" sz="2000" dirty="0">
                <a:latin typeface="Times New Roman" charset="0"/>
                <a:ea typeface="Times New Roman" charset="0"/>
                <a:cs typeface="Times New Roman" charset="0"/>
              </a:rPr>
              <a:t> – максимальна кількість епох;</a:t>
            </a:r>
            <a:endParaRPr lang="ru-RU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ru-RU" sz="2400" dirty="0"/>
          </a:p>
          <a:p>
            <a:pPr indent="270510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 smtClean="0">
                <a:effectLst/>
              </a:rPr>
              <a:t> </a:t>
            </a:r>
            <a:endParaRPr lang="uk-UA" sz="2400" dirty="0" smtClean="0">
              <a:solidFill>
                <a:srgbClr val="00000A"/>
              </a:solidFill>
              <a:effectLst/>
              <a:latin typeface="Times New Roman" charset="0"/>
              <a:ea typeface="Calibri" charset="0"/>
            </a:endParaRPr>
          </a:p>
          <a:p>
            <a:pPr indent="270510" algn="just">
              <a:lnSpc>
                <a:spcPct val="150000"/>
              </a:lnSpc>
              <a:spcAft>
                <a:spcPts val="0"/>
              </a:spcAft>
            </a:pPr>
            <a:endParaRPr lang="uk-UA" sz="2400" dirty="0" smtClean="0">
              <a:solidFill>
                <a:srgbClr val="00000A"/>
              </a:solidFill>
              <a:effectLst/>
              <a:latin typeface="Times New Roman" charset="0"/>
              <a:ea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07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13584"/>
          </a:xfrm>
        </p:spPr>
        <p:txBody>
          <a:bodyPr/>
          <a:lstStyle/>
          <a:p>
            <a:pPr algn="ctr"/>
            <a:r>
              <a:rPr lang="uk-UA" dirty="0" smtClean="0"/>
              <a:t>Програмна реалізація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116391" y="6305890"/>
            <a:ext cx="395922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uk-UA" b="1" i="1" dirty="0" smtClean="0">
                <a:solidFill>
                  <a:schemeClr val="bg1"/>
                </a:solidFill>
                <a:latin typeface="Times New Roman" charset="0"/>
                <a:ea typeface="Times New Roman" charset="0"/>
              </a:rPr>
              <a:t>Рис.3. </a:t>
            </a:r>
            <a:r>
              <a:rPr lang="uk-UA" b="1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Результат роботи програми</a:t>
            </a:r>
            <a:r>
              <a:rPr lang="ru-RU" dirty="0"/>
              <a:t> </a:t>
            </a:r>
            <a:endParaRPr lang="ru-RU" sz="1600" b="1" dirty="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4"/>
          <a:stretch/>
        </p:blipFill>
        <p:spPr>
          <a:xfrm>
            <a:off x="1517641" y="72292"/>
            <a:ext cx="9156718" cy="62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13584"/>
          </a:xfrm>
        </p:spPr>
        <p:txBody>
          <a:bodyPr/>
          <a:lstStyle/>
          <a:p>
            <a:pPr algn="ctr"/>
            <a:r>
              <a:rPr lang="uk-UA" dirty="0" smtClean="0"/>
              <a:t>Висновки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1729725"/>
            <a:ext cx="10058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sz="2400" b="1" dirty="0">
                <a:latin typeface="Times New Roman" charset="0"/>
                <a:ea typeface="Times New Roman" charset="0"/>
                <a:cs typeface="Times New Roman" charset="0"/>
              </a:rPr>
              <a:t>У процесі роботи </a:t>
            </a:r>
            <a:r>
              <a:rPr lang="uk-UA" sz="2400" b="1" dirty="0" smtClean="0">
                <a:latin typeface="Times New Roman" charset="0"/>
                <a:ea typeface="Times New Roman" charset="0"/>
                <a:cs typeface="Times New Roman" charset="0"/>
              </a:rPr>
              <a:t>реалізовані:</a:t>
            </a:r>
          </a:p>
          <a:p>
            <a:pPr marL="342900" indent="-342900" algn="just">
              <a:lnSpc>
                <a:spcPct val="150000"/>
              </a:lnSpc>
              <a:buFont typeface="Wingdings" charset="2"/>
              <a:buChar char="ü"/>
            </a:pP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багатошаровий </a:t>
            </a:r>
            <a:r>
              <a:rPr lang="uk-UA" sz="2400" dirty="0">
                <a:latin typeface="Times New Roman" charset="0"/>
                <a:ea typeface="Times New Roman" charset="0"/>
                <a:cs typeface="Times New Roman" charset="0"/>
              </a:rPr>
              <a:t>перцептрон для апроксимації функцій, гамма-згортки рядів; </a:t>
            </a:r>
            <a:endParaRPr lang="uk-UA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 algn="just">
              <a:lnSpc>
                <a:spcPct val="150000"/>
              </a:lnSpc>
              <a:buFont typeface="Wingdings" charset="2"/>
              <a:buChar char="ü"/>
            </a:pP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була </a:t>
            </a:r>
            <a:r>
              <a:rPr lang="uk-UA" sz="2400" dirty="0">
                <a:latin typeface="Times New Roman" charset="0"/>
                <a:ea typeface="Times New Roman" charset="0"/>
                <a:cs typeface="Times New Roman" charset="0"/>
              </a:rPr>
              <a:t>створена </a:t>
            </a: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програма </a:t>
            </a:r>
            <a:r>
              <a:rPr lang="uk-UA" sz="2400" dirty="0">
                <a:latin typeface="Times New Roman" charset="0"/>
                <a:ea typeface="Times New Roman" charset="0"/>
                <a:cs typeface="Times New Roman" charset="0"/>
              </a:rPr>
              <a:t>для прогнозування і дослідження якості прогнозування часових рядів, </a:t>
            </a:r>
            <a:endParaRPr lang="uk-UA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 algn="just">
              <a:lnSpc>
                <a:spcPct val="150000"/>
              </a:lnSpc>
              <a:buFont typeface="Wingdings" charset="2"/>
              <a:buChar char="ü"/>
            </a:pP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вивчені </a:t>
            </a:r>
            <a:r>
              <a:rPr lang="uk-UA" sz="2400" dirty="0">
                <a:latin typeface="Times New Roman" charset="0"/>
                <a:ea typeface="Times New Roman" charset="0"/>
                <a:cs typeface="Times New Roman" charset="0"/>
              </a:rPr>
              <a:t>моделі і методи розв’язування задач прогнозування часових рядів; </a:t>
            </a:r>
            <a:endParaRPr lang="uk-UA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 algn="just">
              <a:lnSpc>
                <a:spcPct val="150000"/>
              </a:lnSpc>
              <a:buFont typeface="Wingdings" charset="2"/>
              <a:buChar char="ü"/>
            </a:pP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програма </a:t>
            </a:r>
            <a:r>
              <a:rPr lang="uk-UA" sz="2400" dirty="0">
                <a:latin typeface="Times New Roman" charset="0"/>
                <a:ea typeface="Times New Roman" charset="0"/>
                <a:cs typeface="Times New Roman" charset="0"/>
              </a:rPr>
              <a:t>випробувана на даних первинної інвалідності в </a:t>
            </a: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Україні.</a:t>
            </a:r>
            <a:endParaRPr lang="uk-UA" sz="2400" dirty="0" smtClean="0">
              <a:solidFill>
                <a:srgbClr val="00000A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20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2992" y="1459040"/>
            <a:ext cx="10058400" cy="3566160"/>
          </a:xfrm>
        </p:spPr>
        <p:txBody>
          <a:bodyPr anchor="ctr">
            <a:normAutofit/>
          </a:bodyPr>
          <a:lstStyle/>
          <a:p>
            <a:pPr algn="ctr"/>
            <a:r>
              <a:rPr lang="ru-RU" sz="7200" b="1" dirty="0" smtClean="0">
                <a:latin typeface="Times New Roman" charset="0"/>
                <a:ea typeface="Times New Roman" charset="0"/>
                <a:cs typeface="Times New Roman" charset="0"/>
              </a:rPr>
              <a:t>ДЯКУЮ ЗА УВАГУ</a:t>
            </a:r>
            <a:endParaRPr lang="ru-RU" sz="7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27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13584"/>
          </a:xfrm>
        </p:spPr>
        <p:txBody>
          <a:bodyPr/>
          <a:lstStyle/>
          <a:p>
            <a:pPr algn="ctr"/>
            <a:r>
              <a:rPr lang="uk-UA" dirty="0" smtClean="0"/>
              <a:t>Мета роботи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97280" y="2301226"/>
            <a:ext cx="10058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just">
              <a:lnSpc>
                <a:spcPct val="150000"/>
              </a:lnSpc>
              <a:spcAft>
                <a:spcPts val="0"/>
              </a:spcAft>
            </a:pPr>
            <a:r>
              <a:rPr lang="uk-UA" sz="2400" b="1" i="1" dirty="0" smtClean="0">
                <a:solidFill>
                  <a:srgbClr val="00000A"/>
                </a:solidFill>
                <a:effectLst/>
                <a:latin typeface="Times New Roman" charset="0"/>
                <a:ea typeface="Calibri" charset="0"/>
              </a:rPr>
              <a:t>Об’єктом дослідження</a:t>
            </a:r>
            <a:r>
              <a:rPr lang="uk-UA" sz="2400" dirty="0" smtClean="0">
                <a:solidFill>
                  <a:srgbClr val="00000A"/>
                </a:solidFill>
                <a:effectLst/>
                <a:latin typeface="Times New Roman" charset="0"/>
                <a:ea typeface="Calibri" charset="0"/>
              </a:rPr>
              <a:t> є задача прогнозування часових рядів.</a:t>
            </a:r>
          </a:p>
          <a:p>
            <a:pPr indent="270510" algn="just">
              <a:lnSpc>
                <a:spcPct val="150000"/>
              </a:lnSpc>
              <a:spcAft>
                <a:spcPts val="0"/>
              </a:spcAft>
            </a:pPr>
            <a:endParaRPr lang="ru-RU" sz="2400" dirty="0" smtClean="0">
              <a:solidFill>
                <a:srgbClr val="00000A"/>
              </a:solidFill>
              <a:effectLst/>
              <a:latin typeface="Times New Roman" charset="0"/>
              <a:ea typeface="Calibri" charset="0"/>
            </a:endParaRPr>
          </a:p>
          <a:p>
            <a:pPr indent="270510" algn="just">
              <a:lnSpc>
                <a:spcPct val="150000"/>
              </a:lnSpc>
              <a:spcAft>
                <a:spcPts val="0"/>
              </a:spcAft>
            </a:pPr>
            <a:r>
              <a:rPr lang="uk-UA" sz="2400" b="1" i="1" dirty="0" smtClean="0">
                <a:solidFill>
                  <a:srgbClr val="00000A"/>
                </a:solidFill>
                <a:effectLst/>
                <a:latin typeface="Times New Roman" charset="0"/>
                <a:ea typeface="Times New Roman" charset="0"/>
              </a:rPr>
              <a:t>Мета роботи:</a:t>
            </a:r>
            <a:r>
              <a:rPr lang="uk-UA" sz="2400" dirty="0" smtClean="0">
                <a:solidFill>
                  <a:srgbClr val="00000A"/>
                </a:solidFill>
                <a:effectLst/>
                <a:latin typeface="Times New Roman" charset="0"/>
                <a:ea typeface="Times New Roman" charset="0"/>
              </a:rPr>
              <a:t> </a:t>
            </a:r>
            <a:r>
              <a:rPr lang="uk-UA" sz="2400" dirty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розробка алгоритму розв’язання задачі прогнозування часових рядів на основі штучної нейронної мережі для прогнозування первинної інвалідності. </a:t>
            </a:r>
            <a:endParaRPr lang="ru-RU" sz="2000" dirty="0">
              <a:solidFill>
                <a:srgbClr val="00000A"/>
              </a:solidFill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13584"/>
          </a:xfrm>
        </p:spPr>
        <p:txBody>
          <a:bodyPr/>
          <a:lstStyle/>
          <a:p>
            <a:pPr algn="ctr"/>
            <a:r>
              <a:rPr lang="uk-UA" dirty="0" smtClean="0"/>
              <a:t>Вступ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97280" y="1772588"/>
            <a:ext cx="10058400" cy="4376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just">
              <a:lnSpc>
                <a:spcPct val="150000"/>
              </a:lnSpc>
              <a:spcAft>
                <a:spcPts val="0"/>
              </a:spcAft>
            </a:pP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Для вивчення властивостей складних систем широко використовується підхід, заснований на аналізі сигналів, вироблених системою. Це дуже актуально в тих випадках, коли математично описати досліджуваний процес неможливо</a:t>
            </a: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indent="270510" algn="just">
              <a:lnSpc>
                <a:spcPct val="150000"/>
              </a:lnSpc>
            </a:pPr>
            <a:endParaRPr lang="uk-UA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indent="270510" algn="just">
              <a:lnSpc>
                <a:spcPct val="150000"/>
              </a:lnSpc>
            </a:pPr>
            <a:r>
              <a:rPr lang="uk-UA" sz="2400" i="1" dirty="0" smtClean="0">
                <a:effectLst/>
                <a:latin typeface="Times New Roman" charset="0"/>
                <a:ea typeface="Times New Roman" charset="0"/>
                <a:cs typeface="Times New Roman" charset="0"/>
              </a:rPr>
              <a:t>Наприклад, в медицині — кардіограми, в сейсмології — коливання земної кори, в метеорології — дані метеоспостережень.</a:t>
            </a:r>
            <a:endParaRPr lang="ru-RU" sz="2400" i="1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indent="270510" algn="just">
              <a:lnSpc>
                <a:spcPct val="150000"/>
              </a:lnSpc>
              <a:spcAft>
                <a:spcPts val="0"/>
              </a:spcAft>
            </a:pPr>
            <a:endParaRPr lang="ru-RU" sz="2000" dirty="0">
              <a:solidFill>
                <a:srgbClr val="00000A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4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13584"/>
          </a:xfrm>
        </p:spPr>
        <p:txBody>
          <a:bodyPr/>
          <a:lstStyle/>
          <a:p>
            <a:pPr algn="ctr"/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таке</a:t>
            </a:r>
            <a:r>
              <a:rPr lang="ru-RU" dirty="0" smtClean="0"/>
              <a:t> </a:t>
            </a:r>
            <a:r>
              <a:rPr lang="ru-RU" dirty="0" err="1" smtClean="0"/>
              <a:t>часовий</a:t>
            </a:r>
            <a:r>
              <a:rPr lang="ru-RU" dirty="0" smtClean="0"/>
              <a:t> ряд?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97280" y="2092368"/>
            <a:ext cx="10058400" cy="1307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just">
              <a:lnSpc>
                <a:spcPct val="150000"/>
              </a:lnSpc>
              <a:spcAft>
                <a:spcPts val="0"/>
              </a:spcAft>
            </a:pPr>
            <a:r>
              <a:rPr lang="uk-UA" sz="2800" b="1" i="1" dirty="0">
                <a:latin typeface="Times New Roman" charset="0"/>
                <a:ea typeface="Times New Roman" charset="0"/>
                <a:cs typeface="Times New Roman" charset="0"/>
              </a:rPr>
              <a:t>Часовий ряд</a:t>
            </a:r>
            <a:r>
              <a:rPr lang="uk-UA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uk-UA" sz="2800" dirty="0">
                <a:latin typeface="Times New Roman" charset="0"/>
                <a:ea typeface="Times New Roman" charset="0"/>
                <a:cs typeface="Times New Roman" charset="0"/>
              </a:rPr>
              <a:t>- ряд значень будь-яких параметрів досліджуваного процесу за рівні проміжки часу.</a:t>
            </a:r>
            <a:r>
              <a:rPr lang="ru-RU" sz="2800" dirty="0" smtClean="0"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ru-RU" sz="2400" dirty="0">
              <a:solidFill>
                <a:srgbClr val="00000A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74" y="3992085"/>
            <a:ext cx="4643755" cy="201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4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13584"/>
          </a:xfrm>
        </p:spPr>
        <p:txBody>
          <a:bodyPr/>
          <a:lstStyle/>
          <a:p>
            <a:pPr algn="ctr"/>
            <a:r>
              <a:rPr lang="uk-UA" dirty="0" smtClean="0"/>
              <a:t>Задача прогнозування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43450" y="2328253"/>
            <a:ext cx="64122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just">
              <a:lnSpc>
                <a:spcPct val="150000"/>
              </a:lnSpc>
              <a:spcAft>
                <a:spcPts val="0"/>
              </a:spcAft>
            </a:pPr>
            <a:r>
              <a:rPr lang="uk-UA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Задача </a:t>
            </a:r>
            <a:r>
              <a:rPr lang="uk-UA" sz="2400" b="1" i="1" dirty="0">
                <a:latin typeface="Times New Roman" charset="0"/>
                <a:ea typeface="Times New Roman" charset="0"/>
                <a:cs typeface="Times New Roman" charset="0"/>
              </a:rPr>
              <a:t>прогнозу</a:t>
            </a:r>
            <a:r>
              <a:rPr lang="uk-UA" sz="24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uk-UA" sz="2400" dirty="0">
                <a:latin typeface="Times New Roman" charset="0"/>
                <a:ea typeface="Times New Roman" charset="0"/>
                <a:cs typeface="Times New Roman" charset="0"/>
              </a:rPr>
              <a:t>має на меті за даними спостережень </a:t>
            </a:r>
            <a:r>
              <a:rPr lang="uk-UA" sz="2400" i="1" dirty="0">
                <a:latin typeface="Times New Roman" charset="0"/>
                <a:ea typeface="Times New Roman" charset="0"/>
                <a:cs typeface="Times New Roman" charset="0"/>
              </a:rPr>
              <a:t>передбачити майбутні значення </a:t>
            </a:r>
            <a:r>
              <a:rPr lang="uk-UA" sz="2400" dirty="0">
                <a:latin typeface="Times New Roman" charset="0"/>
                <a:ea typeface="Times New Roman" charset="0"/>
                <a:cs typeface="Times New Roman" charset="0"/>
              </a:rPr>
              <a:t>вимірюваних характеристик досліджуваного об'єкта, тобто побудувати прогноз на певний відрізок часу вперед.</a:t>
            </a:r>
            <a:r>
              <a:rPr lang="ru-RU" sz="2400" dirty="0" smtClean="0"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ru-RU" sz="2000" dirty="0">
              <a:solidFill>
                <a:srgbClr val="00000A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743" y="2643799"/>
            <a:ext cx="2561004" cy="254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9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00076"/>
            <a:ext cx="10058400" cy="1171574"/>
          </a:xfrm>
        </p:spPr>
        <p:txBody>
          <a:bodyPr anchor="t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uk-UA" dirty="0" smtClean="0"/>
              <a:t>Постановка задачі</a:t>
            </a:r>
            <a:br>
              <a:rPr lang="uk-UA" dirty="0" smtClean="0"/>
            </a:br>
            <a:endParaRPr lang="ru-RU" sz="27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097279" y="1975995"/>
                <a:ext cx="10058401" cy="500342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uk-UA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  </a:t>
                </a:r>
                <a:r>
                  <a:rPr lang="uk-UA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uk-UA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Мають </a:t>
                </a:r>
                <a:r>
                  <a:rPr lang="uk-UA" sz="2400" dirty="0">
                    <a:latin typeface="Times New Roman" charset="0"/>
                    <a:ea typeface="Times New Roman" charset="0"/>
                    <a:cs typeface="Times New Roman" charset="0"/>
                  </a:rPr>
                  <a:t>місце дані моніторингу первинної інвалідності в Україні за 24 роки (1992-2015).</a:t>
                </a:r>
                <a:r>
                  <a:rPr lang="uk-UA" sz="2400" b="1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uk-UA" sz="2400" dirty="0">
                    <a:latin typeface="Times New Roman" charset="0"/>
                    <a:ea typeface="Times New Roman" charset="0"/>
                    <a:cs typeface="Times New Roman" charset="0"/>
                  </a:rPr>
                  <a:t>Для кожної адміністративної території, хвороби та типу населення дані представляють собою часовий ряд </a:t>
                </a:r>
                <a:r>
                  <a:rPr lang="uk-UA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вигляду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sz="2400" b="1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b="1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uk-UA" sz="2400" b="1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uk-UA" sz="2400" b="1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𝒕</m:t>
                            </m:r>
                          </m:sub>
                        </m:sSub>
                        <m:r>
                          <m:rPr>
                            <m:lit/>
                            <m:nor/>
                          </m:rPr>
                          <a:rPr lang="uk-UA" sz="2400" b="1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;</m:t>
                        </m:r>
                        <m:r>
                          <a:rPr lang="uk-UA" sz="2400" b="1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𝒕</m:t>
                        </m:r>
                        <m:r>
                          <a:rPr lang="uk-UA" sz="2400" b="1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=</m:t>
                        </m:r>
                        <m:bar>
                          <m:barPr>
                            <m:pos m:val="top"/>
                            <m:ctrlPr>
                              <a:rPr lang="ru-RU" sz="2400" b="1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barPr>
                          <m:e>
                            <m:r>
                              <a:rPr lang="uk-UA" sz="2400" b="1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𝟏</m:t>
                            </m:r>
                            <m:r>
                              <a:rPr lang="uk-UA" sz="2400" b="1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,</m:t>
                            </m:r>
                            <m:r>
                              <a:rPr lang="uk-UA" sz="2400" b="1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𝒏</m:t>
                            </m:r>
                          </m:e>
                        </m:bar>
                      </m:e>
                    </m:d>
                  </m:oMath>
                </a14:m>
                <a:r>
                  <a:rPr lang="uk-UA" sz="2400" b="1" dirty="0">
                    <a:latin typeface="Times New Roman" charset="0"/>
                    <a:ea typeface="Times New Roman" charset="0"/>
                    <a:cs typeface="Times New Roman" charset="0"/>
                  </a:rPr>
                  <a:t>,</a:t>
                </a:r>
                <a:endParaRPr lang="ru-RU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uk-UA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  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uk-UA" sz="2400" b="1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𝒙</m:t>
                        </m:r>
                      </m:e>
                      <m:sub>
                        <m:r>
                          <a:rPr lang="uk-UA" sz="2400" b="1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uk-UA" sz="2400" dirty="0">
                    <a:latin typeface="Times New Roman" charset="0"/>
                    <a:ea typeface="Times New Roman" charset="0"/>
                    <a:cs typeface="Times New Roman" charset="0"/>
                  </a:rPr>
                  <a:t>- значення первинної інвалідності на 10000 населення внаслідок хвороби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𝑥</m:t>
                    </m:r>
                  </m:oMath>
                </a14:m>
                <a:r>
                  <a:rPr lang="uk-UA" sz="2400" dirty="0">
                    <a:latin typeface="Times New Roman" charset="0"/>
                    <a:ea typeface="Times New Roman" charset="0"/>
                    <a:cs typeface="Times New Roman" charset="0"/>
                  </a:rPr>
                  <a:t>, зафіксоване у </a:t>
                </a:r>
                <a:r>
                  <a:rPr lang="uk-UA" sz="2400" b="1" dirty="0" err="1">
                    <a:latin typeface="Times New Roman" charset="0"/>
                    <a:ea typeface="Times New Roman" charset="0"/>
                    <a:cs typeface="Times New Roman" charset="0"/>
                  </a:rPr>
                  <a:t>t</a:t>
                </a:r>
                <a:r>
                  <a:rPr lang="uk-UA" sz="2400" b="1" dirty="0">
                    <a:latin typeface="Times New Roman" charset="0"/>
                    <a:ea typeface="Times New Roman" charset="0"/>
                    <a:cs typeface="Times New Roman" charset="0"/>
                  </a:rPr>
                  <a:t>-</a:t>
                </a:r>
                <a:r>
                  <a:rPr lang="uk-UA" sz="2400" dirty="0">
                    <a:latin typeface="Times New Roman" charset="0"/>
                    <a:ea typeface="Times New Roman" charset="0"/>
                    <a:cs typeface="Times New Roman" charset="0"/>
                  </a:rPr>
                  <a:t>му </a:t>
                </a:r>
                <a:r>
                  <a:rPr lang="uk-UA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році; </a:t>
                </a:r>
                <a14:m>
                  <m:oMath xmlns:m="http://schemas.openxmlformats.org/officeDocument/2006/math">
                    <m:r>
                      <a:rPr lang="uk-UA" sz="2400" b="1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𝒏</m:t>
                    </m:r>
                  </m:oMath>
                </a14:m>
                <a:r>
                  <a:rPr lang="uk-UA" sz="2400" b="1" dirty="0">
                    <a:latin typeface="Times New Roman" charset="0"/>
                    <a:ea typeface="Times New Roman" charset="0"/>
                    <a:cs typeface="Times New Roman" charset="0"/>
                  </a:rPr>
                  <a:t>- </a:t>
                </a:r>
                <a:r>
                  <a:rPr lang="uk-UA" sz="2400" dirty="0">
                    <a:latin typeface="Times New Roman" charset="0"/>
                    <a:ea typeface="Times New Roman" charset="0"/>
                    <a:cs typeface="Times New Roman" charset="0"/>
                  </a:rPr>
                  <a:t>кількість років, упродовж яких проводиться моніторинг (</a:t>
                </a:r>
                <a14:m>
                  <m:oMath xmlns:m="http://schemas.openxmlformats.org/officeDocument/2006/math">
                    <m:r>
                      <a:rPr lang="uk-UA" sz="24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𝑛</m:t>
                    </m:r>
                    <m:r>
                      <a:rPr lang="uk-UA" sz="24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=24</m:t>
                    </m:r>
                  </m:oMath>
                </a14:m>
                <a:r>
                  <a:rPr lang="uk-UA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).</a:t>
                </a:r>
              </a:p>
              <a:p>
                <a:pPr algn="just">
                  <a:lnSpc>
                    <a:spcPct val="150000"/>
                  </a:lnSpc>
                </a:pPr>
                <a:endParaRPr lang="ru-RU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uk-UA" sz="2000" dirty="0">
                    <a:latin typeface="Times New Roman" charset="0"/>
                    <a:ea typeface="Times New Roman" charset="0"/>
                    <a:cs typeface="Times New Roman" charset="0"/>
                  </a:rPr>
                  <a:t>	</a:t>
                </a:r>
                <a:endParaRPr lang="ru-RU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1975995"/>
                <a:ext cx="10058401" cy="5003421"/>
              </a:xfrm>
              <a:prstGeom prst="rect">
                <a:avLst/>
              </a:prstGeom>
              <a:blipFill rotWithShape="0">
                <a:blip r:embed="rId2"/>
                <a:stretch>
                  <a:fillRect l="-909" r="-9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542926"/>
            <a:ext cx="10058400" cy="1228724"/>
          </a:xfrm>
        </p:spPr>
        <p:txBody>
          <a:bodyPr anchor="t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uk-UA" dirty="0" smtClean="0"/>
              <a:t>Постановка задачі</a:t>
            </a:r>
            <a:br>
              <a:rPr lang="uk-UA" dirty="0" smtClean="0"/>
            </a:br>
            <a:endParaRPr lang="ru-RU" sz="27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097280" y="1157288"/>
                <a:ext cx="10058400" cy="675774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endParaRPr lang="uk-UA" sz="2000" b="1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uk-UA" sz="2400" b="1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   Дані </a:t>
                </a:r>
                <a:r>
                  <a:rPr lang="uk-UA" sz="2400" b="1" i="1" dirty="0">
                    <a:latin typeface="Times New Roman" charset="0"/>
                    <a:ea typeface="Times New Roman" charset="0"/>
                    <a:cs typeface="Times New Roman" charset="0"/>
                  </a:rPr>
                  <a:t>на вхід:</a:t>
                </a:r>
                <a:r>
                  <a:rPr lang="uk-UA" sz="2400" dirty="0">
                    <a:latin typeface="Times New Roman" charset="0"/>
                    <a:ea typeface="Times New Roman" charset="0"/>
                    <a:cs typeface="Times New Roman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24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uk-UA" sz="24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lit/>
                            <m:nor/>
                          </m:rPr>
                          <a:rPr lang="uk-UA" sz="2400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;</m:t>
                        </m:r>
                        <m:r>
                          <a:rPr lang="uk-UA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  <m:r>
                          <a:rPr lang="uk-UA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=</m:t>
                        </m:r>
                        <m:bar>
                          <m:barPr>
                            <m:pos m:val="top"/>
                            <m:ctrlPr>
                              <a:rPr lang="uk-UA" sz="24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barPr>
                          <m:e>
                            <m:r>
                              <a:rPr lang="uk-UA" sz="24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1,</m:t>
                            </m:r>
                            <m:r>
                              <a:rPr lang="uk-UA" sz="24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𝑛</m:t>
                            </m:r>
                          </m:e>
                        </m:bar>
                      </m:e>
                    </m:d>
                    <m:r>
                      <a:rPr lang="uk-UA" sz="24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</m:oMath>
                </a14:m>
                <a:r>
                  <a:rPr lang="uk-UA" sz="2400" dirty="0">
                    <a:latin typeface="Times New Roman" charset="0"/>
                    <a:ea typeface="Times New Roman" charset="0"/>
                    <a:cs typeface="Times New Roman" charset="0"/>
                  </a:rPr>
                  <a:t> - </a:t>
                </a:r>
                <a:r>
                  <a:rPr lang="uk-UA" sz="2400" b="1" dirty="0">
                    <a:latin typeface="Times New Roman" charset="0"/>
                    <a:ea typeface="Times New Roman" charset="0"/>
                    <a:cs typeface="Times New Roman" charset="0"/>
                  </a:rPr>
                  <a:t>часовий ряд </a:t>
                </a:r>
                <a:r>
                  <a:rPr lang="uk-UA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𝑥</m:t>
                        </m:r>
                      </m:e>
                      <m:sub>
                        <m:r>
                          <a:rPr lang="uk-UA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uk-UA" sz="2400" dirty="0">
                    <a:latin typeface="Times New Roman" charset="0"/>
                    <a:ea typeface="Times New Roman" charset="0"/>
                    <a:cs typeface="Times New Roman" charset="0"/>
                  </a:rPr>
                  <a:t>-  елементи ряду,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𝑛</m:t>
                    </m:r>
                  </m:oMath>
                </a14:m>
                <a:r>
                  <a:rPr lang="uk-UA" sz="2400" dirty="0">
                    <a:latin typeface="Times New Roman" charset="0"/>
                    <a:ea typeface="Times New Roman" charset="0"/>
                    <a:cs typeface="Times New Roman" charset="0"/>
                  </a:rPr>
                  <a:t>- кількість елементів ряду</a:t>
                </a:r>
                <a:r>
                  <a:rPr lang="uk-UA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;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uk-UA" sz="2400" b="1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   Вихід</a:t>
                </a:r>
                <a:r>
                  <a:rPr lang="uk-UA" sz="2400" dirty="0">
                    <a:latin typeface="Times New Roman" charset="0"/>
                    <a:ea typeface="Times New Roman" charset="0"/>
                    <a:cs typeface="Times New Roman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𝑥</m:t>
                        </m:r>
                      </m:e>
                      <m:sub>
                        <m:r>
                          <a:rPr lang="uk-UA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  <m:r>
                      <a:rPr lang="uk-UA" sz="24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uk-UA" sz="24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𝑓</m:t>
                    </m:r>
                    <m:d>
                      <m:dPr>
                        <m:ctrlPr>
                          <a:rPr lang="ru-RU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uk-UA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e>
                    </m:d>
                    <m:r>
                      <a:rPr lang="uk-UA" sz="2400" b="1" i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 −</m:t>
                    </m:r>
                  </m:oMath>
                </a14:m>
                <a:r>
                  <a:rPr lang="uk-UA" sz="2400" b="1" dirty="0">
                    <a:latin typeface="Times New Roman" charset="0"/>
                    <a:ea typeface="Times New Roman" charset="0"/>
                    <a:cs typeface="Times New Roman" charset="0"/>
                  </a:rPr>
                  <a:t>функція прогнозування, </a:t>
                </a:r>
                <a:r>
                  <a:rPr lang="uk-UA" sz="2400" dirty="0">
                    <a:latin typeface="Times New Roman" charset="0"/>
                    <a:ea typeface="Times New Roman" charset="0"/>
                    <a:cs typeface="Times New Roman" charset="0"/>
                  </a:rPr>
                  <a:t>що будується відштовхуючись від даних на вхід</a:t>
                </a:r>
                <a:r>
                  <a:rPr lang="uk-UA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; </a:t>
                </a:r>
                <a:r>
                  <a:rPr lang="uk-UA" sz="2400" dirty="0">
                    <a:latin typeface="Times New Roman" charset="0"/>
                    <a:ea typeface="Times New Roman" charset="0"/>
                    <a:cs typeface="Times New Roman" charset="0"/>
                  </a:rPr>
                  <a:t>за аргументи має номер елементу </a:t>
                </a:r>
                <a:r>
                  <a:rPr lang="uk-UA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ряду, </a:t>
                </a:r>
                <a:r>
                  <a:rPr lang="uk-UA" sz="2400" dirty="0">
                    <a:latin typeface="Times New Roman" charset="0"/>
                    <a:ea typeface="Times New Roman" charset="0"/>
                    <a:cs typeface="Times New Roman" charset="0"/>
                  </a:rPr>
                  <a:t>а за значення має </a:t>
                </a:r>
                <a:r>
                  <a:rPr lang="uk-UA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t-ий</a:t>
                </a:r>
                <a:r>
                  <a:rPr lang="uk-UA" sz="2400" dirty="0">
                    <a:latin typeface="Times New Roman" charset="0"/>
                    <a:ea typeface="Times New Roman" charset="0"/>
                    <a:cs typeface="Times New Roman" charset="0"/>
                  </a:rPr>
                  <a:t> елемент цього ряду</a:t>
                </a:r>
                <a:r>
                  <a:rPr lang="uk-UA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</a:p>
              <a:p>
                <a:pPr algn="just"/>
                <a:endParaRPr lang="uk-UA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uk-UA" sz="2400" b="1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Ставиться задача прогнозування первинної інвалідності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uk-UA" sz="2400" b="1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на наступний рік.</a:t>
                </a:r>
                <a:endParaRPr lang="ru-RU" sz="2400" b="1" i="1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ru-RU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ru-RU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ru-RU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157288"/>
                <a:ext cx="10058400" cy="6757747"/>
              </a:xfrm>
              <a:prstGeom prst="rect">
                <a:avLst/>
              </a:prstGeom>
              <a:blipFill rotWithShape="0">
                <a:blip r:embed="rId2"/>
                <a:stretch>
                  <a:fillRect l="-909" r="-9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87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13584"/>
          </a:xfrm>
        </p:spPr>
        <p:txBody>
          <a:bodyPr/>
          <a:lstStyle/>
          <a:p>
            <a:pPr algn="ctr"/>
            <a:r>
              <a:rPr lang="uk-UA" dirty="0" smtClean="0"/>
              <a:t>Методи прогнозування часових рядів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1779687"/>
            <a:ext cx="10058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ctr">
              <a:lnSpc>
                <a:spcPct val="200000"/>
              </a:lnSpc>
              <a:spcAft>
                <a:spcPts val="0"/>
              </a:spcAft>
            </a:pPr>
            <a:r>
              <a:rPr lang="uk-UA" sz="2400" dirty="0" smtClean="0">
                <a:solidFill>
                  <a:srgbClr val="00000A"/>
                </a:solidFill>
                <a:effectLst/>
                <a:latin typeface="Times New Roman" charset="0"/>
                <a:ea typeface="Calibri" charset="0"/>
              </a:rPr>
              <a:t>Були розглянуті методи:</a:t>
            </a:r>
            <a:endParaRPr lang="en-US" sz="2400" dirty="0" smtClean="0">
              <a:solidFill>
                <a:srgbClr val="00000A"/>
              </a:solidFill>
              <a:effectLst/>
              <a:latin typeface="Times New Roman" charset="0"/>
              <a:ea typeface="Calibri" charset="0"/>
            </a:endParaRPr>
          </a:p>
          <a:p>
            <a:pPr indent="270510" algn="just">
              <a:spcAft>
                <a:spcPts val="0"/>
              </a:spcAft>
            </a:pPr>
            <a:endParaRPr lang="uk-UA" sz="2400" dirty="0" smtClean="0">
              <a:solidFill>
                <a:srgbClr val="00000A"/>
              </a:solidFill>
              <a:effectLst/>
              <a:latin typeface="Times New Roman" charset="0"/>
              <a:ea typeface="Calibri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charset="2"/>
              <a:buChar char="ü"/>
            </a:pPr>
            <a:r>
              <a:rPr lang="uk-UA" sz="2400" b="1" dirty="0">
                <a:latin typeface="Times New Roman" charset="0"/>
                <a:ea typeface="Times New Roman" charset="0"/>
                <a:cs typeface="Times New Roman" charset="0"/>
              </a:rPr>
              <a:t>Метод ковзного </a:t>
            </a:r>
            <a:r>
              <a:rPr lang="uk-UA" sz="2400" b="1" dirty="0" smtClean="0">
                <a:latin typeface="Times New Roman" charset="0"/>
                <a:ea typeface="Times New Roman" charset="0"/>
                <a:cs typeface="Times New Roman" charset="0"/>
              </a:rPr>
              <a:t>середнього </a:t>
            </a:r>
            <a:r>
              <a:rPr lang="mr-IN" sz="2400" dirty="0" smtClean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MA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uk-UA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moving</a:t>
            </a:r>
            <a:r>
              <a:rPr lang="uk-UA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uk-UA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average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charset="2"/>
              <a:buChar char="ü"/>
            </a:pPr>
            <a:r>
              <a:rPr lang="uk-UA" sz="2400" b="1" dirty="0">
                <a:latin typeface="Times New Roman" charset="0"/>
                <a:ea typeface="Times New Roman" charset="0"/>
                <a:cs typeface="Times New Roman" charset="0"/>
              </a:rPr>
              <a:t>Модель </a:t>
            </a:r>
            <a:r>
              <a:rPr lang="uk-UA" sz="2400" b="1" dirty="0" err="1" smtClean="0">
                <a:latin typeface="Times New Roman" charset="0"/>
                <a:ea typeface="Times New Roman" charset="0"/>
                <a:cs typeface="Times New Roman" charset="0"/>
              </a:rPr>
              <a:t>Бокса-Дженкінса</a:t>
            </a:r>
            <a:r>
              <a:rPr 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mr-IN" sz="2400" dirty="0" smtClean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ARIMA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uk-UA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autoregressive</a:t>
            </a:r>
            <a:r>
              <a:rPr lang="uk-UA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uk-UA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integrated</a:t>
            </a:r>
            <a:r>
              <a:rPr lang="uk-UA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uk-UA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moving</a:t>
            </a:r>
            <a:r>
              <a:rPr lang="uk-UA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uk-UA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average</a:t>
            </a:r>
            <a:r>
              <a:rPr lang="uk-UA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uk-UA" sz="2000" dirty="0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lvl="2" indent="-342900" algn="just">
              <a:lnSpc>
                <a:spcPct val="150000"/>
              </a:lnSpc>
              <a:buFont typeface="Wingdings" charset="2"/>
              <a:buChar char="ü"/>
            </a:pPr>
            <a:r>
              <a:rPr lang="uk-UA" sz="2400" b="1" dirty="0">
                <a:latin typeface="Times New Roman" charset="0"/>
                <a:ea typeface="Times New Roman" charset="0"/>
                <a:cs typeface="Times New Roman" charset="0"/>
              </a:rPr>
              <a:t>Метод аналізу сингулярного </a:t>
            </a:r>
            <a:r>
              <a:rPr lang="uk-UA" sz="2400" b="1" dirty="0" smtClean="0">
                <a:latin typeface="Times New Roman" charset="0"/>
                <a:ea typeface="Times New Roman" charset="0"/>
                <a:cs typeface="Times New Roman" charset="0"/>
              </a:rPr>
              <a:t>спектру</a:t>
            </a:r>
            <a:r>
              <a:rPr 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mr-IN" sz="2400" dirty="0" smtClean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SSA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uk-UA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Singular</a:t>
            </a:r>
            <a:r>
              <a:rPr lang="uk-UA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uk-UA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spectrum</a:t>
            </a:r>
            <a:r>
              <a:rPr lang="uk-UA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uk-UA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analysis</a:t>
            </a:r>
            <a:r>
              <a:rPr lang="uk-UA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uk-UA" sz="2000" dirty="0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lvl="2" indent="-342900" algn="just">
              <a:lnSpc>
                <a:spcPct val="150000"/>
              </a:lnSpc>
              <a:buFont typeface="Wingdings" charset="2"/>
              <a:buChar char="ü"/>
            </a:pPr>
            <a:r>
              <a:rPr lang="uk-UA" sz="2400" b="1" dirty="0">
                <a:latin typeface="Times New Roman" charset="0"/>
                <a:ea typeface="Times New Roman" charset="0"/>
                <a:cs typeface="Times New Roman" charset="0"/>
              </a:rPr>
              <a:t>Локальна </a:t>
            </a:r>
            <a:r>
              <a:rPr lang="uk-UA" sz="2400" b="1" dirty="0" smtClean="0">
                <a:latin typeface="Times New Roman" charset="0"/>
                <a:ea typeface="Times New Roman" charset="0"/>
                <a:cs typeface="Times New Roman" charset="0"/>
              </a:rPr>
              <a:t>апроксимація</a:t>
            </a:r>
            <a:r>
              <a:rPr 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mr-IN" sz="2400" dirty="0" smtClean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LA</a:t>
            </a: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lvl="2" indent="-342900" algn="just">
              <a:lnSpc>
                <a:spcPct val="150000"/>
              </a:lnSpc>
              <a:buFont typeface="Wingdings" charset="2"/>
              <a:buChar char="ü"/>
            </a:pPr>
            <a:r>
              <a:rPr lang="uk-UA" sz="2400" b="1" dirty="0" smtClean="0">
                <a:latin typeface="Times New Roman" charset="0"/>
                <a:ea typeface="Times New Roman" charset="0"/>
                <a:cs typeface="Times New Roman" charset="0"/>
              </a:rPr>
              <a:t>Нейромережеве прогнозування</a:t>
            </a:r>
            <a:endParaRPr lang="ru-RU" sz="24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indent="270510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 smtClean="0">
                <a:effectLst/>
              </a:rPr>
              <a:t> </a:t>
            </a:r>
            <a:endParaRPr lang="uk-UA" sz="2400" dirty="0" smtClean="0">
              <a:solidFill>
                <a:srgbClr val="00000A"/>
              </a:solidFill>
              <a:effectLst/>
              <a:latin typeface="Times New Roman" charset="0"/>
              <a:ea typeface="Calibri" charset="0"/>
            </a:endParaRPr>
          </a:p>
          <a:p>
            <a:pPr indent="270510" algn="just">
              <a:lnSpc>
                <a:spcPct val="150000"/>
              </a:lnSpc>
              <a:spcAft>
                <a:spcPts val="0"/>
              </a:spcAft>
            </a:pPr>
            <a:endParaRPr lang="uk-UA" sz="2400" dirty="0" smtClean="0">
              <a:solidFill>
                <a:srgbClr val="00000A"/>
              </a:solidFill>
              <a:effectLst/>
              <a:latin typeface="Times New Roman" charset="0"/>
              <a:ea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6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13584"/>
          </a:xfrm>
        </p:spPr>
        <p:txBody>
          <a:bodyPr/>
          <a:lstStyle/>
          <a:p>
            <a:pPr algn="ctr"/>
            <a:r>
              <a:rPr lang="uk-UA" dirty="0" smtClean="0"/>
              <a:t>Програмна реалізація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2351187"/>
            <a:ext cx="100584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Розроблено </a:t>
            </a:r>
            <a:r>
              <a:rPr lang="uk-UA" sz="2400" dirty="0">
                <a:latin typeface="Times New Roman" charset="0"/>
                <a:ea typeface="Times New Roman" charset="0"/>
                <a:cs typeface="Times New Roman" charset="0"/>
              </a:rPr>
              <a:t>програмний продукт, призначений для розв’язання задач прогнозування часових рядів. </a:t>
            </a:r>
            <a:endParaRPr lang="uk-UA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/>
            <a:endParaRPr lang="uk-UA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lnSpc>
                <a:spcPct val="150000"/>
              </a:lnSpc>
            </a:pP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Алгоритм </a:t>
            </a:r>
            <a:r>
              <a:rPr lang="uk-UA" sz="2400" dirty="0">
                <a:latin typeface="Times New Roman" charset="0"/>
                <a:ea typeface="Times New Roman" charset="0"/>
                <a:cs typeface="Times New Roman" charset="0"/>
              </a:rPr>
              <a:t>створений на мові </a:t>
            </a:r>
            <a:r>
              <a:rPr lang="uk-UA" sz="2400" b="1" dirty="0">
                <a:latin typeface="Times New Roman" charset="0"/>
                <a:ea typeface="Times New Roman" charset="0"/>
                <a:cs typeface="Times New Roman" charset="0"/>
              </a:rPr>
              <a:t>С++</a:t>
            </a:r>
            <a:r>
              <a:rPr lang="uk-UA" sz="2400" dirty="0">
                <a:latin typeface="Times New Roman" charset="0"/>
                <a:ea typeface="Times New Roman" charset="0"/>
                <a:cs typeface="Times New Roman" charset="0"/>
              </a:rPr>
              <a:t>, інтерфейс користувача створений на мові </a:t>
            </a:r>
            <a:r>
              <a:rPr lang="uk-UA" sz="2400" b="1" dirty="0" err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uk-UA" sz="2400" dirty="0">
                <a:latin typeface="Times New Roman" charset="0"/>
                <a:ea typeface="Times New Roman" charset="0"/>
                <a:cs typeface="Times New Roman" charset="0"/>
              </a:rPr>
              <a:t> з використанням програмного пакету </a:t>
            </a:r>
            <a:r>
              <a:rPr lang="uk-UA" sz="2400" b="1" dirty="0" err="1">
                <a:latin typeface="Times New Roman" charset="0"/>
                <a:ea typeface="Times New Roman" charset="0"/>
                <a:cs typeface="Times New Roman" charset="0"/>
              </a:rPr>
              <a:t>Shiny</a:t>
            </a:r>
            <a:r>
              <a:rPr lang="uk-UA" sz="2400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ru-RU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indent="270510" algn="just">
              <a:lnSpc>
                <a:spcPct val="150000"/>
              </a:lnSpc>
              <a:spcAft>
                <a:spcPts val="0"/>
              </a:spcAft>
            </a:pPr>
            <a:endParaRPr lang="uk-UA" sz="2400" dirty="0" smtClean="0">
              <a:solidFill>
                <a:srgbClr val="00000A"/>
              </a:solidFill>
              <a:effectLst/>
              <a:latin typeface="Times New Roman" charset="0"/>
              <a:ea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51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спектива">
  <a:themeElements>
    <a:clrScheme name="Ретроспектива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спектив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спектива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569</TotalTime>
  <Words>585</Words>
  <Application>Microsoft Macintosh PowerPoint</Application>
  <PresentationFormat>Широкоэкранный</PresentationFormat>
  <Paragraphs>89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Cambria Math</vt:lpstr>
      <vt:lpstr>Times New Roman</vt:lpstr>
      <vt:lpstr>Wingdings</vt:lpstr>
      <vt:lpstr>Ретроспектива</vt:lpstr>
      <vt:lpstr>Презентация PowerPoint</vt:lpstr>
      <vt:lpstr>Мета роботи</vt:lpstr>
      <vt:lpstr>Вступ</vt:lpstr>
      <vt:lpstr>Що таке часовий ряд?</vt:lpstr>
      <vt:lpstr>Задача прогнозування</vt:lpstr>
      <vt:lpstr>Постановка задачі </vt:lpstr>
      <vt:lpstr>Постановка задачі </vt:lpstr>
      <vt:lpstr>Методи прогнозування часових рядів</vt:lpstr>
      <vt:lpstr>Програмна реалізація</vt:lpstr>
      <vt:lpstr>Програмна реалізація</vt:lpstr>
      <vt:lpstr>Програмна реалізація</vt:lpstr>
      <vt:lpstr>Навчання моделі</vt:lpstr>
      <vt:lpstr>Програмна реалізація</vt:lpstr>
      <vt:lpstr>Висновки</vt:lpstr>
      <vt:lpstr>ДЯКУЮ ЗА УВАГУ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пользователь Microsoft Office</cp:lastModifiedBy>
  <cp:revision>22</cp:revision>
  <dcterms:created xsi:type="dcterms:W3CDTF">2017-06-08T17:52:20Z</dcterms:created>
  <dcterms:modified xsi:type="dcterms:W3CDTF">2017-06-09T04:29:40Z</dcterms:modified>
</cp:coreProperties>
</file>