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>
        <p:scale>
          <a:sx n="81" d="100"/>
          <a:sy n="81" d="100"/>
        </p:scale>
        <p:origin x="96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6/17/15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6/17/15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483962" cy="4268965"/>
          </a:xfrm>
        </p:spPr>
        <p:txBody>
          <a:bodyPr>
            <a:normAutofit/>
          </a:bodyPr>
          <a:lstStyle/>
          <a:p>
            <a:pPr algn="ctr"/>
            <a:r>
              <a:rPr lang="uk-UA" sz="4400" dirty="0" smtClean="0"/>
              <a:t>Дипломна робота  бакалавра:</a:t>
            </a:r>
            <a:br>
              <a:rPr lang="uk-UA" sz="4400" dirty="0" smtClean="0"/>
            </a:br>
            <a:r>
              <a:rPr lang="uk-UA" sz="4400" dirty="0" smtClean="0"/>
              <a:t>“Розв’язання однієї задачі    </a:t>
            </a:r>
            <a:r>
              <a:rPr lang="en-US" sz="4400" dirty="0" smtClean="0"/>
              <a:t>k-</a:t>
            </a:r>
            <a:r>
              <a:rPr lang="uk-UA" sz="4400" dirty="0" smtClean="0"/>
              <a:t>кратного покриття множини”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Виконав: </a:t>
            </a:r>
            <a:r>
              <a:rPr lang="uk-UA" dirty="0" err="1" smtClean="0"/>
              <a:t>Андреєв</a:t>
            </a:r>
            <a:r>
              <a:rPr lang="uk-UA" dirty="0" smtClean="0"/>
              <a:t>  Євген</a:t>
            </a:r>
          </a:p>
          <a:p>
            <a:r>
              <a:rPr lang="ru-RU" dirty="0" err="1" smtClean="0"/>
              <a:t>Науковий</a:t>
            </a:r>
            <a:r>
              <a:rPr lang="ru-RU" dirty="0" smtClean="0"/>
              <a:t> </a:t>
            </a:r>
            <a:r>
              <a:rPr lang="ru-RU" dirty="0" err="1" smtClean="0"/>
              <a:t>керівник</a:t>
            </a:r>
            <a:r>
              <a:rPr lang="ru-RU" dirty="0" smtClean="0"/>
              <a:t>  к.ф.-м.н., доц. каф. ОМ та МК   </a:t>
            </a:r>
            <a:r>
              <a:rPr lang="ru-RU" dirty="0" err="1" smtClean="0"/>
              <a:t>Кузенков</a:t>
            </a:r>
            <a:r>
              <a:rPr lang="ru-RU" dirty="0" smtClean="0"/>
              <a:t> О.О.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9333" y="153278"/>
            <a:ext cx="12192000" cy="930455"/>
          </a:xfrm>
        </p:spPr>
        <p:txBody>
          <a:bodyPr/>
          <a:lstStyle/>
          <a:p>
            <a:r>
              <a:rPr lang="uk-UA" dirty="0" smtClean="0"/>
              <a:t>Алгоритм </a:t>
            </a:r>
            <a:r>
              <a:rPr lang="uk-UA" dirty="0" smtClean="0"/>
              <a:t>розв’язання </a:t>
            </a:r>
            <a:r>
              <a:rPr lang="uk-UA" dirty="0" smtClean="0"/>
              <a:t>першого етапу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467" y="108373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Задача 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8933" y="1453065"/>
                <a:ext cx="3668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 smtClean="0"/>
                  <a:t>Вхідні данні: центри </a:t>
                </a:r>
                <a:r>
                  <a:rPr lang="en-US" dirty="0"/>
                  <a:t>τ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1453065"/>
                <a:ext cx="366850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49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8933" y="1822397"/>
            <a:ext cx="497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Завдання: знайти оптимальний </a:t>
            </a:r>
            <a:r>
              <a:rPr lang="uk-UA" smtClean="0"/>
              <a:t>радіус покриття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7467" y="2191729"/>
                <a:ext cx="9689571" cy="209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Алгоритм: </a:t>
                </a:r>
              </a:p>
              <a:p>
                <a:pPr marL="342900" indent="-342900">
                  <a:buAutoNum type="arabicPeriod"/>
                </a:pPr>
                <a:r>
                  <a:rPr lang="uk-UA" dirty="0" smtClean="0"/>
                  <a:t>Розбиваємо область </a:t>
                </a:r>
                <a:r>
                  <a:rPr lang="uk-UA" dirty="0" err="1" smtClean="0"/>
                  <a:t>Ω</a:t>
                </a:r>
                <a:r>
                  <a:rPr lang="uk-UA" dirty="0" smtClean="0"/>
                  <a:t> (в нашому випадку квадрат) сіткою з кроком </a:t>
                </a:r>
                <a14:m>
                  <m:oMath xmlns:m="http://schemas.openxmlformats.org/officeDocument/2006/math">
                    <m:r>
                      <a:rPr lang="uk-UA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uk-UA" dirty="0" smtClean="0"/>
                  <a:t>Для кожного вузла сітки будуємо масив відстаней до центрів </a:t>
                </a:r>
                <a:r>
                  <a:rPr lang="en-US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uk-UA" dirty="0" smtClean="0"/>
                  <a:t>Сортуємо цей масив за зростанням</a:t>
                </a:r>
              </a:p>
              <a:p>
                <a:pPr marL="342900" indent="-342900">
                  <a:buAutoNum type="arabicPeriod"/>
                </a:pPr>
                <a:r>
                  <a:rPr lang="uk-UA" dirty="0" smtClean="0"/>
                  <a:t>Для кожного вузла сітки вибираємо з відсортованого масиву </a:t>
                </a:r>
                <a:r>
                  <a:rPr lang="en-US" i="1" dirty="0" smtClean="0"/>
                  <a:t>k-</a:t>
                </a:r>
                <a:r>
                  <a:rPr lang="uk-UA" dirty="0" err="1" smtClean="0"/>
                  <a:t>ий</a:t>
                </a:r>
                <a:r>
                  <a:rPr lang="uk-UA" dirty="0" smtClean="0"/>
                  <a:t> елемент, з цих елементів створюємо масив</a:t>
                </a:r>
              </a:p>
              <a:p>
                <a:pPr marL="342900" indent="-342900">
                  <a:buAutoNum type="arabicPeriod"/>
                </a:pPr>
                <a:r>
                  <a:rPr lang="uk-UA" dirty="0" smtClean="0"/>
                  <a:t>З останнього масиву вибираємо максимальний елемент,  це і буде величина </a:t>
                </a:r>
                <a:r>
                  <a:rPr lang="en-US" dirty="0" smtClean="0"/>
                  <a:t>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7" y="2191729"/>
                <a:ext cx="9689571" cy="2098267"/>
              </a:xfrm>
              <a:prstGeom prst="rect">
                <a:avLst/>
              </a:prstGeom>
              <a:blipFill rotWithShape="0">
                <a:blip r:embed="rId3"/>
                <a:stretch>
                  <a:fillRect l="-503" t="-1744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5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71450"/>
            <a:ext cx="12191999" cy="1497722"/>
          </a:xfrm>
        </p:spPr>
        <p:txBody>
          <a:bodyPr/>
          <a:lstStyle/>
          <a:p>
            <a:pPr algn="ctr"/>
            <a:r>
              <a:rPr lang="uk-UA" dirty="0"/>
              <a:t>Алгоритм </a:t>
            </a:r>
            <a:r>
              <a:rPr lang="uk-UA" dirty="0" smtClean="0"/>
              <a:t>розв’язання</a:t>
            </a:r>
            <a:r>
              <a:rPr lang="uk-UA" dirty="0" smtClean="0"/>
              <a:t> </a:t>
            </a:r>
            <a:r>
              <a:rPr lang="uk-UA" dirty="0"/>
              <a:t>першого етапу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076" y="1083733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Задача 2: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8933" y="1453065"/>
                <a:ext cx="3668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 smtClean="0"/>
                  <a:t>Вхідні данні: центри </a:t>
                </a:r>
                <a:r>
                  <a:rPr lang="en-US" dirty="0"/>
                  <a:t>τ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1453065"/>
                <a:ext cx="366850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49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8933" y="1822397"/>
            <a:ext cx="638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Завдання: знайти розміщення центрів з мінімальним радіусом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363" y="2191729"/>
            <a:ext cx="96076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Алгоритм:</a:t>
            </a:r>
          </a:p>
          <a:p>
            <a:r>
              <a:rPr lang="uk-UA" dirty="0"/>
              <a:t>Для вирішення другої задачі ми застосовуємо алгоритм </a:t>
            </a:r>
            <a:r>
              <a:rPr lang="uk-UA" dirty="0" err="1"/>
              <a:t>Шора</a:t>
            </a:r>
            <a:r>
              <a:rPr lang="uk-UA" dirty="0"/>
              <a:t>. Для знаходження найдальшої точки в </a:t>
            </a:r>
            <a:r>
              <a:rPr lang="uk-UA" dirty="0" err="1"/>
              <a:t>k</a:t>
            </a:r>
            <a:r>
              <a:rPr lang="uk-UA" dirty="0"/>
              <a:t>-кратній діаграмі Вороного, в алгоритмі </a:t>
            </a:r>
            <a:r>
              <a:rPr lang="uk-UA" dirty="0" err="1"/>
              <a:t>Шора</a:t>
            </a:r>
            <a:r>
              <a:rPr lang="uk-UA" dirty="0"/>
              <a:t> було розглянуто метод:</a:t>
            </a:r>
          </a:p>
          <a:p>
            <a:r>
              <a:rPr lang="uk-UA" dirty="0"/>
              <a:t>1.	Підготовчий крок як в попередньому алгоритмі.</a:t>
            </a:r>
          </a:p>
          <a:p>
            <a:r>
              <a:rPr lang="uk-UA" dirty="0"/>
              <a:t>2.	Створюємо масив відстаней </a:t>
            </a:r>
            <a:r>
              <a:rPr lang="uk-UA" dirty="0" err="1"/>
              <a:t>distArray</a:t>
            </a:r>
            <a:r>
              <a:rPr lang="uk-UA" dirty="0"/>
              <a:t> і масив точок </a:t>
            </a:r>
            <a:r>
              <a:rPr lang="uk-UA" dirty="0" err="1"/>
              <a:t>pointMax</a:t>
            </a:r>
            <a:r>
              <a:rPr lang="uk-UA" dirty="0"/>
              <a:t>, кожний елемент </a:t>
            </a:r>
            <a:r>
              <a:rPr lang="uk-UA" dirty="0" err="1"/>
              <a:t>ініціалізуємо</a:t>
            </a:r>
            <a:r>
              <a:rPr lang="uk-UA" dirty="0"/>
              <a:t> нулем.</a:t>
            </a:r>
          </a:p>
          <a:p>
            <a:r>
              <a:rPr lang="uk-UA" dirty="0"/>
              <a:t>3.	Створюємо структуру [відстань до центра, номер центра].</a:t>
            </a:r>
          </a:p>
          <a:p>
            <a:r>
              <a:rPr lang="uk-UA" dirty="0"/>
              <a:t>4.	Для кожного вузла сітки будуємо масив структур.</a:t>
            </a:r>
          </a:p>
          <a:p>
            <a:r>
              <a:rPr lang="uk-UA" dirty="0"/>
              <a:t>5.	Сортуємо цей масив по відстані за зростанням.</a:t>
            </a:r>
          </a:p>
          <a:p>
            <a:r>
              <a:rPr lang="uk-UA" dirty="0"/>
              <a:t>6.	З відсортованого масиву номера центрів всіх елементів до </a:t>
            </a:r>
            <a:r>
              <a:rPr lang="uk-UA" dirty="0" err="1"/>
              <a:t>k</a:t>
            </a:r>
            <a:r>
              <a:rPr lang="uk-UA" dirty="0"/>
              <a:t>-го додаємо до нового масиву.</a:t>
            </a:r>
          </a:p>
          <a:p>
            <a:r>
              <a:rPr lang="uk-UA" dirty="0"/>
              <a:t>7.	Для кожного центра і з масиву, створеного на попередньому кроці, якщо відстань (</a:t>
            </a:r>
            <a:r>
              <a:rPr lang="uk-UA" dirty="0" err="1"/>
              <a:t>distArray</a:t>
            </a:r>
            <a:r>
              <a:rPr lang="uk-UA" dirty="0"/>
              <a:t>[i]) менша за і-у відстань з масиву структур, то </a:t>
            </a:r>
            <a:r>
              <a:rPr lang="uk-UA" dirty="0" err="1"/>
              <a:t>distArray</a:t>
            </a:r>
            <a:r>
              <a:rPr lang="uk-UA" dirty="0"/>
              <a:t>[i] =  і-</a:t>
            </a:r>
            <a:r>
              <a:rPr lang="uk-UA" dirty="0" err="1"/>
              <a:t>a</a:t>
            </a:r>
            <a:r>
              <a:rPr lang="uk-UA" dirty="0"/>
              <a:t> відстань з масиву структур, </a:t>
            </a:r>
            <a:r>
              <a:rPr lang="uk-UA" dirty="0" err="1"/>
              <a:t>pointMax</a:t>
            </a:r>
            <a:r>
              <a:rPr lang="uk-UA" dirty="0"/>
              <a:t>[i] = координати поточного розглянутого вузла сітки.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6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198"/>
            <a:ext cx="12192000" cy="854785"/>
          </a:xfrm>
        </p:spPr>
        <p:txBody>
          <a:bodyPr/>
          <a:lstStyle/>
          <a:p>
            <a:pPr algn="ctr"/>
            <a:r>
              <a:rPr lang="uk-UA" dirty="0" smtClean="0"/>
              <a:t>Алгоритм </a:t>
            </a:r>
            <a:r>
              <a:rPr lang="uk-UA" dirty="0" smtClean="0"/>
              <a:t>розв’язання другого </a:t>
            </a:r>
            <a:r>
              <a:rPr lang="uk-UA" dirty="0" smtClean="0"/>
              <a:t>етапу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076" y="108373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Задача 1: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8933" y="1453065"/>
                <a:ext cx="6985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 smtClean="0"/>
                  <a:t>Вхідні данні: центри </a:t>
                </a:r>
                <a:r>
                  <a:rPr lang="en-US" dirty="0"/>
                  <a:t>τ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}</m:t>
                    </m:r>
                    <m:r>
                      <a:rPr lang="uk-UA" b="0" i="1" smtClean="0">
                        <a:latin typeface="Cambria Math" charset="0"/>
                      </a:rPr>
                      <m:t>, отримані в попередніх задачах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1453065"/>
                <a:ext cx="698511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8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8933" y="2007063"/>
            <a:ext cx="760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Завдання: </a:t>
            </a:r>
            <a:r>
              <a:rPr lang="uk-UA" dirty="0"/>
              <a:t>Знайти оптимальний шлях для відвідання </a:t>
            </a:r>
            <a:r>
              <a:rPr lang="uk-UA" dirty="0" err="1"/>
              <a:t>k</a:t>
            </a:r>
            <a:r>
              <a:rPr lang="uk-UA" dirty="0"/>
              <a:t> туристичних місць.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076" y="250031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Задача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8933" y="2971143"/>
                <a:ext cx="11064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 smtClean="0"/>
                  <a:t>Вхідні данні: центри </a:t>
                </a:r>
                <a:r>
                  <a:rPr lang="en-US" dirty="0"/>
                  <a:t>τ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}</m:t>
                    </m:r>
                    <m:r>
                      <a:rPr lang="uk-UA" b="0" i="1" smtClean="0">
                        <a:latin typeface="Cambria Math" charset="0"/>
                      </a:rPr>
                      <m:t>, отримані в попередніх задачах</m:t>
                    </m:r>
                  </m:oMath>
                </a14:m>
                <a:r>
                  <a:rPr lang="uk-UA" dirty="0" smtClean="0"/>
                  <a:t>, </a:t>
                </a:r>
                <a:r>
                  <a:rPr lang="en-US" dirty="0" smtClean="0"/>
                  <a:t>T –</a:t>
                </a:r>
                <a:r>
                  <a:rPr lang="uk-UA" dirty="0" smtClean="0"/>
                  <a:t> заданий максимальний час подорожі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2971143"/>
                <a:ext cx="1106476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96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78933" y="3441973"/>
            <a:ext cx="1106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Завдання: </a:t>
            </a:r>
            <a:r>
              <a:rPr lang="uk-UA" dirty="0"/>
              <a:t>Знайти оптимальний шлях з часом подорожі не більшим заданого з максимальною кількістю місць, які турист відвідає.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0001" y="4381909"/>
            <a:ext cx="1111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dirty="0" smtClean="0"/>
              <a:t>Рахується відстань, час подорожі між усіма шляхами та відстань від кожної точки до локації користувача</a:t>
            </a:r>
          </a:p>
          <a:p>
            <a:pPr lvl="0"/>
            <a:r>
              <a:rPr lang="uk-UA" dirty="0"/>
              <a:t>В залежності від вибраного режиму:</a:t>
            </a:r>
            <a:endParaRPr lang="en-US" dirty="0"/>
          </a:p>
          <a:p>
            <a:r>
              <a:rPr lang="uk-UA" dirty="0"/>
              <a:t>А)  Вибрати всі варіації шляхів з кількістю туристичних меншою за </a:t>
            </a:r>
            <a:r>
              <a:rPr lang="uk-UA" dirty="0" err="1"/>
              <a:t>n</a:t>
            </a:r>
            <a:r>
              <a:rPr lang="uk-UA" dirty="0"/>
              <a:t>. Вибрати мінімальний за дистанцією шлях.</a:t>
            </a:r>
            <a:endParaRPr lang="en-US" dirty="0"/>
          </a:p>
          <a:p>
            <a:r>
              <a:rPr lang="uk-UA" dirty="0"/>
              <a:t>Б) Вибрати всі варіації шляхів з часом подорожі меншим за </a:t>
            </a:r>
            <a:r>
              <a:rPr lang="uk-UA" dirty="0" err="1"/>
              <a:t>t</a:t>
            </a:r>
            <a:r>
              <a:rPr lang="uk-UA" dirty="0"/>
              <a:t>. На етапі формування варіацій, якщо додавання наступної точки до варіації призводить до часу проходження шляху більшим за </a:t>
            </a:r>
            <a:r>
              <a:rPr lang="uk-UA" dirty="0" err="1"/>
              <a:t>t</a:t>
            </a:r>
            <a:r>
              <a:rPr lang="uk-UA" dirty="0"/>
              <a:t> – шлях видаляється з загального списку варіацій. Вибирається шлях з максимальною кількістю туристичних місць з отриманих варіацій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0001" y="4095745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Алгоритм: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1" y="0"/>
            <a:ext cx="11565466" cy="828855"/>
          </a:xfrm>
        </p:spPr>
        <p:txBody>
          <a:bodyPr>
            <a:normAutofit/>
          </a:bodyPr>
          <a:lstStyle/>
          <a:p>
            <a:pPr algn="ctr"/>
            <a:r>
              <a:rPr lang="uk-UA" smtClean="0"/>
              <a:t>Аналіз результатів першого етапу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28364"/>
              </p:ext>
            </p:extLst>
          </p:nvPr>
        </p:nvGraphicFramePr>
        <p:xfrm>
          <a:off x="3344227" y="810604"/>
          <a:ext cx="4843145" cy="12801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55320"/>
                <a:gridCol w="2163445"/>
                <a:gridCol w="2024380"/>
              </a:tblGrid>
              <a:tr h="62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N</a:t>
                      </a:r>
                      <a:endParaRPr lang="en-US" sz="12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Мінімальний радіус отриманий в роботі [2]</a:t>
                      </a:r>
                      <a:endParaRPr lang="en-US" sz="1200" dirty="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Мінімальний радіус отриманий в цій роботі</a:t>
                      </a:r>
                      <a:endParaRPr lang="en-US" sz="1200" dirty="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26987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4</a:t>
                      </a:r>
                      <a:endParaRPr lang="en-US" sz="12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0,2525</a:t>
                      </a:r>
                      <a:endParaRPr lang="en-US" sz="12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0,255</a:t>
                      </a:r>
                      <a:endParaRPr lang="en-US" sz="12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26987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9</a:t>
                      </a:r>
                      <a:endParaRPr lang="en-US" sz="12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0,1684</a:t>
                      </a:r>
                      <a:endParaRPr lang="en-US" sz="12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0,167</a:t>
                      </a:r>
                      <a:endParaRPr lang="en-US" sz="1200" dirty="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9_0,2_200_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1901"/>
            <a:ext cx="3589868" cy="3363965"/>
          </a:xfrm>
          <a:prstGeom prst="rect">
            <a:avLst/>
          </a:prstGeom>
          <a:noFill/>
        </p:spPr>
      </p:pic>
      <p:pic>
        <p:nvPicPr>
          <p:cNvPr id="8" name="Picture 7" descr="../../../../../../../Desktop/Screen%20Shot%202015-06-15%20at%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34" y="2374398"/>
            <a:ext cx="3314700" cy="44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2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582400" cy="4952492"/>
          </a:xfrm>
        </p:spPr>
        <p:txBody>
          <a:bodyPr/>
          <a:lstStyle/>
          <a:p>
            <a:r>
              <a:rPr lang="uk-UA" dirty="0" smtClean="0"/>
              <a:t>Аналіз результатів першого етапу</a:t>
            </a:r>
            <a:endParaRPr lang="en-US" dirty="0"/>
          </a:p>
        </p:txBody>
      </p:sp>
      <p:pic>
        <p:nvPicPr>
          <p:cNvPr id="5" name="Picture 4" descr="../../../../../../../Desktop/Screen%20Shot%202015-06-15%20at%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92" y="985520"/>
            <a:ext cx="3625215" cy="488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2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211"/>
            <a:ext cx="11616266" cy="947389"/>
          </a:xfrm>
        </p:spPr>
        <p:txBody>
          <a:bodyPr/>
          <a:lstStyle/>
          <a:p>
            <a:r>
              <a:rPr lang="uk-UA" dirty="0" smtClean="0"/>
              <a:t>Аналіз результатів другого етапу</a:t>
            </a:r>
            <a:endParaRPr lang="en-US" dirty="0"/>
          </a:p>
        </p:txBody>
      </p:sp>
      <p:pic>
        <p:nvPicPr>
          <p:cNvPr id="4" name="Picture 3" descr="../../../../../../../Desktop/Screen%20Shot%202015-06-15%20at%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7" y="1117600"/>
            <a:ext cx="4134485" cy="553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../../../../../../../Desktop/Screen%20Shot%202015-06-15%20at%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65" y="1117600"/>
            <a:ext cx="4129351" cy="553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7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211"/>
            <a:ext cx="11616266" cy="947389"/>
          </a:xfrm>
        </p:spPr>
        <p:txBody>
          <a:bodyPr/>
          <a:lstStyle/>
          <a:p>
            <a:r>
              <a:rPr lang="uk-UA" dirty="0" smtClean="0"/>
              <a:t>Аналіз результатів другого етапу</a:t>
            </a:r>
            <a:endParaRPr lang="en-US" dirty="0"/>
          </a:p>
        </p:txBody>
      </p:sp>
      <p:pic>
        <p:nvPicPr>
          <p:cNvPr id="6" name="Picture 5" descr="../../../../../../../Desktop/Screen%20Shot%202015-06-14%20at%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14" y="1270000"/>
            <a:ext cx="4033353" cy="53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../../../../../../../Desktop/Screen%20Shot%202015-06-15%20at%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2" y="1285304"/>
            <a:ext cx="4030132" cy="5373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5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211"/>
            <a:ext cx="11616266" cy="947389"/>
          </a:xfrm>
        </p:spPr>
        <p:txBody>
          <a:bodyPr/>
          <a:lstStyle/>
          <a:p>
            <a:r>
              <a:rPr lang="uk-UA" dirty="0" smtClean="0"/>
              <a:t>Аналіз результатів другого етапу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02308"/>
              </p:ext>
            </p:extLst>
          </p:nvPr>
        </p:nvGraphicFramePr>
        <p:xfrm>
          <a:off x="990219" y="2414322"/>
          <a:ext cx="10391626" cy="2057400"/>
        </p:xfrm>
        <a:graphic>
          <a:graphicData uri="http://schemas.openxmlformats.org/drawingml/2006/table">
            <a:tbl>
              <a:tblPr firstRow="1" firstCol="1" bandRow="1"/>
              <a:tblGrid>
                <a:gridCol w="6346031"/>
                <a:gridCol w="2074664"/>
                <a:gridCol w="1970931"/>
              </a:tblGrid>
              <a:tr h="410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7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 </a:t>
                      </a:r>
                      <a:endParaRPr lang="en-US" sz="23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7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5 центрів</a:t>
                      </a:r>
                      <a:endParaRPr lang="en-US" sz="23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7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10 центрів</a:t>
                      </a:r>
                      <a:endParaRPr lang="en-US" sz="23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01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700" dirty="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Задача з обмеженням по кількості центрів</a:t>
                      </a:r>
                      <a:endParaRPr lang="en-US" sz="2300" dirty="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7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0.637с</a:t>
                      </a:r>
                      <a:endParaRPr lang="en-US" sz="23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7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3.31с</a:t>
                      </a:r>
                      <a:endParaRPr lang="en-US" sz="23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7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Задача з обмеженням по дистанції</a:t>
                      </a:r>
                      <a:endParaRPr lang="en-US" sz="23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700" dirty="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0.892с</a:t>
                      </a:r>
                      <a:endParaRPr lang="en-US" sz="2300" dirty="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7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4.81с</a:t>
                      </a:r>
                      <a:endParaRPr lang="en-US" sz="23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700" dirty="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Задача з обмеженням по часу</a:t>
                      </a:r>
                      <a:endParaRPr lang="en-US" sz="2300" dirty="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70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0.837с</a:t>
                      </a:r>
                      <a:endParaRPr lang="en-US" sz="230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700" dirty="0">
                          <a:effectLst/>
                          <a:latin typeface="Times New Roman" charset="0"/>
                          <a:ea typeface="ＭＳ 明朝" charset="-128"/>
                          <a:cs typeface="Times New Roman" charset="0"/>
                        </a:rPr>
                        <a:t>4.23с</a:t>
                      </a:r>
                      <a:endParaRPr lang="en-US" sz="2300" dirty="0">
                        <a:effectLst/>
                        <a:latin typeface="Calibri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31802" marR="1318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76022" y="1473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Час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виконання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алгоритму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залежності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від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кількості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точок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803467" cy="1065922"/>
          </a:xfrm>
        </p:spPr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887" y="1778000"/>
            <a:ext cx="11608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sz="2000" dirty="0"/>
              <a:t>В роботі розглянуто та проаналізовано основні задачі багатократного та однократного покриття множин і алгоритми розв’язання деяких з них.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/>
              <a:t>Розроблено</a:t>
            </a:r>
            <a:r>
              <a:rPr lang="en-US" sz="2000" dirty="0"/>
              <a:t> </a:t>
            </a:r>
            <a:r>
              <a:rPr lang="en-US" sz="2000" dirty="0" err="1"/>
              <a:t>алгоритми</a:t>
            </a:r>
            <a:r>
              <a:rPr lang="en-US" sz="2000" dirty="0"/>
              <a:t> </a:t>
            </a:r>
            <a:r>
              <a:rPr lang="en-US" sz="2000" dirty="0" err="1"/>
              <a:t>розв’язання</a:t>
            </a:r>
            <a:r>
              <a:rPr lang="en-US" sz="2000" dirty="0"/>
              <a:t> </a:t>
            </a:r>
            <a:r>
              <a:rPr lang="en-US" sz="2000" dirty="0" err="1"/>
              <a:t>задачі</a:t>
            </a:r>
            <a:r>
              <a:rPr lang="en-US" sz="2000" dirty="0"/>
              <a:t> </a:t>
            </a:r>
            <a:r>
              <a:rPr lang="en-US" sz="2000" dirty="0" err="1"/>
              <a:t>про</a:t>
            </a:r>
            <a:r>
              <a:rPr lang="en-US" sz="2000" dirty="0"/>
              <a:t> </a:t>
            </a:r>
            <a:r>
              <a:rPr lang="en-US" sz="2000" dirty="0" err="1"/>
              <a:t>мінімальний</a:t>
            </a:r>
            <a:r>
              <a:rPr lang="en-US" sz="2000" dirty="0"/>
              <a:t> </a:t>
            </a:r>
            <a:r>
              <a:rPr lang="en-US" sz="2000" dirty="0" err="1"/>
              <a:t>радіус</a:t>
            </a:r>
            <a:r>
              <a:rPr lang="en-US" sz="2000" dirty="0"/>
              <a:t> </a:t>
            </a:r>
            <a:r>
              <a:rPr lang="en-US" sz="2000" dirty="0" err="1"/>
              <a:t>багатократного</a:t>
            </a:r>
            <a:r>
              <a:rPr lang="en-US" sz="2000" dirty="0"/>
              <a:t> </a:t>
            </a:r>
            <a:r>
              <a:rPr lang="en-US" sz="2000" dirty="0" err="1"/>
              <a:t>покриття</a:t>
            </a:r>
            <a:r>
              <a:rPr lang="en-US" sz="2000" dirty="0"/>
              <a:t> </a:t>
            </a:r>
            <a:r>
              <a:rPr lang="en-US" sz="2000" dirty="0" err="1"/>
              <a:t>множини</a:t>
            </a:r>
            <a:r>
              <a:rPr lang="en-US" sz="2000" dirty="0"/>
              <a:t> </a:t>
            </a:r>
            <a:r>
              <a:rPr lang="en-US" sz="2000" dirty="0" err="1"/>
              <a:t>з</a:t>
            </a:r>
            <a:r>
              <a:rPr lang="en-US" sz="2000" dirty="0"/>
              <a:t> </a:t>
            </a:r>
            <a:r>
              <a:rPr lang="en-US" sz="2000" dirty="0" err="1"/>
              <a:t>фіксованими</a:t>
            </a:r>
            <a:r>
              <a:rPr lang="en-US" sz="2000" dirty="0"/>
              <a:t> </a:t>
            </a:r>
            <a:r>
              <a:rPr lang="en-US" sz="2000" dirty="0" err="1"/>
              <a:t>центрами</a:t>
            </a:r>
            <a:r>
              <a:rPr lang="en-US" sz="2000" dirty="0"/>
              <a:t> </a:t>
            </a:r>
            <a:r>
              <a:rPr lang="en-US" sz="2000" dirty="0" err="1"/>
              <a:t>куль</a:t>
            </a:r>
            <a:r>
              <a:rPr lang="en-US" sz="2000" dirty="0"/>
              <a:t> </a:t>
            </a:r>
            <a:r>
              <a:rPr lang="en-US" sz="2000" dirty="0" err="1"/>
              <a:t>покриття</a:t>
            </a:r>
            <a:r>
              <a:rPr lang="en-US" sz="2000" dirty="0"/>
              <a:t> </a:t>
            </a:r>
            <a:r>
              <a:rPr lang="en-US" sz="2000" dirty="0" err="1"/>
              <a:t>та</a:t>
            </a:r>
            <a:r>
              <a:rPr lang="en-US" sz="2000" dirty="0"/>
              <a:t> </a:t>
            </a:r>
            <a:r>
              <a:rPr lang="en-US" sz="2000" dirty="0" err="1"/>
              <a:t>задачі</a:t>
            </a:r>
            <a:r>
              <a:rPr lang="en-US" sz="2000" dirty="0"/>
              <a:t> </a:t>
            </a:r>
            <a:r>
              <a:rPr lang="en-US" sz="2000" dirty="0" err="1"/>
              <a:t>про</a:t>
            </a:r>
            <a:r>
              <a:rPr lang="en-US" sz="2000" dirty="0"/>
              <a:t> </a:t>
            </a:r>
            <a:r>
              <a:rPr lang="en-US" sz="2000" dirty="0" err="1"/>
              <a:t>оптимальне</a:t>
            </a:r>
            <a:r>
              <a:rPr lang="en-US" sz="2000" dirty="0"/>
              <a:t> </a:t>
            </a:r>
            <a:r>
              <a:rPr lang="en-US" sz="2000" dirty="0" err="1"/>
              <a:t>багатократне</a:t>
            </a:r>
            <a:r>
              <a:rPr lang="en-US" sz="2000" dirty="0"/>
              <a:t> </a:t>
            </a:r>
            <a:r>
              <a:rPr lang="en-US" sz="2000" dirty="0" err="1"/>
              <a:t>покриття</a:t>
            </a:r>
            <a:r>
              <a:rPr lang="en-US" sz="2000" dirty="0"/>
              <a:t> </a:t>
            </a:r>
            <a:r>
              <a:rPr lang="en-US" sz="2000" dirty="0" err="1"/>
              <a:t>множини</a:t>
            </a:r>
            <a:r>
              <a:rPr lang="en-US" sz="2000" dirty="0"/>
              <a:t> </a:t>
            </a:r>
            <a:r>
              <a:rPr lang="en-US" sz="2000" dirty="0" err="1"/>
              <a:t>заданою</a:t>
            </a:r>
            <a:r>
              <a:rPr lang="en-US" sz="2000" dirty="0"/>
              <a:t> </a:t>
            </a:r>
            <a:r>
              <a:rPr lang="en-US" sz="2000" dirty="0" err="1"/>
              <a:t>кількістю</a:t>
            </a:r>
            <a:r>
              <a:rPr lang="en-US" sz="2000" dirty="0"/>
              <a:t> </a:t>
            </a:r>
            <a:r>
              <a:rPr lang="en-US" sz="2000" dirty="0" err="1"/>
              <a:t>куль</a:t>
            </a:r>
            <a:r>
              <a:rPr lang="en-US" sz="2000" dirty="0"/>
              <a:t>. </a:t>
            </a:r>
            <a:endParaRPr lang="uk-UA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/>
              <a:t>Результати</a:t>
            </a:r>
            <a:r>
              <a:rPr lang="en-US" sz="2000" dirty="0"/>
              <a:t> </a:t>
            </a:r>
            <a:r>
              <a:rPr lang="en-US" sz="2000" dirty="0" err="1"/>
              <a:t>тестування</a:t>
            </a:r>
            <a:r>
              <a:rPr lang="en-US" sz="2000" dirty="0"/>
              <a:t> </a:t>
            </a:r>
            <a:r>
              <a:rPr lang="en-US" sz="2000" dirty="0" err="1"/>
              <a:t>розроблених</a:t>
            </a:r>
            <a:r>
              <a:rPr lang="en-US" sz="2000" dirty="0"/>
              <a:t> </a:t>
            </a:r>
            <a:r>
              <a:rPr lang="en-US" sz="2000" dirty="0" err="1"/>
              <a:t>алгоритмів</a:t>
            </a:r>
            <a:r>
              <a:rPr lang="en-US" sz="2000" dirty="0"/>
              <a:t> </a:t>
            </a:r>
            <a:r>
              <a:rPr lang="en-US" sz="2000" dirty="0" err="1"/>
              <a:t>експериментально</a:t>
            </a:r>
            <a:r>
              <a:rPr lang="en-US" sz="2000" dirty="0"/>
              <a:t> </a:t>
            </a:r>
            <a:r>
              <a:rPr lang="en-US" sz="2000" dirty="0" err="1"/>
              <a:t>підтвердили</a:t>
            </a:r>
            <a:r>
              <a:rPr lang="en-US" sz="2000" dirty="0"/>
              <a:t> </a:t>
            </a:r>
            <a:r>
              <a:rPr lang="en-US" sz="2000" dirty="0" err="1"/>
              <a:t>правильність</a:t>
            </a:r>
            <a:r>
              <a:rPr lang="en-US" sz="2000" dirty="0"/>
              <a:t> </a:t>
            </a:r>
            <a:r>
              <a:rPr lang="en-US" sz="2000" dirty="0" err="1"/>
              <a:t>їх</a:t>
            </a:r>
            <a:r>
              <a:rPr lang="en-US" sz="2000" dirty="0"/>
              <a:t> </a:t>
            </a:r>
            <a:r>
              <a:rPr lang="en-US" sz="2000" dirty="0" err="1"/>
              <a:t>роботи</a:t>
            </a:r>
            <a:r>
              <a:rPr lang="en-US" sz="2000" dirty="0"/>
              <a:t>. </a:t>
            </a:r>
            <a:endParaRPr lang="uk-UA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/>
              <a:t>Розв’язано</a:t>
            </a:r>
            <a:r>
              <a:rPr lang="en-US" sz="2000" dirty="0"/>
              <a:t> </a:t>
            </a:r>
            <a:r>
              <a:rPr lang="en-US" sz="2000" dirty="0" err="1"/>
              <a:t>задачі</a:t>
            </a:r>
            <a:r>
              <a:rPr lang="en-US" sz="2000" dirty="0"/>
              <a:t>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en-US" sz="2000" dirty="0" err="1"/>
              <a:t>визначенню</a:t>
            </a:r>
            <a:r>
              <a:rPr lang="en-US" sz="2000" dirty="0"/>
              <a:t> </a:t>
            </a:r>
            <a:r>
              <a:rPr lang="en-US" sz="2000" dirty="0" err="1"/>
              <a:t>оптимального</a:t>
            </a:r>
            <a:r>
              <a:rPr lang="en-US" sz="2000" dirty="0"/>
              <a:t> </a:t>
            </a:r>
            <a:r>
              <a:rPr lang="en-US" sz="2000" dirty="0" err="1"/>
              <a:t>маршруту</a:t>
            </a:r>
            <a:r>
              <a:rPr lang="en-US" sz="2000" dirty="0"/>
              <a:t>, </a:t>
            </a:r>
            <a:r>
              <a:rPr lang="en-US" sz="2000" dirty="0" err="1"/>
              <a:t>та</a:t>
            </a:r>
            <a:r>
              <a:rPr lang="en-US" sz="2000" dirty="0"/>
              <a:t> </a:t>
            </a:r>
            <a:r>
              <a:rPr lang="en-US" sz="2000" dirty="0" err="1"/>
              <a:t>запропоновано</a:t>
            </a:r>
            <a:r>
              <a:rPr lang="en-US" sz="2000" dirty="0"/>
              <a:t> </a:t>
            </a:r>
            <a:r>
              <a:rPr lang="en-US" sz="2000" dirty="0" err="1"/>
              <a:t>шляхи</a:t>
            </a:r>
            <a:r>
              <a:rPr lang="en-US" sz="2000" dirty="0"/>
              <a:t> </a:t>
            </a:r>
            <a:r>
              <a:rPr lang="en-US" sz="2000" dirty="0" err="1"/>
              <a:t>покращення</a:t>
            </a:r>
            <a:r>
              <a:rPr lang="en-US" sz="2000" dirty="0"/>
              <a:t> </a:t>
            </a:r>
            <a:r>
              <a:rPr lang="en-US" sz="2000" dirty="0" err="1"/>
              <a:t>результатів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44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6" y="2507012"/>
            <a:ext cx="9211733" cy="4952492"/>
          </a:xfrm>
        </p:spPr>
        <p:txBody>
          <a:bodyPr/>
          <a:lstStyle/>
          <a:p>
            <a:pPr algn="ctr"/>
            <a:r>
              <a:rPr lang="uk-UA" dirty="0" smtClean="0"/>
              <a:t>Дякую за увагу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9"/>
            <a:ext cx="10839450" cy="109767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57351"/>
            <a:ext cx="104257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/>
              <a:t>Об’єкт дослідження:</a:t>
            </a:r>
            <a:r>
              <a:rPr lang="uk-UA" sz="2400" dirty="0" smtClean="0"/>
              <a:t> </a:t>
            </a:r>
            <a:r>
              <a:rPr lang="uk-UA" sz="2400" dirty="0"/>
              <a:t>задачі оптимального покриття множини та їх прикладне використання</a:t>
            </a:r>
            <a:r>
              <a:rPr lang="uk-UA" sz="2400" dirty="0" smtClean="0"/>
              <a:t>.</a:t>
            </a:r>
            <a:endParaRPr lang="uk-UA" sz="2400" b="1" i="1" dirty="0" smtClean="0"/>
          </a:p>
          <a:p>
            <a:r>
              <a:rPr lang="uk-UA" sz="2400" b="1" dirty="0" smtClean="0"/>
              <a:t>Мета:</a:t>
            </a:r>
            <a:r>
              <a:rPr lang="uk-UA" sz="2400" dirty="0" smtClean="0"/>
              <a:t> </a:t>
            </a:r>
            <a:r>
              <a:rPr lang="uk-UA" sz="2400" dirty="0"/>
              <a:t>дослідження неперервних задач однократного і багатократного покриття області, методів розв’язання цих задач, та використання результатів розв’язку. </a:t>
            </a:r>
            <a:endParaRPr lang="en-US" sz="2400" dirty="0"/>
          </a:p>
          <a:p>
            <a:r>
              <a:rPr lang="en-US" sz="2400" b="1" dirty="0" err="1"/>
              <a:t>Завданням</a:t>
            </a:r>
            <a:r>
              <a:rPr lang="en-US" sz="2400" b="1" dirty="0"/>
              <a:t> </a:t>
            </a:r>
            <a:r>
              <a:rPr lang="en-US" sz="2400" dirty="0" err="1"/>
              <a:t>роботи</a:t>
            </a:r>
            <a:r>
              <a:rPr lang="en-US" sz="2400" dirty="0"/>
              <a:t> </a:t>
            </a:r>
            <a:r>
              <a:rPr lang="en-US" sz="2400" dirty="0" err="1"/>
              <a:t>є</a:t>
            </a:r>
            <a:r>
              <a:rPr lang="en-US" sz="2400" dirty="0"/>
              <a:t> </a:t>
            </a:r>
            <a:r>
              <a:rPr lang="en-US" sz="2400" dirty="0" err="1"/>
              <a:t>розробка</a:t>
            </a:r>
            <a:r>
              <a:rPr lang="en-US" sz="2400" dirty="0"/>
              <a:t> </a:t>
            </a:r>
            <a:r>
              <a:rPr lang="en-US" sz="2400" dirty="0" err="1"/>
              <a:t>та</a:t>
            </a:r>
            <a:r>
              <a:rPr lang="en-US" sz="2400" dirty="0"/>
              <a:t> </a:t>
            </a:r>
            <a:r>
              <a:rPr lang="en-US" sz="2400" dirty="0" err="1"/>
              <a:t>дослідження</a:t>
            </a:r>
            <a:r>
              <a:rPr lang="en-US" sz="2400" dirty="0"/>
              <a:t> </a:t>
            </a:r>
            <a:r>
              <a:rPr lang="en-US" sz="2400" dirty="0" err="1"/>
              <a:t>алгоритму</a:t>
            </a:r>
            <a:r>
              <a:rPr lang="en-US" sz="2400" dirty="0"/>
              <a:t> </a:t>
            </a:r>
            <a:r>
              <a:rPr lang="en-US" sz="2400" dirty="0" err="1"/>
              <a:t>розв’язання</a:t>
            </a:r>
            <a:r>
              <a:rPr lang="en-US" sz="2400" dirty="0"/>
              <a:t> </a:t>
            </a:r>
            <a:r>
              <a:rPr lang="en-US" sz="2400" dirty="0" err="1"/>
              <a:t>задач</a:t>
            </a:r>
            <a:r>
              <a:rPr lang="en-US" sz="2400" dirty="0"/>
              <a:t> </a:t>
            </a:r>
            <a:r>
              <a:rPr lang="en-US" sz="2400" dirty="0" err="1"/>
              <a:t>про</a:t>
            </a:r>
            <a:r>
              <a:rPr lang="en-US" sz="2400" dirty="0"/>
              <a:t> </a:t>
            </a:r>
            <a:r>
              <a:rPr lang="en-US" sz="2400" dirty="0" err="1"/>
              <a:t>мінімальний</a:t>
            </a:r>
            <a:r>
              <a:rPr lang="en-US" sz="2400" dirty="0"/>
              <a:t> </a:t>
            </a:r>
            <a:r>
              <a:rPr lang="en-US" sz="2400" dirty="0" err="1"/>
              <a:t>радіус</a:t>
            </a:r>
            <a:r>
              <a:rPr lang="en-US" sz="2400" dirty="0"/>
              <a:t> k-</a:t>
            </a:r>
            <a:r>
              <a:rPr lang="en-US" sz="2400" dirty="0" err="1"/>
              <a:t>кратного</a:t>
            </a:r>
            <a:r>
              <a:rPr lang="en-US" sz="2400" dirty="0"/>
              <a:t> </a:t>
            </a:r>
            <a:r>
              <a:rPr lang="en-US" sz="2400" dirty="0" err="1"/>
              <a:t>покриття</a:t>
            </a:r>
            <a:r>
              <a:rPr lang="en-US" sz="2400" dirty="0"/>
              <a:t> </a:t>
            </a:r>
            <a:r>
              <a:rPr lang="en-US" sz="2400" dirty="0" err="1"/>
              <a:t>області</a:t>
            </a:r>
            <a:r>
              <a:rPr lang="en-US" sz="2400" dirty="0"/>
              <a:t>, </a:t>
            </a:r>
            <a:r>
              <a:rPr lang="en-US" sz="2400" dirty="0" err="1"/>
              <a:t>використання</a:t>
            </a:r>
            <a:r>
              <a:rPr lang="en-US" sz="2400" dirty="0"/>
              <a:t> </a:t>
            </a:r>
            <a:r>
              <a:rPr lang="en-US" sz="2400" dirty="0" err="1"/>
              <a:t>отриманих</a:t>
            </a:r>
            <a:r>
              <a:rPr lang="en-US" sz="2400" dirty="0"/>
              <a:t> </a:t>
            </a:r>
            <a:r>
              <a:rPr lang="en-US" sz="2400" dirty="0" err="1"/>
              <a:t>результатів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розв’язання</a:t>
            </a:r>
            <a:r>
              <a:rPr lang="en-US" sz="2400" dirty="0"/>
              <a:t> </a:t>
            </a:r>
            <a:r>
              <a:rPr lang="en-US" sz="2400" dirty="0" err="1"/>
              <a:t>прикладних</a:t>
            </a:r>
            <a:r>
              <a:rPr lang="en-US" sz="2400" dirty="0"/>
              <a:t> </a:t>
            </a:r>
            <a:r>
              <a:rPr lang="en-US" sz="2400" dirty="0" err="1"/>
              <a:t>задач</a:t>
            </a:r>
            <a:r>
              <a:rPr lang="en-US" sz="2400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1011947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Ключові поняття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2134" y="13879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Сукупність центрів τ</a:t>
            </a:r>
            <a:r>
              <a:rPr lang="uk-UA" baseline="-25000" dirty="0"/>
              <a:t>1</a:t>
            </a:r>
            <a:r>
              <a:rPr lang="uk-UA" dirty="0"/>
              <a:t>,…,</a:t>
            </a:r>
            <a:r>
              <a:rPr lang="uk-UA" dirty="0" err="1"/>
              <a:t>τ</a:t>
            </a:r>
            <a:r>
              <a:rPr lang="uk-UA" baseline="-25000" dirty="0" err="1"/>
              <a:t>N</a:t>
            </a:r>
            <a:r>
              <a:rPr lang="uk-UA" dirty="0"/>
              <a:t> задає кульове покриття множині </a:t>
            </a:r>
            <a:r>
              <a:rPr lang="uk-UA" dirty="0" err="1"/>
              <a:t>Ω</a:t>
            </a:r>
            <a:r>
              <a:rPr lang="uk-UA" dirty="0"/>
              <a:t> з радіусом </a:t>
            </a:r>
            <a:r>
              <a:rPr lang="uk-UA" dirty="0" err="1"/>
              <a:t>R</a:t>
            </a:r>
            <a:r>
              <a:rPr lang="uk-UA" dirty="0"/>
              <a:t> , </a:t>
            </a:r>
            <a:r>
              <a:rPr lang="uk-UA" dirty="0" smtClean="0"/>
              <a:t>якщо: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1997543"/>
            <a:ext cx="1854200" cy="8900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82134" y="2912537"/>
            <a:ext cx="998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Ясно , що радіус </a:t>
            </a:r>
            <a:r>
              <a:rPr lang="uk-UA" dirty="0" err="1"/>
              <a:t>R</a:t>
            </a:r>
            <a:r>
              <a:rPr lang="uk-UA" dirty="0"/>
              <a:t> покриття множини </a:t>
            </a:r>
            <a:r>
              <a:rPr lang="uk-UA" dirty="0" err="1"/>
              <a:t>Ω</a:t>
            </a:r>
            <a:r>
              <a:rPr lang="uk-UA" dirty="0"/>
              <a:t>, що задається центрами τ</a:t>
            </a:r>
            <a:r>
              <a:rPr lang="uk-UA" baseline="-25000" dirty="0"/>
              <a:t>1</a:t>
            </a:r>
            <a:r>
              <a:rPr lang="uk-UA" dirty="0"/>
              <a:t>,…,</a:t>
            </a:r>
            <a:r>
              <a:rPr lang="uk-UA" dirty="0" err="1"/>
              <a:t>τ</a:t>
            </a:r>
            <a:r>
              <a:rPr lang="uk-UA" baseline="-25000" dirty="0" err="1"/>
              <a:t>N</a:t>
            </a:r>
            <a:r>
              <a:rPr lang="uk-UA" dirty="0"/>
              <a:t> (вектором </a:t>
            </a:r>
            <a:r>
              <a:rPr lang="uk-UA" dirty="0" err="1"/>
              <a:t>τ</a:t>
            </a:r>
            <a:r>
              <a:rPr lang="uk-UA" baseline="30000" dirty="0" err="1"/>
              <a:t>N</a:t>
            </a:r>
            <a:r>
              <a:rPr lang="uk-UA" dirty="0"/>
              <a:t>) , має вигляд</a:t>
            </a:r>
            <a:endParaRPr lang="en-US" dirty="0"/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84" y="3308087"/>
            <a:ext cx="3204633" cy="9048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6001" y="4368802"/>
            <a:ext cx="6652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Покриття мінімального радіуса назвемо </a:t>
            </a:r>
            <a:r>
              <a:rPr lang="uk-UA" i="1" dirty="0"/>
              <a:t>оптимальним</a:t>
            </a:r>
            <a:r>
              <a:rPr lang="uk-UA" dirty="0" smtClean="0"/>
              <a:t>.</a:t>
            </a:r>
          </a:p>
          <a:p>
            <a:r>
              <a:rPr lang="uk-UA" dirty="0"/>
              <a:t>Д</a:t>
            </a:r>
            <a:r>
              <a:rPr lang="uk-UA" dirty="0" smtClean="0"/>
              <a:t>ля </a:t>
            </a:r>
            <a:r>
              <a:rPr lang="uk-UA" dirty="0"/>
              <a:t>відшукання оптимального покриття треба знайти </a:t>
            </a:r>
            <a:r>
              <a:rPr lang="uk-UA" dirty="0" smtClean="0"/>
              <a:t>величину:</a:t>
            </a:r>
            <a:endParaRPr lang="en-US" dirty="0"/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84" y="5048061"/>
            <a:ext cx="3023608" cy="7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769600" cy="1184455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/>
              <a:t>Постановка задач про оптимальне кульове покриття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000" y="1574800"/>
                <a:ext cx="1026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/>
                  <a:t>Задача 1: </a:t>
                </a:r>
                <a:r>
                  <a:rPr lang="en-US" dirty="0" err="1"/>
                  <a:t>Для</a:t>
                </a:r>
                <a:r>
                  <a:rPr lang="en-US" dirty="0"/>
                  <a:t> </a:t>
                </a:r>
                <a:r>
                  <a:rPr lang="en-US" dirty="0" err="1"/>
                  <a:t>заданої</a:t>
                </a:r>
                <a:r>
                  <a:rPr lang="en-US" dirty="0"/>
                  <a:t> </a:t>
                </a:r>
                <a:r>
                  <a:rPr lang="en-US" dirty="0" err="1"/>
                  <a:t>системи</a:t>
                </a:r>
                <a:r>
                  <a:rPr lang="en-US" dirty="0"/>
                  <a:t> </a:t>
                </a:r>
                <a:r>
                  <a:rPr lang="en-US" dirty="0" err="1"/>
                  <a:t>центрів</a:t>
                </a:r>
                <a:r>
                  <a:rPr lang="en-US" dirty="0"/>
                  <a:t> (τ</a:t>
                </a:r>
                <a:r>
                  <a:rPr lang="en-US" baseline="-25000" dirty="0"/>
                  <a:t>1</a:t>
                </a:r>
                <a:r>
                  <a:rPr lang="en-US" dirty="0"/>
                  <a:t>,…,</a:t>
                </a:r>
                <a:r>
                  <a:rPr lang="en-US" dirty="0" err="1"/>
                  <a:t>τ</a:t>
                </a:r>
                <a:r>
                  <a:rPr lang="en-US" baseline="-25000" dirty="0" err="1"/>
                  <a:t>N</a:t>
                </a:r>
                <a:r>
                  <a:rPr lang="en-US" dirty="0"/>
                  <a:t>) </a:t>
                </a:r>
                <a:r>
                  <a:rPr lang="en-US" dirty="0" err="1"/>
                  <a:t>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bSup>
                    <m:r>
                      <a:rPr 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знайти </a:t>
                </a:r>
                <a:r>
                  <a:rPr lang="en-US" dirty="0" err="1"/>
                  <a:t>мінімальне</a:t>
                </a:r>
                <a:r>
                  <a:rPr lang="en-US" dirty="0"/>
                  <a:t> </a:t>
                </a:r>
                <a:r>
                  <a:rPr lang="en-US" b="1" dirty="0" err="1"/>
                  <a:t>с-</a:t>
                </a:r>
                <a:r>
                  <a:rPr lang="en-US" dirty="0" err="1"/>
                  <a:t>кульове</a:t>
                </a:r>
                <a:r>
                  <a:rPr lang="en-US" dirty="0"/>
                  <a:t> </a:t>
                </a:r>
                <a:r>
                  <a:rPr lang="en-US" dirty="0" err="1"/>
                  <a:t>покриття</a:t>
                </a:r>
                <a:r>
                  <a:rPr lang="en-US" dirty="0"/>
                  <a:t> </a:t>
                </a:r>
                <a:r>
                  <a:rPr lang="en-US" dirty="0" err="1"/>
                  <a:t>множини</a:t>
                </a:r>
                <a:r>
                  <a:rPr lang="en-US" dirty="0"/>
                  <a:t> </a:t>
                </a:r>
                <a:r>
                  <a:rPr lang="en-US" dirty="0" err="1"/>
                  <a:t>Ω</a:t>
                </a:r>
                <a:r>
                  <a:rPr lang="en-US" dirty="0"/>
                  <a:t>, 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74800"/>
                <a:ext cx="1026160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75" t="-37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62000" y="2221131"/>
            <a:ext cx="10250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Задача 2</a:t>
            </a:r>
            <a:r>
              <a:rPr lang="uk-UA" dirty="0"/>
              <a:t> про оптимальне обмежене </a:t>
            </a:r>
            <a:r>
              <a:rPr lang="uk-UA" b="1" dirty="0"/>
              <a:t>с-</a:t>
            </a:r>
            <a:r>
              <a:rPr lang="uk-UA" dirty="0"/>
              <a:t>кульове покриття.</a:t>
            </a:r>
            <a:endParaRPr lang="en-US" dirty="0"/>
          </a:p>
          <a:p>
            <a:r>
              <a:rPr lang="uk-UA" dirty="0"/>
              <a:t>При заданому числі </a:t>
            </a:r>
            <a:r>
              <a:rPr lang="uk-UA" dirty="0" err="1"/>
              <a:t>N</a:t>
            </a:r>
            <a:r>
              <a:rPr lang="uk-UA" dirty="0"/>
              <a:t> центрів τ</a:t>
            </a:r>
            <a:r>
              <a:rPr lang="uk-UA" baseline="-25000" dirty="0"/>
              <a:t>1</a:t>
            </a:r>
            <a:r>
              <a:rPr lang="uk-UA" dirty="0"/>
              <a:t>,…,</a:t>
            </a:r>
            <a:r>
              <a:rPr lang="uk-UA" dirty="0" err="1"/>
              <a:t>τ</a:t>
            </a:r>
            <a:r>
              <a:rPr lang="uk-UA" baseline="-25000" dirty="0" err="1"/>
              <a:t>N</a:t>
            </a:r>
            <a:r>
              <a:rPr lang="uk-UA" dirty="0"/>
              <a:t> знайти їх розміщення в області </a:t>
            </a:r>
            <a:r>
              <a:rPr lang="uk-UA" dirty="0" err="1"/>
              <a:t>Ω</a:t>
            </a:r>
            <a:r>
              <a:rPr lang="uk-UA" dirty="0"/>
              <a:t>, яка здійснює покриття множини </a:t>
            </a:r>
            <a:r>
              <a:rPr lang="uk-UA" dirty="0" err="1"/>
              <a:t>Ω</a:t>
            </a:r>
            <a:r>
              <a:rPr lang="uk-UA" dirty="0"/>
              <a:t> з мінімальним радіусом , тобто знайти </a:t>
            </a:r>
            <a:r>
              <a:rPr lang="uk-UA" dirty="0" smtClean="0"/>
              <a:t>величину: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9" y="3136900"/>
            <a:ext cx="3857457" cy="761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" y="413173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 вектор 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9" y="4269159"/>
            <a:ext cx="3361253" cy="5450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flipH="1">
            <a:off x="9853663" y="3236253"/>
            <a:ext cx="44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8267" y="5029200"/>
            <a:ext cx="6060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При яких </a:t>
            </a:r>
            <a:r>
              <a:rPr lang="uk-UA" dirty="0"/>
              <a:t>в (</a:t>
            </a:r>
            <a:r>
              <a:rPr lang="ru-RU" dirty="0" smtClean="0"/>
              <a:t>1</a:t>
            </a:r>
            <a:r>
              <a:rPr lang="uk-UA" dirty="0" smtClean="0"/>
              <a:t>) </a:t>
            </a:r>
            <a:r>
              <a:rPr lang="uk-UA" dirty="0"/>
              <a:t>досягається значення, рівне нижньої грані.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930455"/>
          </a:xfrm>
        </p:spPr>
        <p:txBody>
          <a:bodyPr>
            <a:normAutofit fontScale="90000"/>
          </a:bodyPr>
          <a:lstStyle/>
          <a:p>
            <a:pPr algn="ctr"/>
            <a:r>
              <a:rPr lang="uk-UA" sz="5400" dirty="0"/>
              <a:t>Постановка задач про </a:t>
            </a:r>
            <a:r>
              <a:rPr lang="en-US" sz="5400" dirty="0" smtClean="0"/>
              <a:t>k</a:t>
            </a:r>
            <a:r>
              <a:rPr lang="uk-UA" sz="5400" dirty="0" smtClean="0"/>
              <a:t>-кратне оптимальне </a:t>
            </a:r>
            <a:r>
              <a:rPr lang="uk-UA" sz="5400" dirty="0"/>
              <a:t>кульове покриття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490133"/>
            <a:ext cx="1154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Будемо </a:t>
            </a:r>
            <a:r>
              <a:rPr lang="uk-UA" dirty="0" smtClean="0"/>
              <a:t>говорити, </a:t>
            </a:r>
            <a:r>
              <a:rPr lang="uk-UA" dirty="0"/>
              <a:t>що сукупність центрів τ</a:t>
            </a:r>
            <a:r>
              <a:rPr lang="uk-UA" baseline="-25000" dirty="0"/>
              <a:t>1</a:t>
            </a:r>
            <a:r>
              <a:rPr lang="uk-UA" dirty="0"/>
              <a:t>,…, τ</a:t>
            </a:r>
            <a:r>
              <a:rPr lang="uk-UA" baseline="-25000" dirty="0"/>
              <a:t>N</a:t>
            </a:r>
            <a:r>
              <a:rPr lang="uk-UA" dirty="0"/>
              <a:t> задає k-кратне кульове покриття множини Ω з радіусом R, якщо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539947"/>
            <a:ext cx="11278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Радіус </a:t>
            </a:r>
            <a:r>
              <a:rPr lang="uk-UA" dirty="0" err="1"/>
              <a:t>R</a:t>
            </a:r>
            <a:r>
              <a:rPr lang="uk-UA" dirty="0"/>
              <a:t> багатократного покриття множини </a:t>
            </a:r>
            <a:r>
              <a:rPr lang="uk-UA" dirty="0" err="1"/>
              <a:t>Ω</a:t>
            </a:r>
            <a:r>
              <a:rPr lang="uk-UA" dirty="0"/>
              <a:t>, яке задається центрами τ</a:t>
            </a:r>
            <a:r>
              <a:rPr lang="uk-UA" baseline="-25000" dirty="0"/>
              <a:t>1</a:t>
            </a:r>
            <a:r>
              <a:rPr lang="uk-UA" dirty="0"/>
              <a:t>,…,</a:t>
            </a:r>
            <a:r>
              <a:rPr lang="uk-UA" dirty="0" err="1"/>
              <a:t>τ</a:t>
            </a:r>
            <a:r>
              <a:rPr lang="uk-UA" baseline="-25000" dirty="0" err="1"/>
              <a:t>N</a:t>
            </a:r>
            <a:r>
              <a:rPr lang="uk-UA" dirty="0"/>
              <a:t> (вектором </a:t>
            </a:r>
            <a:r>
              <a:rPr lang="uk-UA" dirty="0" err="1"/>
              <a:t>τ</a:t>
            </a:r>
            <a:r>
              <a:rPr lang="uk-UA" baseline="30000" dirty="0" err="1"/>
              <a:t>N</a:t>
            </a:r>
            <a:r>
              <a:rPr lang="uk-UA" dirty="0"/>
              <a:t>), визначається так: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50" y="1878779"/>
            <a:ext cx="2088223" cy="526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67" y="3892712"/>
            <a:ext cx="2588187" cy="603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87122" y="2450642"/>
                <a:ext cx="5151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і</a:t>
                </a:r>
                <a:r>
                  <a:rPr lang="en-US" dirty="0"/>
                  <a:t> </a:t>
                </a:r>
                <a:r>
                  <a:rPr lang="en-US" dirty="0" err="1"/>
                  <a:t>для</a:t>
                </a:r>
                <a:r>
                  <a:rPr lang="en-US" dirty="0"/>
                  <a:t> </a:t>
                </a:r>
                <a:r>
                  <a:rPr lang="en-US" dirty="0" err="1"/>
                  <a:t>кожної</a:t>
                </a:r>
                <a:r>
                  <a:rPr lang="en-US" dirty="0"/>
                  <a:t> </a:t>
                </a:r>
                <a:r>
                  <a:rPr lang="en-US" dirty="0" err="1"/>
                  <a:t>точки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uk-UA" dirty="0"/>
                      <m:t>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виконується</a:t>
                </a:r>
                <a:r>
                  <a:rPr lang="en-US" dirty="0"/>
                  <a:t>  </a:t>
                </a:r>
                <a:r>
                  <a:rPr lang="en-US" dirty="0" err="1"/>
                  <a:t>включення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22" y="2450642"/>
                <a:ext cx="515121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4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47" y="2793220"/>
            <a:ext cx="3665114" cy="7358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62000" y="4543639"/>
                <a:ext cx="5543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при</a:t>
                </a:r>
                <a:r>
                  <a:rPr lang="en-US" dirty="0"/>
                  <a:t> </a:t>
                </a:r>
                <a:r>
                  <a:rPr lang="en-US" dirty="0" err="1"/>
                  <a:t>цьому</a:t>
                </a:r>
                <a:r>
                  <a:rPr lang="en-US" dirty="0"/>
                  <a:t> </a:t>
                </a:r>
                <a:r>
                  <a:rPr lang="en-US" dirty="0" err="1"/>
                  <a:t>для</a:t>
                </a:r>
                <a:r>
                  <a:rPr lang="en-US" dirty="0"/>
                  <a:t> </a:t>
                </a:r>
                <a:r>
                  <a:rPr lang="en-US" dirty="0" err="1"/>
                  <a:t>кожної</a:t>
                </a:r>
                <a:r>
                  <a:rPr lang="en-US" dirty="0"/>
                  <a:t> </a:t>
                </a:r>
                <a:r>
                  <a:rPr lang="en-US" dirty="0" err="1" smtClean="0"/>
                  <a:t>точки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uk-UA" dirty="0"/>
                      <m:t>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виконується умова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43639"/>
                <a:ext cx="554395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80" t="-6557" r="-11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85" y="4967544"/>
            <a:ext cx="3769711" cy="7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930455"/>
          </a:xfrm>
        </p:spPr>
        <p:txBody>
          <a:bodyPr>
            <a:normAutofit fontScale="90000"/>
          </a:bodyPr>
          <a:lstStyle/>
          <a:p>
            <a:pPr algn="ctr"/>
            <a:r>
              <a:rPr lang="uk-UA" sz="5400" dirty="0"/>
              <a:t>Постановка задач про </a:t>
            </a:r>
            <a:r>
              <a:rPr lang="en-US" sz="5400" dirty="0" smtClean="0"/>
              <a:t>k</a:t>
            </a:r>
            <a:r>
              <a:rPr lang="uk-UA" sz="5400" dirty="0" smtClean="0"/>
              <a:t>-кратне оптимальне </a:t>
            </a:r>
            <a:r>
              <a:rPr lang="uk-UA" sz="5400" dirty="0"/>
              <a:t>кульове покриття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500653"/>
            <a:ext cx="9882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i="1" dirty="0" smtClean="0"/>
          </a:p>
          <a:p>
            <a:r>
              <a:rPr lang="uk-UA" i="1" dirty="0" err="1" smtClean="0"/>
              <a:t>k</a:t>
            </a:r>
            <a:r>
              <a:rPr lang="uk-UA" i="1" dirty="0" smtClean="0"/>
              <a:t>-</a:t>
            </a:r>
            <a:r>
              <a:rPr lang="uk-UA" dirty="0" smtClean="0"/>
              <a:t>кратне </a:t>
            </a:r>
            <a:r>
              <a:rPr lang="uk-UA" dirty="0"/>
              <a:t>покриття мінімального радіуса називається </a:t>
            </a:r>
            <a:r>
              <a:rPr lang="uk-UA" i="1" dirty="0"/>
              <a:t>оптимальним</a:t>
            </a:r>
            <a:r>
              <a:rPr lang="uk-UA" dirty="0"/>
              <a:t> </a:t>
            </a:r>
            <a:r>
              <a:rPr lang="uk-UA" dirty="0" err="1"/>
              <a:t>k</a:t>
            </a:r>
            <a:r>
              <a:rPr lang="uk-UA" dirty="0"/>
              <a:t>-кратним покриттям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endParaRPr lang="en-US" dirty="0"/>
          </a:p>
          <a:p>
            <a:r>
              <a:rPr lang="uk-UA" dirty="0"/>
              <a:t>Таким чином, для визначення оптимального </a:t>
            </a:r>
            <a:r>
              <a:rPr lang="uk-UA" dirty="0" err="1"/>
              <a:t>k</a:t>
            </a:r>
            <a:r>
              <a:rPr lang="uk-UA" dirty="0"/>
              <a:t>-кратного покриття необхідно визначити величину радіуса оптимального покриття </a:t>
            </a:r>
            <a:r>
              <a:rPr lang="uk-UA" dirty="0"/>
              <a:t>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1" y="3271180"/>
            <a:ext cx="3703970" cy="8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82885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Постановка </a:t>
            </a:r>
            <a:r>
              <a:rPr lang="uk-UA" dirty="0" smtClean="0"/>
              <a:t>задач про знаходження оптимального шляху за центрами куль покриття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2000" y="1992881"/>
                <a:ext cx="6874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τ</a:t>
                </a:r>
                <a:r>
                  <a:rPr lang="en-US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}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uk-UA" dirty="0" smtClean="0">
                    <a:effectLst/>
                  </a:rPr>
                  <a:t> - </a:t>
                </a:r>
                <a:r>
                  <a:rPr lang="en-US" dirty="0" err="1"/>
                  <a:t>множина</a:t>
                </a:r>
                <a:r>
                  <a:rPr lang="en-US" dirty="0"/>
                  <a:t> </a:t>
                </a:r>
                <a:r>
                  <a:rPr lang="en-US" dirty="0" err="1"/>
                  <a:t>центрів</a:t>
                </a:r>
                <a:r>
                  <a:rPr lang="en-US" dirty="0"/>
                  <a:t>, </a:t>
                </a:r>
                <a:r>
                  <a:rPr lang="en-US" dirty="0" err="1"/>
                  <a:t>знайдених</a:t>
                </a:r>
                <a:r>
                  <a:rPr lang="en-US" dirty="0"/>
                  <a:t> </a:t>
                </a:r>
                <a:r>
                  <a:rPr lang="en-US" dirty="0" err="1"/>
                  <a:t>в</a:t>
                </a:r>
                <a:r>
                  <a:rPr lang="en-US" dirty="0"/>
                  <a:t> </a:t>
                </a:r>
                <a:r>
                  <a:rPr lang="en-US" dirty="0" err="1"/>
                  <a:t>попередніх</a:t>
                </a:r>
                <a:r>
                  <a:rPr lang="en-US" dirty="0"/>
                  <a:t> </a:t>
                </a:r>
                <a:r>
                  <a:rPr lang="en-US" dirty="0" err="1"/>
                  <a:t>задачах</a:t>
                </a:r>
                <a:r>
                  <a:rPr lang="en-US" dirty="0"/>
                  <a:t> </a:t>
                </a:r>
                <a:endParaRPr lang="uk-UA" dirty="0" smtClean="0"/>
              </a:p>
              <a:p>
                <a:r>
                  <a:rPr lang="uk-UA" i="1" dirty="0" err="1"/>
                  <a:t>P</a:t>
                </a:r>
                <a:r>
                  <a:rPr lang="uk-UA" dirty="0"/>
                  <a:t> – кількість точок </a:t>
                </a:r>
                <a:r>
                  <a:rPr lang="uk-UA" dirty="0" smtClean="0"/>
                  <a:t>обходу (</a:t>
                </a:r>
                <a:r>
                  <a:rPr lang="uk-UA" i="1" dirty="0"/>
                  <a:t>p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charset="0"/>
                      </a:rPr>
                      <m:t>≤</m:t>
                    </m:r>
                  </m:oMath>
                </a14:m>
                <a:r>
                  <a:rPr lang="uk-UA" i="1" dirty="0"/>
                  <a:t> </a:t>
                </a:r>
                <a:r>
                  <a:rPr lang="uk-UA" i="1" dirty="0" err="1"/>
                  <a:t>N</a:t>
                </a:r>
                <a:r>
                  <a:rPr lang="uk-UA" i="1" dirty="0"/>
                  <a:t> </a:t>
                </a:r>
                <a:r>
                  <a:rPr lang="uk-UA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992881"/>
                <a:ext cx="6874767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709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83422" y="3107908"/>
                <a:ext cx="1881156" cy="1127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22" y="3107908"/>
                <a:ext cx="1881156" cy="11270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29059" y="3455234"/>
            <a:ext cx="447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</a:t>
            </a:r>
            <a:r>
              <a:rPr lang="en-US" dirty="0" err="1"/>
              <a:t>матриця</a:t>
            </a:r>
            <a:r>
              <a:rPr lang="en-US" dirty="0"/>
              <a:t> </a:t>
            </a:r>
            <a:r>
              <a:rPr lang="en-US" dirty="0" err="1"/>
              <a:t>витрат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перехід</a:t>
            </a:r>
            <a:r>
              <a:rPr lang="en-US" dirty="0"/>
              <a:t> </a:t>
            </a:r>
            <a:r>
              <a:rPr lang="en-US" dirty="0" err="1"/>
              <a:t>між</a:t>
            </a:r>
            <a:r>
              <a:rPr lang="en-US" dirty="0"/>
              <a:t> </a:t>
            </a:r>
            <a:r>
              <a:rPr lang="en-US" dirty="0" err="1"/>
              <a:t>центрами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31600"/>
            <a:ext cx="10668000" cy="744189"/>
          </a:xfrm>
        </p:spPr>
        <p:txBody>
          <a:bodyPr>
            <a:normAutofit fontScale="90000"/>
          </a:bodyPr>
          <a:lstStyle/>
          <a:p>
            <a:pPr algn="ctr"/>
            <a:r>
              <a:rPr lang="uk-UA" smtClean="0"/>
              <a:t>Постановка </a:t>
            </a:r>
            <a:r>
              <a:rPr lang="uk-UA"/>
              <a:t>задачі про знаходження оптимального шляху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4000" y="1490572"/>
                <a:ext cx="6234954" cy="5879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charset="0"/>
                          <a:ea typeface="ＭＳ 明朝" charset="-128"/>
                        </a:rPr>
                        <m:t>𝑥</m:t>
                      </m:r>
                      <m:r>
                        <a:rPr lang="uk-UA">
                          <a:effectLst/>
                          <a:latin typeface="Cambria Math" charset="0"/>
                          <a:ea typeface="ＭＳ 明朝" charset="-128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eqArrPr>
                            <m:e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1,                               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 0,</m:t>
                              </m:r>
                              <m:r>
                                <a:rPr lang="uk-UA" sz="2000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  в іншому випадку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</m:t>
                          </m:r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≤1   ∀</m:t>
                          </m:r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𝑗</m:t>
                          </m:r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  ,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𝑗</m:t>
                              </m:r>
                              <m:r>
                                <a:rPr lang="uk-UA">
                                  <a:latin typeface="Cambria Math" charset="0"/>
                                  <a:ea typeface="ＭＳ 明朝" charset="-128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charset="0"/>
                                      <a:ea typeface="ＭＳ 明朝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charset="0"/>
                                      <a:ea typeface="ＭＳ 明朝" charset="-128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>
                                  <a:latin typeface="Cambria Math" charset="0"/>
                                  <a:ea typeface="ＭＳ 明朝" charset="-128"/>
                                </a:rPr>
                                <m:t>≤1   ∀</m:t>
                              </m:r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 </m:t>
                              </m:r>
                              <m:r>
                                <a:rPr lang="uk-UA" sz="2400" i="1">
                                  <a:latin typeface="Cambria Math" charset="0"/>
                                  <a:ea typeface="ＭＳ 明朝" charset="-128"/>
                                </a:rPr>
                                <m:t>    </m:t>
                              </m:r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a:rPr lang="uk-UA" sz="2000" i="1">
                                  <a:latin typeface="Cambria Math" charset="0"/>
                                  <a:ea typeface="ＭＳ 明朝" charset="-128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uk-UA" sz="2000" i="1" dirty="0" smtClean="0">
                  <a:effectLst/>
                  <a:latin typeface="Cambria Math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𝑢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charset="0"/>
                          <a:ea typeface="ＭＳ 明朝" charset="-128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𝑢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𝑗</m:t>
                          </m:r>
                        </m:sub>
                      </m:sSub>
                      <m:r>
                        <a:rPr lang="uk-UA">
                          <a:effectLst/>
                          <a:latin typeface="Cambria Math" charset="0"/>
                          <a:ea typeface="ＭＳ 明朝" charset="-128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𝑝</m:t>
                          </m:r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−</m:t>
                          </m:r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𝑖𝑗</m:t>
                          </m:r>
                        </m:sub>
                      </m:sSub>
                      <m:r>
                        <a:rPr lang="uk-UA">
                          <a:effectLst/>
                          <a:latin typeface="Cambria Math" charset="0"/>
                          <a:ea typeface="ＭＳ 明朝" charset="-128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𝑝</m:t>
                          </m:r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−</m:t>
                          </m:r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</m:t>
                          </m:r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𝑗</m:t>
                              </m:r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=</m:t>
                              </m:r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𝑝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uk-UA" sz="2000" dirty="0" smtClean="0">
                  <a:effectLst/>
                  <a:latin typeface="Times New Roman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  <m:r>
                            <a:rPr lang="uk-UA" sz="200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uk-UA" sz="200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 sz="2000">
                                  <a:latin typeface="Cambria Math"/>
                                </a:rPr>
                                <m:t>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𝑚𝑖𝑛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sz="2000" dirty="0">
                  <a:effectLst/>
                  <a:latin typeface="Times New Roman" charset="0"/>
                  <a:ea typeface="ＭＳ 明朝" charset="-128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1490572"/>
                <a:ext cx="6234954" cy="58799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4133" y="130386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Задача 1: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94134" y="1303867"/>
            <a:ext cx="230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Задача комівояжера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33066" y="1521238"/>
                <a:ext cx="6234954" cy="5879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charset="0"/>
                          <a:ea typeface="ＭＳ 明朝" charset="-128"/>
                        </a:rPr>
                        <m:t>𝑥</m:t>
                      </m:r>
                      <m:r>
                        <a:rPr lang="uk-UA">
                          <a:effectLst/>
                          <a:latin typeface="Cambria Math" charset="0"/>
                          <a:ea typeface="ＭＳ 明朝" charset="-128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eqArrPr>
                            <m:e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1,                               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 0,</m:t>
                              </m:r>
                              <m:r>
                                <a:rPr lang="uk-UA" sz="2000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  в іншому випадку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</m:t>
                          </m:r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0" smtClean="0">
                              <a:effectLst/>
                              <a:latin typeface="Cambria Math" charset="0"/>
                              <a:ea typeface="ＭＳ 明朝" charset="-128"/>
                            </a:rPr>
                            <m:t>=</m:t>
                          </m:r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1   ∀</m:t>
                          </m:r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𝑗</m:t>
                          </m:r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  ,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𝑗</m:t>
                              </m:r>
                              <m:r>
                                <a:rPr lang="uk-UA">
                                  <a:latin typeface="Cambria Math" charset="0"/>
                                  <a:ea typeface="ＭＳ 明朝" charset="-128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charset="0"/>
                                      <a:ea typeface="ＭＳ 明朝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charset="0"/>
                                      <a:ea typeface="ＭＳ 明朝" charset="-128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charset="0"/>
                                  <a:ea typeface="ＭＳ 明朝" charset="-128"/>
                                </a:rPr>
                                <m:t>=</m:t>
                              </m:r>
                              <m:r>
                                <a:rPr lang="uk-UA">
                                  <a:latin typeface="Cambria Math" charset="0"/>
                                  <a:ea typeface="ＭＳ 明朝" charset="-128"/>
                                </a:rPr>
                                <m:t>1   ∀</m:t>
                              </m:r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 </m:t>
                              </m:r>
                              <m:r>
                                <a:rPr lang="uk-UA" sz="2400" i="1">
                                  <a:latin typeface="Cambria Math" charset="0"/>
                                  <a:ea typeface="ＭＳ 明朝" charset="-128"/>
                                </a:rPr>
                                <m:t>    </m:t>
                              </m:r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a:rPr lang="uk-UA" sz="2000" i="1">
                                  <a:latin typeface="Cambria Math" charset="0"/>
                                  <a:ea typeface="ＭＳ 明朝" charset="-128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uk-UA" sz="2000" i="1" dirty="0" smtClean="0">
                  <a:effectLst/>
                  <a:latin typeface="Cambria Math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𝑢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charset="0"/>
                          <a:ea typeface="ＭＳ 明朝" charset="-128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𝑢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𝑗</m:t>
                          </m:r>
                        </m:sub>
                      </m:sSub>
                      <m:r>
                        <a:rPr lang="uk-UA">
                          <a:effectLst/>
                          <a:latin typeface="Cambria Math" charset="0"/>
                          <a:ea typeface="ＭＳ 明朝" charset="-128"/>
                        </a:rPr>
                        <m:t>+</m:t>
                      </m:r>
                      <m:r>
                        <a:rPr lang="en-US" b="0" i="1" smtClean="0">
                          <a:effectLst/>
                          <a:latin typeface="Cambria Math" charset="0"/>
                          <a:ea typeface="ＭＳ 明朝" charset="-128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charset="0"/>
                          <a:ea typeface="ＭＳ 明朝" charset="-128"/>
                        </a:rPr>
                        <m:t>𝑁</m:t>
                      </m:r>
                      <m:r>
                        <a:rPr lang="en-US" b="0" i="1" smtClean="0">
                          <a:effectLst/>
                          <a:latin typeface="Cambria Math" charset="0"/>
                          <a:ea typeface="ＭＳ 明朝" charset="-128"/>
                        </a:rPr>
                        <m:t>−1)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𝑖𝑗</m:t>
                          </m:r>
                        </m:sub>
                      </m:sSub>
                      <m:r>
                        <a:rPr lang="uk-UA">
                          <a:effectLst/>
                          <a:latin typeface="Cambria Math" charset="0"/>
                          <a:ea typeface="ＭＳ 明朝" charset="-128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charset="0"/>
                              <a:ea typeface="ＭＳ 明朝" charset="-128"/>
                            </a:rPr>
                            <m:t>𝑁</m:t>
                          </m:r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−</m:t>
                          </m:r>
                          <m:r>
                            <a:rPr lang="en-US" b="0" i="0" smtClean="0">
                              <a:effectLst/>
                              <a:latin typeface="Cambria Math" charset="0"/>
                              <a:ea typeface="ＭＳ 明朝" charset="-128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</m:t>
                          </m:r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𝑗</m:t>
                              </m:r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=</m:t>
                              </m:r>
                              <m:r>
                                <a:rPr lang="en-US" b="0" i="1" smtClean="0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𝑁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uk-UA" sz="2000" dirty="0" smtClean="0">
                  <a:effectLst/>
                  <a:latin typeface="Times New Roman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  <m:r>
                            <a:rPr lang="uk-UA" sz="200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uk-UA" sz="200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 sz="2000">
                                  <a:latin typeface="Cambria Math"/>
                                </a:rPr>
                                <m:t>→</m:t>
                              </m:r>
                              <m:r>
                                <a:rPr lang="uk-UA" sz="2000" i="1">
                                  <a:latin typeface="Cambria Math"/>
                                </a:rPr>
                                <m:t>𝑚𝑖𝑛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sz="2000" dirty="0">
                  <a:effectLst/>
                  <a:latin typeface="Times New Roman" charset="0"/>
                  <a:ea typeface="ＭＳ 明朝" charset="-128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66" y="1521238"/>
                <a:ext cx="6234954" cy="58799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59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76" y="0"/>
            <a:ext cx="11023600" cy="930455"/>
          </a:xfrm>
        </p:spPr>
        <p:txBody>
          <a:bodyPr>
            <a:normAutofit fontScale="90000"/>
          </a:bodyPr>
          <a:lstStyle/>
          <a:p>
            <a:pPr algn="ctr"/>
            <a:r>
              <a:rPr lang="uk-UA"/>
              <a:t>Постановка задачі про знаходження оптимального шляху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133" y="1303867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Задача </a:t>
            </a:r>
            <a:r>
              <a:rPr lang="en-US" b="1" dirty="0" smtClean="0"/>
              <a:t>2</a:t>
            </a:r>
            <a:r>
              <a:rPr lang="uk-UA" b="1" dirty="0" smtClean="0"/>
              <a:t>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4133" y="1303867"/>
                <a:ext cx="6234954" cy="5879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charset="0"/>
                          <a:ea typeface="ＭＳ 明朝" charset="-128"/>
                        </a:rPr>
                        <m:t>𝑥</m:t>
                      </m:r>
                      <m:r>
                        <a:rPr lang="uk-UA">
                          <a:effectLst/>
                          <a:latin typeface="Cambria Math" charset="0"/>
                          <a:ea typeface="ＭＳ 明朝" charset="-128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eqArrPr>
                            <m:e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1,                               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 0,</m:t>
                              </m:r>
                              <m:r>
                                <a:rPr lang="uk-UA" sz="2000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  в іншому випадку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</m:t>
                          </m:r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≤1   ∀</m:t>
                          </m:r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𝑗</m:t>
                          </m:r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  ,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b="0" i="1" smtClean="0">
                                  <a:latin typeface="Cambria Math" charset="0"/>
                                  <a:ea typeface="ＭＳ 明朝" charset="-128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ＭＳ 明朝" charset="-128"/>
                                </a:rPr>
                                <m:t>   </m:t>
                              </m:r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𝑗</m:t>
                              </m:r>
                              <m:r>
                                <a:rPr lang="uk-UA">
                                  <a:latin typeface="Cambria Math" charset="0"/>
                                  <a:ea typeface="ＭＳ 明朝" charset="-128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charset="0"/>
                                      <a:ea typeface="ＭＳ 明朝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charset="0"/>
                                      <a:ea typeface="ＭＳ 明朝" charset="-128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>
                                  <a:latin typeface="Cambria Math" charset="0"/>
                                  <a:ea typeface="ＭＳ 明朝" charset="-128"/>
                                </a:rPr>
                                <m:t>≤1   ∀</m:t>
                              </m:r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 </m:t>
                              </m:r>
                              <m:r>
                                <a:rPr lang="uk-UA" sz="2400" i="1">
                                  <a:latin typeface="Cambria Math" charset="0"/>
                                  <a:ea typeface="ＭＳ 明朝" charset="-128"/>
                                </a:rPr>
                                <m:t>    </m:t>
                              </m:r>
                              <m:r>
                                <a:rPr lang="uk-UA" i="1">
                                  <a:latin typeface="Cambria Math" charset="0"/>
                                  <a:ea typeface="ＭＳ 明朝" charset="-128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a:rPr lang="uk-UA" sz="2000" i="1">
                                  <a:latin typeface="Cambria Math" charset="0"/>
                                  <a:ea typeface="ＭＳ 明朝" charset="-128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uk-UA" sz="2000" i="1" dirty="0" smtClean="0">
                  <a:effectLst/>
                  <a:latin typeface="Cambria Math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𝑢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charset="0"/>
                          <a:ea typeface="ＭＳ 明朝" charset="-128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𝑢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𝑗</m:t>
                          </m:r>
                        </m:sub>
                      </m:sSub>
                      <m:r>
                        <a:rPr lang="uk-UA">
                          <a:effectLst/>
                          <a:latin typeface="Cambria Math" charset="0"/>
                          <a:ea typeface="ＭＳ 明朝" charset="-128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𝑝</m:t>
                          </m:r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−</m:t>
                          </m:r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𝑖𝑗</m:t>
                          </m:r>
                        </m:sub>
                      </m:sSub>
                      <m:r>
                        <a:rPr lang="uk-UA">
                          <a:effectLst/>
                          <a:latin typeface="Cambria Math" charset="0"/>
                          <a:ea typeface="ＭＳ 明朝" charset="-128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𝑝</m:t>
                          </m:r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−</m:t>
                          </m:r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charset="0"/>
                              <a:ea typeface="ＭＳ 明朝" charset="-128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𝑖</m:t>
                          </m:r>
                          <m:r>
                            <a:rPr lang="uk-UA">
                              <a:effectLst/>
                              <a:latin typeface="Cambria Math" charset="0"/>
                              <a:ea typeface="ＭＳ 明朝" charset="-128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charset="0"/>
                              <a:ea typeface="ＭＳ 明朝" charset="-128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𝑗</m:t>
                              </m:r>
                              <m:r>
                                <a:rPr lang="uk-UA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charset="0"/>
                                  <a:ea typeface="ＭＳ 明朝" charset="-128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charset="0"/>
                                      <a:ea typeface="ＭＳ 明朝" charset="-128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𝑚𝑎𝑥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uk-UA" sz="2000" dirty="0" smtClean="0">
                  <a:effectLst/>
                  <a:latin typeface="Times New Roman" charset="0"/>
                  <a:ea typeface="ＭＳ 明朝" charset="-128"/>
                </a:endParaRPr>
              </a:p>
              <a:p>
                <a:pPr indent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  <m:r>
                            <a:rPr lang="uk-UA" sz="200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uk-UA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uk-UA" sz="200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,             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−задані максимальні витрати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sz="2000" dirty="0">
                  <a:effectLst/>
                  <a:latin typeface="Times New Roman" charset="0"/>
                  <a:ea typeface="ＭＳ 明朝" charset="-12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3" y="1303867"/>
                <a:ext cx="6234954" cy="5879943"/>
              </a:xfrm>
              <a:prstGeom prst="rect">
                <a:avLst/>
              </a:prstGeom>
              <a:blipFill rotWithShape="0">
                <a:blip r:embed="rId2"/>
                <a:stretch>
                  <a:fillRect r="-8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217</TotalTime>
  <Words>758</Words>
  <Application>Microsoft Macintosh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Cambria Math</vt:lpstr>
      <vt:lpstr>Century Schoolbook</vt:lpstr>
      <vt:lpstr>Corbel</vt:lpstr>
      <vt:lpstr>ＭＳ 明朝</vt:lpstr>
      <vt:lpstr>Times New Roman</vt:lpstr>
      <vt:lpstr>Arial</vt:lpstr>
      <vt:lpstr>Headlines</vt:lpstr>
      <vt:lpstr>Дипломна робота  бакалавра: “Розв’язання однієї задачі    k-кратного покриття множини”</vt:lpstr>
      <vt:lpstr>PowerPoint Presentation</vt:lpstr>
      <vt:lpstr>Ключові поняття</vt:lpstr>
      <vt:lpstr>Постановка задач про оптимальне кульове покриття</vt:lpstr>
      <vt:lpstr>Постановка задач про k-кратне оптимальне кульове покриття</vt:lpstr>
      <vt:lpstr>Постановка задач про k-кратне оптимальне кульове покриття</vt:lpstr>
      <vt:lpstr>Постановка задач про знаходження оптимального шляху за центрами куль покриття</vt:lpstr>
      <vt:lpstr>Постановка задачі про знаходження оптимального шляху </vt:lpstr>
      <vt:lpstr>Постановка задачі про знаходження оптимального шляху </vt:lpstr>
      <vt:lpstr>Алгоритм розв’язання першого етапу</vt:lpstr>
      <vt:lpstr>Алгоритм розв’язання першого етапу</vt:lpstr>
      <vt:lpstr>Алгоритм розв’язання другого етапу</vt:lpstr>
      <vt:lpstr>Аналіз результатів першого етапу</vt:lpstr>
      <vt:lpstr>Аналіз результатів першого етапу</vt:lpstr>
      <vt:lpstr>Аналіз результатів другого етапу</vt:lpstr>
      <vt:lpstr>Аналіз результатів другого етапу</vt:lpstr>
      <vt:lpstr>Аналіз результатів другого етапу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робота з теми: “Розв’язання однієї задачі k-кратного покриття множини</dc:title>
  <dc:creator>Microsoft Office User</dc:creator>
  <cp:lastModifiedBy>Microsoft Office User</cp:lastModifiedBy>
  <cp:revision>16</cp:revision>
  <dcterms:created xsi:type="dcterms:W3CDTF">2015-06-17T14:20:17Z</dcterms:created>
  <dcterms:modified xsi:type="dcterms:W3CDTF">2015-06-17T18:10:02Z</dcterms:modified>
</cp:coreProperties>
</file>