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6" r:id="rId1"/>
  </p:sldMasterIdLst>
  <p:notesMasterIdLst>
    <p:notesMasterId r:id="rId17"/>
  </p:notesMasterIdLst>
  <p:sldIdLst>
    <p:sldId id="256" r:id="rId2"/>
    <p:sldId id="257" r:id="rId3"/>
    <p:sldId id="263" r:id="rId4"/>
    <p:sldId id="265" r:id="rId5"/>
    <p:sldId id="269" r:id="rId6"/>
    <p:sldId id="268" r:id="rId7"/>
    <p:sldId id="271" r:id="rId8"/>
    <p:sldId id="283" r:id="rId9"/>
    <p:sldId id="284" r:id="rId10"/>
    <p:sldId id="287" r:id="rId11"/>
    <p:sldId id="288" r:id="rId12"/>
    <p:sldId id="289" r:id="rId13"/>
    <p:sldId id="286" r:id="rId14"/>
    <p:sldId id="290" r:id="rId15"/>
    <p:sldId id="26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B4E98-0678-2B4C-A0FB-6BE1982AC891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F15F2-4FED-A749-9174-95D28583B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10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7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14575" y="134592"/>
            <a:ext cx="7829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charset="0"/>
                <a:ea typeface="Times New Roman" charset="0"/>
              </a:rPr>
              <a:t>Міністерство освіти і науки, молоді та спорту України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charset="0"/>
              <a:ea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charset="0"/>
                <a:ea typeface="Times New Roman" charset="0"/>
              </a:rPr>
              <a:t>Дніпропетровський національний університет імені Олеся Гончара </a:t>
            </a:r>
            <a:endParaRPr lang="ru-RU" sz="160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charset="0"/>
              <a:ea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charset="0"/>
                <a:ea typeface="Times New Roman" charset="0"/>
              </a:rPr>
              <a:t>Факультет прикладної математики</a:t>
            </a:r>
            <a:endParaRPr lang="ru-RU" sz="110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charset="0"/>
              <a:ea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charset="0"/>
                <a:ea typeface="Times New Roman" charset="0"/>
              </a:rPr>
              <a:t>Кафедра математичного моделювання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00161" y="1849547"/>
            <a:ext cx="985837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ctr">
              <a:spcAft>
                <a:spcPts val="0"/>
              </a:spcAft>
            </a:pPr>
            <a:r>
              <a:rPr lang="uk-UA" sz="3200" b="1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ДИПЛОМНА РОБОТА </a:t>
            </a:r>
            <a:endParaRPr lang="ru-RU" sz="1200" dirty="0" smtClean="0">
              <a:solidFill>
                <a:srgbClr val="00000A"/>
              </a:solidFill>
              <a:effectLst/>
              <a:latin typeface="Times New Roman" charset="0"/>
              <a:ea typeface="Times New Roman" charset="0"/>
            </a:endParaRPr>
          </a:p>
          <a:p>
            <a:pPr indent="270510" algn="ctr">
              <a:spcAft>
                <a:spcPts val="0"/>
              </a:spcAft>
            </a:pPr>
            <a:r>
              <a:rPr lang="uk-UA" sz="2400" b="1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за першим (бакалаврським) рівнем вищої освіти</a:t>
            </a:r>
            <a:endParaRPr lang="ru-RU" sz="1200" dirty="0" smtClean="0">
              <a:solidFill>
                <a:srgbClr val="00000A"/>
              </a:solidFill>
              <a:effectLst/>
              <a:latin typeface="Times New Roman" charset="0"/>
              <a:ea typeface="Times New Roman" charset="0"/>
            </a:endParaRPr>
          </a:p>
          <a:p>
            <a:pPr indent="270510">
              <a:spcAft>
                <a:spcPts val="0"/>
              </a:spcAft>
            </a:pPr>
            <a:r>
              <a:rPr lang="uk-UA" sz="1600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 </a:t>
            </a:r>
            <a:endParaRPr lang="ru-RU" sz="1050" dirty="0" smtClean="0">
              <a:solidFill>
                <a:srgbClr val="00000A"/>
              </a:solidFill>
              <a:effectLst/>
              <a:latin typeface="Times New Roman" charset="0"/>
              <a:ea typeface="Times New Roman" charset="0"/>
            </a:endParaRPr>
          </a:p>
          <a:p>
            <a:pPr indent="270510">
              <a:spcAft>
                <a:spcPts val="0"/>
              </a:spcAft>
            </a:pPr>
            <a:r>
              <a:rPr lang="uk-UA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 </a:t>
            </a:r>
            <a:endParaRPr lang="ru-RU" sz="1200" dirty="0" smtClean="0">
              <a:solidFill>
                <a:srgbClr val="00000A"/>
              </a:solidFill>
              <a:effectLst/>
              <a:latin typeface="Times New Roman" charset="0"/>
              <a:ea typeface="Times New Roman" charset="0"/>
            </a:endParaRPr>
          </a:p>
          <a:p>
            <a:pPr indent="270510" algn="ctr">
              <a:spcAft>
                <a:spcPts val="0"/>
              </a:spcAft>
            </a:pPr>
            <a:r>
              <a:rPr lang="uk-UA" sz="2800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Тема:  </a:t>
            </a:r>
            <a:r>
              <a:rPr lang="uk-UA" sz="2800" b="1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«Прогнозування первинної інвалідності в Україні</a:t>
            </a:r>
            <a:r>
              <a:rPr lang="en-US" sz="2800" b="1" dirty="0" smtClean="0">
                <a:solidFill>
                  <a:srgbClr val="00000A"/>
                </a:solidFill>
                <a:latin typeface="Times New Roman" charset="0"/>
                <a:ea typeface="Times New Roman" charset="0"/>
              </a:rPr>
              <a:t> </a:t>
            </a:r>
            <a:r>
              <a:rPr lang="uk-UA" sz="2800" b="1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з використанням методів регресійного аналізу»</a:t>
            </a:r>
            <a:endParaRPr lang="ru-RU" sz="1400" dirty="0">
              <a:solidFill>
                <a:srgbClr val="00000A"/>
              </a:solidFill>
              <a:effectLst/>
              <a:latin typeface="Times New Roman" charset="0"/>
              <a:ea typeface="Times New Roman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502571"/>
              </p:ext>
            </p:extLst>
          </p:nvPr>
        </p:nvGraphicFramePr>
        <p:xfrm>
          <a:off x="3452813" y="4712334"/>
          <a:ext cx="7805736" cy="14764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80809"/>
                <a:gridCol w="5824927"/>
              </a:tblGrid>
              <a:tr h="745490">
                <a:tc>
                  <a:txBody>
                    <a:bodyPr/>
                    <a:lstStyle/>
                    <a:p>
                      <a:pPr indent="270510" algn="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Виконавець:</a:t>
                      </a:r>
                      <a:endParaRPr lang="ru-RU" sz="120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8260" indent="270510" algn="l">
                        <a:spcAft>
                          <a:spcPts val="0"/>
                        </a:spcAft>
                      </a:pPr>
                      <a:r>
                        <a:rPr lang="uk-UA" sz="20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студент </a:t>
                      </a:r>
                      <a:r>
                        <a:rPr lang="uk-UA" sz="20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групи ПМ-13-1</a:t>
                      </a:r>
                      <a:endParaRPr lang="en-US" sz="2000" u="none" dirty="0" smtClean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48260" indent="270510" algn="l">
                        <a:spcAft>
                          <a:spcPts val="0"/>
                        </a:spcAft>
                      </a:pPr>
                      <a:r>
                        <a:rPr lang="uk-UA" sz="2000" b="1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КРИВОНОСОВ ОЛЕКСАНДР ДМИТРОВИЧ</a:t>
                      </a:r>
                      <a:r>
                        <a:rPr lang="uk-UA" sz="20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ru-RU" sz="1200" u="none" dirty="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730940">
                <a:tc>
                  <a:txBody>
                    <a:bodyPr/>
                    <a:lstStyle/>
                    <a:p>
                      <a:pPr indent="270510" algn="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Керівник:</a:t>
                      </a:r>
                      <a:endParaRPr lang="ru-RU" sz="1200" dirty="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0510">
                        <a:spcAft>
                          <a:spcPts val="0"/>
                        </a:spcAft>
                      </a:pPr>
                      <a:r>
                        <a:rPr lang="uk-UA" sz="2000" b="1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КУЗЬМЕНКО В</a:t>
                      </a:r>
                      <a:r>
                        <a:rPr lang="ru-RU" sz="2000" b="1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АСИЛЬ</a:t>
                      </a:r>
                      <a:r>
                        <a:rPr lang="uk-UA" sz="2000" b="1" baseline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uk-UA" sz="2000" b="1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ІВАНОВИЧ</a:t>
                      </a:r>
                      <a:endParaRPr lang="ru-RU" sz="1200" b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47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/>
              <a:t>первинної</a:t>
            </a:r>
            <a:r>
              <a:rPr lang="ru-RU" dirty="0"/>
              <a:t> </a:t>
            </a:r>
            <a:r>
              <a:rPr lang="ru-RU" dirty="0" err="1"/>
              <a:t>інвалідності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89479" y="2341803"/>
            <a:ext cx="523156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12750" algn="ctr">
              <a:lnSpc>
                <a:spcPct val="150000"/>
              </a:lnSpc>
              <a:spcAft>
                <a:spcPts val="0"/>
              </a:spcAft>
            </a:pPr>
            <a:r>
              <a:rPr lang="ru-RU" sz="2400" dirty="0" err="1" smtClean="0">
                <a:latin typeface="Times New Roman" charset="0"/>
                <a:ea typeface="Times New Roman" charset="0"/>
                <a:cs typeface="Times New Roman" charset="0"/>
              </a:rPr>
              <a:t>Прогнозування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400" dirty="0" err="1" smtClean="0">
                <a:latin typeface="Times New Roman" charset="0"/>
                <a:ea typeface="Times New Roman" charset="0"/>
                <a:cs typeface="Times New Roman" charset="0"/>
              </a:rPr>
              <a:t>первинної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400" dirty="0" err="1" smtClean="0">
                <a:latin typeface="Times New Roman" charset="0"/>
                <a:ea typeface="Times New Roman" charset="0"/>
                <a:cs typeface="Times New Roman" charset="0"/>
              </a:rPr>
              <a:t>інвалідності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 за </a:t>
            </a:r>
            <a:r>
              <a:rPr lang="ru-RU" sz="2400" dirty="0" err="1" smtClean="0">
                <a:latin typeface="Times New Roman" charset="0"/>
                <a:ea typeface="Times New Roman" charset="0"/>
                <a:cs typeface="Times New Roman" charset="0"/>
              </a:rPr>
              <a:t>цереброваскулярними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 хворобами в </a:t>
            </a:r>
            <a:r>
              <a:rPr lang="ru-RU" sz="2400" dirty="0" err="1" smtClean="0">
                <a:latin typeface="Times New Roman" charset="0"/>
                <a:ea typeface="Times New Roman" charset="0"/>
                <a:cs typeface="Times New Roman" charset="0"/>
              </a:rPr>
              <a:t>Тернопільській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400" dirty="0" err="1" smtClean="0">
                <a:latin typeface="Times New Roman" charset="0"/>
                <a:ea typeface="Times New Roman" charset="0"/>
                <a:cs typeface="Times New Roman" charset="0"/>
              </a:rPr>
              <a:t>області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indent="412750" algn="ctr">
              <a:spcAft>
                <a:spcPts val="0"/>
              </a:spcAft>
            </a:pPr>
            <a:endParaRPr lang="ru-RU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indent="412750" algn="ctr">
              <a:lnSpc>
                <a:spcPct val="150000"/>
              </a:lnSpc>
              <a:spcAft>
                <a:spcPts val="0"/>
              </a:spcAft>
            </a:pPr>
            <a:r>
              <a:rPr lang="ru-RU" sz="2400" dirty="0" err="1" smtClean="0">
                <a:latin typeface="Times New Roman" charset="0"/>
                <a:ea typeface="Times New Roman" charset="0"/>
                <a:cs typeface="Times New Roman" charset="0"/>
              </a:rPr>
              <a:t>Прогнозування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 на один </a:t>
            </a:r>
            <a:r>
              <a:rPr lang="ru-RU" sz="2400" dirty="0" err="1" smtClean="0">
                <a:latin typeface="Times New Roman" charset="0"/>
                <a:ea typeface="Times New Roman" charset="0"/>
                <a:cs typeface="Times New Roman" charset="0"/>
              </a:rPr>
              <a:t>крок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 вперед для 5 </a:t>
            </a:r>
            <a:r>
              <a:rPr lang="ru-RU" sz="2400" dirty="0" err="1" smtClean="0">
                <a:latin typeface="Times New Roman" charset="0"/>
                <a:ea typeface="Times New Roman" charset="0"/>
                <a:cs typeface="Times New Roman" charset="0"/>
              </a:rPr>
              <a:t>точок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400" dirty="0" err="1" smtClean="0">
                <a:latin typeface="Times New Roman" charset="0"/>
                <a:ea typeface="Times New Roman" charset="0"/>
                <a:cs typeface="Times New Roman" charset="0"/>
              </a:rPr>
              <a:t>має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 RMSE = 0,029.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764905" y="6415073"/>
            <a:ext cx="4395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  <a:latin typeface="Calibri" charset="0"/>
                <a:ea typeface="Calibri" charset="0"/>
                <a:cs typeface="DejaVu Sans" charset="0"/>
              </a:rPr>
              <a:t>Рисунок 2 – П</a:t>
            </a:r>
            <a:r>
              <a:rPr lang="uk-UA" dirty="0" smtClean="0">
                <a:solidFill>
                  <a:schemeClr val="bg1"/>
                </a:solidFill>
              </a:rPr>
              <a:t>рогноз на 1 крок вперед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Image30"/>
          <p:cNvPicPr/>
          <p:nvPr/>
        </p:nvPicPr>
        <p:blipFill rotWithShape="1">
          <a:blip r:embed="rId2" cstate="print"/>
          <a:srcRect t="2973"/>
          <a:stretch/>
        </p:blipFill>
        <p:spPr bwMode="auto">
          <a:xfrm>
            <a:off x="809470" y="1853744"/>
            <a:ext cx="5666282" cy="42077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63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1023766" cy="12135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/>
              <a:t>щоденної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проданого</a:t>
            </a:r>
            <a:r>
              <a:rPr lang="ru-RU" dirty="0" smtClean="0"/>
              <a:t> </a:t>
            </a:r>
            <a:r>
              <a:rPr lang="ru-RU" dirty="0"/>
              <a:t>товару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45967" y="5422288"/>
            <a:ext cx="480584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12750" algn="ctr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RMSE = 0,042.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764905" y="6415073"/>
            <a:ext cx="439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  <a:latin typeface="Calibri" charset="0"/>
                <a:ea typeface="Calibri" charset="0"/>
                <a:cs typeface="DejaVu Sans" charset="0"/>
              </a:rPr>
              <a:t>Рисунок 3 – П</a:t>
            </a:r>
            <a:r>
              <a:rPr lang="uk-UA" dirty="0" smtClean="0">
                <a:solidFill>
                  <a:schemeClr val="bg1"/>
                </a:solidFill>
              </a:rPr>
              <a:t>рогноз на 1 крок вперед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7" name="Image34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11253" y="1787806"/>
            <a:ext cx="6235908" cy="38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1023766" cy="12135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/>
              <a:t>щоденної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проданого</a:t>
            </a:r>
            <a:r>
              <a:rPr lang="ru-RU" dirty="0" smtClean="0"/>
              <a:t> </a:t>
            </a:r>
            <a:r>
              <a:rPr lang="ru-RU" dirty="0"/>
              <a:t>товару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315200" y="2341803"/>
            <a:ext cx="48058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12750" algn="ctr">
              <a:lnSpc>
                <a:spcPct val="150000"/>
              </a:lnSpc>
              <a:spcAft>
                <a:spcPts val="0"/>
              </a:spcAft>
            </a:pP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Прогнозування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DAYSALES_858 з гамма-юнітами, </a:t>
            </a:r>
            <a:r>
              <a:rPr lang="ru-RU" sz="2400" dirty="0" err="1" smtClean="0">
                <a:latin typeface="Times New Roman" charset="0"/>
                <a:ea typeface="Times New Roman" charset="0"/>
                <a:cs typeface="Times New Roman" charset="0"/>
              </a:rPr>
              <a:t>здатними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до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навчання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indent="412750" algn="ctr">
              <a:spcAft>
                <a:spcPts val="0"/>
              </a:spcAft>
            </a:pPr>
            <a:endParaRPr lang="ru-RU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indent="412750" algn="ctr">
              <a:lnSpc>
                <a:spcPct val="150000"/>
              </a:lnSpc>
              <a:spcAft>
                <a:spcPts val="0"/>
              </a:spcAft>
            </a:pP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Прогнозування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на один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крок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вперед для 5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точок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має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RMSE = 0,11.</a:t>
            </a:r>
            <a:endParaRPr lang="ru-RU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764905" y="6415073"/>
            <a:ext cx="4395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  <a:latin typeface="Calibri" charset="0"/>
                <a:ea typeface="Calibri" charset="0"/>
                <a:cs typeface="DejaVu Sans" charset="0"/>
              </a:rPr>
              <a:t>Рисунок 4 – П</a:t>
            </a:r>
            <a:r>
              <a:rPr lang="uk-UA" dirty="0" smtClean="0">
                <a:solidFill>
                  <a:schemeClr val="bg1"/>
                </a:solidFill>
              </a:rPr>
              <a:t>рогноз на 1 крок вперед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Image4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635660"/>
            <a:ext cx="7315200" cy="52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ru-RU" dirty="0" err="1"/>
              <a:t>Висновки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7831" y="1747596"/>
            <a:ext cx="11737298" cy="2062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200" dirty="0" smtClean="0">
                <a:latin typeface="Times New Roman" charset="0"/>
                <a:ea typeface="Times New Roman" charset="0"/>
                <a:cs typeface="Times New Roman" charset="0"/>
              </a:rPr>
              <a:t>Під час виконання дипломної роботи було розглянуто метод на основі відновлення регресії. Для відновлення регресії обрано перцептрон.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200" dirty="0" smtClean="0">
                <a:latin typeface="Times New Roman" charset="0"/>
                <a:ea typeface="Times New Roman" charset="0"/>
                <a:cs typeface="Times New Roman" charset="0"/>
              </a:rPr>
              <a:t> Було розроблено програмне забезпечення, яке дозволяє проводити прогнозування часових рядів. Програмне забезпечення надає користувачу можливості: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7831" y="3858405"/>
            <a:ext cx="11737298" cy="286232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• Завантажувати файл з часовим рядом. 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• Задавати параметри навчання моделі. 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• Навчати модель. 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• Отримувати графіки прогнозів на один і на декілька кроків вперед. 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endParaRPr lang="uk-UA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• Отримувати оцінки якості прогнозування: RMSE і MRE. 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•  Зберігати отриману модель у бінарний файл. 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•  Завантажувати модель з файлу.</a:t>
            </a:r>
            <a:endParaRPr lang="uk-UA" dirty="0">
              <a:solidFill>
                <a:srgbClr val="00000A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4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ru-RU" dirty="0" err="1"/>
              <a:t>Висновки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7831" y="1747596"/>
            <a:ext cx="117372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Результати обчислювальних експериментів свідчать: 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• Якщо початковий ряд не є складним для прогнозування, </a:t>
            </a:r>
            <a:r>
              <a:rPr lang="uk-UA" sz="2400" dirty="0" err="1" smtClean="0">
                <a:latin typeface="Times New Roman" charset="0"/>
                <a:ea typeface="Times New Roman" charset="0"/>
                <a:cs typeface="Times New Roman" charset="0"/>
              </a:rPr>
              <a:t>нейромережеву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 модель можна налаштувати і використовувати для прогнозування навіть якщо навчальний ряд має невелику кількість елементів. 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• Гамма-</a:t>
            </a:r>
            <a:r>
              <a:rPr lang="uk-UA" sz="2400" dirty="0" err="1" smtClean="0">
                <a:latin typeface="Times New Roman" charset="0"/>
                <a:ea typeface="Times New Roman" charset="0"/>
                <a:cs typeface="Times New Roman" charset="0"/>
              </a:rPr>
              <a:t>юніти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 можуть поліпшити модель. 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• Показники якості прогнозування моделі з гамма-юнітами не здатними до навчання виявилися кращими ніж показники якості прогнозування моделі з гамма-юнітами здатними до навчання.</a:t>
            </a:r>
            <a:endParaRPr lang="uk-UA" sz="2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2992" y="1459040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ru-RU" sz="7200" b="1" dirty="0" smtClean="0">
                <a:latin typeface="Times New Roman" charset="0"/>
                <a:ea typeface="Times New Roman" charset="0"/>
                <a:cs typeface="Times New Roman" charset="0"/>
              </a:rPr>
              <a:t>ДЯКУЮ ЗА УВАГУ</a:t>
            </a:r>
            <a:endParaRPr lang="ru-RU" sz="7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7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ru-RU" dirty="0"/>
              <a:t>Постановка </a:t>
            </a:r>
            <a:r>
              <a:rPr lang="ru-RU" dirty="0" err="1"/>
              <a:t>задачі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2301226"/>
            <a:ext cx="10058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8" indent="442913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Розробити програмне забезпечення, яке реалізує метод прогнозування часових рядів на основі відновлення регресії із використанням нейронної мережі. </a:t>
            </a:r>
          </a:p>
          <a:p>
            <a:pPr marL="14288" indent="442913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Виконати прогнозування первинної інвалідності в Україні за допомогою розробленого програмного забезпечення.</a:t>
            </a:r>
            <a:endParaRPr lang="uk-UA" sz="2000" dirty="0">
              <a:solidFill>
                <a:srgbClr val="00000A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ru-RU" dirty="0"/>
              <a:t>Актуальність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26833" y="2209027"/>
            <a:ext cx="63288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8" indent="442913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Актуальність цієї теми обумовлена важливістю задачі прогнозування для багатьох галузей науки і техніки. </a:t>
            </a:r>
          </a:p>
          <a:p>
            <a:pPr marL="14288" indent="442913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Наприклад, в медицині — кількість хворих за наступний період, в сейсмології — коливання земної кори, в метеорології — дані </a:t>
            </a:r>
            <a:r>
              <a:rPr lang="uk-UA" sz="2400" dirty="0" err="1" smtClean="0">
                <a:latin typeface="Times New Roman" charset="0"/>
                <a:ea typeface="Times New Roman" charset="0"/>
                <a:cs typeface="Times New Roman" charset="0"/>
              </a:rPr>
              <a:t>метеоспостережень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uk-UA" sz="2000" dirty="0">
              <a:solidFill>
                <a:srgbClr val="00000A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43" y="2643799"/>
            <a:ext cx="2561004" cy="254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ru-RU" dirty="0" err="1"/>
              <a:t>Ідея</a:t>
            </a:r>
            <a:r>
              <a:rPr lang="ru-RU" dirty="0"/>
              <a:t> методу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7831" y="2017419"/>
            <a:ext cx="117372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Застосування регресійних методів під час прогнозування часових рядів базується на припущенні, що наступне значення часового ряду є функцією від попередніх значень та/або зовнішніх факторів. Задача полягає у відновленні такої регресійної залежності. 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Для вирішення задачі прогнозування часових рядів регресійним методом треба обрати </a:t>
            </a:r>
            <a:r>
              <a:rPr lang="uk-UA" sz="2400" dirty="0" err="1" smtClean="0">
                <a:latin typeface="Times New Roman" charset="0"/>
                <a:ea typeface="Times New Roman" charset="0"/>
                <a:cs typeface="Times New Roman" charset="0"/>
              </a:rPr>
              <a:t>апроксиматор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, який буде відновлювати регресійну залежність наступного значення часового ряду від попередніх. За такий </a:t>
            </a:r>
            <a:r>
              <a:rPr lang="uk-UA" sz="2400" dirty="0" err="1" smtClean="0">
                <a:latin typeface="Times New Roman" charset="0"/>
                <a:ea typeface="Times New Roman" charset="0"/>
                <a:cs typeface="Times New Roman" charset="0"/>
              </a:rPr>
              <a:t>апроксиматор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 у роботі обрано штучну нейронну мережу, а саме перцептрон.</a:t>
            </a:r>
            <a:endParaRPr lang="uk-UA" sz="2000" dirty="0">
              <a:solidFill>
                <a:srgbClr val="00000A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94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00076"/>
            <a:ext cx="10058400" cy="1171574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dirty="0" err="1"/>
              <a:t>Додаткові</a:t>
            </a:r>
            <a:r>
              <a:rPr lang="ru-RU" dirty="0"/>
              <a:t> </a:t>
            </a:r>
            <a:r>
              <a:rPr lang="ru-RU" dirty="0" smtClean="0"/>
              <a:t>парам</a:t>
            </a:r>
            <a:r>
              <a:rPr lang="uk-UA" dirty="0"/>
              <a:t>е</a:t>
            </a:r>
            <a:r>
              <a:rPr lang="ru-RU" dirty="0" smtClean="0"/>
              <a:t>три </a:t>
            </a:r>
            <a:r>
              <a:rPr lang="ru-RU" dirty="0"/>
              <a:t>на </a:t>
            </a:r>
            <a:r>
              <a:rPr lang="ru-RU" dirty="0" err="1"/>
              <a:t>вхід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endParaRPr lang="ru-RU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718870"/>
            <a:ext cx="10058401" cy="38779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412750" algn="just">
              <a:lnSpc>
                <a:spcPct val="150000"/>
              </a:lnSpc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Для надання можливості поліпшення моделі у роботі запропоновано подавати на вхід перцептрона, окрім попередніх значень часового ряду, додаткові параметри - "Гамма-згортки". </a:t>
            </a:r>
          </a:p>
          <a:p>
            <a:pPr indent="412750" algn="just">
              <a:lnSpc>
                <a:spcPct val="150000"/>
              </a:lnSpc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В основі гамма-згортки лежить така функція відгуку:</a:t>
            </a:r>
          </a:p>
          <a:p>
            <a:pPr indent="412750" algn="just">
              <a:lnSpc>
                <a:spcPct val="150000"/>
              </a:lnSpc>
            </a:pPr>
            <a:endParaRPr lang="uk-UA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indent="412750" algn="just">
              <a:lnSpc>
                <a:spcPct val="150000"/>
              </a:lnSpc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Значення згортки підраховується так:</a:t>
            </a:r>
            <a:endParaRPr lang="uk-UA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50000"/>
              </a:lnSpc>
            </a:pPr>
            <a:r>
              <a:rPr lang="uk-UA" sz="20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endParaRPr lang="ru-RU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72" y="4065253"/>
            <a:ext cx="3065208" cy="5217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60" y="5076576"/>
            <a:ext cx="3555500" cy="11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542926"/>
            <a:ext cx="10058400" cy="1228724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dirty="0" err="1"/>
              <a:t>Навчання</a:t>
            </a:r>
            <a:r>
              <a:rPr lang="ru-RU" dirty="0"/>
              <a:t> Гамма-</a:t>
            </a:r>
            <a:r>
              <a:rPr lang="ru-RU" dirty="0" err="1"/>
              <a:t>згортки</a:t>
            </a:r>
            <a:endParaRPr lang="ru-RU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5365" y="1699979"/>
            <a:ext cx="11842230" cy="50552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При навчанні моделі є два варіанти поведінки навчального процесу: з навчанням гамма-згорток (налаштування параметра </a:t>
            </a:r>
            <a:r>
              <a:rPr lang="uk-UA" sz="2400" dirty="0" err="1" smtClean="0">
                <a:latin typeface="Times New Roman" charset="0"/>
                <a:ea typeface="Times New Roman" charset="0"/>
                <a:cs typeface="Times New Roman" charset="0"/>
              </a:rPr>
              <a:t>μ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) і без навчання гамма-згорток. Для налаштування параметра </a:t>
            </a:r>
            <a:r>
              <a:rPr lang="uk-UA" sz="2400" dirty="0" err="1" smtClean="0">
                <a:latin typeface="Times New Roman" charset="0"/>
                <a:ea typeface="Times New Roman" charset="0"/>
                <a:cs typeface="Times New Roman" charset="0"/>
              </a:rPr>
              <a:t>μ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400" dirty="0" err="1" smtClean="0">
                <a:latin typeface="Times New Roman" charset="0"/>
                <a:ea typeface="Times New Roman" charset="0"/>
                <a:cs typeface="Times New Roman" charset="0"/>
              </a:rPr>
              <a:t>викриистовується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 градієнтний метод. Градієнт параметра </a:t>
            </a:r>
            <a:r>
              <a:rPr lang="uk-UA" sz="2400" dirty="0" err="1" smtClean="0">
                <a:latin typeface="Times New Roman" charset="0"/>
                <a:ea typeface="Times New Roman" charset="0"/>
                <a:cs typeface="Times New Roman" charset="0"/>
              </a:rPr>
              <a:t>μ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 визначається відносно функції помилки моделі і записується так:</a:t>
            </a:r>
          </a:p>
          <a:p>
            <a:pPr algn="just">
              <a:lnSpc>
                <a:spcPct val="150000"/>
              </a:lnSpc>
            </a:pPr>
            <a:endParaRPr lang="uk-UA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50000"/>
              </a:lnSpc>
            </a:pPr>
            <a:endParaRPr lang="uk-UA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50000"/>
              </a:lnSpc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де </a:t>
            </a:r>
            <a:r>
              <a:rPr lang="uk-UA" sz="2400" i="1" dirty="0" err="1" smtClean="0">
                <a:latin typeface="Times New Roman" charset="0"/>
                <a:ea typeface="Times New Roman" charset="0"/>
                <a:cs typeface="Times New Roman" charset="0"/>
              </a:rPr>
              <a:t>error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 – значення помилки для вхідного значення перцептрона, отримане на одній з навчальних ітерацій, а </a:t>
            </a:r>
            <a:r>
              <a:rPr lang="uk-UA" sz="2400" i="1" dirty="0" err="1" smtClean="0">
                <a:latin typeface="Times New Roman" charset="0"/>
                <a:ea typeface="Times New Roman" charset="0"/>
                <a:cs typeface="Times New Roman" charset="0"/>
              </a:rPr>
              <a:t>g′</a:t>
            </a:r>
            <a:r>
              <a:rPr lang="uk-UA" sz="2400" i="1" baseline="-25000" dirty="0" err="1" smtClean="0">
                <a:latin typeface="Times New Roman" charset="0"/>
                <a:ea typeface="Times New Roman" charset="0"/>
                <a:cs typeface="Times New Roman" charset="0"/>
              </a:rPr>
              <a:t>μ</a:t>
            </a:r>
            <a:r>
              <a:rPr lang="uk-UA" sz="2400" i="1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uk-UA" sz="2400" i="1" dirty="0" err="1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uk-UA" sz="2400" i="1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 – 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похідна функції відгуку по </a:t>
            </a:r>
            <a:r>
              <a:rPr lang="uk-UA" sz="2400" dirty="0" err="1" smtClean="0">
                <a:latin typeface="Times New Roman" charset="0"/>
                <a:ea typeface="Times New Roman" charset="0"/>
                <a:cs typeface="Times New Roman" charset="0"/>
              </a:rPr>
              <a:t>μ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endParaRPr lang="uk-UA" sz="23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04" y="3940333"/>
            <a:ext cx="4204762" cy="11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7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uk-UA" dirty="0" smtClean="0"/>
              <a:t>Програмна реалізація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841521"/>
            <a:ext cx="10058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12750" algn="just">
              <a:lnSpc>
                <a:spcPct val="150000"/>
              </a:lnSpc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Розроблено 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програмний продукт, призначений для розв’язання задач прогнозування часових рядів. </a:t>
            </a:r>
            <a:endParaRPr lang="uk-UA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indent="412750" algn="just">
              <a:lnSpc>
                <a:spcPct val="150000"/>
              </a:lnSpc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Алгоритм 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створений на мові </a:t>
            </a:r>
            <a:r>
              <a:rPr lang="uk-UA" sz="2400" b="1" dirty="0">
                <a:latin typeface="Times New Roman" charset="0"/>
                <a:ea typeface="Times New Roman" charset="0"/>
                <a:cs typeface="Times New Roman" charset="0"/>
              </a:rPr>
              <a:t>С++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, інтерфейс користувача створений на мові </a:t>
            </a:r>
            <a:r>
              <a:rPr lang="uk-UA" sz="2400" b="1" dirty="0" err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 з використанням програмного пакету </a:t>
            </a:r>
            <a:r>
              <a:rPr lang="uk-UA" sz="2400" b="1" dirty="0" err="1">
                <a:latin typeface="Times New Roman" charset="0"/>
                <a:ea typeface="Times New Roman" charset="0"/>
                <a:cs typeface="Times New Roman" charset="0"/>
              </a:rPr>
              <a:t>Shiny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ru-RU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indent="270510" algn="just">
              <a:lnSpc>
                <a:spcPct val="150000"/>
              </a:lnSpc>
              <a:spcAft>
                <a:spcPts val="0"/>
              </a:spcAft>
            </a:pPr>
            <a:endParaRPr lang="uk-UA" sz="2400" dirty="0" smtClean="0">
              <a:solidFill>
                <a:srgbClr val="00000A"/>
              </a:solidFill>
              <a:effectLst/>
              <a:latin typeface="Times New Roman" charset="0"/>
              <a:ea typeface="Calibri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45" y="4152276"/>
            <a:ext cx="2128603" cy="212860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54" y="4327473"/>
            <a:ext cx="1658287" cy="165828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52" y="4327472"/>
            <a:ext cx="2580522" cy="165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1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1" y="286604"/>
            <a:ext cx="11569407" cy="1213584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обчислювальних</a:t>
            </a:r>
            <a:r>
              <a:rPr lang="ru-RU" dirty="0"/>
              <a:t> </a:t>
            </a:r>
            <a:r>
              <a:rPr lang="ru-RU" dirty="0" err="1"/>
              <a:t>експериментів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39252" y="2002429"/>
            <a:ext cx="10058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За допомогою створеного програмного забезпечення проведено прогнозування: </a:t>
            </a:r>
          </a:p>
          <a:p>
            <a:pPr marL="855663" indent="-398463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первинної інвалідності за </a:t>
            </a:r>
            <a:r>
              <a:rPr lang="uk-UA" sz="2400" dirty="0" err="1" smtClean="0">
                <a:latin typeface="Times New Roman" charset="0"/>
                <a:ea typeface="Times New Roman" charset="0"/>
                <a:cs typeface="Times New Roman" charset="0"/>
              </a:rPr>
              <a:t>цереброваскулярними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 хворобами в Україні за 24 роки (1992-2015) (на 10 тисяч населення);</a:t>
            </a:r>
          </a:p>
          <a:p>
            <a:pPr marL="855663" indent="-398463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щоденної кількості проданого товару. 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Якість прогнозування визначається за середнім показником RMSE для декількох прогнозувань на один крок вперед.</a:t>
            </a:r>
            <a:endParaRPr lang="uk-UA" sz="2000" dirty="0">
              <a:solidFill>
                <a:srgbClr val="00000A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/>
              <a:t>первинної</a:t>
            </a:r>
            <a:r>
              <a:rPr lang="ru-RU" dirty="0"/>
              <a:t> </a:t>
            </a:r>
            <a:r>
              <a:rPr lang="ru-RU" dirty="0" err="1"/>
              <a:t>інвалідності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89046" y="2005653"/>
            <a:ext cx="5132632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12750" algn="ctr">
              <a:lnSpc>
                <a:spcPct val="150000"/>
              </a:lnSpc>
              <a:spcAft>
                <a:spcPts val="0"/>
              </a:spcAft>
            </a:pPr>
            <a:r>
              <a:rPr lang="ru-RU" sz="2400" dirty="0" err="1" smtClean="0">
                <a:latin typeface="Times New Roman" charset="0"/>
                <a:ea typeface="Times New Roman" charset="0"/>
                <a:cs typeface="Times New Roman" charset="0"/>
              </a:rPr>
              <a:t>Прогнозування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400" dirty="0" err="1" smtClean="0">
                <a:latin typeface="Times New Roman" charset="0"/>
                <a:ea typeface="Times New Roman" charset="0"/>
                <a:cs typeface="Times New Roman" charset="0"/>
              </a:rPr>
              <a:t>первинної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400" dirty="0" err="1" smtClean="0">
                <a:latin typeface="Times New Roman" charset="0"/>
                <a:ea typeface="Times New Roman" charset="0"/>
                <a:cs typeface="Times New Roman" charset="0"/>
              </a:rPr>
              <a:t>інвалідності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 за </a:t>
            </a:r>
            <a:r>
              <a:rPr lang="ru-RU" sz="2400" dirty="0" err="1" smtClean="0">
                <a:latin typeface="Times New Roman" charset="0"/>
                <a:ea typeface="Times New Roman" charset="0"/>
                <a:cs typeface="Times New Roman" charset="0"/>
              </a:rPr>
              <a:t>цереброваскулярними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 хворобами в </a:t>
            </a:r>
            <a:r>
              <a:rPr lang="ru-RU" sz="2400" dirty="0" err="1" smtClean="0">
                <a:latin typeface="Times New Roman" charset="0"/>
                <a:ea typeface="Times New Roman" charset="0"/>
                <a:cs typeface="Times New Roman" charset="0"/>
              </a:rPr>
              <a:t>Вінницькій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400" dirty="0" err="1" smtClean="0">
                <a:latin typeface="Times New Roman" charset="0"/>
                <a:ea typeface="Times New Roman" charset="0"/>
                <a:cs typeface="Times New Roman" charset="0"/>
              </a:rPr>
              <a:t>області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indent="412750" algn="ctr">
              <a:spcAft>
                <a:spcPts val="0"/>
              </a:spcAft>
            </a:pPr>
            <a:endParaRPr lang="ru-RU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indent="412750" algn="ctr">
              <a:lnSpc>
                <a:spcPct val="150000"/>
              </a:lnSpc>
              <a:spcAft>
                <a:spcPts val="0"/>
              </a:spcAft>
            </a:pPr>
            <a:r>
              <a:rPr lang="ru-RU" sz="2400" dirty="0" err="1" smtClean="0">
                <a:latin typeface="Times New Roman" charset="0"/>
                <a:ea typeface="Times New Roman" charset="0"/>
                <a:cs typeface="Times New Roman" charset="0"/>
              </a:rPr>
              <a:t>Прогнозування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на один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крок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вперед для 5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точок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має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RMSE = 0,36, а для 3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точок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RMSE = 0,037.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Image25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9784" y="1752920"/>
            <a:ext cx="5606321" cy="440941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600013" y="6415073"/>
            <a:ext cx="456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  <a:latin typeface="Calibri" charset="0"/>
                <a:ea typeface="Calibri" charset="0"/>
                <a:cs typeface="DejaVu Sans" charset="0"/>
              </a:rPr>
              <a:t>Рисунок 1 – П</a:t>
            </a:r>
            <a:r>
              <a:rPr lang="uk-UA" dirty="0" smtClean="0">
                <a:solidFill>
                  <a:schemeClr val="bg1"/>
                </a:solidFill>
              </a:rPr>
              <a:t>рогноз на 1 крок вперед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спектива">
  <a:themeElements>
    <a:clrScheme name="Ретроспектива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спектив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спектива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663</TotalTime>
  <Words>673</Words>
  <Application>Microsoft Macintosh PowerPoint</Application>
  <PresentationFormat>Широкоэкранный</PresentationFormat>
  <Paragraphs>77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DejaVu Sans</vt:lpstr>
      <vt:lpstr>Times New Roman</vt:lpstr>
      <vt:lpstr>Arial</vt:lpstr>
      <vt:lpstr>Ретроспектива</vt:lpstr>
      <vt:lpstr>Презентация PowerPoint</vt:lpstr>
      <vt:lpstr>Постановка задачі</vt:lpstr>
      <vt:lpstr>Актуальність</vt:lpstr>
      <vt:lpstr>Ідея методу</vt:lpstr>
      <vt:lpstr>Додаткові параметри на вхід моделі</vt:lpstr>
      <vt:lpstr>Навчання Гамма-згортки</vt:lpstr>
      <vt:lpstr>Програмна реалізація</vt:lpstr>
      <vt:lpstr>Результати обчислювальних експериментів</vt:lpstr>
      <vt:lpstr>Прогнозування первинної інвалідності</vt:lpstr>
      <vt:lpstr>Прогнозування первинної інвалідності</vt:lpstr>
      <vt:lpstr>Прогнозування щоденної кількості  проданого товару</vt:lpstr>
      <vt:lpstr>Прогнозування щоденної кількості  проданого товару</vt:lpstr>
      <vt:lpstr>Висновки</vt:lpstr>
      <vt:lpstr>Висновки</vt:lpstr>
      <vt:lpstr>ДЯКУЮ ЗА УВАГУ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38</cp:revision>
  <dcterms:created xsi:type="dcterms:W3CDTF">2017-06-08T17:52:20Z</dcterms:created>
  <dcterms:modified xsi:type="dcterms:W3CDTF">2017-06-19T20:12:46Z</dcterms:modified>
</cp:coreProperties>
</file>