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6" r:id="rId1"/>
  </p:sldMasterIdLst>
  <p:notesMasterIdLst>
    <p:notesMasterId r:id="rId21"/>
  </p:notesMasterIdLst>
  <p:sldIdLst>
    <p:sldId id="256" r:id="rId2"/>
    <p:sldId id="257" r:id="rId3"/>
    <p:sldId id="265" r:id="rId4"/>
    <p:sldId id="292" r:id="rId5"/>
    <p:sldId id="293" r:id="rId6"/>
    <p:sldId id="294" r:id="rId7"/>
    <p:sldId id="269" r:id="rId8"/>
    <p:sldId id="268" r:id="rId9"/>
    <p:sldId id="271" r:id="rId10"/>
    <p:sldId id="283" r:id="rId11"/>
    <p:sldId id="284" r:id="rId12"/>
    <p:sldId id="291" r:id="rId13"/>
    <p:sldId id="287" r:id="rId14"/>
    <p:sldId id="295" r:id="rId15"/>
    <p:sldId id="288" r:id="rId16"/>
    <p:sldId id="289" r:id="rId17"/>
    <p:sldId id="286" r:id="rId18"/>
    <p:sldId id="290" r:id="rId19"/>
    <p:sldId id="26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B4E98-0678-2B4C-A0FB-6BE1982AC891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F15F2-4FED-A749-9174-95D28583B0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10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F15F2-4FED-A749-9174-95D28583B00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86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FC713C-4B47-D940-A2BF-F3705CFB7422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9A36D0-DB64-CA4F-9AEE-8ADA58068DB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7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9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14575" y="134592"/>
            <a:ext cx="7829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Times New Roman" charset="0"/>
              </a:rPr>
              <a:t>Міністерство освіти і науки, молоді та спорту України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Times New Roman" charset="0"/>
              </a:rPr>
              <a:t>Дніпропетровський національний університет імені Олеся Гончара </a:t>
            </a:r>
            <a:endParaRPr lang="ru-RU" sz="16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Times New Roman" charset="0"/>
              </a:rPr>
              <a:t>Факультет прикладної математики</a:t>
            </a:r>
            <a:endParaRPr lang="ru-RU" sz="11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charset="0"/>
                <a:ea typeface="Times New Roman" charset="0"/>
              </a:rPr>
              <a:t>Кафедра математичного моделювання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00161" y="1849547"/>
            <a:ext cx="985837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ctr">
              <a:spcAft>
                <a:spcPts val="0"/>
              </a:spcAft>
            </a:pPr>
            <a:r>
              <a:rPr lang="uk-UA" sz="3200" b="1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ДИПЛОМНА РОБОТА </a:t>
            </a:r>
            <a:endParaRPr lang="ru-RU" sz="1200" dirty="0" smtClean="0">
              <a:solidFill>
                <a:srgbClr val="00000A"/>
              </a:solidFill>
              <a:effectLst/>
              <a:latin typeface="Times New Roman" charset="0"/>
              <a:ea typeface="Times New Roman" charset="0"/>
            </a:endParaRPr>
          </a:p>
          <a:p>
            <a:pPr indent="270510" algn="ctr">
              <a:spcAft>
                <a:spcPts val="0"/>
              </a:spcAft>
            </a:pPr>
            <a:r>
              <a:rPr lang="uk-UA" sz="2400" b="1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за першим (бакалаврським) рівнем вищої освіти</a:t>
            </a:r>
            <a:endParaRPr lang="ru-RU" sz="1200" dirty="0" smtClean="0">
              <a:solidFill>
                <a:srgbClr val="00000A"/>
              </a:solidFill>
              <a:effectLst/>
              <a:latin typeface="Times New Roman" charset="0"/>
              <a:ea typeface="Times New Roman" charset="0"/>
            </a:endParaRPr>
          </a:p>
          <a:p>
            <a:pPr indent="270510">
              <a:spcAft>
                <a:spcPts val="0"/>
              </a:spcAft>
            </a:pPr>
            <a:r>
              <a:rPr lang="uk-UA" sz="1600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 </a:t>
            </a:r>
            <a:endParaRPr lang="ru-RU" sz="1050" dirty="0" smtClean="0">
              <a:solidFill>
                <a:srgbClr val="00000A"/>
              </a:solidFill>
              <a:effectLst/>
              <a:latin typeface="Times New Roman" charset="0"/>
              <a:ea typeface="Times New Roman" charset="0"/>
            </a:endParaRPr>
          </a:p>
          <a:p>
            <a:pPr indent="270510">
              <a:spcAft>
                <a:spcPts val="0"/>
              </a:spcAft>
            </a:pPr>
            <a:r>
              <a:rPr lang="uk-UA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 </a:t>
            </a:r>
            <a:endParaRPr lang="ru-RU" sz="1200" dirty="0" smtClean="0">
              <a:solidFill>
                <a:srgbClr val="00000A"/>
              </a:solidFill>
              <a:effectLst/>
              <a:latin typeface="Times New Roman" charset="0"/>
              <a:ea typeface="Times New Roman" charset="0"/>
            </a:endParaRPr>
          </a:p>
          <a:p>
            <a:pPr indent="270510" algn="ctr">
              <a:spcAft>
                <a:spcPts val="0"/>
              </a:spcAft>
            </a:pPr>
            <a:r>
              <a:rPr lang="uk-UA" sz="2800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Тема:  </a:t>
            </a:r>
            <a:r>
              <a:rPr lang="uk-UA" sz="2800" b="1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«Прогнозування первинної інвалідності в Україні</a:t>
            </a:r>
            <a:r>
              <a:rPr lang="en-US" sz="2800" b="1" dirty="0" smtClean="0">
                <a:solidFill>
                  <a:srgbClr val="00000A"/>
                </a:solidFill>
                <a:latin typeface="Times New Roman" charset="0"/>
                <a:ea typeface="Times New Roman" charset="0"/>
              </a:rPr>
              <a:t> </a:t>
            </a:r>
            <a:r>
              <a:rPr lang="uk-UA" sz="2800" b="1" dirty="0" smtClean="0">
                <a:solidFill>
                  <a:srgbClr val="00000A"/>
                </a:solidFill>
                <a:effectLst/>
                <a:latin typeface="Times New Roman" charset="0"/>
                <a:ea typeface="Times New Roman" charset="0"/>
              </a:rPr>
              <a:t>з використанням методів регресійного аналізу»</a:t>
            </a:r>
            <a:endParaRPr lang="ru-RU" sz="1400" dirty="0">
              <a:solidFill>
                <a:srgbClr val="00000A"/>
              </a:solidFill>
              <a:effectLst/>
              <a:latin typeface="Times New Roman" charset="0"/>
              <a:ea typeface="Times New Roman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17158"/>
              </p:ext>
            </p:extLst>
          </p:nvPr>
        </p:nvGraphicFramePr>
        <p:xfrm>
          <a:off x="3452813" y="4712334"/>
          <a:ext cx="7805736" cy="14764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80809"/>
                <a:gridCol w="5824927"/>
              </a:tblGrid>
              <a:tr h="745490">
                <a:tc>
                  <a:txBody>
                    <a:bodyPr/>
                    <a:lstStyle/>
                    <a:p>
                      <a:pPr indent="270510" algn="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Виконавець:</a:t>
                      </a:r>
                      <a:endParaRPr lang="ru-RU" sz="120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8260" indent="270510" algn="l">
                        <a:spcAft>
                          <a:spcPts val="0"/>
                        </a:spcAft>
                      </a:pPr>
                      <a:r>
                        <a:rPr lang="uk-UA" sz="20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студент </a:t>
                      </a:r>
                      <a:r>
                        <a:rPr lang="uk-UA" sz="2000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групи ПМ-13-1</a:t>
                      </a:r>
                      <a:endParaRPr lang="en-US" sz="2000" u="none" dirty="0" smtClean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48260" indent="270510" algn="l">
                        <a:spcAft>
                          <a:spcPts val="0"/>
                        </a:spcAft>
                      </a:pPr>
                      <a:r>
                        <a:rPr lang="uk-UA" sz="2000" b="1" u="none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КРИВОНОСОВ ОЛЕКСАНДР ДМИТРОВИЧ</a:t>
                      </a:r>
                      <a:r>
                        <a:rPr lang="uk-UA" sz="2000" u="none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ru-RU" sz="1200" u="none" dirty="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730940">
                <a:tc>
                  <a:txBody>
                    <a:bodyPr/>
                    <a:lstStyle/>
                    <a:p>
                      <a:pPr indent="270510" algn="r"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0510">
                        <a:spcAft>
                          <a:spcPts val="0"/>
                        </a:spcAft>
                      </a:pPr>
                      <a:endParaRPr lang="ru-RU" sz="1200" b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47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1" y="286604"/>
            <a:ext cx="11569407" cy="1213584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обчислювальних</a:t>
            </a:r>
            <a:r>
              <a:rPr lang="ru-RU" dirty="0"/>
              <a:t> </a:t>
            </a:r>
            <a:r>
              <a:rPr lang="ru-RU" dirty="0" err="1"/>
              <a:t>експериментів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39252" y="2002429"/>
            <a:ext cx="10058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За допомогою створеного програмного забезпечення проведено прогнозування: </a:t>
            </a:r>
          </a:p>
          <a:p>
            <a:pPr marL="855663" indent="-398463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первинної інвалідності за 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цереброваскулярними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 хворобами в Україні за 24 роки (1992-2015) (на 10 тисяч населення);</a:t>
            </a:r>
          </a:p>
          <a:p>
            <a:pPr marL="855663" indent="-398463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щоденної кількості проданого товару.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Якість прогнозування визначається за середнім показником RMSE для декількох прогнозувань на один крок вперед.</a:t>
            </a:r>
            <a:endParaRPr lang="uk-UA" sz="2000" dirty="0">
              <a:solidFill>
                <a:srgbClr val="00000A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29" y="286604"/>
            <a:ext cx="11824241" cy="1213584"/>
          </a:xfrm>
        </p:spPr>
        <p:txBody>
          <a:bodyPr>
            <a:normAutofit/>
          </a:bodyPr>
          <a:lstStyle/>
          <a:p>
            <a:pPr algn="ctr"/>
            <a:r>
              <a:rPr lang="ru-RU" sz="3600" dirty="0" err="1"/>
              <a:t>Прогнозування</a:t>
            </a:r>
            <a:r>
              <a:rPr lang="ru-RU" sz="3600" dirty="0"/>
              <a:t> </a:t>
            </a:r>
            <a:r>
              <a:rPr lang="ru-RU" sz="3600" dirty="0" err="1"/>
              <a:t>первинної</a:t>
            </a:r>
            <a:r>
              <a:rPr lang="ru-RU" sz="3600" dirty="0"/>
              <a:t> </a:t>
            </a:r>
            <a:r>
              <a:rPr lang="ru-RU" sz="3600" dirty="0" err="1"/>
              <a:t>інвалідності</a:t>
            </a:r>
            <a:r>
              <a:rPr lang="ru-RU" sz="3600" dirty="0"/>
              <a:t> за </a:t>
            </a:r>
            <a:r>
              <a:rPr lang="ru-RU" sz="3600" dirty="0" err="1"/>
              <a:t>цереброваскулярними</a:t>
            </a:r>
            <a:r>
              <a:rPr lang="ru-RU" sz="3600" dirty="0"/>
              <a:t> хворобами в </a:t>
            </a:r>
            <a:r>
              <a:rPr lang="ru-RU" sz="3600" dirty="0" err="1"/>
              <a:t>Вінницькій</a:t>
            </a:r>
            <a:r>
              <a:rPr lang="ru-RU" sz="3600" dirty="0"/>
              <a:t> </a:t>
            </a:r>
            <a:r>
              <a:rPr lang="ru-RU" sz="3600" dirty="0" err="1"/>
              <a:t>області</a:t>
            </a:r>
            <a:endParaRPr lang="ru-RU" sz="3600" dirty="0"/>
          </a:p>
        </p:txBody>
      </p:sp>
      <p:pic>
        <p:nvPicPr>
          <p:cNvPr id="6" name="Image24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929" y="1963713"/>
            <a:ext cx="5931138" cy="410381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538709" y="2584460"/>
            <a:ext cx="49617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8" indent="442913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Для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навчання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цієї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моделі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були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задані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такі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параметри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endParaRPr lang="ru-RU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57188" indent="-342900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ru-RU" sz="2000" dirty="0" err="1" smtClean="0">
                <a:latin typeface="Times New Roman" charset="0"/>
                <a:ea typeface="Times New Roman" charset="0"/>
                <a:cs typeface="Times New Roman" charset="0"/>
              </a:rPr>
              <a:t>розмір</a:t>
            </a:r>
            <a:r>
              <a:rPr lang="ru-RU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навчального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ряду 19, </a:t>
            </a:r>
            <a:endParaRPr lang="ru-RU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57188" indent="-342900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ru-RU" sz="2000" dirty="0" err="1" smtClean="0">
                <a:latin typeface="Times New Roman" charset="0"/>
                <a:ea typeface="Times New Roman" charset="0"/>
                <a:cs typeface="Times New Roman" charset="0"/>
              </a:rPr>
              <a:t>приховані</a:t>
            </a:r>
            <a:r>
              <a:rPr lang="ru-RU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вузли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– 1 шар з 4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вузлів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endParaRPr lang="ru-RU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57188" indent="-342900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ru-RU" sz="2000" dirty="0" smtClean="0">
                <a:latin typeface="Times New Roman" charset="0"/>
                <a:ea typeface="Times New Roman" charset="0"/>
                <a:cs typeface="Times New Roman" charset="0"/>
              </a:rPr>
              <a:t>4 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гамма-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юніти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endParaRPr lang="ru-RU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57188" indent="-342900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ru-RU" sz="2000" dirty="0" smtClean="0">
                <a:latin typeface="Times New Roman" charset="0"/>
                <a:ea typeface="Times New Roman" charset="0"/>
                <a:cs typeface="Times New Roman" charset="0"/>
              </a:rPr>
              <a:t>модель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бачить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5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останніх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значень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ряду.</a:t>
            </a:r>
            <a:endParaRPr lang="uk-UA" sz="2000" dirty="0">
              <a:solidFill>
                <a:srgbClr val="00000A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0571" y="286604"/>
            <a:ext cx="11661599" cy="1213584"/>
          </a:xfrm>
        </p:spPr>
        <p:txBody>
          <a:bodyPr>
            <a:normAutofit/>
          </a:bodyPr>
          <a:lstStyle/>
          <a:p>
            <a:pPr algn="ctr"/>
            <a:r>
              <a:rPr lang="ru-RU" sz="3600" dirty="0" err="1"/>
              <a:t>Прогнозування</a:t>
            </a:r>
            <a:r>
              <a:rPr lang="ru-RU" sz="3600" dirty="0"/>
              <a:t> </a:t>
            </a:r>
            <a:r>
              <a:rPr lang="ru-RU" sz="3600" dirty="0" err="1"/>
              <a:t>первинної</a:t>
            </a:r>
            <a:r>
              <a:rPr lang="ru-RU" sz="3600" dirty="0"/>
              <a:t> </a:t>
            </a:r>
            <a:r>
              <a:rPr lang="ru-RU" sz="3600" dirty="0" err="1"/>
              <a:t>інвалідності</a:t>
            </a:r>
            <a:r>
              <a:rPr lang="ru-RU" sz="3600" dirty="0"/>
              <a:t> за </a:t>
            </a:r>
            <a:r>
              <a:rPr lang="ru-RU" sz="3600" dirty="0" err="1"/>
              <a:t>цереброваскулярними</a:t>
            </a:r>
            <a:r>
              <a:rPr lang="ru-RU" sz="3600" dirty="0"/>
              <a:t> хворобами в </a:t>
            </a:r>
            <a:r>
              <a:rPr lang="ru-RU" sz="3600" dirty="0" err="1"/>
              <a:t>Вінницькій</a:t>
            </a:r>
            <a:r>
              <a:rPr lang="ru-RU" sz="3600" dirty="0"/>
              <a:t> </a:t>
            </a:r>
            <a:r>
              <a:rPr lang="ru-RU" sz="3600" dirty="0" err="1"/>
              <a:t>області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611201" y="1915668"/>
            <a:ext cx="49911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Прогнозування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на один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крок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вперед для 5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точок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має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RMSE = 0,36, а для 3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точок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RMSE = 0,037</a:t>
            </a:r>
            <a:r>
              <a:rPr lang="ru-RU" sz="24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Параметри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були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підібрані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таким чином,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щоб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модель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прогнозувала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найкраще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Аналогічна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модель, але без гамма-юнітів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виявилася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400" dirty="0" err="1">
                <a:latin typeface="Times New Roman" charset="0"/>
                <a:ea typeface="Times New Roman" charset="0"/>
                <a:cs typeface="Times New Roman" charset="0"/>
              </a:rPr>
              <a:t>гіршою</a:t>
            </a:r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Image25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70571" y="1915668"/>
            <a:ext cx="6160479" cy="420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863" y="286604"/>
            <a:ext cx="11767278" cy="1213584"/>
          </a:xfrm>
        </p:spPr>
        <p:txBody>
          <a:bodyPr>
            <a:noAutofit/>
          </a:bodyPr>
          <a:lstStyle/>
          <a:p>
            <a:pPr algn="ctr"/>
            <a:r>
              <a:rPr lang="ru-RU" sz="3600" dirty="0" err="1"/>
              <a:t>Прогнозування</a:t>
            </a:r>
            <a:r>
              <a:rPr lang="ru-RU" sz="3600" dirty="0"/>
              <a:t> </a:t>
            </a:r>
            <a:r>
              <a:rPr lang="ru-RU" sz="3600" dirty="0" err="1"/>
              <a:t>первинної</a:t>
            </a:r>
            <a:r>
              <a:rPr lang="ru-RU" sz="3600" dirty="0"/>
              <a:t> </a:t>
            </a:r>
            <a:r>
              <a:rPr lang="ru-RU" sz="3600" dirty="0" err="1"/>
              <a:t>інвалідності</a:t>
            </a:r>
            <a:r>
              <a:rPr lang="ru-RU" sz="3600" dirty="0"/>
              <a:t> за </a:t>
            </a:r>
            <a:r>
              <a:rPr lang="ru-RU" sz="3600" dirty="0" err="1"/>
              <a:t>цереброваскулярними</a:t>
            </a:r>
            <a:r>
              <a:rPr lang="ru-RU" sz="3600" dirty="0"/>
              <a:t> хворобами в </a:t>
            </a:r>
            <a:r>
              <a:rPr lang="ru-RU" sz="3600" dirty="0" err="1"/>
              <a:t>Тернопільській</a:t>
            </a:r>
            <a:r>
              <a:rPr lang="ru-RU" sz="3600" dirty="0"/>
              <a:t> </a:t>
            </a:r>
            <a:r>
              <a:rPr lang="ru-RU" sz="3600" dirty="0" err="1"/>
              <a:t>області</a:t>
            </a:r>
            <a:endParaRPr lang="ru-RU" sz="3600" dirty="0"/>
          </a:p>
        </p:txBody>
      </p:sp>
      <p:pic>
        <p:nvPicPr>
          <p:cNvPr id="7" name="Image29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9863" y="1916260"/>
            <a:ext cx="5981075" cy="415964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538709" y="2584460"/>
            <a:ext cx="49617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8" indent="442913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Для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навчання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цієї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моделі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були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задані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такі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параметри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endParaRPr lang="ru-RU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57188" indent="-342900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ru-RU" sz="2000" dirty="0" err="1" smtClean="0">
                <a:latin typeface="Times New Roman" charset="0"/>
                <a:ea typeface="Times New Roman" charset="0"/>
                <a:cs typeface="Times New Roman" charset="0"/>
              </a:rPr>
              <a:t>розмір</a:t>
            </a:r>
            <a:r>
              <a:rPr lang="ru-RU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навчального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ряду 19, </a:t>
            </a:r>
            <a:endParaRPr lang="ru-RU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57188" indent="-342900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ru-RU" sz="2000" dirty="0" err="1" smtClean="0">
                <a:latin typeface="Times New Roman" charset="0"/>
                <a:ea typeface="Times New Roman" charset="0"/>
                <a:cs typeface="Times New Roman" charset="0"/>
              </a:rPr>
              <a:t>приховані</a:t>
            </a:r>
            <a:r>
              <a:rPr lang="ru-RU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вузли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– 1 шар з 4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вузлів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endParaRPr lang="ru-RU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57188" indent="-342900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ru-RU" sz="2000" dirty="0" smtClean="0">
                <a:latin typeface="Times New Roman" charset="0"/>
                <a:ea typeface="Times New Roman" charset="0"/>
                <a:cs typeface="Times New Roman" charset="0"/>
              </a:rPr>
              <a:t> гамма-юнітів, </a:t>
            </a:r>
          </a:p>
          <a:p>
            <a:pPr marL="357188" indent="-342900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ru-RU" sz="2000" dirty="0" smtClean="0">
                <a:latin typeface="Times New Roman" charset="0"/>
                <a:ea typeface="Times New Roman" charset="0"/>
                <a:cs typeface="Times New Roman" charset="0"/>
              </a:rPr>
              <a:t>модель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бачить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5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останніх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значень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ряду.</a:t>
            </a:r>
            <a:endParaRPr lang="uk-UA" sz="2000" dirty="0">
              <a:solidFill>
                <a:srgbClr val="00000A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863" y="286604"/>
            <a:ext cx="11767278" cy="1213584"/>
          </a:xfrm>
        </p:spPr>
        <p:txBody>
          <a:bodyPr>
            <a:noAutofit/>
          </a:bodyPr>
          <a:lstStyle/>
          <a:p>
            <a:pPr algn="ctr"/>
            <a:r>
              <a:rPr lang="ru-RU" sz="3600" dirty="0" err="1"/>
              <a:t>Прогнозування</a:t>
            </a:r>
            <a:r>
              <a:rPr lang="ru-RU" sz="3600" dirty="0"/>
              <a:t> </a:t>
            </a:r>
            <a:r>
              <a:rPr lang="ru-RU" sz="3600" dirty="0" err="1"/>
              <a:t>первинної</a:t>
            </a:r>
            <a:r>
              <a:rPr lang="ru-RU" sz="3600" dirty="0"/>
              <a:t> </a:t>
            </a:r>
            <a:r>
              <a:rPr lang="ru-RU" sz="3600" dirty="0" err="1"/>
              <a:t>інвалідності</a:t>
            </a:r>
            <a:r>
              <a:rPr lang="ru-RU" sz="3600" dirty="0"/>
              <a:t> за </a:t>
            </a:r>
            <a:r>
              <a:rPr lang="ru-RU" sz="3600" dirty="0" err="1"/>
              <a:t>цереброваскулярними</a:t>
            </a:r>
            <a:r>
              <a:rPr lang="ru-RU" sz="3600" dirty="0"/>
              <a:t> хворобами в </a:t>
            </a:r>
            <a:r>
              <a:rPr lang="ru-RU" sz="3600" dirty="0" err="1"/>
              <a:t>Тернопільській</a:t>
            </a:r>
            <a:r>
              <a:rPr lang="ru-RU" sz="3600" dirty="0"/>
              <a:t> </a:t>
            </a:r>
            <a:r>
              <a:rPr lang="ru-RU" sz="3600" dirty="0" err="1"/>
              <a:t>області</a:t>
            </a:r>
            <a:endParaRPr lang="ru-RU" sz="3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28650" y="3508338"/>
            <a:ext cx="4961744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8" indent="442913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Прогнозування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на один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крок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вперед для 5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точок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має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RMSE = 0,029.</a:t>
            </a:r>
            <a:endParaRPr lang="uk-UA" sz="2000" dirty="0">
              <a:solidFill>
                <a:srgbClr val="00000A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Image30"/>
          <p:cNvPicPr/>
          <p:nvPr/>
        </p:nvPicPr>
        <p:blipFill rotWithShape="1">
          <a:blip r:embed="rId2" cstate="print"/>
          <a:srcRect t="2973"/>
          <a:stretch/>
        </p:blipFill>
        <p:spPr bwMode="auto">
          <a:xfrm>
            <a:off x="209863" y="1881969"/>
            <a:ext cx="6088005" cy="42190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286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1023766" cy="12135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щоденної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проданого</a:t>
            </a:r>
            <a:r>
              <a:rPr lang="ru-RU" dirty="0" smtClean="0"/>
              <a:t> </a:t>
            </a:r>
            <a:r>
              <a:rPr lang="ru-RU" dirty="0"/>
              <a:t>товару</a:t>
            </a:r>
          </a:p>
        </p:txBody>
      </p:sp>
      <p:pic>
        <p:nvPicPr>
          <p:cNvPr id="6" name="Image33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5542" y="2251986"/>
            <a:ext cx="6855351" cy="346028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060893" y="2251986"/>
            <a:ext cx="49617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8" indent="442913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Для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навчання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цієї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моделі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були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задані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такі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параметри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endParaRPr lang="ru-RU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57188" indent="-342900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ru-RU" sz="2000" dirty="0" err="1" smtClean="0">
                <a:latin typeface="Times New Roman" charset="0"/>
                <a:ea typeface="Times New Roman" charset="0"/>
                <a:cs typeface="Times New Roman" charset="0"/>
              </a:rPr>
              <a:t>розмір</a:t>
            </a:r>
            <a:r>
              <a:rPr lang="ru-RU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000" dirty="0" err="1">
                <a:latin typeface="Times New Roman" charset="0"/>
                <a:ea typeface="Times New Roman" charset="0"/>
                <a:cs typeface="Times New Roman" charset="0"/>
              </a:rPr>
              <a:t>навчального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 ряду </a:t>
            </a:r>
            <a:r>
              <a:rPr lang="ru-RU" sz="2000" dirty="0" smtClean="0">
                <a:latin typeface="Times New Roman" charset="0"/>
                <a:ea typeface="Times New Roman" charset="0"/>
                <a:cs typeface="Times New Roman" charset="0"/>
              </a:rPr>
              <a:t>59</a:t>
            </a:r>
            <a:r>
              <a:rPr lang="ru-RU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endParaRPr lang="ru-RU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57188" indent="-342900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приховані вузли — 1-й шар 30 вузли, </a:t>
            </a:r>
            <a:endParaRPr lang="uk-UA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57188" indent="-342900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2-й </a:t>
            </a: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шар 3 вузли, </a:t>
            </a:r>
            <a:endParaRPr lang="uk-UA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57188" indent="-342900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2 </a:t>
            </a: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гамма-</a:t>
            </a:r>
            <a:r>
              <a:rPr lang="uk-UA" sz="2000" dirty="0" err="1">
                <a:latin typeface="Times New Roman" charset="0"/>
                <a:ea typeface="Times New Roman" charset="0"/>
                <a:cs typeface="Times New Roman" charset="0"/>
              </a:rPr>
              <a:t>юніти</a:t>
            </a: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endParaRPr lang="uk-UA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57188" indent="-342900" algn="just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модель </a:t>
            </a: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бачить 14 останніх значень ряду;</a:t>
            </a:r>
            <a:r>
              <a:rPr lang="ru-RU" sz="20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uk-UA" sz="2000" dirty="0">
              <a:solidFill>
                <a:srgbClr val="00000A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931" y="301594"/>
            <a:ext cx="12016115" cy="12135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ru-RU" dirty="0" err="1"/>
              <a:t>прогнозування</a:t>
            </a:r>
            <a:r>
              <a:rPr lang="ru-RU" dirty="0"/>
              <a:t> з гамма-юнітами,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не </a:t>
            </a:r>
            <a:r>
              <a:rPr lang="ru-RU" dirty="0" err="1"/>
              <a:t>здатними</a:t>
            </a:r>
            <a:r>
              <a:rPr lang="ru-RU" dirty="0"/>
              <a:t> і </a:t>
            </a:r>
            <a:r>
              <a:rPr lang="ru-RU" dirty="0" err="1"/>
              <a:t>здатними</a:t>
            </a:r>
            <a:r>
              <a:rPr lang="ru-RU" dirty="0"/>
              <a:t> до </a:t>
            </a:r>
            <a:r>
              <a:rPr lang="ru-RU" dirty="0" err="1"/>
              <a:t>навчання</a:t>
            </a:r>
            <a:endParaRPr lang="ru-RU" dirty="0"/>
          </a:p>
        </p:txBody>
      </p:sp>
      <p:pic>
        <p:nvPicPr>
          <p:cNvPr id="8" name="Image4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6168991" y="1831824"/>
            <a:ext cx="5681980" cy="4056380"/>
          </a:xfrm>
          <a:prstGeom prst="rect">
            <a:avLst/>
          </a:prstGeom>
        </p:spPr>
      </p:pic>
      <p:pic>
        <p:nvPicPr>
          <p:cNvPr id="9" name="Image34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73231" y="1965809"/>
            <a:ext cx="5455920" cy="378841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329782" y="5781858"/>
            <a:ext cx="71935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uk-UA" dirty="0" smtClean="0">
                <a:solidFill>
                  <a:srgbClr val="00000A"/>
                </a:solidFill>
                <a:latin typeface="Times New Roman" charset="0"/>
                <a:ea typeface="Times New Roman" charset="0"/>
                <a:cs typeface="Times New Roman" charset="0"/>
              </a:rPr>
              <a:t>Прогнозування </a:t>
            </a:r>
            <a:r>
              <a:rPr lang="uk-UA" dirty="0">
                <a:solidFill>
                  <a:srgbClr val="00000A"/>
                </a:solidFill>
                <a:latin typeface="Times New Roman" charset="0"/>
                <a:ea typeface="Times New Roman" charset="0"/>
                <a:cs typeface="Times New Roman" charset="0"/>
              </a:rPr>
              <a:t>з гамма-юнітами, </a:t>
            </a:r>
            <a:r>
              <a:rPr lang="uk-UA" b="1" dirty="0" smtClean="0">
                <a:solidFill>
                  <a:srgbClr val="00000A"/>
                </a:solidFill>
                <a:latin typeface="Times New Roman" charset="0"/>
                <a:ea typeface="Times New Roman" charset="0"/>
                <a:cs typeface="Times New Roman" charset="0"/>
              </a:rPr>
              <a:t>НЕ</a:t>
            </a:r>
            <a:r>
              <a:rPr lang="uk-UA" dirty="0" smtClean="0">
                <a:solidFill>
                  <a:srgbClr val="00000A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dirty="0">
                <a:solidFill>
                  <a:srgbClr val="00000A"/>
                </a:solidFill>
                <a:latin typeface="Times New Roman" charset="0"/>
                <a:ea typeface="Times New Roman" charset="0"/>
                <a:cs typeface="Times New Roman" charset="0"/>
              </a:rPr>
              <a:t>здатними до навчання</a:t>
            </a:r>
            <a:r>
              <a:rPr lang="uk-UA" i="1" dirty="0">
                <a:solidFill>
                  <a:srgbClr val="00000A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ru-RU" i="1" dirty="0">
              <a:solidFill>
                <a:srgbClr val="00000A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686799" y="5777513"/>
            <a:ext cx="72812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uk-UA" dirty="0" smtClean="0">
                <a:solidFill>
                  <a:srgbClr val="00000A"/>
                </a:solidFill>
                <a:latin typeface="Times New Roman" charset="0"/>
                <a:ea typeface="Times New Roman" charset="0"/>
                <a:cs typeface="Times New Roman" charset="0"/>
              </a:rPr>
              <a:t>Прогнозування </a:t>
            </a:r>
            <a:r>
              <a:rPr lang="uk-UA" dirty="0">
                <a:solidFill>
                  <a:srgbClr val="00000A"/>
                </a:solidFill>
                <a:latin typeface="Times New Roman" charset="0"/>
                <a:ea typeface="Times New Roman" charset="0"/>
                <a:cs typeface="Times New Roman" charset="0"/>
              </a:rPr>
              <a:t>з гамма-юнітами, </a:t>
            </a:r>
            <a:r>
              <a:rPr lang="uk-UA" b="1" dirty="0" smtClean="0">
                <a:solidFill>
                  <a:srgbClr val="00000A"/>
                </a:solidFill>
                <a:latin typeface="Times New Roman" charset="0"/>
                <a:ea typeface="Times New Roman" charset="0"/>
                <a:cs typeface="Times New Roman" charset="0"/>
              </a:rPr>
              <a:t>ЗДАТНИМИ </a:t>
            </a:r>
            <a:r>
              <a:rPr lang="uk-UA" dirty="0" smtClean="0">
                <a:solidFill>
                  <a:srgbClr val="00000A"/>
                </a:solidFill>
                <a:latin typeface="Times New Roman" charset="0"/>
                <a:ea typeface="Times New Roman" charset="0"/>
                <a:cs typeface="Times New Roman" charset="0"/>
              </a:rPr>
              <a:t>до </a:t>
            </a:r>
            <a:r>
              <a:rPr lang="uk-UA" dirty="0">
                <a:solidFill>
                  <a:srgbClr val="00000A"/>
                </a:solidFill>
                <a:latin typeface="Times New Roman" charset="0"/>
                <a:ea typeface="Times New Roman" charset="0"/>
                <a:cs typeface="Times New Roman" charset="0"/>
              </a:rPr>
              <a:t>навчання</a:t>
            </a:r>
            <a:r>
              <a:rPr lang="uk-UA" i="1" dirty="0">
                <a:solidFill>
                  <a:srgbClr val="00000A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ru-RU" i="1" dirty="0">
              <a:solidFill>
                <a:srgbClr val="00000A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068018" y="1816834"/>
            <a:ext cx="56003" cy="445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ru-RU" dirty="0" err="1"/>
              <a:t>Висновки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7831" y="1747596"/>
            <a:ext cx="11737298" cy="2062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200" dirty="0" smtClean="0">
                <a:latin typeface="Times New Roman" charset="0"/>
                <a:ea typeface="Times New Roman" charset="0"/>
                <a:cs typeface="Times New Roman" charset="0"/>
              </a:rPr>
              <a:t>Під час виконання дипломної роботи було розглянуто метод на основі відновлення регресії. Для відновлення регресії обрано перцептрон.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200" dirty="0" smtClean="0">
                <a:latin typeface="Times New Roman" charset="0"/>
                <a:ea typeface="Times New Roman" charset="0"/>
                <a:cs typeface="Times New Roman" charset="0"/>
              </a:rPr>
              <a:t> Було розроблено програмне забезпечення, яке дозволяє проводити прогнозування часових рядів. Програмне забезпечення надає користувачу можливості: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7831" y="3858405"/>
            <a:ext cx="11737298" cy="286232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• Завантажувати файл з часовим рядом.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• Задавати параметри навчання моделі.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• Навчати модель.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• Отримувати графіки прогнозів на один і на декілька кроків вперед.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endParaRPr lang="uk-UA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• Отримувати оцінки якості прогнозування: RMSE і MRE.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•  Зберігати отриману модель у бінарний файл.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000" dirty="0" smtClean="0">
                <a:latin typeface="Times New Roman" charset="0"/>
                <a:ea typeface="Times New Roman" charset="0"/>
                <a:cs typeface="Times New Roman" charset="0"/>
              </a:rPr>
              <a:t>•  Завантажувати модель з файлу.</a:t>
            </a:r>
            <a:endParaRPr lang="uk-UA" dirty="0">
              <a:solidFill>
                <a:srgbClr val="00000A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ru-RU" dirty="0" err="1"/>
              <a:t>Висновки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7831" y="1747596"/>
            <a:ext cx="117372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Результати обчислювальних експериментів свідчать: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• Якщо початковий ряд не є складним для прогнозування, 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нейромережеву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 модель можна налаштувати і використовувати для прогнозування навіть якщо навчальний ряд має невелику кількість елементів.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• Гамма-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юніти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 можуть поліпшити модель. </a:t>
            </a:r>
          </a:p>
          <a:p>
            <a:pPr indent="412750" algn="just">
              <a:lnSpc>
                <a:spcPct val="150000"/>
              </a:lnSpc>
              <a:spcAft>
                <a:spcPts val="0"/>
              </a:spcAft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• Показники якості прогнозування моделі з гамма-юнітами не здатними до навчання виявилися кращими ніж показники якості прогнозування моделі з гамма-юнітами здатними до навчання.</a:t>
            </a:r>
            <a:endParaRPr lang="uk-UA" sz="2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2992" y="1459040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ru-RU" sz="7200" b="1" dirty="0" smtClean="0">
                <a:latin typeface="Times New Roman" charset="0"/>
                <a:ea typeface="Times New Roman" charset="0"/>
                <a:cs typeface="Times New Roman" charset="0"/>
              </a:rPr>
              <a:t>ДЯКУЮ ЗА УВАГУ</a:t>
            </a:r>
            <a:endParaRPr lang="ru-RU" sz="7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7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ru-RU" dirty="0"/>
              <a:t>Постановка </a:t>
            </a:r>
            <a:r>
              <a:rPr lang="ru-RU" dirty="0" err="1"/>
              <a:t>задачі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097280" y="2001422"/>
                <a:ext cx="10058400" cy="4008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8" indent="442913" algn="just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Задано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400" i="1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400" i="1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lit/>
                            <m:nor/>
                          </m:rPr>
                          <a:rPr lang="uk-UA" sz="240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;</m:t>
                        </m:r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uk-UA" sz="2400" i="1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uk-UA" sz="240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1,</m:t>
                            </m:r>
                            <m:r>
                              <a:rPr lang="uk-UA" sz="2400" i="1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 – часовий </a:t>
                </a: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ряд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endParaRPr lang="uk-UA" sz="24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4288" indent="442913" algn="just">
                  <a:lnSpc>
                    <a:spcPct val="150000"/>
                  </a:lnSpc>
                  <a:spcAft>
                    <a:spcPts val="0"/>
                  </a:spcAft>
                  <a:buFont typeface="Arial" charset="0"/>
                  <a:buChar char="•"/>
                </a:pP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Розробити програмне забезпечення, яке реалізує метод прогнозування часових рядів на основі відновлення регресії із використанням нейронної </a:t>
                </a: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мережі.</a:t>
                </a:r>
              </a:p>
              <a:p>
                <a:pPr marL="14288" indent="442913" algn="just">
                  <a:lnSpc>
                    <a:spcPct val="150000"/>
                  </a:lnSpc>
                  <a:spcAft>
                    <a:spcPts val="0"/>
                  </a:spcAft>
                  <a:buFont typeface="Arial" charset="0"/>
                  <a:buChar char="•"/>
                </a:pP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Виконати 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прогнозування первинної інвалідності в Україні за допомогою розробленого програмного забезпечення. </a:t>
                </a:r>
                <a:r>
                  <a:rPr lang="uk-UA" sz="2000" dirty="0">
                    <a:latin typeface="Times New Roman" charset="0"/>
                    <a:ea typeface="Times New Roman" charset="0"/>
                    <a:cs typeface="Times New Roman" charset="0"/>
                  </a:rPr>
                  <a:t/>
                </a:r>
                <a:br>
                  <a:rPr lang="uk-UA" sz="2000" dirty="0">
                    <a:latin typeface="Times New Roman" charset="0"/>
                    <a:ea typeface="Times New Roman" charset="0"/>
                    <a:cs typeface="Times New Roman" charset="0"/>
                  </a:rPr>
                </a:br>
                <a:endParaRPr lang="uk-UA" sz="2000" dirty="0">
                  <a:solidFill>
                    <a:srgbClr val="00000A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01422"/>
                <a:ext cx="10058400" cy="4008854"/>
              </a:xfrm>
              <a:prstGeom prst="rect">
                <a:avLst/>
              </a:prstGeom>
              <a:blipFill rotWithShape="0">
                <a:blip r:embed="rId2"/>
                <a:stretch>
                  <a:fillRect l="-788" r="-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ru-RU" dirty="0" err="1"/>
              <a:t>Ідея</a:t>
            </a:r>
            <a:r>
              <a:rPr lang="ru-RU" dirty="0"/>
              <a:t> методу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229193" y="2272251"/>
                <a:ext cx="9926487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1275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Застосування регресійних методів під час прогнозування часових рядів базується на:</a:t>
                </a:r>
                <a:endParaRPr lang="uk-UA" sz="2400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indent="41275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𝑥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𝑡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)=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𝑓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𝑥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𝑡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−1),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𝑥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𝑡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−2),…,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𝑦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1,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𝑦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2,…)+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𝑒</m:t>
                      </m:r>
                    </m:oMath>
                  </m:oMathPara>
                </a14:m>
                <a:endParaRPr lang="uk-UA" sz="2400" dirty="0" smtClean="0">
                  <a:solidFill>
                    <a:srgbClr val="00000A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indent="412750" algn="just">
                  <a:lnSpc>
                    <a:spcPct val="150000"/>
                  </a:lnSpc>
                  <a:spcAft>
                    <a:spcPts val="0"/>
                  </a:spcAft>
                </a:pPr>
                <a:endParaRPr lang="uk-UA" sz="2400" dirty="0">
                  <a:solidFill>
                    <a:srgbClr val="00000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indent="41275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Для вирішення задачі прогнозування часових рядів регресійним методом </a:t>
                </a: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обрано апроксиматор перцептрон.</a:t>
                </a:r>
                <a:endParaRPr lang="uk-UA" sz="2400" dirty="0">
                  <a:solidFill>
                    <a:srgbClr val="00000A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93" y="2272251"/>
                <a:ext cx="9926487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983" r="-921" b="-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9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391535"/>
            <a:ext cx="10058400" cy="1213584"/>
          </a:xfrm>
        </p:spPr>
        <p:txBody>
          <a:bodyPr/>
          <a:lstStyle/>
          <a:p>
            <a:pPr algn="ctr"/>
            <a:r>
              <a:rPr lang="ru-RU" dirty="0"/>
              <a:t>Перцептрон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229193" y="1852527"/>
                <a:ext cx="9926487" cy="4139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1275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sz="2400" dirty="0">
                    <a:latin typeface="Times New Roman" charset="0"/>
                    <a:ea typeface="Times New Roman" charset="0"/>
                    <a:cs typeface="Times New Roman" charset="0"/>
                  </a:rPr>
                  <a:t>Перцептрон </a:t>
                </a:r>
                <a:r>
                  <a:rPr lang="ru-RU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складається</a:t>
                </a:r>
                <a:r>
                  <a:rPr lang="ru-RU" sz="2400" dirty="0">
                    <a:latin typeface="Times New Roman" charset="0"/>
                    <a:ea typeface="Times New Roman" charset="0"/>
                    <a:cs typeface="Times New Roman" charset="0"/>
                  </a:rPr>
                  <a:t> з </a:t>
                </a:r>
                <a:r>
                  <a:rPr lang="ru-RU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штучних</a:t>
                </a:r>
                <a:r>
                  <a:rPr lang="ru-RU" sz="2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ru-RU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нейронів</a:t>
                </a:r>
                <a:r>
                  <a:rPr lang="ru-RU" sz="2400" dirty="0">
                    <a:latin typeface="Times New Roman" charset="0"/>
                    <a:ea typeface="Times New Roman" charset="0"/>
                    <a:cs typeface="Times New Roman" charset="0"/>
                  </a:rPr>
                  <a:t> модель </a:t>
                </a:r>
                <a:r>
                  <a:rPr lang="ru-RU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якого</a:t>
                </a:r>
                <a:r>
                  <a:rPr lang="ru-RU" sz="2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ru-RU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має</a:t>
                </a:r>
                <a:r>
                  <a:rPr lang="ru-RU" sz="2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ru-RU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вигляд</a:t>
                </a:r>
                <a:r>
                  <a:rPr lang="ru-RU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</a:p>
              <a:p>
                <a:pPr indent="412750" algn="just">
                  <a:lnSpc>
                    <a:spcPct val="150000"/>
                  </a:lnSpc>
                  <a:spcAft>
                    <a:spcPts val="0"/>
                  </a:spcAft>
                </a:pPr>
                <a:endParaRPr lang="ru-RU" sz="2400" dirty="0">
                  <a:solidFill>
                    <a:srgbClr val="00000A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indent="412750" algn="just">
                  <a:lnSpc>
                    <a:spcPct val="150000"/>
                  </a:lnSpc>
                  <a:spcAft>
                    <a:spcPts val="0"/>
                  </a:spcAft>
                </a:pPr>
                <a:endParaRPr lang="ru-RU" sz="2400" dirty="0" smtClean="0">
                  <a:solidFill>
                    <a:srgbClr val="00000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indent="412750" algn="just">
                  <a:lnSpc>
                    <a:spcPct val="150000"/>
                  </a:lnSpc>
                  <a:spcAft>
                    <a:spcPts val="0"/>
                  </a:spcAft>
                </a:pPr>
                <a:endParaRPr lang="ru-RU" sz="2400" dirty="0">
                  <a:solidFill>
                    <a:srgbClr val="00000A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indent="412750" algn="just">
                  <a:lnSpc>
                    <a:spcPct val="150000"/>
                  </a:lnSpc>
                  <a:spcAft>
                    <a:spcPts val="0"/>
                  </a:spcAft>
                </a:pPr>
                <a:endParaRPr lang="ru-RU" sz="2400" dirty="0">
                  <a:solidFill>
                    <a:srgbClr val="00000A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/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х</m:t>
                        </m:r>
                      </m:e>
                      <m:sub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— значення передані нейрону на вхід,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  <m:sub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— ваги для відповідних значень,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𝑆</m:t>
                    </m:r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naryPr>
                      <m:sub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  <m:sup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400" i="1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sz="2400" i="1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uk-UA" sz="2400" i="1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+</m:t>
                    </m:r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𝑏</m:t>
                    </m:r>
                  </m:oMath>
                </a14:m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𝑏</m:t>
                    </m:r>
                  </m:oMath>
                </a14:m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uk-UA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bias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) — зсув,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𝑓</m:t>
                    </m:r>
                  </m:oMath>
                </a14:m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— функція активації. За функцію активації найчастіше беруть </a:t>
                </a:r>
                <a:r>
                  <a:rPr lang="uk-UA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сигмоїду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𝑓</m:t>
                    </m:r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𝑠</m:t>
                    </m:r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)=</m:t>
                    </m:r>
                    <m:f>
                      <m:fPr>
                        <m:ctrlPr>
                          <a:rPr lang="ru-RU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1+</m:t>
                        </m:r>
                        <m:sSup>
                          <m:sSupPr>
                            <m:ctrlPr>
                              <a:rPr lang="ru-RU" sz="2400" i="1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uk-UA" sz="2400" i="1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−2</m:t>
                            </m:r>
                            <m:r>
                              <a:rPr lang="uk-UA" sz="2400" i="1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endParaRPr lang="ru-RU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93" y="1852527"/>
                <a:ext cx="9926487" cy="4139018"/>
              </a:xfrm>
              <a:prstGeom prst="rect">
                <a:avLst/>
              </a:prstGeom>
              <a:blipFill rotWithShape="0">
                <a:blip r:embed="rId2"/>
                <a:stretch>
                  <a:fillRect l="-983" r="-921" b="-7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17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78014" y="2439677"/>
            <a:ext cx="4611350" cy="2184656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593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391535"/>
            <a:ext cx="10058400" cy="1213584"/>
          </a:xfrm>
        </p:spPr>
        <p:txBody>
          <a:bodyPr/>
          <a:lstStyle/>
          <a:p>
            <a:pPr algn="ctr"/>
            <a:r>
              <a:rPr lang="ru-RU" dirty="0" err="1"/>
              <a:t>Навчання</a:t>
            </a:r>
            <a:r>
              <a:rPr lang="ru-RU" dirty="0"/>
              <a:t> перцептрону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229193" y="1852527"/>
                <a:ext cx="9926487" cy="4771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Щоб перцептрон працював як апроксиматор, треба мінімізувати (оптимізувати) функцію помилок відносно вагів нейронів. Функція помилок визначається так:</a:t>
                </a:r>
                <a:endParaRPr lang="ru-RU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𝐸</m:t>
                      </m:r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sz="2400" i="1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m:t>𝑖</m:t>
                          </m:r>
                          <m:r>
                            <a:rPr lang="uk-UA" sz="2400" i="1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m:t>∈</m:t>
                          </m:r>
                          <m:r>
                            <a:rPr lang="uk-UA" sz="2400" i="1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m:t>𝑜𝑢𝑡𝑝𝑢𝑡𝑠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uk-UA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Times New Roman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Times New Roman" charset="0"/>
                                      <a:ea typeface="Times New Roman" charset="0"/>
                                      <a:cs typeface="Times New Roman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Times New Roman" charset="0"/>
                                      <a:ea typeface="Times New Roman" charset="0"/>
                                      <a:cs typeface="Times New Roman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Times New Roman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Times New Roman" charset="0"/>
                                      <a:ea typeface="Times New Roman" charset="0"/>
                                      <a:cs typeface="Times New Roman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Times New Roman" charset="0"/>
                                      <a:ea typeface="Times New Roman" charset="0"/>
                                      <a:cs typeface="Times New Roman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uk-UA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,</m:t>
                      </m:r>
                    </m:oMath>
                  </m:oMathPara>
                </a14:m>
                <a:endParaRPr lang="ru-RU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де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𝑜𝑢𝑡𝑝𝑢𝑡</m:t>
                    </m:r>
                  </m:oMath>
                </a14:m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— множина номерів вихідних вузлів перцептрона,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𝑜</m:t>
                        </m:r>
                      </m:e>
                      <m:sub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— </a:t>
                </a: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значення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𝑖</m:t>
                    </m:r>
                  </m:oMath>
                </a14:m>
                <a:r>
                  <a:rPr lang="ru-RU" sz="2400" dirty="0">
                    <a:latin typeface="Times New Roman" charset="0"/>
                    <a:ea typeface="Times New Roman" charset="0"/>
                    <a:cs typeface="Times New Roman" charset="0"/>
                  </a:rPr>
                  <a:t>-го </a:t>
                </a:r>
                <a:r>
                  <a:rPr lang="ru-RU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виходу</a:t>
                </a:r>
                <a:r>
                  <a:rPr lang="ru-RU" sz="2400" dirty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  <m:sub>
                        <m:r>
                          <a:rPr lang="ru-RU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charset="0"/>
                    <a:ea typeface="Times New Roman" charset="0"/>
                    <a:cs typeface="Times New Roman" charset="0"/>
                  </a:rPr>
                  <a:t>— </a:t>
                </a:r>
                <a:r>
                  <a:rPr lang="ru-RU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значення</a:t>
                </a:r>
                <a:r>
                  <a:rPr lang="ru-RU" sz="2400" dirty="0">
                    <a:latin typeface="Times New Roman" charset="0"/>
                    <a:ea typeface="Times New Roman" charset="0"/>
                    <a:cs typeface="Times New Roman" charset="0"/>
                  </a:rPr>
                  <a:t>, яке </a:t>
                </a:r>
                <a:r>
                  <a:rPr lang="ru-RU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очікується</a:t>
                </a:r>
                <a:r>
                  <a:rPr lang="ru-RU" sz="2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ru-RU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отримати</a:t>
                </a:r>
                <a:r>
                  <a:rPr lang="ru-RU" sz="2400" dirty="0">
                    <a:latin typeface="Times New Roman" charset="0"/>
                    <a:ea typeface="Times New Roman" charset="0"/>
                    <a:cs typeface="Times New Roman" charset="0"/>
                  </a:rPr>
                  <a:t> на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𝑖</m:t>
                    </m:r>
                  </m:oMath>
                </a14:m>
                <a:r>
                  <a:rPr lang="ru-RU" sz="2400" dirty="0">
                    <a:latin typeface="Times New Roman" charset="0"/>
                    <a:ea typeface="Times New Roman" charset="0"/>
                    <a:cs typeface="Times New Roman" charset="0"/>
                  </a:rPr>
                  <a:t>-му </a:t>
                </a:r>
                <a:r>
                  <a:rPr lang="ru-RU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виході</a:t>
                </a:r>
                <a:r>
                  <a:rPr lang="ru-RU" sz="2400" dirty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r>
                  <a:rPr lang="ru-RU" sz="2400" dirty="0"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uk-UA" sz="2400" dirty="0"/>
                  <a:t/>
                </a:r>
                <a:br>
                  <a:rPr lang="uk-UA" sz="2400" dirty="0"/>
                </a:br>
                <a:endParaRPr lang="ru-RU" sz="24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93" y="1852527"/>
                <a:ext cx="9926487" cy="4771114"/>
              </a:xfrm>
              <a:prstGeom prst="rect">
                <a:avLst/>
              </a:prstGeom>
              <a:blipFill rotWithShape="0">
                <a:blip r:embed="rId2"/>
                <a:stretch>
                  <a:fillRect l="-983" r="-9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67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391535"/>
            <a:ext cx="10058400" cy="1213584"/>
          </a:xfrm>
        </p:spPr>
        <p:txBody>
          <a:bodyPr/>
          <a:lstStyle/>
          <a:p>
            <a:pPr algn="ctr"/>
            <a:r>
              <a:rPr lang="ru-RU" dirty="0" err="1"/>
              <a:t>Навчання</a:t>
            </a:r>
            <a:r>
              <a:rPr lang="ru-RU" dirty="0"/>
              <a:t> перцептрону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229193" y="2122350"/>
                <a:ext cx="9926487" cy="3692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Для оптимізації функції помилок відносно вагів визначають градієнти вагів для функції помилок і використовують їх в одному з градієнтних методів, найчастіше використовують метод градієнтного спуску. Градієнт ваги між </a:t>
                </a:r>
                <a:r>
                  <a:rPr lang="uk-UA" sz="2400" i="1" dirty="0">
                    <a:latin typeface="Times New Roman" charset="0"/>
                    <a:ea typeface="Times New Roman" charset="0"/>
                    <a:cs typeface="Times New Roman" charset="0"/>
                  </a:rPr>
                  <a:t>i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-ми та </a:t>
                </a:r>
                <a:r>
                  <a:rPr lang="uk-UA" sz="2400" i="1" dirty="0" err="1">
                    <a:latin typeface="Times New Roman" charset="0"/>
                    <a:ea typeface="Times New Roman" charset="0"/>
                    <a:cs typeface="Times New Roman" charset="0"/>
                  </a:rPr>
                  <a:t>j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-ми нейронами визначається так:</a:t>
                </a:r>
                <a:endParaRPr lang="ru-RU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𝛻</m:t>
                    </m:r>
                    <m:sSub>
                      <m:sSubPr>
                        <m:ctrlPr>
                          <a:rPr lang="ru-RU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𝑤</m:t>
                        </m:r>
                      </m:e>
                      <m:sub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𝑖𝑗</m:t>
                        </m:r>
                      </m:sub>
                    </m:sSub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=−</m:t>
                    </m:r>
                    <m:sSub>
                      <m:sSubPr>
                        <m:ctrlPr>
                          <a:rPr lang="ru-RU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𝛿</m:t>
                        </m:r>
                      </m:e>
                      <m:sub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ru-RU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𝑜</m:t>
                        </m:r>
                      </m:e>
                      <m:sub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 ,</a:t>
                </a:r>
                <a:endParaRPr lang="ru-RU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/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де (якщо функція активації є </a:t>
                </a:r>
                <a:r>
                  <a:rPr lang="uk-UA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сигмоїдою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ru-RU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m:t>𝛿</m:t>
                          </m:r>
                        </m:e>
                        <m:sub>
                          <m:r>
                            <a:rPr lang="uk-UA" sz="2400" i="1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</m:sub>
                      </m:sSub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m:t>𝑜</m:t>
                          </m:r>
                        </m:e>
                        <m:sub>
                          <m:r>
                            <a:rPr lang="uk-UA" sz="2400" i="1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uk-UA" sz="2400" i="1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uk-UA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sz="2400" i="1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m:t>𝑘</m:t>
                          </m:r>
                          <m:r>
                            <a:rPr lang="uk-UA" sz="2400" i="1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m:t>є</m:t>
                          </m:r>
                          <m:r>
                            <a:rPr lang="uk-UA" sz="2400" i="1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m:t>𝐶h𝑖𝑙𝑑𝑟𝑒𝑛</m:t>
                          </m:r>
                          <m:d>
                            <m:dPr>
                              <m:ctrlPr>
                                <a:rPr lang="ru-RU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uk-UA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uk-UA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uk-UA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𝑗</m:t>
                              </m:r>
                              <m:r>
                                <a:rPr lang="uk-UA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,</m:t>
                              </m:r>
                              <m:r>
                                <a:rPr lang="uk-UA" sz="2400" i="1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uk-UA" sz="2400" i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,</m:t>
                      </m:r>
                    </m:oMath>
                  </m:oMathPara>
                </a14:m>
                <a:endParaRPr lang="ru-RU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/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якщо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𝑗</m:t>
                    </m:r>
                  </m:oMath>
                </a14:m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-й вузол </a:t>
                </a: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не є </a:t>
                </a:r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вихідним, 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𝛿</m:t>
                        </m:r>
                      </m:e>
                      <m:sub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𝑗</m:t>
                        </m:r>
                      </m:sub>
                    </m:sSub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𝑜</m:t>
                        </m:r>
                      </m:e>
                      <m:sub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𝑗</m:t>
                        </m:r>
                      </m:sub>
                    </m:sSub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(1−</m:t>
                    </m:r>
                    <m:sSub>
                      <m:sSubPr>
                        <m:ctrlPr>
                          <a:rPr lang="ru-RU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𝑜</m:t>
                        </m:r>
                      </m:e>
                      <m:sub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𝑗</m:t>
                        </m:r>
                      </m:sub>
                    </m:sSub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)(</m:t>
                    </m:r>
                    <m:sSub>
                      <m:sSubPr>
                        <m:ctrlPr>
                          <a:rPr lang="ru-RU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𝑜</m:t>
                        </m:r>
                      </m:e>
                      <m:sub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𝑗</m:t>
                        </m:r>
                      </m:sub>
                    </m:sSub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  <m:sub>
                        <m:r>
                          <a:rPr lang="uk-UA" sz="2400" i="1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𝑗</m:t>
                        </m:r>
                      </m:sub>
                    </m:sSub>
                    <m:r>
                      <a:rPr lang="uk-UA" sz="2400" i="1">
                        <a:latin typeface="Times New Roman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uk-UA" sz="2400" dirty="0">
                    <a:latin typeface="Times New Roman" charset="0"/>
                    <a:ea typeface="Times New Roman" charset="0"/>
                    <a:cs typeface="Times New Roman" charset="0"/>
                  </a:rPr>
                  <a:t> в </a:t>
                </a:r>
                <a:r>
                  <a:rPr lang="uk-UA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іншому випадку.</a:t>
                </a:r>
                <a:endParaRPr lang="ru-RU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93" y="2122350"/>
                <a:ext cx="9926487" cy="3692806"/>
              </a:xfrm>
              <a:prstGeom prst="rect">
                <a:avLst/>
              </a:prstGeom>
              <a:blipFill rotWithShape="0">
                <a:blip r:embed="rId2"/>
                <a:stretch>
                  <a:fillRect l="-983" t="-1320" r="-921" b="-18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9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00076"/>
            <a:ext cx="10058400" cy="1171574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smtClean="0"/>
              <a:t>парам</a:t>
            </a:r>
            <a:r>
              <a:rPr lang="uk-UA" dirty="0"/>
              <a:t>е</a:t>
            </a:r>
            <a:r>
              <a:rPr lang="ru-RU" dirty="0" smtClean="0"/>
              <a:t>три </a:t>
            </a:r>
            <a:r>
              <a:rPr lang="ru-RU" dirty="0"/>
              <a:t>на </a:t>
            </a:r>
            <a:r>
              <a:rPr lang="ru-RU" dirty="0" err="1"/>
              <a:t>вхід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endParaRPr lang="ru-RU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718870"/>
            <a:ext cx="10058401" cy="38779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412750" algn="just">
              <a:lnSpc>
                <a:spcPct val="150000"/>
              </a:lnSpc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Для надання можливості поліпшення моделі у роботі запропоновано подавати на вхід перцептрона, окрім попередніх значень часового ряду, додаткові параметри - "Гамма-згортки". </a:t>
            </a:r>
          </a:p>
          <a:p>
            <a:pPr indent="412750" algn="just">
              <a:lnSpc>
                <a:spcPct val="150000"/>
              </a:lnSpc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В основі гамма-згортки лежить така функція відгуку:</a:t>
            </a:r>
          </a:p>
          <a:p>
            <a:pPr indent="412750" algn="just">
              <a:lnSpc>
                <a:spcPct val="150000"/>
              </a:lnSpc>
            </a:pPr>
            <a:endParaRPr lang="uk-UA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412750" algn="just">
              <a:lnSpc>
                <a:spcPct val="150000"/>
              </a:lnSpc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Значення згортки підраховується так:</a:t>
            </a:r>
          </a:p>
          <a:p>
            <a:pPr algn="just">
              <a:lnSpc>
                <a:spcPct val="150000"/>
              </a:lnSpc>
            </a:pPr>
            <a:r>
              <a:rPr lang="uk-UA" sz="20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endParaRPr lang="ru-RU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72" y="4065253"/>
            <a:ext cx="3065208" cy="5217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60" y="5076576"/>
            <a:ext cx="3555500" cy="11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542926"/>
            <a:ext cx="10058400" cy="1228724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dirty="0" err="1"/>
              <a:t>Навчання</a:t>
            </a:r>
            <a:r>
              <a:rPr lang="ru-RU" dirty="0"/>
              <a:t> Гамма-</a:t>
            </a:r>
            <a:r>
              <a:rPr lang="ru-RU" dirty="0" err="1"/>
              <a:t>згортки</a:t>
            </a:r>
            <a:endParaRPr lang="ru-RU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5365" y="1699979"/>
            <a:ext cx="11842230" cy="50552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При навчанні моделі є два варіанти поведінки навчального процесу: з навчанням гамма-згорток (налаштування параметра 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μ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) і без навчання гамма-згорток. Для налаштування параметра 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μ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використовується 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градієнтний метод. Градієнт параметра 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μ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 визначається відносно функції помилки моделі і записується так:</a:t>
            </a:r>
          </a:p>
          <a:p>
            <a:pPr algn="just">
              <a:lnSpc>
                <a:spcPct val="150000"/>
              </a:lnSpc>
            </a:pPr>
            <a:endParaRPr lang="uk-UA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50000"/>
              </a:lnSpc>
            </a:pPr>
            <a:endParaRPr lang="uk-UA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50000"/>
              </a:lnSpc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де </a:t>
            </a:r>
            <a:r>
              <a:rPr lang="uk-UA" sz="2400" i="1" dirty="0" err="1" smtClean="0">
                <a:latin typeface="Times New Roman" charset="0"/>
                <a:ea typeface="Times New Roman" charset="0"/>
                <a:cs typeface="Times New Roman" charset="0"/>
              </a:rPr>
              <a:t>error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 – значення помилки для вхідного значення перцептрона, отримане на одній з навчальних ітерацій, а </a:t>
            </a:r>
            <a:r>
              <a:rPr lang="uk-UA" sz="2400" i="1" dirty="0" err="1" smtClean="0">
                <a:latin typeface="Times New Roman" charset="0"/>
                <a:ea typeface="Times New Roman" charset="0"/>
                <a:cs typeface="Times New Roman" charset="0"/>
              </a:rPr>
              <a:t>g′</a:t>
            </a:r>
            <a:r>
              <a:rPr lang="uk-UA" sz="2400" i="1" baseline="-25000" dirty="0" err="1" smtClean="0">
                <a:latin typeface="Times New Roman" charset="0"/>
                <a:ea typeface="Times New Roman" charset="0"/>
                <a:cs typeface="Times New Roman" charset="0"/>
              </a:rPr>
              <a:t>μ</a:t>
            </a:r>
            <a:r>
              <a:rPr lang="uk-UA" sz="2400" i="1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uk-UA" sz="2400" i="1" dirty="0" err="1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uk-UA" sz="2400" i="1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 – 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похідна функції відгуку по </a:t>
            </a:r>
            <a:r>
              <a:rPr lang="uk-UA" sz="2400" dirty="0" err="1" smtClean="0">
                <a:latin typeface="Times New Roman" charset="0"/>
                <a:ea typeface="Times New Roman" charset="0"/>
                <a:cs typeface="Times New Roman" charset="0"/>
              </a:rPr>
              <a:t>μ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endParaRPr lang="uk-UA" sz="2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04" y="3940333"/>
            <a:ext cx="4204762" cy="11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7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3584"/>
          </a:xfrm>
        </p:spPr>
        <p:txBody>
          <a:bodyPr/>
          <a:lstStyle/>
          <a:p>
            <a:pPr algn="ctr"/>
            <a:r>
              <a:rPr lang="uk-UA" dirty="0" smtClean="0"/>
              <a:t>Програмна реалізація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841521"/>
            <a:ext cx="10058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12750" algn="just">
              <a:lnSpc>
                <a:spcPct val="150000"/>
              </a:lnSpc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Розроблено 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програмний продукт, призначений для розв’язання задач прогнозування часових рядів. </a:t>
            </a:r>
            <a:endParaRPr lang="uk-UA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412750" algn="just">
              <a:lnSpc>
                <a:spcPct val="150000"/>
              </a:lnSpc>
            </a:pP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Алгоритм 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створений на мові </a:t>
            </a:r>
            <a:r>
              <a:rPr lang="uk-UA" sz="2400" b="1" dirty="0">
                <a:latin typeface="Times New Roman" charset="0"/>
                <a:ea typeface="Times New Roman" charset="0"/>
                <a:cs typeface="Times New Roman" charset="0"/>
              </a:rPr>
              <a:t>С++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, інтерфейс користувача створений на мові </a:t>
            </a:r>
            <a:r>
              <a:rPr lang="uk-UA" sz="2400" b="1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uk-UA" sz="2400" dirty="0">
                <a:latin typeface="Times New Roman" charset="0"/>
                <a:ea typeface="Times New Roman" charset="0"/>
                <a:cs typeface="Times New Roman" charset="0"/>
              </a:rPr>
              <a:t> з використанням програмного пакету </a:t>
            </a:r>
            <a:r>
              <a:rPr lang="uk-UA" sz="2400" b="1" dirty="0" err="1">
                <a:latin typeface="Times New Roman" charset="0"/>
                <a:ea typeface="Times New Roman" charset="0"/>
                <a:cs typeface="Times New Roman" charset="0"/>
              </a:rPr>
              <a:t>Shiny</a:t>
            </a:r>
            <a:r>
              <a:rPr lang="uk-UA" sz="2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ru-RU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indent="270510" algn="just">
              <a:lnSpc>
                <a:spcPct val="150000"/>
              </a:lnSpc>
              <a:spcAft>
                <a:spcPts val="0"/>
              </a:spcAft>
            </a:pPr>
            <a:endParaRPr lang="uk-UA" sz="2400" dirty="0" smtClean="0">
              <a:solidFill>
                <a:srgbClr val="00000A"/>
              </a:solidFill>
              <a:effectLst/>
              <a:latin typeface="Times New Roman" charset="0"/>
              <a:ea typeface="Calibri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45" y="4152276"/>
            <a:ext cx="2128603" cy="212860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54" y="4327473"/>
            <a:ext cx="1658287" cy="165828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52" y="4327472"/>
            <a:ext cx="2580522" cy="165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1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спектива">
  <a:themeElements>
    <a:clrScheme name="Ретроспектива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спектив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спектив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784</TotalTime>
  <Words>1032</Words>
  <Application>Microsoft Macintosh PowerPoint</Application>
  <PresentationFormat>Широкоэкранный</PresentationFormat>
  <Paragraphs>102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Times New Roman</vt:lpstr>
      <vt:lpstr>Arial</vt:lpstr>
      <vt:lpstr>Ретроспектива</vt:lpstr>
      <vt:lpstr>Презентация PowerPoint</vt:lpstr>
      <vt:lpstr>Постановка задачі</vt:lpstr>
      <vt:lpstr>Ідея методу</vt:lpstr>
      <vt:lpstr>Перцептрон</vt:lpstr>
      <vt:lpstr>Навчання перцептрону</vt:lpstr>
      <vt:lpstr>Навчання перцептрону</vt:lpstr>
      <vt:lpstr>Додаткові параметри на вхід моделі</vt:lpstr>
      <vt:lpstr>Навчання Гамма-згортки</vt:lpstr>
      <vt:lpstr>Програмна реалізація</vt:lpstr>
      <vt:lpstr>Результати обчислювальних експериментів</vt:lpstr>
      <vt:lpstr>Прогнозування первинної інвалідності за цереброваскулярними хворобами в Вінницькій області</vt:lpstr>
      <vt:lpstr>Прогнозування первинної інвалідності за цереброваскулярними хворобами в Вінницькій області</vt:lpstr>
      <vt:lpstr>Прогнозування первинної інвалідності за цереброваскулярними хворобами в Тернопільській області</vt:lpstr>
      <vt:lpstr>Прогнозування первинної інвалідності за цереброваскулярними хворобами в Тернопільській області</vt:lpstr>
      <vt:lpstr>Прогнозування щоденної кількості  проданого товару</vt:lpstr>
      <vt:lpstr>Порівняння прогнозування з гамма-юнітами,  не здатними і здатними до навчання</vt:lpstr>
      <vt:lpstr>Висновки</vt:lpstr>
      <vt:lpstr>Висновки</vt:lpstr>
      <vt:lpstr>ДЯКУЮ ЗА УВАГУ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48</cp:revision>
  <dcterms:created xsi:type="dcterms:W3CDTF">2017-06-08T17:52:20Z</dcterms:created>
  <dcterms:modified xsi:type="dcterms:W3CDTF">2017-06-19T22:23:20Z</dcterms:modified>
</cp:coreProperties>
</file>