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7"/>
  </p:notesMasterIdLst>
  <p:sldIdLst>
    <p:sldId id="266" r:id="rId5"/>
    <p:sldId id="4730" r:id="rId6"/>
    <p:sldId id="4768" r:id="rId7"/>
    <p:sldId id="4769" r:id="rId8"/>
    <p:sldId id="4770" r:id="rId9"/>
    <p:sldId id="4767" r:id="rId10"/>
    <p:sldId id="4666" r:id="rId11"/>
    <p:sldId id="4728" r:id="rId12"/>
    <p:sldId id="4642" r:id="rId13"/>
    <p:sldId id="4663" r:id="rId14"/>
    <p:sldId id="4772" r:id="rId15"/>
    <p:sldId id="4771" r:id="rId16"/>
    <p:sldId id="4773" r:id="rId17"/>
    <p:sldId id="4731" r:id="rId18"/>
    <p:sldId id="4689" r:id="rId19"/>
    <p:sldId id="4732" r:id="rId20"/>
    <p:sldId id="4665" r:id="rId21"/>
    <p:sldId id="4733" r:id="rId22"/>
    <p:sldId id="4734" r:id="rId23"/>
    <p:sldId id="4735" r:id="rId24"/>
    <p:sldId id="4664" r:id="rId25"/>
    <p:sldId id="4737" r:id="rId26"/>
    <p:sldId id="4736" r:id="rId27"/>
    <p:sldId id="4738" r:id="rId28"/>
    <p:sldId id="4739" r:id="rId29"/>
    <p:sldId id="4741" r:id="rId30"/>
    <p:sldId id="4742" r:id="rId31"/>
    <p:sldId id="4743" r:id="rId32"/>
    <p:sldId id="4740" r:id="rId33"/>
    <p:sldId id="4744" r:id="rId34"/>
    <p:sldId id="4746" r:id="rId35"/>
    <p:sldId id="4745" r:id="rId36"/>
    <p:sldId id="4747" r:id="rId37"/>
    <p:sldId id="4748" r:id="rId38"/>
    <p:sldId id="4749" r:id="rId39"/>
    <p:sldId id="4753" r:id="rId40"/>
    <p:sldId id="4750" r:id="rId41"/>
    <p:sldId id="4752" r:id="rId42"/>
    <p:sldId id="4751" r:id="rId43"/>
    <p:sldId id="4766" r:id="rId44"/>
    <p:sldId id="4754" r:id="rId45"/>
    <p:sldId id="4755" r:id="rId46"/>
    <p:sldId id="4756" r:id="rId47"/>
    <p:sldId id="4757" r:id="rId48"/>
    <p:sldId id="4760" r:id="rId49"/>
    <p:sldId id="4759" r:id="rId50"/>
    <p:sldId id="4758" r:id="rId51"/>
    <p:sldId id="4761" r:id="rId52"/>
    <p:sldId id="4762" r:id="rId53"/>
    <p:sldId id="4764" r:id="rId54"/>
    <p:sldId id="4765" r:id="rId55"/>
    <p:sldId id="271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AA83303-6691-21C9-4F10-042A83B68483}" name="Sakshi Dhameja" initials="SD" userId="f509769fa22a5492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9B9"/>
    <a:srgbClr val="FF8181"/>
    <a:srgbClr val="1F1F1F"/>
    <a:srgbClr val="FF0000"/>
    <a:srgbClr val="FFFFFF"/>
    <a:srgbClr val="FF7901"/>
    <a:srgbClr val="F0DB4F"/>
    <a:srgbClr val="FBE5D6"/>
    <a:srgbClr val="666860"/>
    <a:srgbClr val="5B5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2857" autoAdjust="0"/>
  </p:normalViewPr>
  <p:slideViewPr>
    <p:cSldViewPr snapToGrid="0">
      <p:cViewPr varScale="1">
        <p:scale>
          <a:sx n="63" d="100"/>
          <a:sy n="63" d="100"/>
        </p:scale>
        <p:origin x="688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0C347-D783-4476-BAAF-2ACCE107EC08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AC9DD-C4FC-45A9-B5F0-30D686A94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635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AC9DD-C4FC-45A9-B5F0-30D686A9414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743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AC9DD-C4FC-45A9-B5F0-30D686A9414B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6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AC9DD-C4FC-45A9-B5F0-30D686A9414B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0463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AC9DD-C4FC-45A9-B5F0-30D686A9414B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5803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AC9DD-C4FC-45A9-B5F0-30D686A9414B}" type="slidenum">
              <a:rPr lang="en-IN" smtClean="0"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5616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AC9DD-C4FC-45A9-B5F0-30D686A9414B}" type="slidenum">
              <a:rPr lang="en-IN" smtClean="0"/>
              <a:t>48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616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AC9DD-C4FC-45A9-B5F0-30D686A9414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072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AC9DD-C4FC-45A9-B5F0-30D686A9414B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789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AC9DD-C4FC-45A9-B5F0-30D686A9414B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232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AC9DD-C4FC-45A9-B5F0-30D686A9414B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482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AC9DD-C4FC-45A9-B5F0-30D686A9414B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241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AC9DD-C4FC-45A9-B5F0-30D686A9414B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923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AC9DD-C4FC-45A9-B5F0-30D686A9414B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024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AC9DD-C4FC-45A9-B5F0-30D686A9414B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155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00F18-760D-4BD5-99EC-87986DE15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38E07-5B30-4962-8F47-2DC950AD51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5ABF7-C2C9-424A-8746-A3038EB6C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AC1E7-3E8A-412C-92BC-9E870387031A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2B29F-9D23-46B9-BDB1-98B6EC38B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ECF57-5EA6-48E9-895F-68F1C194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EE09-C5E6-45D3-8603-3E9F30D3B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577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85DE2-1785-4E92-A584-040B50B3F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AC55D-53DD-4847-BDEB-4C7192CFA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C10DD-FE02-41CB-A50D-BFF98C668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AC1E7-3E8A-412C-92BC-9E870387031A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42C47-31A5-4027-8368-6637EB40E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A35D5-4321-4F9F-9D4B-C0BACF25E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EE09-C5E6-45D3-8603-3E9F30D3B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69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D4D609-3361-4B6C-AC9D-37B3D267C2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3676BB-1E32-4618-9101-040E31116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FBC0C-15DF-4857-86EF-A3103410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AC1E7-3E8A-412C-92BC-9E870387031A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12A8B-6C2A-4F87-991F-5090A5A1E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89FE-A1BF-42C9-9657-7DD8571EE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EE09-C5E6-45D3-8603-3E9F30D3B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15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483B-7208-4894-8219-C95C8E7CE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07B85-7298-44C5-9C0F-61139E02F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A8D01-6F82-4707-A65B-CE6037F21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AC1E7-3E8A-412C-92BC-9E870387031A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AE477-20FB-4040-8886-7D429DA93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CECA1-5102-42CA-8B9E-06B3411E5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EE09-C5E6-45D3-8603-3E9F30D3B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520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ECFBD-2BF6-41F3-916D-B9D8F1BBF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65BAE-E937-48C8-A85E-A1F6F067C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F3BBA-0D3E-4B26-9D34-C8ABE9A45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AC1E7-3E8A-412C-92BC-9E870387031A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57B46-1F0E-43C5-945A-2777C6ED3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EB13B-19EE-412A-A37D-704525A4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EE09-C5E6-45D3-8603-3E9F30D3B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559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48BDB-DB2A-44A9-AFF9-CBDFFF0CA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AB810-C154-4C08-B347-ECC5E317B5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65EA65-A36E-401A-872E-A50C9CD1B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4CB2E-24A7-4512-B4F1-C116DFD40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AC1E7-3E8A-412C-92BC-9E870387031A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1EDF1-5AF8-44A1-AD4E-F696E0793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00360-AC86-45B5-9FC7-E84231200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EE09-C5E6-45D3-8603-3E9F30D3B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22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077A7-4E05-4314-A0F0-F8E48B96D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193E4-C393-415F-9AA6-7600108C8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8DBC8-6B1D-428B-9CCE-3ED3B226E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DC39FD-3D2D-491F-AC80-D154544EB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DE1D99-DE62-43E3-AA17-0FAAA3BDFF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5772A2-7FED-4EAD-BC37-545F29CD3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AC1E7-3E8A-412C-92BC-9E870387031A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9CD79F-32AC-422A-9421-7435ABE1B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B8E3EF-F972-4820-84CE-6B53FFBA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EE09-C5E6-45D3-8603-3E9F30D3B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149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28A04-05C2-4E60-9928-3C84FB86F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5D6A3A-B69F-4763-91EB-BE831726E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AC1E7-3E8A-412C-92BC-9E870387031A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4A699F-7892-4EA6-89C7-A94E9A5FF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EA970E-798C-4E96-91A4-92ADC60E9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EE09-C5E6-45D3-8603-3E9F30D3B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06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62E9C3-BED6-4289-BC58-F05A9DDD9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AC1E7-3E8A-412C-92BC-9E870387031A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B255AB-F4FC-488F-B261-40F932F15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64077-98CC-43E9-AD35-FE0F6CEB1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EE09-C5E6-45D3-8603-3E9F30D3B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79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54F02-6C8C-4F5D-BEEB-F279E17A9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3F8E3-3AD0-42EE-9F10-0CDBBFDC7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E17A6-8930-4843-A42F-AB3A1FDBC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8B85E-252E-45C6-A156-48E856667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AC1E7-3E8A-412C-92BC-9E870387031A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9D044-1BDC-433C-B803-B4FCAB278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9C18E-4FE8-41DA-9660-4A4335CFD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EE09-C5E6-45D3-8603-3E9F30D3B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456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63B6F-5B4C-4F48-A7C3-A678062B9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9B7F67-1F68-4033-87DF-4669E2165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42B0BB-E70E-4416-8CD9-DF1EDB4CF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A88E9-5465-416A-9193-88FEDBDD1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AC1E7-3E8A-412C-92BC-9E870387031A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0ECDF-720B-4B0E-AED2-B01A5D849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A134C-4CDF-48A9-8400-2B8EEDCE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EE09-C5E6-45D3-8603-3E9F30D3B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60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574E0B-D65F-4F7C-A0BE-EE3B10B27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BF823-3E51-4C67-9435-D7AF093CF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EBFF3-0D94-4697-B8FD-CBCF7827BA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AC1E7-3E8A-412C-92BC-9E870387031A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38D06-C571-4193-BE79-5D9FCC85FA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1A87D-7DBB-42B3-91BA-BEBD7007A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CEE09-C5E6-45D3-8603-3E9F30D3B3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260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CC1F061A-0F17-4A14-9C43-384F0B0A2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538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E1B0E7F-EE61-4F81-8137-7C0A8C3A0999}"/>
              </a:ext>
            </a:extLst>
          </p:cNvPr>
          <p:cNvSpPr/>
          <p:nvPr/>
        </p:nvSpPr>
        <p:spPr>
          <a:xfrm>
            <a:off x="0" y="5386240"/>
            <a:ext cx="12192000" cy="1471760"/>
          </a:xfrm>
          <a:prstGeom prst="rect">
            <a:avLst/>
          </a:prstGeom>
          <a:solidFill>
            <a:srgbClr val="FDBA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7976B5-05AA-457D-BA8E-F97394D0C9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F1CAFA-884B-48A5-9ECD-29543C5761A8}"/>
              </a:ext>
            </a:extLst>
          </p:cNvPr>
          <p:cNvSpPr/>
          <p:nvPr/>
        </p:nvSpPr>
        <p:spPr>
          <a:xfrm flipV="1">
            <a:off x="0" y="4207521"/>
            <a:ext cx="12192000" cy="2379785"/>
          </a:xfrm>
          <a:prstGeom prst="rect">
            <a:avLst/>
          </a:prstGeom>
          <a:solidFill>
            <a:srgbClr val="FDBA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353E27-FCD6-42CF-BFF8-AFA65BBB4AE2}"/>
              </a:ext>
            </a:extLst>
          </p:cNvPr>
          <p:cNvSpPr/>
          <p:nvPr/>
        </p:nvSpPr>
        <p:spPr>
          <a:xfrm>
            <a:off x="531137" y="4262066"/>
            <a:ext cx="11129726" cy="10627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State Management using NGXS</a:t>
            </a:r>
            <a:endParaRPr lang="en-US" sz="4800" b="1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9F509E-315A-55FB-D943-129EEB93F6ED}"/>
              </a:ext>
            </a:extLst>
          </p:cNvPr>
          <p:cNvSpPr/>
          <p:nvPr/>
        </p:nvSpPr>
        <p:spPr>
          <a:xfrm>
            <a:off x="531137" y="5361613"/>
            <a:ext cx="11129726" cy="7392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By: Bhawna Gunwani</a:t>
            </a:r>
            <a:endParaRPr lang="en-US" sz="3200" b="1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05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A326BB-9227-480A-BB34-377D5EE5A23B}"/>
              </a:ext>
            </a:extLst>
          </p:cNvPr>
          <p:cNvSpPr/>
          <p:nvPr/>
        </p:nvSpPr>
        <p:spPr>
          <a:xfrm>
            <a:off x="0" y="209951"/>
            <a:ext cx="12192000" cy="1052329"/>
          </a:xfrm>
          <a:prstGeom prst="rect">
            <a:avLst/>
          </a:prstGeom>
          <a:solidFill>
            <a:srgbClr val="FDBA2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E77A95-E095-4412-95AF-26EB893F33A6}"/>
              </a:ext>
            </a:extLst>
          </p:cNvPr>
          <p:cNvSpPr/>
          <p:nvPr/>
        </p:nvSpPr>
        <p:spPr>
          <a:xfrm flipV="1">
            <a:off x="0" y="0"/>
            <a:ext cx="87984" cy="6858000"/>
          </a:xfrm>
          <a:prstGeom prst="rect">
            <a:avLst/>
          </a:prstGeom>
          <a:solidFill>
            <a:srgbClr val="FDBA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044B53-EA0D-4F74-A463-8B2DCE00A002}"/>
              </a:ext>
            </a:extLst>
          </p:cNvPr>
          <p:cNvSpPr/>
          <p:nvPr/>
        </p:nvSpPr>
        <p:spPr>
          <a:xfrm>
            <a:off x="698813" y="442185"/>
            <a:ext cx="1096214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cap="none" spc="0" dirty="0">
                <a:ln w="0"/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</a:rPr>
              <a:t>NGXS</a:t>
            </a:r>
            <a:r>
              <a:rPr lang="en-US" sz="3600" b="1" dirty="0">
                <a:ln w="0"/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</a:rPr>
              <a:t> Advantages </a:t>
            </a:r>
            <a:endParaRPr lang="en-US" sz="3600" b="1" cap="none" spc="0" dirty="0">
              <a:ln w="0"/>
              <a:latin typeface="Cambria" panose="02040503050406030204" pitchFamily="18" charset="0"/>
              <a:ea typeface="Cambria" panose="02040503050406030204" pitchFamily="18" charset="0"/>
              <a:cs typeface="Segoe UI" panose="020B0502040204020203" pitchFamily="34" charset="0"/>
            </a:endParaRP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71CD3DB9-511A-42D6-B5EF-59F6F7B29122}"/>
              </a:ext>
            </a:extLst>
          </p:cNvPr>
          <p:cNvSpPr txBox="1">
            <a:spLocks/>
          </p:cNvSpPr>
          <p:nvPr/>
        </p:nvSpPr>
        <p:spPr>
          <a:xfrm>
            <a:off x="598529" y="6474366"/>
            <a:ext cx="720000" cy="12311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000" b="1">
                <a:solidFill>
                  <a:srgbClr val="FDBA2F"/>
                </a:solidFill>
              </a:rPr>
              <a:t>Page </a:t>
            </a:r>
            <a:fld id="{C0069AEE-D70F-4F66-B615-13FB9818742B}" type="slidenum">
              <a:rPr lang="en-US" sz="1000" b="1" smtClean="0">
                <a:solidFill>
                  <a:srgbClr val="FDBA2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 sz="1000" b="1">
              <a:solidFill>
                <a:srgbClr val="FDBA2F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4F916DD-E231-4381-B7EA-5D297AAF5474}"/>
              </a:ext>
            </a:extLst>
          </p:cNvPr>
          <p:cNvCxnSpPr/>
          <p:nvPr/>
        </p:nvCxnSpPr>
        <p:spPr>
          <a:xfrm>
            <a:off x="699420" y="6174557"/>
            <a:ext cx="10961535" cy="0"/>
          </a:xfrm>
          <a:prstGeom prst="line">
            <a:avLst/>
          </a:prstGeom>
          <a:ln>
            <a:solidFill>
              <a:srgbClr val="FDBA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DED4E99E-12FD-116F-C64C-55624123BF10}"/>
              </a:ext>
            </a:extLst>
          </p:cNvPr>
          <p:cNvGrpSpPr/>
          <p:nvPr/>
        </p:nvGrpSpPr>
        <p:grpSpPr>
          <a:xfrm>
            <a:off x="1685262" y="2298733"/>
            <a:ext cx="4450557" cy="1241617"/>
            <a:chOff x="1764677" y="2441414"/>
            <a:chExt cx="4450557" cy="1205367"/>
          </a:xfrm>
        </p:grpSpPr>
        <p:sp>
          <p:nvSpPr>
            <p:cNvPr id="7" name="Shape">
              <a:extLst>
                <a:ext uri="{FF2B5EF4-FFF2-40B4-BE49-F238E27FC236}">
                  <a16:creationId xmlns:a16="http://schemas.microsoft.com/office/drawing/2014/main" id="{3754F746-CFFD-B863-DE60-C2BD2A213985}"/>
                </a:ext>
              </a:extLst>
            </p:cNvPr>
            <p:cNvSpPr/>
            <p:nvPr/>
          </p:nvSpPr>
          <p:spPr>
            <a:xfrm>
              <a:off x="5261207" y="2441414"/>
              <a:ext cx="921757" cy="1205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10800"/>
                  </a:lnTo>
                  <a:lnTo>
                    <a:pt x="10800" y="21600"/>
                  </a:lnTo>
                  <a:lnTo>
                    <a:pt x="0" y="10800"/>
                  </a:lnTo>
                  <a:close/>
                </a:path>
              </a:pathLst>
            </a:custGeom>
            <a:solidFill>
              <a:srgbClr val="C00000"/>
            </a:solidFill>
            <a:ln w="12700">
              <a:miter lim="400000"/>
            </a:ln>
          </p:spPr>
          <p:txBody>
            <a:bodyPr lIns="38100" tIns="2286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lang="en-US" sz="2000" b="1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en-US" sz="2000" b="1" dirty="0"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02</a:t>
              </a:r>
              <a:endParaRPr sz="2000" b="1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53D4D2-D825-AA72-FD67-580300B6E249}"/>
                </a:ext>
              </a:extLst>
            </p:cNvPr>
            <p:cNvSpPr/>
            <p:nvPr/>
          </p:nvSpPr>
          <p:spPr>
            <a:xfrm>
              <a:off x="5261208" y="2758941"/>
              <a:ext cx="921756" cy="439079"/>
            </a:xfrm>
            <a:custGeom>
              <a:avLst/>
              <a:gdLst>
                <a:gd name="connsiteX0" fmla="*/ 492627 w 921756"/>
                <a:gd name="connsiteY0" fmla="*/ 0 h 439079"/>
                <a:gd name="connsiteX1" fmla="*/ 921756 w 921756"/>
                <a:gd name="connsiteY1" fmla="*/ 285158 h 439079"/>
                <a:gd name="connsiteX2" fmla="*/ 921755 w 921756"/>
                <a:gd name="connsiteY2" fmla="*/ 285159 h 439079"/>
                <a:gd name="connsiteX3" fmla="*/ 117704 w 921756"/>
                <a:gd name="connsiteY3" fmla="*/ 439079 h 439079"/>
                <a:gd name="connsiteX4" fmla="*/ 0 w 921756"/>
                <a:gd name="connsiteY4" fmla="*/ 285158 h 439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1756" h="439079">
                  <a:moveTo>
                    <a:pt x="492627" y="0"/>
                  </a:moveTo>
                  <a:lnTo>
                    <a:pt x="921756" y="285158"/>
                  </a:lnTo>
                  <a:lnTo>
                    <a:pt x="921755" y="285159"/>
                  </a:lnTo>
                  <a:lnTo>
                    <a:pt x="117704" y="439079"/>
                  </a:lnTo>
                  <a:lnTo>
                    <a:pt x="0" y="285158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0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9" name="Shape">
              <a:extLst>
                <a:ext uri="{FF2B5EF4-FFF2-40B4-BE49-F238E27FC236}">
                  <a16:creationId xmlns:a16="http://schemas.microsoft.com/office/drawing/2014/main" id="{2ECCEF02-D15A-7173-B73F-5F768BAC4424}"/>
                </a:ext>
              </a:extLst>
            </p:cNvPr>
            <p:cNvSpPr/>
            <p:nvPr/>
          </p:nvSpPr>
          <p:spPr>
            <a:xfrm>
              <a:off x="1764677" y="2441414"/>
              <a:ext cx="4450557" cy="602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69" y="0"/>
                  </a:moveTo>
                  <a:lnTo>
                    <a:pt x="21600" y="21600"/>
                  </a:lnTo>
                  <a:lnTo>
                    <a:pt x="260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en-IN" sz="1800" b="1" dirty="0">
                  <a:solidFill>
                    <a:schemeClr val="bg1"/>
                  </a:solidFill>
                  <a:latin typeface="Lato" panose="020B0604020202020204" charset="0"/>
                </a:rPr>
                <a:t>Type-Safety</a:t>
              </a:r>
              <a:endParaRPr sz="1800" b="1" dirty="0">
                <a:solidFill>
                  <a:schemeClr val="bg1"/>
                </a:solidFill>
                <a:latin typeface="Lato" panose="020B060402020202020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DAC2BE-9D91-16B9-B6D6-F1223367C43C}"/>
              </a:ext>
            </a:extLst>
          </p:cNvPr>
          <p:cNvGrpSpPr/>
          <p:nvPr/>
        </p:nvGrpSpPr>
        <p:grpSpPr>
          <a:xfrm>
            <a:off x="5782165" y="1531208"/>
            <a:ext cx="4626471" cy="1241617"/>
            <a:chOff x="5837719" y="1838728"/>
            <a:chExt cx="4626471" cy="1205367"/>
          </a:xfrm>
          <a:solidFill>
            <a:srgbClr val="FFAB40"/>
          </a:solidFill>
        </p:grpSpPr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F3DBC91E-D5CE-76FB-EF47-42362C79F270}"/>
                </a:ext>
              </a:extLst>
            </p:cNvPr>
            <p:cNvSpPr/>
            <p:nvPr/>
          </p:nvSpPr>
          <p:spPr>
            <a:xfrm>
              <a:off x="5892481" y="1838728"/>
              <a:ext cx="921749" cy="1205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10800"/>
                  </a:lnTo>
                  <a:lnTo>
                    <a:pt x="10800" y="21600"/>
                  </a:lnTo>
                  <a:lnTo>
                    <a:pt x="21600" y="10800"/>
                  </a:ln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228600" rIns="38100" bIns="38100" anchor="ctr"/>
            <a:lstStyle/>
            <a:p>
              <a:pPr algn="ctr">
                <a:lnSpc>
                  <a:spcPct val="200000"/>
                </a:lnSpc>
                <a:defRPr sz="3000">
                  <a:solidFill>
                    <a:srgbClr val="FFFFFF"/>
                  </a:solidFill>
                </a:defRPr>
              </a:pPr>
              <a:r>
                <a:rPr lang="en-US" sz="18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01</a:t>
              </a:r>
              <a:endPara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0125532-F58C-AF5C-E85C-9D310C9EB7BA}"/>
                </a:ext>
              </a:extLst>
            </p:cNvPr>
            <p:cNvSpPr/>
            <p:nvPr/>
          </p:nvSpPr>
          <p:spPr>
            <a:xfrm>
              <a:off x="5901017" y="2213396"/>
              <a:ext cx="921748" cy="380931"/>
            </a:xfrm>
            <a:custGeom>
              <a:avLst/>
              <a:gdLst>
                <a:gd name="connsiteX0" fmla="*/ 524373 w 921748"/>
                <a:gd name="connsiteY0" fmla="*/ 0 h 380931"/>
                <a:gd name="connsiteX1" fmla="*/ 921747 w 921748"/>
                <a:gd name="connsiteY1" fmla="*/ 228015 h 380931"/>
                <a:gd name="connsiteX2" fmla="*/ 921748 w 921748"/>
                <a:gd name="connsiteY2" fmla="*/ 228016 h 380931"/>
                <a:gd name="connsiteX3" fmla="*/ 804813 w 921748"/>
                <a:gd name="connsiteY3" fmla="*/ 380931 h 380931"/>
                <a:gd name="connsiteX4" fmla="*/ 0 w 921748"/>
                <a:gd name="connsiteY4" fmla="*/ 228016 h 38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1748" h="380931">
                  <a:moveTo>
                    <a:pt x="524373" y="0"/>
                  </a:moveTo>
                  <a:lnTo>
                    <a:pt x="921747" y="228015"/>
                  </a:lnTo>
                  <a:lnTo>
                    <a:pt x="921748" y="228016"/>
                  </a:lnTo>
                  <a:lnTo>
                    <a:pt x="804813" y="380931"/>
                  </a:lnTo>
                  <a:lnTo>
                    <a:pt x="0" y="228016"/>
                  </a:ln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endParaRPr sz="200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E2AFB25D-FFD5-DC7F-D126-21CE7FB79E32}"/>
                </a:ext>
              </a:extLst>
            </p:cNvPr>
            <p:cNvSpPr/>
            <p:nvPr/>
          </p:nvSpPr>
          <p:spPr>
            <a:xfrm>
              <a:off x="5837719" y="1838728"/>
              <a:ext cx="4626471" cy="602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631" y="0"/>
                  </a:moveTo>
                  <a:lnTo>
                    <a:pt x="0" y="21600"/>
                  </a:lnTo>
                  <a:lnTo>
                    <a:pt x="18998" y="21600"/>
                  </a:lnTo>
                  <a:lnTo>
                    <a:pt x="21600" y="0"/>
                  </a:ln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1" algn="ctr">
                <a:defRPr sz="3000">
                  <a:solidFill>
                    <a:srgbClr val="FFFFFF"/>
                  </a:solidFill>
                </a:defRPr>
              </a:pPr>
              <a:r>
                <a:rPr lang="en-US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Simplicity</a:t>
              </a:r>
              <a:endPara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5BA5BD9-56F1-E07B-BEB3-2FBA77BF5472}"/>
              </a:ext>
            </a:extLst>
          </p:cNvPr>
          <p:cNvGrpSpPr/>
          <p:nvPr/>
        </p:nvGrpSpPr>
        <p:grpSpPr>
          <a:xfrm>
            <a:off x="1685262" y="3791318"/>
            <a:ext cx="4491168" cy="1241617"/>
            <a:chOff x="1764677" y="2441414"/>
            <a:chExt cx="4491168" cy="1205367"/>
          </a:xfrm>
        </p:grpSpPr>
        <p:sp>
          <p:nvSpPr>
            <p:cNvPr id="16" name="Shape">
              <a:extLst>
                <a:ext uri="{FF2B5EF4-FFF2-40B4-BE49-F238E27FC236}">
                  <a16:creationId xmlns:a16="http://schemas.microsoft.com/office/drawing/2014/main" id="{11537152-C34D-4CB4-ECB1-5440238AA28C}"/>
                </a:ext>
              </a:extLst>
            </p:cNvPr>
            <p:cNvSpPr/>
            <p:nvPr/>
          </p:nvSpPr>
          <p:spPr>
            <a:xfrm>
              <a:off x="5261207" y="2441414"/>
              <a:ext cx="921757" cy="1205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10800"/>
                  </a:lnTo>
                  <a:lnTo>
                    <a:pt x="10800" y="21600"/>
                  </a:lnTo>
                  <a:lnTo>
                    <a:pt x="0" y="10800"/>
                  </a:lnTo>
                  <a:close/>
                </a:path>
              </a:pathLst>
            </a:custGeom>
            <a:solidFill>
              <a:srgbClr val="EB856E"/>
            </a:solidFill>
            <a:ln w="12700">
              <a:miter lim="400000"/>
            </a:ln>
          </p:spPr>
          <p:txBody>
            <a:bodyPr lIns="38100" tIns="2286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04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D6604B8-ABD4-945A-1611-7A183AE02320}"/>
                </a:ext>
              </a:extLst>
            </p:cNvPr>
            <p:cNvSpPr/>
            <p:nvPr/>
          </p:nvSpPr>
          <p:spPr>
            <a:xfrm>
              <a:off x="5261208" y="2758941"/>
              <a:ext cx="921756" cy="439079"/>
            </a:xfrm>
            <a:custGeom>
              <a:avLst/>
              <a:gdLst>
                <a:gd name="connsiteX0" fmla="*/ 492627 w 921756"/>
                <a:gd name="connsiteY0" fmla="*/ 0 h 439079"/>
                <a:gd name="connsiteX1" fmla="*/ 921756 w 921756"/>
                <a:gd name="connsiteY1" fmla="*/ 285158 h 439079"/>
                <a:gd name="connsiteX2" fmla="*/ 921755 w 921756"/>
                <a:gd name="connsiteY2" fmla="*/ 285159 h 439079"/>
                <a:gd name="connsiteX3" fmla="*/ 117704 w 921756"/>
                <a:gd name="connsiteY3" fmla="*/ 439079 h 439079"/>
                <a:gd name="connsiteX4" fmla="*/ 0 w 921756"/>
                <a:gd name="connsiteY4" fmla="*/ 285158 h 439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1756" h="439079">
                  <a:moveTo>
                    <a:pt x="492627" y="0"/>
                  </a:moveTo>
                  <a:lnTo>
                    <a:pt x="921756" y="285158"/>
                  </a:lnTo>
                  <a:lnTo>
                    <a:pt x="921755" y="285159"/>
                  </a:lnTo>
                  <a:lnTo>
                    <a:pt x="117704" y="439079"/>
                  </a:lnTo>
                  <a:lnTo>
                    <a:pt x="0" y="285158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00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19" name="Shape">
              <a:extLst>
                <a:ext uri="{FF2B5EF4-FFF2-40B4-BE49-F238E27FC236}">
                  <a16:creationId xmlns:a16="http://schemas.microsoft.com/office/drawing/2014/main" id="{172D110D-332C-A35E-F557-E9AA0C0CC01D}"/>
                </a:ext>
              </a:extLst>
            </p:cNvPr>
            <p:cNvSpPr/>
            <p:nvPr/>
          </p:nvSpPr>
          <p:spPr>
            <a:xfrm>
              <a:off x="1764677" y="2444564"/>
              <a:ext cx="4491168" cy="602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69" y="0"/>
                  </a:moveTo>
                  <a:lnTo>
                    <a:pt x="21600" y="21600"/>
                  </a:lnTo>
                  <a:lnTo>
                    <a:pt x="260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856E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en-US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Angular Integration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0D49CF4-8ECF-303E-DEC0-E1E7EB4EA974}"/>
              </a:ext>
            </a:extLst>
          </p:cNvPr>
          <p:cNvGrpSpPr/>
          <p:nvPr/>
        </p:nvGrpSpPr>
        <p:grpSpPr>
          <a:xfrm>
            <a:off x="5787529" y="3009956"/>
            <a:ext cx="4626471" cy="1252115"/>
            <a:chOff x="5901011" y="1838728"/>
            <a:chExt cx="4626471" cy="1215558"/>
          </a:xfrm>
        </p:grpSpPr>
        <p:sp>
          <p:nvSpPr>
            <p:cNvPr id="23" name="Shape">
              <a:extLst>
                <a:ext uri="{FF2B5EF4-FFF2-40B4-BE49-F238E27FC236}">
                  <a16:creationId xmlns:a16="http://schemas.microsoft.com/office/drawing/2014/main" id="{90A4446E-DC78-24A9-1A34-94547A3AA505}"/>
                </a:ext>
              </a:extLst>
            </p:cNvPr>
            <p:cNvSpPr/>
            <p:nvPr/>
          </p:nvSpPr>
          <p:spPr>
            <a:xfrm>
              <a:off x="5901016" y="1848919"/>
              <a:ext cx="921749" cy="1205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10800"/>
                  </a:lnTo>
                  <a:lnTo>
                    <a:pt x="10800" y="21600"/>
                  </a:lnTo>
                  <a:lnTo>
                    <a:pt x="21600" y="10800"/>
                  </a:lnTo>
                  <a:close/>
                </a:path>
              </a:pathLst>
            </a:custGeom>
            <a:solidFill>
              <a:srgbClr val="A9D18E"/>
            </a:solidFill>
            <a:ln w="12700">
              <a:miter lim="400000"/>
            </a:ln>
          </p:spPr>
          <p:txBody>
            <a:bodyPr lIns="38100" tIns="2286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endPara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03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8030839-44A0-6629-FE74-F13E687086CB}"/>
                </a:ext>
              </a:extLst>
            </p:cNvPr>
            <p:cNvSpPr/>
            <p:nvPr/>
          </p:nvSpPr>
          <p:spPr>
            <a:xfrm>
              <a:off x="5901017" y="2213396"/>
              <a:ext cx="921748" cy="380931"/>
            </a:xfrm>
            <a:custGeom>
              <a:avLst/>
              <a:gdLst>
                <a:gd name="connsiteX0" fmla="*/ 524373 w 921748"/>
                <a:gd name="connsiteY0" fmla="*/ 0 h 380931"/>
                <a:gd name="connsiteX1" fmla="*/ 921747 w 921748"/>
                <a:gd name="connsiteY1" fmla="*/ 228015 h 380931"/>
                <a:gd name="connsiteX2" fmla="*/ 921748 w 921748"/>
                <a:gd name="connsiteY2" fmla="*/ 228016 h 380931"/>
                <a:gd name="connsiteX3" fmla="*/ 804813 w 921748"/>
                <a:gd name="connsiteY3" fmla="*/ 380931 h 380931"/>
                <a:gd name="connsiteX4" fmla="*/ 0 w 921748"/>
                <a:gd name="connsiteY4" fmla="*/ 228016 h 38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1748" h="380931">
                  <a:moveTo>
                    <a:pt x="524373" y="0"/>
                  </a:moveTo>
                  <a:lnTo>
                    <a:pt x="921747" y="228015"/>
                  </a:lnTo>
                  <a:lnTo>
                    <a:pt x="921748" y="228016"/>
                  </a:lnTo>
                  <a:lnTo>
                    <a:pt x="804813" y="380931"/>
                  </a:lnTo>
                  <a:lnTo>
                    <a:pt x="0" y="228016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endParaRPr sz="200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endParaRPr>
            </a:p>
          </p:txBody>
        </p:sp>
        <p:sp>
          <p:nvSpPr>
            <p:cNvPr id="25" name="Shape">
              <a:extLst>
                <a:ext uri="{FF2B5EF4-FFF2-40B4-BE49-F238E27FC236}">
                  <a16:creationId xmlns:a16="http://schemas.microsoft.com/office/drawing/2014/main" id="{90BFA20E-F159-B49F-0818-86E9C4532E84}"/>
                </a:ext>
              </a:extLst>
            </p:cNvPr>
            <p:cNvSpPr/>
            <p:nvPr/>
          </p:nvSpPr>
          <p:spPr>
            <a:xfrm>
              <a:off x="5901011" y="1838728"/>
              <a:ext cx="4626471" cy="602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631" y="0"/>
                  </a:moveTo>
                  <a:lnTo>
                    <a:pt x="0" y="21600"/>
                  </a:lnTo>
                  <a:lnTo>
                    <a:pt x="18998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A9D18E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en-US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Developer Productivity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9B50ACC-AFDA-98B1-FADC-5506898DB998}"/>
              </a:ext>
            </a:extLst>
          </p:cNvPr>
          <p:cNvGrpSpPr/>
          <p:nvPr/>
        </p:nvGrpSpPr>
        <p:grpSpPr>
          <a:xfrm>
            <a:off x="5718158" y="4630468"/>
            <a:ext cx="4626470" cy="1219460"/>
            <a:chOff x="5660529" y="4546480"/>
            <a:chExt cx="4626470" cy="1219460"/>
          </a:xfrm>
        </p:grpSpPr>
        <p:sp>
          <p:nvSpPr>
            <p:cNvPr id="44" name="Shape">
              <a:extLst>
                <a:ext uri="{FF2B5EF4-FFF2-40B4-BE49-F238E27FC236}">
                  <a16:creationId xmlns:a16="http://schemas.microsoft.com/office/drawing/2014/main" id="{CFCAC3E9-4796-B3C5-FDE9-FD8469F09A35}"/>
                </a:ext>
              </a:extLst>
            </p:cNvPr>
            <p:cNvSpPr/>
            <p:nvPr/>
          </p:nvSpPr>
          <p:spPr>
            <a:xfrm>
              <a:off x="5692812" y="4565387"/>
              <a:ext cx="921749" cy="12005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10800"/>
                  </a:lnTo>
                  <a:lnTo>
                    <a:pt x="10800" y="21600"/>
                  </a:lnTo>
                  <a:lnTo>
                    <a:pt x="21600" y="10800"/>
                  </a:lnTo>
                  <a:close/>
                </a:path>
              </a:pathLst>
            </a:custGeom>
            <a:solidFill>
              <a:srgbClr val="9DC3E6"/>
            </a:solidFill>
            <a:ln w="12700">
              <a:miter lim="400000"/>
            </a:ln>
          </p:spPr>
          <p:txBody>
            <a:bodyPr lIns="38100" tIns="228600" rIns="38100" bIns="38100" anchor="ctr"/>
            <a:lstStyle/>
            <a:p>
              <a:pPr algn="ctr">
                <a:lnSpc>
                  <a:spcPct val="250000"/>
                </a:lnSpc>
                <a:defRPr sz="3000">
                  <a:solidFill>
                    <a:srgbClr val="FFFFFF"/>
                  </a:solidFill>
                </a:defRPr>
              </a:pPr>
              <a:r>
                <a:rPr 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" panose="020B0604020202020204" charset="0"/>
                </a:rPr>
                <a:t>05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B0604020202020204" charset="0"/>
              </a:endParaRPr>
            </a:p>
          </p:txBody>
        </p:sp>
        <p:sp>
          <p:nvSpPr>
            <p:cNvPr id="45" name="Shape">
              <a:extLst>
                <a:ext uri="{FF2B5EF4-FFF2-40B4-BE49-F238E27FC236}">
                  <a16:creationId xmlns:a16="http://schemas.microsoft.com/office/drawing/2014/main" id="{2DC7B50B-717B-2F00-C4DB-94D0150FA7B1}"/>
                </a:ext>
              </a:extLst>
            </p:cNvPr>
            <p:cNvSpPr/>
            <p:nvPr/>
          </p:nvSpPr>
          <p:spPr>
            <a:xfrm>
              <a:off x="5660529" y="4546480"/>
              <a:ext cx="4626470" cy="620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631" y="0"/>
                  </a:moveTo>
                  <a:lnTo>
                    <a:pt x="0" y="21600"/>
                  </a:lnTo>
                  <a:lnTo>
                    <a:pt x="18998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DC3E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defRPr sz="3000">
                  <a:solidFill>
                    <a:srgbClr val="FFFFFF"/>
                  </a:solidFill>
                </a:defRPr>
              </a:pPr>
              <a:r>
                <a:rPr lang="en-US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" panose="020B0604020202020204" charset="0"/>
                  <a:ea typeface="Lato" panose="020B0604020202020204" charset="0"/>
                  <a:cs typeface="Lato" panose="020B0604020202020204" charset="0"/>
                </a:rPr>
                <a:t>Predictable State Management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719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CC1F061A-0F17-4A14-9C43-384F0B0A2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538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E1B0E7F-EE61-4F81-8137-7C0A8C3A0999}"/>
              </a:ext>
            </a:extLst>
          </p:cNvPr>
          <p:cNvSpPr/>
          <p:nvPr/>
        </p:nvSpPr>
        <p:spPr>
          <a:xfrm>
            <a:off x="0" y="5386240"/>
            <a:ext cx="12192000" cy="1471760"/>
          </a:xfrm>
          <a:prstGeom prst="rect">
            <a:avLst/>
          </a:prstGeom>
          <a:solidFill>
            <a:srgbClr val="FDBA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7976B5-05AA-457D-BA8E-F97394D0C9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F1CAFA-884B-48A5-9ECD-29543C5761A8}"/>
              </a:ext>
            </a:extLst>
          </p:cNvPr>
          <p:cNvSpPr/>
          <p:nvPr/>
        </p:nvSpPr>
        <p:spPr>
          <a:xfrm flipV="1">
            <a:off x="0" y="4207521"/>
            <a:ext cx="12192000" cy="2379785"/>
          </a:xfrm>
          <a:prstGeom prst="rect">
            <a:avLst/>
          </a:prstGeom>
          <a:solidFill>
            <a:srgbClr val="FDBA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353E27-FCD6-42CF-BFF8-AFA65BBB4AE2}"/>
              </a:ext>
            </a:extLst>
          </p:cNvPr>
          <p:cNvSpPr/>
          <p:nvPr/>
        </p:nvSpPr>
        <p:spPr>
          <a:xfrm>
            <a:off x="531137" y="4777084"/>
            <a:ext cx="11129726" cy="10627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Service API</a:t>
            </a:r>
            <a:endParaRPr lang="en-US" sz="4800" b="1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520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A326BB-9227-480A-BB34-377D5EE5A23B}"/>
              </a:ext>
            </a:extLst>
          </p:cNvPr>
          <p:cNvSpPr/>
          <p:nvPr/>
        </p:nvSpPr>
        <p:spPr>
          <a:xfrm>
            <a:off x="0" y="209951"/>
            <a:ext cx="12192000" cy="1052329"/>
          </a:xfrm>
          <a:prstGeom prst="rect">
            <a:avLst/>
          </a:prstGeom>
          <a:solidFill>
            <a:srgbClr val="FDBA2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E77A95-E095-4412-95AF-26EB893F33A6}"/>
              </a:ext>
            </a:extLst>
          </p:cNvPr>
          <p:cNvSpPr/>
          <p:nvPr/>
        </p:nvSpPr>
        <p:spPr>
          <a:xfrm flipV="1">
            <a:off x="0" y="0"/>
            <a:ext cx="87984" cy="6858000"/>
          </a:xfrm>
          <a:prstGeom prst="rect">
            <a:avLst/>
          </a:prstGeom>
          <a:solidFill>
            <a:srgbClr val="FDBA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044B53-EA0D-4F74-A463-8B2DCE00A002}"/>
              </a:ext>
            </a:extLst>
          </p:cNvPr>
          <p:cNvSpPr/>
          <p:nvPr/>
        </p:nvSpPr>
        <p:spPr>
          <a:xfrm>
            <a:off x="698813" y="442185"/>
            <a:ext cx="1102538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dirty="0">
                <a:ln w="0"/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</a:rPr>
              <a:t>Service API </a:t>
            </a:r>
            <a:endParaRPr lang="en-US" sz="3600" b="1" cap="none" spc="0" dirty="0">
              <a:ln w="0"/>
              <a:latin typeface="Cambria" panose="02040503050406030204" pitchFamily="18" charset="0"/>
              <a:ea typeface="Cambria" panose="02040503050406030204" pitchFamily="18" charset="0"/>
              <a:cs typeface="Segoe UI" panose="020B0502040204020203" pitchFamily="34" charset="0"/>
            </a:endParaRP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71CD3DB9-511A-42D6-B5EF-59F6F7B29122}"/>
              </a:ext>
            </a:extLst>
          </p:cNvPr>
          <p:cNvSpPr txBox="1">
            <a:spLocks/>
          </p:cNvSpPr>
          <p:nvPr/>
        </p:nvSpPr>
        <p:spPr>
          <a:xfrm>
            <a:off x="598529" y="6474366"/>
            <a:ext cx="720000" cy="12311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000" b="1">
                <a:solidFill>
                  <a:srgbClr val="FDBA2F"/>
                </a:solidFill>
              </a:rPr>
              <a:t>Page </a:t>
            </a:r>
            <a:fld id="{C0069AEE-D70F-4F66-B615-13FB9818742B}" type="slidenum">
              <a:rPr lang="en-US" sz="1000" b="1" smtClean="0">
                <a:solidFill>
                  <a:srgbClr val="FDBA2F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 sz="1000" b="1">
              <a:solidFill>
                <a:srgbClr val="FDBA2F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4F916DD-E231-4381-B7EA-5D297AAF5474}"/>
              </a:ext>
            </a:extLst>
          </p:cNvPr>
          <p:cNvCxnSpPr/>
          <p:nvPr/>
        </p:nvCxnSpPr>
        <p:spPr>
          <a:xfrm>
            <a:off x="699420" y="6174557"/>
            <a:ext cx="10961535" cy="0"/>
          </a:xfrm>
          <a:prstGeom prst="line">
            <a:avLst/>
          </a:prstGeom>
          <a:ln>
            <a:solidFill>
              <a:srgbClr val="FDBA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bject 11">
            <a:extLst>
              <a:ext uri="{FF2B5EF4-FFF2-40B4-BE49-F238E27FC236}">
                <a16:creationId xmlns:a16="http://schemas.microsoft.com/office/drawing/2014/main" id="{4A45D447-BBEF-43A1-A660-429AD9E6E77D}"/>
              </a:ext>
            </a:extLst>
          </p:cNvPr>
          <p:cNvSpPr txBox="1"/>
          <p:nvPr/>
        </p:nvSpPr>
        <p:spPr>
          <a:xfrm>
            <a:off x="841837" y="1494514"/>
            <a:ext cx="10882357" cy="12336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Service API is a service that encapsulates interaction with external APIs within the context of state management.</a:t>
            </a: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These services are typically used within NGXS effects to handle asynchronous operations, </a:t>
            </a:r>
          </a:p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	- such as fetching data from a server, interacting with a database, or performing other side effects.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CAE7867-9555-4EE6-8D12-6B3504135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833"/>
            <a:ext cx="65" cy="363534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C0603C-B20A-BE38-7B72-4F2B7AC09A43}"/>
              </a:ext>
            </a:extLst>
          </p:cNvPr>
          <p:cNvGrpSpPr/>
          <p:nvPr/>
        </p:nvGrpSpPr>
        <p:grpSpPr>
          <a:xfrm>
            <a:off x="1010093" y="3177688"/>
            <a:ext cx="2860158" cy="967561"/>
            <a:chOff x="1031358" y="2212791"/>
            <a:chExt cx="2860158" cy="96756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961E23E-8DBD-DE3E-6572-D3E4C5C74DF8}"/>
                </a:ext>
              </a:extLst>
            </p:cNvPr>
            <p:cNvSpPr/>
            <p:nvPr/>
          </p:nvSpPr>
          <p:spPr>
            <a:xfrm>
              <a:off x="1031358" y="2212791"/>
              <a:ext cx="2860158" cy="96756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pc="-35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 panose="020F0502020204030204" pitchFamily="34" charset="0"/>
                </a:rPr>
                <a:t>Component 1</a:t>
              </a:r>
            </a:p>
            <a:p>
              <a:pPr algn="ctr"/>
              <a:endParaRPr lang="en-US" b="1" spc="-3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endParaRPr>
            </a:p>
            <a:p>
              <a:pPr algn="ctr"/>
              <a:endParaRPr lang="en-IN" b="1" spc="-3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9D286CA-78E2-893A-980B-8292A4F37F24}"/>
                </a:ext>
              </a:extLst>
            </p:cNvPr>
            <p:cNvSpPr/>
            <p:nvPr/>
          </p:nvSpPr>
          <p:spPr>
            <a:xfrm>
              <a:off x="1569453" y="2656550"/>
              <a:ext cx="1807535" cy="35087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GET PRODUCTS</a:t>
              </a:r>
              <a:endParaRPr lang="en-IN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160528A-63FE-8286-2B92-F29F6123E773}"/>
              </a:ext>
            </a:extLst>
          </p:cNvPr>
          <p:cNvGrpSpPr/>
          <p:nvPr/>
        </p:nvGrpSpPr>
        <p:grpSpPr>
          <a:xfrm>
            <a:off x="999458" y="4733385"/>
            <a:ext cx="2860158" cy="967561"/>
            <a:chOff x="1020723" y="3768488"/>
            <a:chExt cx="2860158" cy="96756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5E5457D-A9A4-76E2-2C76-AB210E158342}"/>
                </a:ext>
              </a:extLst>
            </p:cNvPr>
            <p:cNvSpPr/>
            <p:nvPr/>
          </p:nvSpPr>
          <p:spPr>
            <a:xfrm>
              <a:off x="1020723" y="3768488"/>
              <a:ext cx="2860158" cy="96756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pc="-35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 panose="020F0502020204030204" pitchFamily="34" charset="0"/>
                </a:rPr>
                <a:t>Component 2</a:t>
              </a:r>
            </a:p>
            <a:p>
              <a:pPr algn="ctr"/>
              <a:endParaRPr lang="en-US" b="1" spc="-3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endParaRPr>
            </a:p>
            <a:p>
              <a:pPr algn="ctr"/>
              <a:endParaRPr lang="en-IN" b="1" spc="-3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EC2953B-9243-CB71-1848-686F2562BE23}"/>
                </a:ext>
              </a:extLst>
            </p:cNvPr>
            <p:cNvSpPr/>
            <p:nvPr/>
          </p:nvSpPr>
          <p:spPr>
            <a:xfrm>
              <a:off x="1547034" y="4215179"/>
              <a:ext cx="1807535" cy="35087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ADD PRODUCT</a:t>
              </a:r>
              <a:endParaRPr lang="en-IN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C97EAC0F-509E-4A50-2A80-7FF7A8A8A98F}"/>
              </a:ext>
            </a:extLst>
          </p:cNvPr>
          <p:cNvSpPr/>
          <p:nvPr/>
        </p:nvSpPr>
        <p:spPr>
          <a:xfrm>
            <a:off x="5465135" y="3374778"/>
            <a:ext cx="2190306" cy="21561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-35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algn="ctr"/>
            <a:endParaRPr lang="en-US" b="1" spc="-35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algn="ctr"/>
            <a:r>
              <a:rPr lang="en-US" b="1" spc="-35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SERVICE</a:t>
            </a:r>
          </a:p>
          <a:p>
            <a:pPr algn="ctr"/>
            <a:r>
              <a:rPr lang="en-US" b="1" spc="-35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(Get, Post, Put, Delete)</a:t>
            </a:r>
          </a:p>
          <a:p>
            <a:pPr algn="ctr"/>
            <a:endParaRPr lang="en-US" b="1" spc="-35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algn="ctr"/>
            <a:endParaRPr lang="en-IN" b="1" spc="-35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2775F4-289D-4AD3-F38A-7C25C72CB23E}"/>
              </a:ext>
            </a:extLst>
          </p:cNvPr>
          <p:cNvSpPr/>
          <p:nvPr/>
        </p:nvSpPr>
        <p:spPr>
          <a:xfrm>
            <a:off x="9136910" y="3554457"/>
            <a:ext cx="2087527" cy="1520351"/>
          </a:xfrm>
          <a:prstGeom prst="rect">
            <a:avLst/>
          </a:prstGeom>
          <a:solidFill>
            <a:srgbClr val="FFB9B9"/>
          </a:solidFill>
          <a:ln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-35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algn="ctr"/>
            <a:endParaRPr lang="en-US" b="1" spc="-35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algn="ctr"/>
            <a:r>
              <a:rPr lang="en-US" b="1" spc="-35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SERVICE </a:t>
            </a:r>
          </a:p>
          <a:p>
            <a:pPr algn="ctr"/>
            <a:r>
              <a:rPr lang="en-US" b="1" spc="-35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(API)</a:t>
            </a:r>
          </a:p>
          <a:p>
            <a:pPr algn="ctr"/>
            <a:endParaRPr lang="en-US" b="1" spc="-35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algn="ctr"/>
            <a:endParaRPr lang="en-IN" b="1" spc="-35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8A071DF-1329-C81A-FC25-C99DA84439D8}"/>
              </a:ext>
            </a:extLst>
          </p:cNvPr>
          <p:cNvCxnSpPr>
            <a:cxnSpLocks/>
          </p:cNvCxnSpPr>
          <p:nvPr/>
        </p:nvCxnSpPr>
        <p:spPr>
          <a:xfrm>
            <a:off x="3870251" y="3942203"/>
            <a:ext cx="1594884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0713D69-0380-F144-8B7A-4C3A9E901D1B}"/>
              </a:ext>
            </a:extLst>
          </p:cNvPr>
          <p:cNvCxnSpPr>
            <a:cxnSpLocks/>
          </p:cNvCxnSpPr>
          <p:nvPr/>
        </p:nvCxnSpPr>
        <p:spPr>
          <a:xfrm>
            <a:off x="3859615" y="5355511"/>
            <a:ext cx="1616155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03C6C47-DEF3-8D90-7C93-F9F105923513}"/>
              </a:ext>
            </a:extLst>
          </p:cNvPr>
          <p:cNvSpPr txBox="1"/>
          <p:nvPr/>
        </p:nvSpPr>
        <p:spPr>
          <a:xfrm>
            <a:off x="4030602" y="3975603"/>
            <a:ext cx="1445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Send Request</a:t>
            </a:r>
            <a:endParaRPr lang="en-IN" sz="1500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018A5E8-E730-AC6A-ABBA-A200C550D145}"/>
              </a:ext>
            </a:extLst>
          </p:cNvPr>
          <p:cNvCxnSpPr>
            <a:cxnSpLocks/>
          </p:cNvCxnSpPr>
          <p:nvPr/>
        </p:nvCxnSpPr>
        <p:spPr>
          <a:xfrm flipH="1">
            <a:off x="3870250" y="3554457"/>
            <a:ext cx="1594885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B3F3882-11EC-CD99-A3B8-09F243C5A33E}"/>
              </a:ext>
            </a:extLst>
          </p:cNvPr>
          <p:cNvSpPr txBox="1"/>
          <p:nvPr/>
        </p:nvSpPr>
        <p:spPr>
          <a:xfrm>
            <a:off x="4049232" y="3165402"/>
            <a:ext cx="1226287" cy="322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Get Request</a:t>
            </a:r>
            <a:endParaRPr lang="en-IN" sz="1500" b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2FE7B0-101E-33D8-E089-7FCB55D638F1}"/>
              </a:ext>
            </a:extLst>
          </p:cNvPr>
          <p:cNvCxnSpPr>
            <a:cxnSpLocks/>
          </p:cNvCxnSpPr>
          <p:nvPr/>
        </p:nvCxnSpPr>
        <p:spPr>
          <a:xfrm flipH="1">
            <a:off x="3859615" y="5014665"/>
            <a:ext cx="160552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F815D73-19FA-C0BA-6F60-8E81A9E5A969}"/>
              </a:ext>
            </a:extLst>
          </p:cNvPr>
          <p:cNvSpPr txBox="1"/>
          <p:nvPr/>
        </p:nvSpPr>
        <p:spPr>
          <a:xfrm>
            <a:off x="4134725" y="4636888"/>
            <a:ext cx="1226287" cy="322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Get Request</a:t>
            </a:r>
            <a:endParaRPr lang="en-IN" sz="15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641B32-F357-E538-C3E2-CA7CED6DAF59}"/>
              </a:ext>
            </a:extLst>
          </p:cNvPr>
          <p:cNvSpPr txBox="1"/>
          <p:nvPr/>
        </p:nvSpPr>
        <p:spPr>
          <a:xfrm>
            <a:off x="4003773" y="5414111"/>
            <a:ext cx="1445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Send Request</a:t>
            </a:r>
            <a:endParaRPr lang="en-IN" sz="15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C8B27E7-F1E5-5A27-2E4C-58B7C0BFF036}"/>
              </a:ext>
            </a:extLst>
          </p:cNvPr>
          <p:cNvCxnSpPr>
            <a:cxnSpLocks/>
          </p:cNvCxnSpPr>
          <p:nvPr/>
        </p:nvCxnSpPr>
        <p:spPr>
          <a:xfrm>
            <a:off x="7655441" y="4671697"/>
            <a:ext cx="1481469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1562BC-7EB4-6292-9258-7F07EC958A55}"/>
              </a:ext>
            </a:extLst>
          </p:cNvPr>
          <p:cNvCxnSpPr>
            <a:cxnSpLocks/>
          </p:cNvCxnSpPr>
          <p:nvPr/>
        </p:nvCxnSpPr>
        <p:spPr>
          <a:xfrm flipH="1">
            <a:off x="7655441" y="4168822"/>
            <a:ext cx="1481469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8B4246C-A49D-47F0-17CC-40B6E2A043DC}"/>
              </a:ext>
            </a:extLst>
          </p:cNvPr>
          <p:cNvSpPr txBox="1"/>
          <p:nvPr/>
        </p:nvSpPr>
        <p:spPr>
          <a:xfrm>
            <a:off x="7759564" y="4707726"/>
            <a:ext cx="1445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Http Request</a:t>
            </a:r>
            <a:endParaRPr lang="en-IN" sz="15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EF2D65-6E22-5A4E-82EF-C301081F1F1C}"/>
              </a:ext>
            </a:extLst>
          </p:cNvPr>
          <p:cNvSpPr txBox="1"/>
          <p:nvPr/>
        </p:nvSpPr>
        <p:spPr>
          <a:xfrm>
            <a:off x="7759564" y="3771897"/>
            <a:ext cx="1445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Http Response</a:t>
            </a:r>
            <a:endParaRPr lang="en-IN" sz="1500" b="1" dirty="0"/>
          </a:p>
        </p:txBody>
      </p:sp>
    </p:spTree>
    <p:extLst>
      <p:ext uri="{BB962C8B-B14F-4D97-AF65-F5344CB8AC3E}">
        <p14:creationId xmlns:p14="http://schemas.microsoft.com/office/powerpoint/2010/main" val="3210232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0" grpId="0"/>
      <p:bldP spid="22" grpId="0"/>
      <p:bldP spid="24" grpId="0"/>
      <p:bldP spid="25" grpId="0"/>
      <p:bldP spid="28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A326BB-9227-480A-BB34-377D5EE5A23B}"/>
              </a:ext>
            </a:extLst>
          </p:cNvPr>
          <p:cNvSpPr/>
          <p:nvPr/>
        </p:nvSpPr>
        <p:spPr>
          <a:xfrm>
            <a:off x="0" y="209951"/>
            <a:ext cx="12192000" cy="1052329"/>
          </a:xfrm>
          <a:prstGeom prst="rect">
            <a:avLst/>
          </a:prstGeom>
          <a:solidFill>
            <a:srgbClr val="FDBA2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E77A95-E095-4412-95AF-26EB893F33A6}"/>
              </a:ext>
            </a:extLst>
          </p:cNvPr>
          <p:cNvSpPr/>
          <p:nvPr/>
        </p:nvSpPr>
        <p:spPr>
          <a:xfrm flipV="1">
            <a:off x="0" y="0"/>
            <a:ext cx="87984" cy="6858000"/>
          </a:xfrm>
          <a:prstGeom prst="rect">
            <a:avLst/>
          </a:prstGeom>
          <a:solidFill>
            <a:srgbClr val="FDBA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044B53-EA0D-4F74-A463-8B2DCE00A002}"/>
              </a:ext>
            </a:extLst>
          </p:cNvPr>
          <p:cNvSpPr/>
          <p:nvPr/>
        </p:nvSpPr>
        <p:spPr>
          <a:xfrm>
            <a:off x="698813" y="442185"/>
            <a:ext cx="1102538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dirty="0">
                <a:ln w="0"/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</a:rPr>
              <a:t>Service API </a:t>
            </a:r>
            <a:endParaRPr lang="en-US" sz="3600" b="1" cap="none" spc="0" dirty="0">
              <a:ln w="0"/>
              <a:latin typeface="Cambria" panose="02040503050406030204" pitchFamily="18" charset="0"/>
              <a:ea typeface="Cambria" panose="02040503050406030204" pitchFamily="18" charset="0"/>
              <a:cs typeface="Segoe UI" panose="020B0502040204020203" pitchFamily="34" charset="0"/>
            </a:endParaRP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71CD3DB9-511A-42D6-B5EF-59F6F7B29122}"/>
              </a:ext>
            </a:extLst>
          </p:cNvPr>
          <p:cNvSpPr txBox="1">
            <a:spLocks/>
          </p:cNvSpPr>
          <p:nvPr/>
        </p:nvSpPr>
        <p:spPr>
          <a:xfrm>
            <a:off x="598529" y="6474366"/>
            <a:ext cx="720000" cy="12311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000" b="1">
                <a:solidFill>
                  <a:srgbClr val="FDBA2F"/>
                </a:solidFill>
              </a:rPr>
              <a:t>Page </a:t>
            </a:r>
            <a:fld id="{C0069AEE-D70F-4F66-B615-13FB9818742B}" type="slidenum">
              <a:rPr lang="en-US" sz="1000" b="1" smtClean="0">
                <a:solidFill>
                  <a:srgbClr val="FDBA2F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 sz="1000" b="1">
              <a:solidFill>
                <a:srgbClr val="FDBA2F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4F916DD-E231-4381-B7EA-5D297AAF5474}"/>
              </a:ext>
            </a:extLst>
          </p:cNvPr>
          <p:cNvCxnSpPr/>
          <p:nvPr/>
        </p:nvCxnSpPr>
        <p:spPr>
          <a:xfrm>
            <a:off x="699420" y="6174557"/>
            <a:ext cx="10961535" cy="0"/>
          </a:xfrm>
          <a:prstGeom prst="line">
            <a:avLst/>
          </a:prstGeom>
          <a:ln>
            <a:solidFill>
              <a:srgbClr val="FDBA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">
            <a:extLst>
              <a:ext uri="{FF2B5EF4-FFF2-40B4-BE49-F238E27FC236}">
                <a16:creationId xmlns:a16="http://schemas.microsoft.com/office/drawing/2014/main" id="{2CAE7867-9555-4EE6-8D12-6B3504135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833"/>
            <a:ext cx="65" cy="363534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2396476-8E38-8931-1F8A-764B6AB4A902}"/>
              </a:ext>
            </a:extLst>
          </p:cNvPr>
          <p:cNvGrpSpPr/>
          <p:nvPr/>
        </p:nvGrpSpPr>
        <p:grpSpPr>
          <a:xfrm>
            <a:off x="818707" y="1944311"/>
            <a:ext cx="2860158" cy="967561"/>
            <a:chOff x="1031358" y="2212791"/>
            <a:chExt cx="2860158" cy="967561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85953CA-A6ED-1B07-BE11-E7E95898E921}"/>
                </a:ext>
              </a:extLst>
            </p:cNvPr>
            <p:cNvSpPr/>
            <p:nvPr/>
          </p:nvSpPr>
          <p:spPr>
            <a:xfrm>
              <a:off x="1031358" y="2212791"/>
              <a:ext cx="2860158" cy="96756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pc="-35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 panose="020F0502020204030204" pitchFamily="34" charset="0"/>
                </a:rPr>
                <a:t>Component 1</a:t>
              </a:r>
            </a:p>
            <a:p>
              <a:pPr algn="ctr"/>
              <a:endParaRPr lang="en-US" b="1" spc="-3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endParaRPr>
            </a:p>
            <a:p>
              <a:pPr algn="ctr"/>
              <a:endParaRPr lang="en-IN" b="1" spc="-3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2BC007B-1403-CEFE-9C48-6296D85671F0}"/>
                </a:ext>
              </a:extLst>
            </p:cNvPr>
            <p:cNvSpPr/>
            <p:nvPr/>
          </p:nvSpPr>
          <p:spPr>
            <a:xfrm>
              <a:off x="1569453" y="2656550"/>
              <a:ext cx="1807535" cy="35087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GET PRODUCTS</a:t>
              </a:r>
              <a:endParaRPr lang="en-IN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021F3BF-AA59-E28C-9BA4-46C0AD157693}"/>
              </a:ext>
            </a:extLst>
          </p:cNvPr>
          <p:cNvGrpSpPr/>
          <p:nvPr/>
        </p:nvGrpSpPr>
        <p:grpSpPr>
          <a:xfrm>
            <a:off x="830490" y="3867420"/>
            <a:ext cx="2860158" cy="967561"/>
            <a:chOff x="1020723" y="3768488"/>
            <a:chExt cx="2860158" cy="96756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154F89F-314A-4372-71AD-FFA3A4C316C5}"/>
                </a:ext>
              </a:extLst>
            </p:cNvPr>
            <p:cNvSpPr/>
            <p:nvPr/>
          </p:nvSpPr>
          <p:spPr>
            <a:xfrm>
              <a:off x="1020723" y="3768488"/>
              <a:ext cx="2860158" cy="96756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pc="-35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 panose="020F0502020204030204" pitchFamily="34" charset="0"/>
                </a:rPr>
                <a:t>Component 2</a:t>
              </a:r>
            </a:p>
            <a:p>
              <a:pPr algn="ctr"/>
              <a:endParaRPr lang="en-US" b="1" spc="-3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endParaRPr>
            </a:p>
            <a:p>
              <a:pPr algn="ctr"/>
              <a:endParaRPr lang="en-IN" b="1" spc="-3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67829B3-37AC-7E54-7C25-7EF7EB837640}"/>
                </a:ext>
              </a:extLst>
            </p:cNvPr>
            <p:cNvSpPr/>
            <p:nvPr/>
          </p:nvSpPr>
          <p:spPr>
            <a:xfrm>
              <a:off x="1547034" y="4215179"/>
              <a:ext cx="1807535" cy="35087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ADD PRODUCT</a:t>
              </a:r>
              <a:endParaRPr lang="en-IN" dirty="0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28CC1B65-3E8F-E1A4-05DD-5E5BDEF4A3B6}"/>
              </a:ext>
            </a:extLst>
          </p:cNvPr>
          <p:cNvSpPr/>
          <p:nvPr/>
        </p:nvSpPr>
        <p:spPr>
          <a:xfrm>
            <a:off x="5707910" y="4244761"/>
            <a:ext cx="2190306" cy="12902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-35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algn="ctr"/>
            <a:endParaRPr lang="en-US" b="1" spc="-35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algn="ctr"/>
            <a:r>
              <a:rPr lang="en-US" b="1" spc="-35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SERVICE</a:t>
            </a:r>
          </a:p>
          <a:p>
            <a:pPr algn="ctr"/>
            <a:r>
              <a:rPr lang="en-US" b="1" spc="-35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(Get, Post, Put, Delete)</a:t>
            </a:r>
          </a:p>
          <a:p>
            <a:pPr algn="ctr"/>
            <a:endParaRPr lang="en-US" b="1" spc="-35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algn="ctr"/>
            <a:endParaRPr lang="en-IN" b="1" spc="-35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CDE216A-7F68-17C7-4C6F-B735608FFEF5}"/>
              </a:ext>
            </a:extLst>
          </p:cNvPr>
          <p:cNvSpPr/>
          <p:nvPr/>
        </p:nvSpPr>
        <p:spPr>
          <a:xfrm>
            <a:off x="5736265" y="1653424"/>
            <a:ext cx="2036131" cy="1896863"/>
          </a:xfrm>
          <a:prstGeom prst="ellipse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-3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State</a:t>
            </a:r>
            <a:endParaRPr lang="en-IN" sz="2400" b="1" spc="-35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5154F0-FE6A-602F-5616-D5ECC5EBE2DF}"/>
              </a:ext>
            </a:extLst>
          </p:cNvPr>
          <p:cNvSpPr/>
          <p:nvPr/>
        </p:nvSpPr>
        <p:spPr>
          <a:xfrm>
            <a:off x="9048952" y="2684719"/>
            <a:ext cx="2087527" cy="1290204"/>
          </a:xfrm>
          <a:prstGeom prst="rect">
            <a:avLst/>
          </a:prstGeom>
          <a:solidFill>
            <a:srgbClr val="FFB9B9"/>
          </a:solidFill>
          <a:ln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-35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algn="ctr"/>
            <a:endParaRPr lang="en-US" b="1" spc="-35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algn="ctr"/>
            <a:r>
              <a:rPr lang="en-US" b="1" spc="-35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SERVICE </a:t>
            </a:r>
          </a:p>
          <a:p>
            <a:pPr algn="ctr"/>
            <a:r>
              <a:rPr lang="en-US" b="1" spc="-35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(API)</a:t>
            </a:r>
          </a:p>
          <a:p>
            <a:pPr algn="ctr"/>
            <a:endParaRPr lang="en-US" b="1" spc="-35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algn="ctr"/>
            <a:endParaRPr lang="en-IN" b="1" spc="-35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3B3A29E-8C9B-902C-1A82-90C6DC644478}"/>
              </a:ext>
            </a:extLst>
          </p:cNvPr>
          <p:cNvCxnSpPr>
            <a:cxnSpLocks/>
          </p:cNvCxnSpPr>
          <p:nvPr/>
        </p:nvCxnSpPr>
        <p:spPr>
          <a:xfrm flipH="1">
            <a:off x="3716079" y="2236836"/>
            <a:ext cx="2020186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5DDD654-3394-38C2-A63D-FC49511E465E}"/>
              </a:ext>
            </a:extLst>
          </p:cNvPr>
          <p:cNvSpPr txBox="1"/>
          <p:nvPr/>
        </p:nvSpPr>
        <p:spPr>
          <a:xfrm>
            <a:off x="5772137" y="3687830"/>
            <a:ext cx="990271" cy="483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600" b="1" dirty="0"/>
              <a:t>Send Request</a:t>
            </a:r>
            <a:endParaRPr lang="en-IN" sz="1400" b="1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EBE0000-F029-A89E-E8CA-EAA739B3324B}"/>
              </a:ext>
            </a:extLst>
          </p:cNvPr>
          <p:cNvCxnSpPr>
            <a:cxnSpLocks/>
          </p:cNvCxnSpPr>
          <p:nvPr/>
        </p:nvCxnSpPr>
        <p:spPr>
          <a:xfrm flipV="1">
            <a:off x="3774558" y="2731699"/>
            <a:ext cx="1945758" cy="724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5770406-9311-9B61-20FB-C7E43E03749B}"/>
              </a:ext>
            </a:extLst>
          </p:cNvPr>
          <p:cNvSpPr txBox="1"/>
          <p:nvPr/>
        </p:nvSpPr>
        <p:spPr>
          <a:xfrm>
            <a:off x="3774558" y="2326361"/>
            <a:ext cx="188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Action(Dispatch)</a:t>
            </a:r>
            <a:endParaRPr lang="en-IN" sz="1500" b="1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1C8012B-BF04-3EBD-48E5-E84F3729C238}"/>
              </a:ext>
            </a:extLst>
          </p:cNvPr>
          <p:cNvCxnSpPr>
            <a:cxnSpLocks/>
          </p:cNvCxnSpPr>
          <p:nvPr/>
        </p:nvCxnSpPr>
        <p:spPr>
          <a:xfrm flipH="1">
            <a:off x="3790507" y="3277303"/>
            <a:ext cx="2004237" cy="88310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76FD78A-13BF-E6F9-DD2B-A13A478CFEE5}"/>
              </a:ext>
            </a:extLst>
          </p:cNvPr>
          <p:cNvCxnSpPr>
            <a:cxnSpLocks/>
          </p:cNvCxnSpPr>
          <p:nvPr/>
        </p:nvCxnSpPr>
        <p:spPr>
          <a:xfrm flipV="1">
            <a:off x="3774558" y="3460300"/>
            <a:ext cx="2321442" cy="102924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FDE15A9-ADD3-9266-7675-905D059286B6}"/>
              </a:ext>
            </a:extLst>
          </p:cNvPr>
          <p:cNvSpPr txBox="1"/>
          <p:nvPr/>
        </p:nvSpPr>
        <p:spPr>
          <a:xfrm rot="20412034">
            <a:off x="4235605" y="3275633"/>
            <a:ext cx="1226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Select</a:t>
            </a:r>
            <a:endParaRPr lang="en-IN" sz="15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F0386D7-41DD-86A3-3B8A-79400CE342D6}"/>
              </a:ext>
            </a:extLst>
          </p:cNvPr>
          <p:cNvSpPr txBox="1"/>
          <p:nvPr/>
        </p:nvSpPr>
        <p:spPr>
          <a:xfrm rot="20200344">
            <a:off x="4109484" y="3966313"/>
            <a:ext cx="188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Action(Dispatch)</a:t>
            </a:r>
            <a:endParaRPr lang="en-IN" sz="1500" b="1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9C84CE3-1715-EB9C-FC4E-71B4CAD09451}"/>
              </a:ext>
            </a:extLst>
          </p:cNvPr>
          <p:cNvCxnSpPr>
            <a:cxnSpLocks/>
          </p:cNvCxnSpPr>
          <p:nvPr/>
        </p:nvCxnSpPr>
        <p:spPr>
          <a:xfrm flipV="1">
            <a:off x="6687881" y="3608791"/>
            <a:ext cx="0" cy="55161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08743D2-54EC-61DE-309F-C77E6D7B9C6E}"/>
              </a:ext>
            </a:extLst>
          </p:cNvPr>
          <p:cNvCxnSpPr>
            <a:cxnSpLocks/>
          </p:cNvCxnSpPr>
          <p:nvPr/>
        </p:nvCxnSpPr>
        <p:spPr>
          <a:xfrm>
            <a:off x="6974956" y="3634639"/>
            <a:ext cx="0" cy="55161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39116B3-BDB4-1D88-3536-756BD3B51255}"/>
              </a:ext>
            </a:extLst>
          </p:cNvPr>
          <p:cNvSpPr txBox="1"/>
          <p:nvPr/>
        </p:nvSpPr>
        <p:spPr>
          <a:xfrm>
            <a:off x="4300561" y="1874449"/>
            <a:ext cx="1226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Select</a:t>
            </a:r>
            <a:endParaRPr lang="en-IN" sz="15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23C68B6-EF9A-97D5-6F36-11BD187DE391}"/>
              </a:ext>
            </a:extLst>
          </p:cNvPr>
          <p:cNvSpPr txBox="1"/>
          <p:nvPr/>
        </p:nvSpPr>
        <p:spPr>
          <a:xfrm>
            <a:off x="7064237" y="3668907"/>
            <a:ext cx="596992" cy="483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600" b="1" dirty="0"/>
              <a:t>Get Data</a:t>
            </a:r>
            <a:endParaRPr lang="en-IN" sz="1400" b="1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D190A50-FFFF-5609-E40F-CB6E456B736D}"/>
              </a:ext>
            </a:extLst>
          </p:cNvPr>
          <p:cNvCxnSpPr>
            <a:cxnSpLocks/>
          </p:cNvCxnSpPr>
          <p:nvPr/>
        </p:nvCxnSpPr>
        <p:spPr>
          <a:xfrm flipV="1">
            <a:off x="7961146" y="4150979"/>
            <a:ext cx="2224845" cy="117293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900A888-1A21-D8E0-BC60-30C406FD4026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7898216" y="4069219"/>
            <a:ext cx="1658859" cy="82064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1C332B1-5A7D-2FBA-D1BC-6F3ADC7B8DC7}"/>
              </a:ext>
            </a:extLst>
          </p:cNvPr>
          <p:cNvSpPr txBox="1"/>
          <p:nvPr/>
        </p:nvSpPr>
        <p:spPr>
          <a:xfrm rot="19966671">
            <a:off x="8323777" y="4683117"/>
            <a:ext cx="1881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Http Request</a:t>
            </a:r>
            <a:endParaRPr lang="en-IN" sz="14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219A2A7-C08F-94CF-A8E5-436A4FD9E4E0}"/>
              </a:ext>
            </a:extLst>
          </p:cNvPr>
          <p:cNvSpPr txBox="1"/>
          <p:nvPr/>
        </p:nvSpPr>
        <p:spPr>
          <a:xfrm rot="19966671">
            <a:off x="7832133" y="4080574"/>
            <a:ext cx="1707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Http Response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11914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9" grpId="0"/>
      <p:bldP spid="44" grpId="0"/>
      <p:bldP spid="51" grpId="0"/>
      <p:bldP spid="53" grpId="0"/>
      <p:bldP spid="64" grpId="0"/>
      <p:bldP spid="65" grpId="0"/>
      <p:bldP spid="73" grpId="0"/>
      <p:bldP spid="7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CC1F061A-0F17-4A14-9C43-384F0B0A2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538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E1B0E7F-EE61-4F81-8137-7C0A8C3A0999}"/>
              </a:ext>
            </a:extLst>
          </p:cNvPr>
          <p:cNvSpPr/>
          <p:nvPr/>
        </p:nvSpPr>
        <p:spPr>
          <a:xfrm>
            <a:off x="0" y="5386240"/>
            <a:ext cx="12192000" cy="1471760"/>
          </a:xfrm>
          <a:prstGeom prst="rect">
            <a:avLst/>
          </a:prstGeom>
          <a:solidFill>
            <a:srgbClr val="FDBA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7976B5-05AA-457D-BA8E-F97394D0C9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F1CAFA-884B-48A5-9ECD-29543C5761A8}"/>
              </a:ext>
            </a:extLst>
          </p:cNvPr>
          <p:cNvSpPr/>
          <p:nvPr/>
        </p:nvSpPr>
        <p:spPr>
          <a:xfrm flipV="1">
            <a:off x="0" y="4207521"/>
            <a:ext cx="12192000" cy="2379785"/>
          </a:xfrm>
          <a:prstGeom prst="rect">
            <a:avLst/>
          </a:prstGeom>
          <a:solidFill>
            <a:srgbClr val="FDBA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353E27-FCD6-42CF-BFF8-AFA65BBB4AE2}"/>
              </a:ext>
            </a:extLst>
          </p:cNvPr>
          <p:cNvSpPr/>
          <p:nvPr/>
        </p:nvSpPr>
        <p:spPr>
          <a:xfrm>
            <a:off x="531137" y="4777084"/>
            <a:ext cx="11129726" cy="10627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How NGXS Works?</a:t>
            </a:r>
            <a:endParaRPr lang="en-US" sz="4800" b="1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809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A326BB-9227-480A-BB34-377D5EE5A23B}"/>
              </a:ext>
            </a:extLst>
          </p:cNvPr>
          <p:cNvSpPr/>
          <p:nvPr/>
        </p:nvSpPr>
        <p:spPr>
          <a:xfrm>
            <a:off x="0" y="209951"/>
            <a:ext cx="12192000" cy="1052329"/>
          </a:xfrm>
          <a:prstGeom prst="rect">
            <a:avLst/>
          </a:prstGeom>
          <a:solidFill>
            <a:srgbClr val="FDBA2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E77A95-E095-4412-95AF-26EB893F33A6}"/>
              </a:ext>
            </a:extLst>
          </p:cNvPr>
          <p:cNvSpPr/>
          <p:nvPr/>
        </p:nvSpPr>
        <p:spPr>
          <a:xfrm flipV="1">
            <a:off x="0" y="0"/>
            <a:ext cx="87984" cy="6858000"/>
          </a:xfrm>
          <a:prstGeom prst="rect">
            <a:avLst/>
          </a:prstGeom>
          <a:solidFill>
            <a:srgbClr val="FDBA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044B53-EA0D-4F74-A463-8B2DCE00A002}"/>
              </a:ext>
            </a:extLst>
          </p:cNvPr>
          <p:cNvSpPr/>
          <p:nvPr/>
        </p:nvSpPr>
        <p:spPr>
          <a:xfrm>
            <a:off x="698813" y="442185"/>
            <a:ext cx="1102538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dirty="0">
                <a:ln w="0"/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</a:rPr>
              <a:t>How NGXS Works?</a:t>
            </a:r>
            <a:endParaRPr lang="en-US" sz="3600" b="1" cap="none" spc="0" dirty="0">
              <a:ln w="0"/>
              <a:latin typeface="Cambria" panose="02040503050406030204" pitchFamily="18" charset="0"/>
              <a:ea typeface="Cambria" panose="02040503050406030204" pitchFamily="18" charset="0"/>
              <a:cs typeface="Segoe UI" panose="020B0502040204020203" pitchFamily="34" charset="0"/>
            </a:endParaRP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71CD3DB9-511A-42D6-B5EF-59F6F7B29122}"/>
              </a:ext>
            </a:extLst>
          </p:cNvPr>
          <p:cNvSpPr txBox="1">
            <a:spLocks/>
          </p:cNvSpPr>
          <p:nvPr/>
        </p:nvSpPr>
        <p:spPr>
          <a:xfrm>
            <a:off x="598529" y="6474366"/>
            <a:ext cx="720000" cy="12311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000" b="1">
                <a:solidFill>
                  <a:srgbClr val="FDBA2F"/>
                </a:solidFill>
              </a:rPr>
              <a:t>Page </a:t>
            </a:r>
            <a:fld id="{C0069AEE-D70F-4F66-B615-13FB9818742B}" type="slidenum">
              <a:rPr lang="en-US" sz="1000" b="1" smtClean="0">
                <a:solidFill>
                  <a:srgbClr val="FDBA2F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 sz="1000" b="1">
              <a:solidFill>
                <a:srgbClr val="FDBA2F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4F916DD-E231-4381-B7EA-5D297AAF5474}"/>
              </a:ext>
            </a:extLst>
          </p:cNvPr>
          <p:cNvCxnSpPr/>
          <p:nvPr/>
        </p:nvCxnSpPr>
        <p:spPr>
          <a:xfrm>
            <a:off x="699420" y="6174557"/>
            <a:ext cx="10961535" cy="0"/>
          </a:xfrm>
          <a:prstGeom prst="line">
            <a:avLst/>
          </a:prstGeom>
          <a:ln>
            <a:solidFill>
              <a:srgbClr val="FDBA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bject 11">
            <a:extLst>
              <a:ext uri="{FF2B5EF4-FFF2-40B4-BE49-F238E27FC236}">
                <a16:creationId xmlns:a16="http://schemas.microsoft.com/office/drawing/2014/main" id="{3B23C8CD-A83D-4F7F-8EFB-A7E09A32AB80}"/>
              </a:ext>
            </a:extLst>
          </p:cNvPr>
          <p:cNvSpPr txBox="1"/>
          <p:nvPr/>
        </p:nvSpPr>
        <p:spPr>
          <a:xfrm>
            <a:off x="841837" y="1436931"/>
            <a:ext cx="10882357" cy="29340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b="1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NGXS is made up of four main components:</a:t>
            </a: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b="1" spc="-35" dirty="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b="1" spc="-35" dirty="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b="1" spc="-35" dirty="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b="1" spc="-35" dirty="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These components create a unidirectional circular control flow from the component to the store (via Actions) and back to the component (via Selects).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DBB534-4A2A-F5C0-663E-38025C9E8D7C}"/>
              </a:ext>
            </a:extLst>
          </p:cNvPr>
          <p:cNvSpPr/>
          <p:nvPr/>
        </p:nvSpPr>
        <p:spPr>
          <a:xfrm>
            <a:off x="931604" y="2425273"/>
            <a:ext cx="2177811" cy="7538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-3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Store</a:t>
            </a:r>
            <a:endParaRPr lang="en-IN" sz="2400" b="1" spc="-35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C1412A-A049-7C46-DF2D-62077726B820}"/>
              </a:ext>
            </a:extLst>
          </p:cNvPr>
          <p:cNvSpPr/>
          <p:nvPr/>
        </p:nvSpPr>
        <p:spPr>
          <a:xfrm>
            <a:off x="3503520" y="2425273"/>
            <a:ext cx="2177811" cy="7538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-3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Actions</a:t>
            </a:r>
            <a:endParaRPr lang="en-IN" sz="2400" b="1" spc="-35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0CCF52-304A-5231-5BD6-C6DEF93A55A8}"/>
              </a:ext>
            </a:extLst>
          </p:cNvPr>
          <p:cNvSpPr/>
          <p:nvPr/>
        </p:nvSpPr>
        <p:spPr>
          <a:xfrm>
            <a:off x="8952190" y="2425273"/>
            <a:ext cx="2177811" cy="7538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-3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Select</a:t>
            </a:r>
            <a:endParaRPr lang="en-IN" sz="2400" b="1" spc="-35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9A92EB-5087-A388-F8A0-1C0F7736570E}"/>
              </a:ext>
            </a:extLst>
          </p:cNvPr>
          <p:cNvSpPr/>
          <p:nvPr/>
        </p:nvSpPr>
        <p:spPr>
          <a:xfrm>
            <a:off x="6180187" y="2425273"/>
            <a:ext cx="2177811" cy="7538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-3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State</a:t>
            </a:r>
            <a:endParaRPr lang="en-IN" sz="2400" b="1" spc="-35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88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A326BB-9227-480A-BB34-377D5EE5A23B}"/>
              </a:ext>
            </a:extLst>
          </p:cNvPr>
          <p:cNvSpPr/>
          <p:nvPr/>
        </p:nvSpPr>
        <p:spPr>
          <a:xfrm>
            <a:off x="0" y="209951"/>
            <a:ext cx="12192000" cy="1052329"/>
          </a:xfrm>
          <a:prstGeom prst="rect">
            <a:avLst/>
          </a:prstGeom>
          <a:solidFill>
            <a:srgbClr val="FDBA2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E77A95-E095-4412-95AF-26EB893F33A6}"/>
              </a:ext>
            </a:extLst>
          </p:cNvPr>
          <p:cNvSpPr/>
          <p:nvPr/>
        </p:nvSpPr>
        <p:spPr>
          <a:xfrm flipV="1">
            <a:off x="0" y="0"/>
            <a:ext cx="87984" cy="6858000"/>
          </a:xfrm>
          <a:prstGeom prst="rect">
            <a:avLst/>
          </a:prstGeom>
          <a:solidFill>
            <a:srgbClr val="FDBA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044B53-EA0D-4F74-A463-8B2DCE00A002}"/>
              </a:ext>
            </a:extLst>
          </p:cNvPr>
          <p:cNvSpPr/>
          <p:nvPr/>
        </p:nvSpPr>
        <p:spPr>
          <a:xfrm>
            <a:off x="698813" y="442185"/>
            <a:ext cx="1102538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dirty="0">
                <a:ln w="0"/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</a:rPr>
              <a:t>How NGXS Works?</a:t>
            </a:r>
            <a:endParaRPr lang="en-US" sz="3600" b="1" cap="none" spc="0" dirty="0">
              <a:ln w="0"/>
              <a:latin typeface="Cambria" panose="02040503050406030204" pitchFamily="18" charset="0"/>
              <a:ea typeface="Cambria" panose="02040503050406030204" pitchFamily="18" charset="0"/>
              <a:cs typeface="Segoe UI" panose="020B0502040204020203" pitchFamily="34" charset="0"/>
            </a:endParaRP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71CD3DB9-511A-42D6-B5EF-59F6F7B29122}"/>
              </a:ext>
            </a:extLst>
          </p:cNvPr>
          <p:cNvSpPr txBox="1">
            <a:spLocks/>
          </p:cNvSpPr>
          <p:nvPr/>
        </p:nvSpPr>
        <p:spPr>
          <a:xfrm>
            <a:off x="598529" y="6474366"/>
            <a:ext cx="720000" cy="12311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000" b="1">
                <a:solidFill>
                  <a:srgbClr val="FDBA2F"/>
                </a:solidFill>
              </a:rPr>
              <a:t>Page </a:t>
            </a:r>
            <a:fld id="{C0069AEE-D70F-4F66-B615-13FB9818742B}" type="slidenum">
              <a:rPr lang="en-US" sz="1000" b="1" smtClean="0">
                <a:solidFill>
                  <a:srgbClr val="FDBA2F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 sz="1000" b="1">
              <a:solidFill>
                <a:srgbClr val="FDBA2F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4F916DD-E231-4381-B7EA-5D297AAF5474}"/>
              </a:ext>
            </a:extLst>
          </p:cNvPr>
          <p:cNvCxnSpPr/>
          <p:nvPr/>
        </p:nvCxnSpPr>
        <p:spPr>
          <a:xfrm>
            <a:off x="699420" y="6174557"/>
            <a:ext cx="10961535" cy="0"/>
          </a:xfrm>
          <a:prstGeom prst="line">
            <a:avLst/>
          </a:prstGeom>
          <a:ln>
            <a:solidFill>
              <a:srgbClr val="FDBA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NGXS State Management Control Flow Diagram">
            <a:extLst>
              <a:ext uri="{FF2B5EF4-FFF2-40B4-BE49-F238E27FC236}">
                <a16:creationId xmlns:a16="http://schemas.microsoft.com/office/drawing/2014/main" id="{EBDF218D-E12A-E471-00DA-EA5AA6DD38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96" t="6292" r="7138" b="7597"/>
          <a:stretch/>
        </p:blipFill>
        <p:spPr bwMode="auto">
          <a:xfrm>
            <a:off x="2658139" y="1377552"/>
            <a:ext cx="6589262" cy="4711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90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A326BB-9227-480A-BB34-377D5EE5A23B}"/>
              </a:ext>
            </a:extLst>
          </p:cNvPr>
          <p:cNvSpPr/>
          <p:nvPr/>
        </p:nvSpPr>
        <p:spPr>
          <a:xfrm>
            <a:off x="0" y="209951"/>
            <a:ext cx="12192000" cy="1052329"/>
          </a:xfrm>
          <a:prstGeom prst="rect">
            <a:avLst/>
          </a:prstGeom>
          <a:solidFill>
            <a:srgbClr val="FDBA2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E77A95-E095-4412-95AF-26EB893F33A6}"/>
              </a:ext>
            </a:extLst>
          </p:cNvPr>
          <p:cNvSpPr/>
          <p:nvPr/>
        </p:nvSpPr>
        <p:spPr>
          <a:xfrm flipV="1">
            <a:off x="0" y="0"/>
            <a:ext cx="87984" cy="6858000"/>
          </a:xfrm>
          <a:prstGeom prst="rect">
            <a:avLst/>
          </a:prstGeom>
          <a:solidFill>
            <a:srgbClr val="FDBA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044B53-EA0D-4F74-A463-8B2DCE00A002}"/>
              </a:ext>
            </a:extLst>
          </p:cNvPr>
          <p:cNvSpPr/>
          <p:nvPr/>
        </p:nvSpPr>
        <p:spPr>
          <a:xfrm>
            <a:off x="698813" y="442185"/>
            <a:ext cx="1102538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dirty="0">
                <a:ln w="0"/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</a:rPr>
              <a:t>Store</a:t>
            </a:r>
            <a:endParaRPr lang="en-US" sz="3600" b="1" cap="none" spc="0" dirty="0">
              <a:ln w="0"/>
              <a:latin typeface="Cambria" panose="02040503050406030204" pitchFamily="18" charset="0"/>
              <a:ea typeface="Cambria" panose="02040503050406030204" pitchFamily="18" charset="0"/>
              <a:cs typeface="Segoe UI" panose="020B0502040204020203" pitchFamily="34" charset="0"/>
            </a:endParaRP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71CD3DB9-511A-42D6-B5EF-59F6F7B29122}"/>
              </a:ext>
            </a:extLst>
          </p:cNvPr>
          <p:cNvSpPr txBox="1">
            <a:spLocks/>
          </p:cNvSpPr>
          <p:nvPr/>
        </p:nvSpPr>
        <p:spPr>
          <a:xfrm>
            <a:off x="598529" y="6474366"/>
            <a:ext cx="720000" cy="12311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000" b="1">
                <a:solidFill>
                  <a:srgbClr val="FDBA2F"/>
                </a:solidFill>
              </a:rPr>
              <a:t>Page </a:t>
            </a:r>
            <a:fld id="{C0069AEE-D70F-4F66-B615-13FB9818742B}" type="slidenum">
              <a:rPr lang="en-US" sz="1000" b="1" smtClean="0">
                <a:solidFill>
                  <a:srgbClr val="FDBA2F"/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 sz="1000" b="1">
              <a:solidFill>
                <a:srgbClr val="FDBA2F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4F916DD-E231-4381-B7EA-5D297AAF5474}"/>
              </a:ext>
            </a:extLst>
          </p:cNvPr>
          <p:cNvCxnSpPr/>
          <p:nvPr/>
        </p:nvCxnSpPr>
        <p:spPr>
          <a:xfrm>
            <a:off x="699420" y="6174557"/>
            <a:ext cx="10961535" cy="0"/>
          </a:xfrm>
          <a:prstGeom prst="line">
            <a:avLst/>
          </a:prstGeom>
          <a:ln>
            <a:solidFill>
              <a:srgbClr val="FDBA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bject 11">
            <a:extLst>
              <a:ext uri="{FF2B5EF4-FFF2-40B4-BE49-F238E27FC236}">
                <a16:creationId xmlns:a16="http://schemas.microsoft.com/office/drawing/2014/main" id="{4A45D447-BBEF-43A1-A660-429AD9E6E77D}"/>
              </a:ext>
            </a:extLst>
          </p:cNvPr>
          <p:cNvSpPr txBox="1"/>
          <p:nvPr/>
        </p:nvSpPr>
        <p:spPr>
          <a:xfrm>
            <a:off x="841837" y="1494514"/>
            <a:ext cx="10882357" cy="20774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The Store is a central repository that holds the entire application state.</a:t>
            </a: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It provides a single source of truth for the state of the application.</a:t>
            </a: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It allows components and services to interact with and modify the state in a predictable and consistent manner. </a:t>
            </a: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We can dispatch the actions to perform certain operations.</a:t>
            </a:r>
            <a:br>
              <a:rPr 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</a:br>
            <a:endParaRPr lang="en-US" altLang="en-US" spc="-35" dirty="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CAE7867-9555-4EE6-8D12-6B3504135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833"/>
            <a:ext cx="65" cy="363534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9EAB7D-8870-D6DD-4FA7-02B953FBC85B}"/>
              </a:ext>
            </a:extLst>
          </p:cNvPr>
          <p:cNvSpPr txBox="1"/>
          <p:nvPr/>
        </p:nvSpPr>
        <p:spPr>
          <a:xfrm>
            <a:off x="1222836" y="3410085"/>
            <a:ext cx="6971768" cy="923330"/>
          </a:xfrm>
          <a:prstGeom prst="rect">
            <a:avLst/>
          </a:prstGeom>
          <a:solidFill>
            <a:srgbClr val="1F1F1F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en-US" b="0" dirty="0">
              <a:solidFill>
                <a:srgbClr val="569CD6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store</a:t>
            </a:r>
            <a:r>
              <a:rPr lang="en-US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dispatch</a:t>
            </a:r>
            <a:r>
              <a:rPr lang="en-US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TodoActions</a:t>
            </a:r>
            <a:r>
              <a:rPr lang="en-US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AddTodo</a:t>
            </a:r>
            <a:r>
              <a:rPr lang="en-US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form</a:t>
            </a:r>
            <a:r>
              <a:rPr lang="en-US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))</a:t>
            </a:r>
            <a:r>
              <a:rPr lang="en-US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78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A326BB-9227-480A-BB34-377D5EE5A23B}"/>
              </a:ext>
            </a:extLst>
          </p:cNvPr>
          <p:cNvSpPr/>
          <p:nvPr/>
        </p:nvSpPr>
        <p:spPr>
          <a:xfrm>
            <a:off x="0" y="209951"/>
            <a:ext cx="12192000" cy="1052329"/>
          </a:xfrm>
          <a:prstGeom prst="rect">
            <a:avLst/>
          </a:prstGeom>
          <a:solidFill>
            <a:srgbClr val="FDBA2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E77A95-E095-4412-95AF-26EB893F33A6}"/>
              </a:ext>
            </a:extLst>
          </p:cNvPr>
          <p:cNvSpPr/>
          <p:nvPr/>
        </p:nvSpPr>
        <p:spPr>
          <a:xfrm flipV="1">
            <a:off x="0" y="0"/>
            <a:ext cx="87984" cy="6858000"/>
          </a:xfrm>
          <a:prstGeom prst="rect">
            <a:avLst/>
          </a:prstGeom>
          <a:solidFill>
            <a:srgbClr val="FDBA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044B53-EA0D-4F74-A463-8B2DCE00A002}"/>
              </a:ext>
            </a:extLst>
          </p:cNvPr>
          <p:cNvSpPr/>
          <p:nvPr/>
        </p:nvSpPr>
        <p:spPr>
          <a:xfrm>
            <a:off x="698813" y="442185"/>
            <a:ext cx="1102538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dirty="0">
                <a:ln w="0"/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</a:rPr>
              <a:t>Actions</a:t>
            </a:r>
            <a:endParaRPr lang="en-US" sz="3600" b="1" cap="none" spc="0" dirty="0">
              <a:ln w="0"/>
              <a:latin typeface="Cambria" panose="02040503050406030204" pitchFamily="18" charset="0"/>
              <a:ea typeface="Cambria" panose="02040503050406030204" pitchFamily="18" charset="0"/>
              <a:cs typeface="Segoe UI" panose="020B0502040204020203" pitchFamily="34" charset="0"/>
            </a:endParaRP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71CD3DB9-511A-42D6-B5EF-59F6F7B29122}"/>
              </a:ext>
            </a:extLst>
          </p:cNvPr>
          <p:cNvSpPr txBox="1">
            <a:spLocks/>
          </p:cNvSpPr>
          <p:nvPr/>
        </p:nvSpPr>
        <p:spPr>
          <a:xfrm>
            <a:off x="598529" y="6474366"/>
            <a:ext cx="720000" cy="12311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000" b="1">
                <a:solidFill>
                  <a:srgbClr val="FDBA2F"/>
                </a:solidFill>
              </a:rPr>
              <a:t>Page </a:t>
            </a:r>
            <a:fld id="{C0069AEE-D70F-4F66-B615-13FB9818742B}" type="slidenum">
              <a:rPr lang="en-US" sz="1000" b="1" smtClean="0">
                <a:solidFill>
                  <a:srgbClr val="FDBA2F"/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 sz="1000" b="1">
              <a:solidFill>
                <a:srgbClr val="FDBA2F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4F916DD-E231-4381-B7EA-5D297AAF5474}"/>
              </a:ext>
            </a:extLst>
          </p:cNvPr>
          <p:cNvCxnSpPr/>
          <p:nvPr/>
        </p:nvCxnSpPr>
        <p:spPr>
          <a:xfrm>
            <a:off x="699420" y="6174557"/>
            <a:ext cx="10961535" cy="0"/>
          </a:xfrm>
          <a:prstGeom prst="line">
            <a:avLst/>
          </a:prstGeom>
          <a:ln>
            <a:solidFill>
              <a:srgbClr val="FDBA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bject 11">
            <a:extLst>
              <a:ext uri="{FF2B5EF4-FFF2-40B4-BE49-F238E27FC236}">
                <a16:creationId xmlns:a16="http://schemas.microsoft.com/office/drawing/2014/main" id="{4A45D447-BBEF-43A1-A660-429AD9E6E77D}"/>
              </a:ext>
            </a:extLst>
          </p:cNvPr>
          <p:cNvSpPr txBox="1"/>
          <p:nvPr/>
        </p:nvSpPr>
        <p:spPr>
          <a:xfrm>
            <a:off x="841837" y="1494514"/>
            <a:ext cx="10882357" cy="12402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Actions in NGXS are plain TypeScript classes that represent events or commands that trigger state changes. </a:t>
            </a: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They are dispatched by components or services to request state changes in the application. </a:t>
            </a: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Actions are the primary mechanism for communicating intents to modify the application state in NGXS.</a:t>
            </a:r>
            <a:endParaRPr lang="en-US" altLang="en-US" spc="-35" dirty="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CAE7867-9555-4EE6-8D12-6B3504135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833"/>
            <a:ext cx="65" cy="363534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153395-FB37-B36E-4B8D-F9ACB9B41465}"/>
              </a:ext>
            </a:extLst>
          </p:cNvPr>
          <p:cNvSpPr txBox="1"/>
          <p:nvPr/>
        </p:nvSpPr>
        <p:spPr>
          <a:xfrm>
            <a:off x="1220085" y="2991160"/>
            <a:ext cx="7179635" cy="1754326"/>
          </a:xfrm>
          <a:prstGeom prst="rect">
            <a:avLst/>
          </a:prstGeom>
          <a:solidFill>
            <a:srgbClr val="1F1F1F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en-IN" b="0" dirty="0">
              <a:solidFill>
                <a:srgbClr val="D8A0DF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8A0D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export</a:t>
            </a:r>
            <a:r>
              <a:rPr lang="en-IN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AddTodo</a:t>
            </a:r>
            <a:r>
              <a:rPr lang="en-IN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IN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readonly</a:t>
            </a:r>
            <a:r>
              <a:rPr lang="en-IN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type</a:t>
            </a:r>
            <a:r>
              <a:rPr lang="en-IN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8C9BB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[Todo] Add</a:t>
            </a:r>
            <a:r>
              <a:rPr lang="en-IN" b="0" dirty="0">
                <a:solidFill>
                  <a:srgbClr val="E8C9BB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constructor</a:t>
            </a:r>
            <a:r>
              <a:rPr lang="en-IN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A9A9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payload</a:t>
            </a:r>
            <a:r>
              <a:rPr lang="en-IN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ITodo</a:t>
            </a:r>
            <a:r>
              <a:rPr lang="en-IN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r>
              <a:rPr lang="en-IN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</a:p>
          <a:p>
            <a:endParaRPr lang="en-IN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30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A326BB-9227-480A-BB34-377D5EE5A23B}"/>
              </a:ext>
            </a:extLst>
          </p:cNvPr>
          <p:cNvSpPr/>
          <p:nvPr/>
        </p:nvSpPr>
        <p:spPr>
          <a:xfrm>
            <a:off x="0" y="209951"/>
            <a:ext cx="12192000" cy="1052329"/>
          </a:xfrm>
          <a:prstGeom prst="rect">
            <a:avLst/>
          </a:prstGeom>
          <a:solidFill>
            <a:srgbClr val="FDBA2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E77A95-E095-4412-95AF-26EB893F33A6}"/>
              </a:ext>
            </a:extLst>
          </p:cNvPr>
          <p:cNvSpPr/>
          <p:nvPr/>
        </p:nvSpPr>
        <p:spPr>
          <a:xfrm flipV="1">
            <a:off x="0" y="0"/>
            <a:ext cx="87984" cy="6858000"/>
          </a:xfrm>
          <a:prstGeom prst="rect">
            <a:avLst/>
          </a:prstGeom>
          <a:solidFill>
            <a:srgbClr val="FDBA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044B53-EA0D-4F74-A463-8B2DCE00A002}"/>
              </a:ext>
            </a:extLst>
          </p:cNvPr>
          <p:cNvSpPr/>
          <p:nvPr/>
        </p:nvSpPr>
        <p:spPr>
          <a:xfrm>
            <a:off x="698813" y="442185"/>
            <a:ext cx="1102538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dirty="0">
                <a:ln w="0"/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</a:rPr>
              <a:t>State </a:t>
            </a:r>
            <a:endParaRPr lang="en-US" sz="3600" b="1" cap="none" spc="0" dirty="0">
              <a:ln w="0"/>
              <a:latin typeface="Cambria" panose="02040503050406030204" pitchFamily="18" charset="0"/>
              <a:ea typeface="Cambria" panose="02040503050406030204" pitchFamily="18" charset="0"/>
              <a:cs typeface="Segoe UI" panose="020B0502040204020203" pitchFamily="34" charset="0"/>
            </a:endParaRP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71CD3DB9-511A-42D6-B5EF-59F6F7B29122}"/>
              </a:ext>
            </a:extLst>
          </p:cNvPr>
          <p:cNvSpPr txBox="1">
            <a:spLocks/>
          </p:cNvSpPr>
          <p:nvPr/>
        </p:nvSpPr>
        <p:spPr>
          <a:xfrm>
            <a:off x="598529" y="6474366"/>
            <a:ext cx="720000" cy="12311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000" b="1">
                <a:solidFill>
                  <a:srgbClr val="FDBA2F"/>
                </a:solidFill>
              </a:rPr>
              <a:t>Page </a:t>
            </a:r>
            <a:fld id="{C0069AEE-D70F-4F66-B615-13FB9818742B}" type="slidenum">
              <a:rPr lang="en-US" sz="1000" b="1" smtClean="0">
                <a:solidFill>
                  <a:srgbClr val="FDBA2F"/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 sz="1000" b="1">
              <a:solidFill>
                <a:srgbClr val="FDBA2F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4F916DD-E231-4381-B7EA-5D297AAF5474}"/>
              </a:ext>
            </a:extLst>
          </p:cNvPr>
          <p:cNvCxnSpPr/>
          <p:nvPr/>
        </p:nvCxnSpPr>
        <p:spPr>
          <a:xfrm>
            <a:off x="699420" y="6174557"/>
            <a:ext cx="10961535" cy="0"/>
          </a:xfrm>
          <a:prstGeom prst="line">
            <a:avLst/>
          </a:prstGeom>
          <a:ln>
            <a:solidFill>
              <a:srgbClr val="FDBA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bject 11">
            <a:extLst>
              <a:ext uri="{FF2B5EF4-FFF2-40B4-BE49-F238E27FC236}">
                <a16:creationId xmlns:a16="http://schemas.microsoft.com/office/drawing/2014/main" id="{4A45D447-BBEF-43A1-A660-429AD9E6E77D}"/>
              </a:ext>
            </a:extLst>
          </p:cNvPr>
          <p:cNvSpPr txBox="1"/>
          <p:nvPr/>
        </p:nvSpPr>
        <p:spPr>
          <a:xfrm>
            <a:off x="841837" y="1494514"/>
            <a:ext cx="10882357" cy="20774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A state is a representation of a specific portion of the application's state. </a:t>
            </a: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It encapsulates the data and behavior related to a particular feature or domain within the application.</a:t>
            </a: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Each state in NGXS typically represents a single concern or feature within the application. </a:t>
            </a: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For example, you might have a state for managing user authentication, another state for managing a shopping cart, and so on. 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CAE7867-9555-4EE6-8D12-6B3504135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833"/>
            <a:ext cx="65" cy="363534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5677CD-A003-E296-DCD6-C354F3710B05}"/>
              </a:ext>
            </a:extLst>
          </p:cNvPr>
          <p:cNvSpPr txBox="1"/>
          <p:nvPr/>
        </p:nvSpPr>
        <p:spPr>
          <a:xfrm>
            <a:off x="1191482" y="3692469"/>
            <a:ext cx="5407158" cy="2308324"/>
          </a:xfrm>
          <a:prstGeom prst="rect">
            <a:avLst/>
          </a:prstGeom>
          <a:solidFill>
            <a:srgbClr val="1F1F1F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IN" sz="1600" b="0" dirty="0">
                <a:solidFill>
                  <a:srgbClr val="D8A0D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import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Injectable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D8A0D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from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E8C9BB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IN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@angular/core</a:t>
            </a:r>
            <a:r>
              <a:rPr lang="en-IN" sz="1600" b="0" dirty="0">
                <a:solidFill>
                  <a:srgbClr val="E8C9BB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IN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IN" sz="16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D8A0D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import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State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D8A0D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from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E8C9BB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IN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@</a:t>
            </a:r>
            <a:r>
              <a:rPr lang="en-IN" sz="1600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ngxs</a:t>
            </a:r>
            <a:r>
              <a:rPr lang="en-IN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/store</a:t>
            </a:r>
            <a:r>
              <a:rPr lang="en-IN" sz="1600" b="0" dirty="0">
                <a:solidFill>
                  <a:srgbClr val="E8C9BB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IN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b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@</a:t>
            </a:r>
            <a:r>
              <a:rPr lang="en-IN" sz="1600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State</a:t>
            </a:r>
            <a:r>
              <a:rPr lang="en-IN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IN" sz="1600" b="0" dirty="0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ITodoStateModel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[]</a:t>
            </a:r>
            <a:r>
              <a:rPr lang="en-IN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IN" sz="16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name</a:t>
            </a:r>
            <a:r>
              <a:rPr lang="en-IN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E8C9BB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IN" sz="1600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todoList</a:t>
            </a:r>
            <a:r>
              <a:rPr lang="en-IN" sz="1600" b="0" dirty="0">
                <a:solidFill>
                  <a:srgbClr val="E8C9BB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IN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endParaRPr lang="en-IN" sz="16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defaults</a:t>
            </a:r>
            <a:r>
              <a:rPr lang="en-IN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IN" sz="16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IN" sz="1600" b="0" dirty="0" err="1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todoList</a:t>
            </a:r>
            <a:r>
              <a:rPr lang="en-IN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[]</a:t>
            </a:r>
            <a:r>
              <a:rPr lang="en-IN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DADAD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},</a:t>
            </a:r>
            <a:endParaRPr lang="en-IN" sz="16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@</a:t>
            </a:r>
            <a:r>
              <a:rPr lang="en-IN" sz="1600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Injectable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IN" sz="1600" b="0" dirty="0">
                <a:solidFill>
                  <a:srgbClr val="D8A0D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export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class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TodoState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{}</a:t>
            </a:r>
            <a:endParaRPr lang="en-IN" sz="16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90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CC1F061A-0F17-4A14-9C43-384F0B0A2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538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E1B0E7F-EE61-4F81-8137-7C0A8C3A0999}"/>
              </a:ext>
            </a:extLst>
          </p:cNvPr>
          <p:cNvSpPr/>
          <p:nvPr/>
        </p:nvSpPr>
        <p:spPr>
          <a:xfrm>
            <a:off x="0" y="5386240"/>
            <a:ext cx="12192000" cy="1471760"/>
          </a:xfrm>
          <a:prstGeom prst="rect">
            <a:avLst/>
          </a:prstGeom>
          <a:solidFill>
            <a:srgbClr val="FDBA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7976B5-05AA-457D-BA8E-F97394D0C9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F1CAFA-884B-48A5-9ECD-29543C5761A8}"/>
              </a:ext>
            </a:extLst>
          </p:cNvPr>
          <p:cNvSpPr/>
          <p:nvPr/>
        </p:nvSpPr>
        <p:spPr>
          <a:xfrm flipV="1">
            <a:off x="0" y="4207521"/>
            <a:ext cx="12192000" cy="2379785"/>
          </a:xfrm>
          <a:prstGeom prst="rect">
            <a:avLst/>
          </a:prstGeom>
          <a:solidFill>
            <a:srgbClr val="FDBA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353E27-FCD6-42CF-BFF8-AFA65BBB4AE2}"/>
              </a:ext>
            </a:extLst>
          </p:cNvPr>
          <p:cNvSpPr/>
          <p:nvPr/>
        </p:nvSpPr>
        <p:spPr>
          <a:xfrm>
            <a:off x="531137" y="4777084"/>
            <a:ext cx="11129726" cy="10627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NGRX vs. NGXS</a:t>
            </a:r>
            <a:endParaRPr lang="en-US" sz="4000" b="1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855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A326BB-9227-480A-BB34-377D5EE5A23B}"/>
              </a:ext>
            </a:extLst>
          </p:cNvPr>
          <p:cNvSpPr/>
          <p:nvPr/>
        </p:nvSpPr>
        <p:spPr>
          <a:xfrm>
            <a:off x="0" y="209951"/>
            <a:ext cx="12192000" cy="1052329"/>
          </a:xfrm>
          <a:prstGeom prst="rect">
            <a:avLst/>
          </a:prstGeom>
          <a:solidFill>
            <a:srgbClr val="FDBA2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E77A95-E095-4412-95AF-26EB893F33A6}"/>
              </a:ext>
            </a:extLst>
          </p:cNvPr>
          <p:cNvSpPr/>
          <p:nvPr/>
        </p:nvSpPr>
        <p:spPr>
          <a:xfrm flipV="1">
            <a:off x="0" y="0"/>
            <a:ext cx="87984" cy="6858000"/>
          </a:xfrm>
          <a:prstGeom prst="rect">
            <a:avLst/>
          </a:prstGeom>
          <a:solidFill>
            <a:srgbClr val="FDBA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044B53-EA0D-4F74-A463-8B2DCE00A002}"/>
              </a:ext>
            </a:extLst>
          </p:cNvPr>
          <p:cNvSpPr/>
          <p:nvPr/>
        </p:nvSpPr>
        <p:spPr>
          <a:xfrm>
            <a:off x="698813" y="442185"/>
            <a:ext cx="1102538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dirty="0">
                <a:ln w="0"/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</a:rPr>
              <a:t>Select </a:t>
            </a:r>
            <a:endParaRPr lang="en-US" sz="3600" b="1" cap="none" spc="0" dirty="0">
              <a:ln w="0"/>
              <a:latin typeface="Cambria" panose="02040503050406030204" pitchFamily="18" charset="0"/>
              <a:ea typeface="Cambria" panose="02040503050406030204" pitchFamily="18" charset="0"/>
              <a:cs typeface="Segoe UI" panose="020B0502040204020203" pitchFamily="34" charset="0"/>
            </a:endParaRP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71CD3DB9-511A-42D6-B5EF-59F6F7B29122}"/>
              </a:ext>
            </a:extLst>
          </p:cNvPr>
          <p:cNvSpPr txBox="1">
            <a:spLocks/>
          </p:cNvSpPr>
          <p:nvPr/>
        </p:nvSpPr>
        <p:spPr>
          <a:xfrm>
            <a:off x="598529" y="6474366"/>
            <a:ext cx="720000" cy="12311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000" b="1">
                <a:solidFill>
                  <a:srgbClr val="FDBA2F"/>
                </a:solidFill>
              </a:rPr>
              <a:t>Page </a:t>
            </a:r>
            <a:fld id="{C0069AEE-D70F-4F66-B615-13FB9818742B}" type="slidenum">
              <a:rPr lang="en-US" sz="1000" b="1" smtClean="0">
                <a:solidFill>
                  <a:srgbClr val="FDBA2F"/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 sz="1000" b="1">
              <a:solidFill>
                <a:srgbClr val="FDBA2F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4F916DD-E231-4381-B7EA-5D297AAF5474}"/>
              </a:ext>
            </a:extLst>
          </p:cNvPr>
          <p:cNvCxnSpPr/>
          <p:nvPr/>
        </p:nvCxnSpPr>
        <p:spPr>
          <a:xfrm>
            <a:off x="699420" y="6174557"/>
            <a:ext cx="10961535" cy="0"/>
          </a:xfrm>
          <a:prstGeom prst="line">
            <a:avLst/>
          </a:prstGeom>
          <a:ln>
            <a:solidFill>
              <a:srgbClr val="FDBA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bject 11">
            <a:extLst>
              <a:ext uri="{FF2B5EF4-FFF2-40B4-BE49-F238E27FC236}">
                <a16:creationId xmlns:a16="http://schemas.microsoft.com/office/drawing/2014/main" id="{4A45D447-BBEF-43A1-A660-429AD9E6E77D}"/>
              </a:ext>
            </a:extLst>
          </p:cNvPr>
          <p:cNvSpPr txBox="1"/>
          <p:nvPr/>
        </p:nvSpPr>
        <p:spPr>
          <a:xfrm>
            <a:off x="841837" y="1494514"/>
            <a:ext cx="10882357" cy="20774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A state is a representation of a specific portion of the application's state. </a:t>
            </a: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It encapsulates the data and behavior related to a particular feature or domain within the application.</a:t>
            </a: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Each state in NGXS typically represents a single concern or feature within the application. </a:t>
            </a: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For example, you might have a state for managing user authentication, another state for managing a shopping cart, and so on. 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CAE7867-9555-4EE6-8D12-6B3504135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833"/>
            <a:ext cx="65" cy="363534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054EED-B625-7908-1398-63600DBCB837}"/>
              </a:ext>
            </a:extLst>
          </p:cNvPr>
          <p:cNvSpPr txBox="1"/>
          <p:nvPr/>
        </p:nvSpPr>
        <p:spPr>
          <a:xfrm>
            <a:off x="1145659" y="3691131"/>
            <a:ext cx="7200900" cy="923330"/>
          </a:xfrm>
          <a:prstGeom prst="rect">
            <a:avLst/>
          </a:prstGeom>
          <a:solidFill>
            <a:srgbClr val="1F1F1F"/>
          </a:solidFill>
        </p:spPr>
        <p:txBody>
          <a:bodyPr wrap="square">
            <a:spAutoFit/>
          </a:bodyPr>
          <a:lstStyle/>
          <a:p>
            <a:endParaRPr lang="es-ES" b="0" dirty="0">
              <a:solidFill>
                <a:srgbClr val="B4B4B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s-ES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@</a:t>
            </a:r>
            <a:r>
              <a:rPr lang="es-ES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Select</a:t>
            </a:r>
            <a:r>
              <a:rPr lang="es-ES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s-ES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TodoState</a:t>
            </a:r>
            <a:r>
              <a:rPr lang="es-ES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 </a:t>
            </a:r>
            <a:r>
              <a:rPr lang="es-ES" b="0" dirty="0" err="1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todoList</a:t>
            </a:r>
            <a:r>
              <a:rPr lang="es-ES" b="0" dirty="0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$</a:t>
            </a:r>
            <a:r>
              <a:rPr lang="es-ES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s-ES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Observable</a:t>
            </a:r>
            <a:r>
              <a:rPr lang="es-ES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s-ES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ITodo</a:t>
            </a:r>
            <a:r>
              <a:rPr lang="es-ES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&gt;;</a:t>
            </a:r>
            <a:endParaRPr lang="es-ES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endParaRPr lang="es-ES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14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CC1F061A-0F17-4A14-9C43-384F0B0A2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538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E1B0E7F-EE61-4F81-8137-7C0A8C3A0999}"/>
              </a:ext>
            </a:extLst>
          </p:cNvPr>
          <p:cNvSpPr/>
          <p:nvPr/>
        </p:nvSpPr>
        <p:spPr>
          <a:xfrm>
            <a:off x="0" y="5386240"/>
            <a:ext cx="12192000" cy="1471760"/>
          </a:xfrm>
          <a:prstGeom prst="rect">
            <a:avLst/>
          </a:prstGeom>
          <a:solidFill>
            <a:srgbClr val="FDBA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7976B5-05AA-457D-BA8E-F97394D0C9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F1CAFA-884B-48A5-9ECD-29543C5761A8}"/>
              </a:ext>
            </a:extLst>
          </p:cNvPr>
          <p:cNvSpPr/>
          <p:nvPr/>
        </p:nvSpPr>
        <p:spPr>
          <a:xfrm flipV="1">
            <a:off x="0" y="4196347"/>
            <a:ext cx="12192000" cy="2379785"/>
          </a:xfrm>
          <a:prstGeom prst="rect">
            <a:avLst/>
          </a:prstGeom>
          <a:solidFill>
            <a:srgbClr val="FDBA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353E27-FCD6-42CF-BFF8-AFA65BBB4AE2}"/>
              </a:ext>
            </a:extLst>
          </p:cNvPr>
          <p:cNvSpPr/>
          <p:nvPr/>
        </p:nvSpPr>
        <p:spPr>
          <a:xfrm>
            <a:off x="531137" y="4544637"/>
            <a:ext cx="11129726" cy="15774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ts val="6100"/>
              </a:lnSpc>
            </a:pPr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DEMO:</a:t>
            </a:r>
          </a:p>
          <a:p>
            <a:pPr algn="ctr">
              <a:lnSpc>
                <a:spcPts val="6100"/>
              </a:lnSpc>
            </a:pPr>
            <a:r>
              <a:rPr lang="en-US" sz="4000" b="1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Installation an Configuration of NGXS</a:t>
            </a:r>
          </a:p>
        </p:txBody>
      </p:sp>
    </p:spTree>
    <p:extLst>
      <p:ext uri="{BB962C8B-B14F-4D97-AF65-F5344CB8AC3E}">
        <p14:creationId xmlns:p14="http://schemas.microsoft.com/office/powerpoint/2010/main" val="3054567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A326BB-9227-480A-BB34-377D5EE5A23B}"/>
              </a:ext>
            </a:extLst>
          </p:cNvPr>
          <p:cNvSpPr/>
          <p:nvPr/>
        </p:nvSpPr>
        <p:spPr>
          <a:xfrm>
            <a:off x="0" y="209951"/>
            <a:ext cx="12192000" cy="1052329"/>
          </a:xfrm>
          <a:prstGeom prst="rect">
            <a:avLst/>
          </a:prstGeom>
          <a:solidFill>
            <a:srgbClr val="FDBA2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E77A95-E095-4412-95AF-26EB893F33A6}"/>
              </a:ext>
            </a:extLst>
          </p:cNvPr>
          <p:cNvSpPr/>
          <p:nvPr/>
        </p:nvSpPr>
        <p:spPr>
          <a:xfrm flipV="1">
            <a:off x="0" y="0"/>
            <a:ext cx="87984" cy="6858000"/>
          </a:xfrm>
          <a:prstGeom prst="rect">
            <a:avLst/>
          </a:prstGeom>
          <a:solidFill>
            <a:srgbClr val="FDBA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044B53-EA0D-4F74-A463-8B2DCE00A002}"/>
              </a:ext>
            </a:extLst>
          </p:cNvPr>
          <p:cNvSpPr/>
          <p:nvPr/>
        </p:nvSpPr>
        <p:spPr>
          <a:xfrm>
            <a:off x="698813" y="442185"/>
            <a:ext cx="1102538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dirty="0">
                <a:ln w="0"/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</a:rPr>
              <a:t>Install NGXS </a:t>
            </a:r>
            <a:endParaRPr lang="en-US" sz="3600" b="1" cap="none" spc="0" dirty="0">
              <a:ln w="0"/>
              <a:latin typeface="Cambria" panose="02040503050406030204" pitchFamily="18" charset="0"/>
              <a:ea typeface="Cambria" panose="02040503050406030204" pitchFamily="18" charset="0"/>
              <a:cs typeface="Segoe UI" panose="020B0502040204020203" pitchFamily="34" charset="0"/>
            </a:endParaRP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71CD3DB9-511A-42D6-B5EF-59F6F7B29122}"/>
              </a:ext>
            </a:extLst>
          </p:cNvPr>
          <p:cNvSpPr txBox="1">
            <a:spLocks/>
          </p:cNvSpPr>
          <p:nvPr/>
        </p:nvSpPr>
        <p:spPr>
          <a:xfrm>
            <a:off x="598529" y="6474366"/>
            <a:ext cx="720000" cy="12311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000" b="1">
                <a:solidFill>
                  <a:srgbClr val="FDBA2F"/>
                </a:solidFill>
              </a:rPr>
              <a:t>Page </a:t>
            </a:r>
            <a:fld id="{C0069AEE-D70F-4F66-B615-13FB9818742B}" type="slidenum">
              <a:rPr lang="en-US" sz="1000" b="1" smtClean="0">
                <a:solidFill>
                  <a:srgbClr val="FDBA2F"/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 sz="1000" b="1">
              <a:solidFill>
                <a:srgbClr val="FDBA2F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4F916DD-E231-4381-B7EA-5D297AAF5474}"/>
              </a:ext>
            </a:extLst>
          </p:cNvPr>
          <p:cNvCxnSpPr/>
          <p:nvPr/>
        </p:nvCxnSpPr>
        <p:spPr>
          <a:xfrm>
            <a:off x="699420" y="6174557"/>
            <a:ext cx="10961535" cy="0"/>
          </a:xfrm>
          <a:prstGeom prst="line">
            <a:avLst/>
          </a:prstGeom>
          <a:ln>
            <a:solidFill>
              <a:srgbClr val="FDBA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bject 11">
            <a:extLst>
              <a:ext uri="{FF2B5EF4-FFF2-40B4-BE49-F238E27FC236}">
                <a16:creationId xmlns:a16="http://schemas.microsoft.com/office/drawing/2014/main" id="{4A45D447-BBEF-43A1-A660-429AD9E6E77D}"/>
              </a:ext>
            </a:extLst>
          </p:cNvPr>
          <p:cNvSpPr txBox="1"/>
          <p:nvPr/>
        </p:nvSpPr>
        <p:spPr>
          <a:xfrm>
            <a:off x="841837" y="1494514"/>
            <a:ext cx="10882357" cy="2518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You can use </a:t>
            </a:r>
            <a:r>
              <a:rPr lang="en-US" b="1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npm</a:t>
            </a:r>
            <a:r>
              <a:rPr 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or </a:t>
            </a:r>
            <a:r>
              <a:rPr lang="en-US" b="1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yarn</a:t>
            </a:r>
            <a:r>
              <a:rPr 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to install NGXS’s dependencies.</a:t>
            </a: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b="1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Using npm:</a:t>
            </a: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b="1" spc="-35" dirty="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b="1" spc="-35" dirty="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12700">
              <a:lnSpc>
                <a:spcPct val="150000"/>
              </a:lnSpc>
              <a:spcBef>
                <a:spcPts val="100"/>
              </a:spcBef>
            </a:pPr>
            <a:endParaRPr lang="en-US" b="1" spc="-35" dirty="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b="1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Using yarn: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CAE7867-9555-4EE6-8D12-6B3504135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833"/>
            <a:ext cx="65" cy="363534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B95EDA-E22D-0884-65B9-B92599D8E0E9}"/>
              </a:ext>
            </a:extLst>
          </p:cNvPr>
          <p:cNvSpPr txBox="1"/>
          <p:nvPr/>
        </p:nvSpPr>
        <p:spPr>
          <a:xfrm>
            <a:off x="1209453" y="2483328"/>
            <a:ext cx="6097772" cy="923330"/>
          </a:xfrm>
          <a:prstGeom prst="rect">
            <a:avLst/>
          </a:prstGeom>
          <a:solidFill>
            <a:srgbClr val="1F1F1F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nb-NO" b="0" dirty="0">
              <a:solidFill>
                <a:srgbClr val="9CDCFE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nb-NO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npm</a:t>
            </a:r>
            <a:r>
              <a:rPr lang="nb-NO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nb-NO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install</a:t>
            </a:r>
            <a:r>
              <a:rPr lang="nb-NO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nb-NO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@</a:t>
            </a:r>
            <a:r>
              <a:rPr lang="nb-NO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ngxs</a:t>
            </a:r>
            <a:r>
              <a:rPr lang="nb-NO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/</a:t>
            </a:r>
            <a:r>
              <a:rPr lang="nb-NO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store</a:t>
            </a:r>
            <a:r>
              <a:rPr lang="nb-NO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nb-NO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–</a:t>
            </a:r>
            <a:r>
              <a:rPr lang="nb-NO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save</a:t>
            </a:r>
          </a:p>
          <a:p>
            <a:endParaRPr lang="nb-NO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9BD9C7-03E4-7AD9-AB61-968A3392209E}"/>
              </a:ext>
            </a:extLst>
          </p:cNvPr>
          <p:cNvSpPr txBox="1"/>
          <p:nvPr/>
        </p:nvSpPr>
        <p:spPr>
          <a:xfrm>
            <a:off x="1209453" y="4170493"/>
            <a:ext cx="6097772" cy="923330"/>
          </a:xfrm>
          <a:prstGeom prst="rect">
            <a:avLst/>
          </a:prstGeom>
          <a:solidFill>
            <a:srgbClr val="1F1F1F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en-IN" b="0" dirty="0">
              <a:solidFill>
                <a:srgbClr val="9CDCFE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yarn</a:t>
            </a:r>
            <a:r>
              <a:rPr lang="en-IN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add</a:t>
            </a:r>
            <a:r>
              <a:rPr lang="en-IN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@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ngxs</a:t>
            </a:r>
            <a:r>
              <a:rPr lang="en-IN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/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store</a:t>
            </a:r>
          </a:p>
          <a:p>
            <a:endParaRPr lang="en-IN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53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CC1F061A-0F17-4A14-9C43-384F0B0A2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538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E1B0E7F-EE61-4F81-8137-7C0A8C3A0999}"/>
              </a:ext>
            </a:extLst>
          </p:cNvPr>
          <p:cNvSpPr/>
          <p:nvPr/>
        </p:nvSpPr>
        <p:spPr>
          <a:xfrm>
            <a:off x="0" y="5386240"/>
            <a:ext cx="12192000" cy="1471760"/>
          </a:xfrm>
          <a:prstGeom prst="rect">
            <a:avLst/>
          </a:prstGeom>
          <a:solidFill>
            <a:srgbClr val="FDBA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7976B5-05AA-457D-BA8E-F97394D0C9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F1CAFA-884B-48A5-9ECD-29543C5761A8}"/>
              </a:ext>
            </a:extLst>
          </p:cNvPr>
          <p:cNvSpPr/>
          <p:nvPr/>
        </p:nvSpPr>
        <p:spPr>
          <a:xfrm flipV="1">
            <a:off x="0" y="4048033"/>
            <a:ext cx="12192000" cy="2379785"/>
          </a:xfrm>
          <a:prstGeom prst="rect">
            <a:avLst/>
          </a:prstGeom>
          <a:solidFill>
            <a:srgbClr val="FDBA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353E27-FCD6-42CF-BFF8-AFA65BBB4AE2}"/>
              </a:ext>
            </a:extLst>
          </p:cNvPr>
          <p:cNvSpPr/>
          <p:nvPr/>
        </p:nvSpPr>
        <p:spPr>
          <a:xfrm>
            <a:off x="531137" y="4513133"/>
            <a:ext cx="11129726" cy="11840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Architecture of NGXS</a:t>
            </a:r>
          </a:p>
        </p:txBody>
      </p:sp>
    </p:spTree>
    <p:extLst>
      <p:ext uri="{BB962C8B-B14F-4D97-AF65-F5344CB8AC3E}">
        <p14:creationId xmlns:p14="http://schemas.microsoft.com/office/powerpoint/2010/main" val="2648399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CC1F061A-0F17-4A14-9C43-384F0B0A2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538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E1B0E7F-EE61-4F81-8137-7C0A8C3A0999}"/>
              </a:ext>
            </a:extLst>
          </p:cNvPr>
          <p:cNvSpPr/>
          <p:nvPr/>
        </p:nvSpPr>
        <p:spPr>
          <a:xfrm>
            <a:off x="0" y="5386240"/>
            <a:ext cx="12192000" cy="1471760"/>
          </a:xfrm>
          <a:prstGeom prst="rect">
            <a:avLst/>
          </a:prstGeom>
          <a:solidFill>
            <a:srgbClr val="FDBA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7976B5-05AA-457D-BA8E-F97394D0C9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F1CAFA-884B-48A5-9ECD-29543C5761A8}"/>
              </a:ext>
            </a:extLst>
          </p:cNvPr>
          <p:cNvSpPr/>
          <p:nvPr/>
        </p:nvSpPr>
        <p:spPr>
          <a:xfrm flipV="1">
            <a:off x="0" y="4048033"/>
            <a:ext cx="12192000" cy="2379785"/>
          </a:xfrm>
          <a:prstGeom prst="rect">
            <a:avLst/>
          </a:prstGeom>
          <a:solidFill>
            <a:srgbClr val="FDBA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353E27-FCD6-42CF-BFF8-AFA65BBB4AE2}"/>
              </a:ext>
            </a:extLst>
          </p:cNvPr>
          <p:cNvSpPr/>
          <p:nvPr/>
        </p:nvSpPr>
        <p:spPr>
          <a:xfrm>
            <a:off x="531137" y="4337369"/>
            <a:ext cx="1112972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How does State Management Works in Angular using NGXS?</a:t>
            </a:r>
          </a:p>
        </p:txBody>
      </p:sp>
    </p:spTree>
    <p:extLst>
      <p:ext uri="{BB962C8B-B14F-4D97-AF65-F5344CB8AC3E}">
        <p14:creationId xmlns:p14="http://schemas.microsoft.com/office/powerpoint/2010/main" val="1690512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A326BB-9227-480A-BB34-377D5EE5A23B}"/>
              </a:ext>
            </a:extLst>
          </p:cNvPr>
          <p:cNvSpPr/>
          <p:nvPr/>
        </p:nvSpPr>
        <p:spPr>
          <a:xfrm>
            <a:off x="0" y="209951"/>
            <a:ext cx="12192000" cy="1052329"/>
          </a:xfrm>
          <a:prstGeom prst="rect">
            <a:avLst/>
          </a:prstGeom>
          <a:solidFill>
            <a:srgbClr val="FDBA2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E77A95-E095-4412-95AF-26EB893F33A6}"/>
              </a:ext>
            </a:extLst>
          </p:cNvPr>
          <p:cNvSpPr/>
          <p:nvPr/>
        </p:nvSpPr>
        <p:spPr>
          <a:xfrm flipV="1">
            <a:off x="0" y="0"/>
            <a:ext cx="87984" cy="6858000"/>
          </a:xfrm>
          <a:prstGeom prst="rect">
            <a:avLst/>
          </a:prstGeom>
          <a:solidFill>
            <a:srgbClr val="FDBA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044B53-EA0D-4F74-A463-8B2DCE00A002}"/>
              </a:ext>
            </a:extLst>
          </p:cNvPr>
          <p:cNvSpPr/>
          <p:nvPr/>
        </p:nvSpPr>
        <p:spPr>
          <a:xfrm>
            <a:off x="698813" y="442185"/>
            <a:ext cx="1102538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dirty="0">
                <a:ln w="0"/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</a:rPr>
              <a:t>How State Management Works? </a:t>
            </a:r>
            <a:endParaRPr lang="en-US" sz="3600" b="1" cap="none" spc="0" dirty="0">
              <a:ln w="0"/>
              <a:latin typeface="Cambria" panose="02040503050406030204" pitchFamily="18" charset="0"/>
              <a:ea typeface="Cambria" panose="02040503050406030204" pitchFamily="18" charset="0"/>
              <a:cs typeface="Segoe UI" panose="020B0502040204020203" pitchFamily="34" charset="0"/>
            </a:endParaRP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71CD3DB9-511A-42D6-B5EF-59F6F7B29122}"/>
              </a:ext>
            </a:extLst>
          </p:cNvPr>
          <p:cNvSpPr txBox="1">
            <a:spLocks/>
          </p:cNvSpPr>
          <p:nvPr/>
        </p:nvSpPr>
        <p:spPr>
          <a:xfrm>
            <a:off x="598529" y="6474366"/>
            <a:ext cx="720000" cy="12311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000" b="1">
                <a:solidFill>
                  <a:srgbClr val="FDBA2F"/>
                </a:solidFill>
              </a:rPr>
              <a:t>Page </a:t>
            </a:r>
            <a:fld id="{C0069AEE-D70F-4F66-B615-13FB9818742B}" type="slidenum">
              <a:rPr lang="en-US" sz="1000" b="1" smtClean="0">
                <a:solidFill>
                  <a:srgbClr val="FDBA2F"/>
                </a:solidFill>
              </a:rPr>
              <a:pPr>
                <a:spcAft>
                  <a:spcPts val="600"/>
                </a:spcAft>
              </a:pPr>
              <a:t>25</a:t>
            </a:fld>
            <a:endParaRPr lang="en-US" sz="1000" b="1">
              <a:solidFill>
                <a:srgbClr val="FDBA2F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4F916DD-E231-4381-B7EA-5D297AAF5474}"/>
              </a:ext>
            </a:extLst>
          </p:cNvPr>
          <p:cNvCxnSpPr/>
          <p:nvPr/>
        </p:nvCxnSpPr>
        <p:spPr>
          <a:xfrm>
            <a:off x="699420" y="6174557"/>
            <a:ext cx="10961535" cy="0"/>
          </a:xfrm>
          <a:prstGeom prst="line">
            <a:avLst/>
          </a:prstGeom>
          <a:ln>
            <a:solidFill>
              <a:srgbClr val="FDBA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bject 11">
            <a:extLst>
              <a:ext uri="{FF2B5EF4-FFF2-40B4-BE49-F238E27FC236}">
                <a16:creationId xmlns:a16="http://schemas.microsoft.com/office/drawing/2014/main" id="{4A45D447-BBEF-43A1-A660-429AD9E6E77D}"/>
              </a:ext>
            </a:extLst>
          </p:cNvPr>
          <p:cNvSpPr txBox="1"/>
          <p:nvPr/>
        </p:nvSpPr>
        <p:spPr>
          <a:xfrm>
            <a:off x="841837" y="1494514"/>
            <a:ext cx="10882357" cy="38035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NGXS utilizes the CQRS pattern for state management in Angular applications. </a:t>
            </a: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This separates actions that modify the state (commands) from functions that read the state (queries). </a:t>
            </a: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b="1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Here's a breakdown of the process:</a:t>
            </a:r>
          </a:p>
          <a:p>
            <a:pPr marL="12700">
              <a:lnSpc>
                <a:spcPct val="150000"/>
              </a:lnSpc>
              <a:spcBef>
                <a:spcPts val="100"/>
              </a:spcBef>
            </a:pPr>
            <a:endParaRPr lang="en-US" b="1" spc="-35" dirty="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b="1" spc="-35" dirty="0">
                <a:solidFill>
                  <a:srgbClr val="0070C0"/>
                </a:solidFill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Components Trigger Actions: </a:t>
            </a: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Your Angular components initiate the state update process. </a:t>
            </a: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They dispatch an action, which is a plain TypeScript class representing an event that causes a state change.</a:t>
            </a: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Actions often carry data (payload) relevant to the update.</a:t>
            </a: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b="1" spc="-35" dirty="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CAE7867-9555-4EE6-8D12-6B3504135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833"/>
            <a:ext cx="65" cy="363534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64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A326BB-9227-480A-BB34-377D5EE5A23B}"/>
              </a:ext>
            </a:extLst>
          </p:cNvPr>
          <p:cNvSpPr/>
          <p:nvPr/>
        </p:nvSpPr>
        <p:spPr>
          <a:xfrm>
            <a:off x="0" y="209951"/>
            <a:ext cx="12192000" cy="1052329"/>
          </a:xfrm>
          <a:prstGeom prst="rect">
            <a:avLst/>
          </a:prstGeom>
          <a:solidFill>
            <a:srgbClr val="FDBA2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E77A95-E095-4412-95AF-26EB893F33A6}"/>
              </a:ext>
            </a:extLst>
          </p:cNvPr>
          <p:cNvSpPr/>
          <p:nvPr/>
        </p:nvSpPr>
        <p:spPr>
          <a:xfrm flipV="1">
            <a:off x="0" y="0"/>
            <a:ext cx="87984" cy="6858000"/>
          </a:xfrm>
          <a:prstGeom prst="rect">
            <a:avLst/>
          </a:prstGeom>
          <a:solidFill>
            <a:srgbClr val="FDBA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044B53-EA0D-4F74-A463-8B2DCE00A002}"/>
              </a:ext>
            </a:extLst>
          </p:cNvPr>
          <p:cNvSpPr/>
          <p:nvPr/>
        </p:nvSpPr>
        <p:spPr>
          <a:xfrm>
            <a:off x="698813" y="442185"/>
            <a:ext cx="1102538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dirty="0">
                <a:ln w="0"/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</a:rPr>
              <a:t>How State Management Works? </a:t>
            </a:r>
            <a:endParaRPr lang="en-US" sz="3600" b="1" cap="none" spc="0" dirty="0">
              <a:ln w="0"/>
              <a:latin typeface="Cambria" panose="02040503050406030204" pitchFamily="18" charset="0"/>
              <a:ea typeface="Cambria" panose="02040503050406030204" pitchFamily="18" charset="0"/>
              <a:cs typeface="Segoe UI" panose="020B0502040204020203" pitchFamily="34" charset="0"/>
            </a:endParaRP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71CD3DB9-511A-42D6-B5EF-59F6F7B29122}"/>
              </a:ext>
            </a:extLst>
          </p:cNvPr>
          <p:cNvSpPr txBox="1">
            <a:spLocks/>
          </p:cNvSpPr>
          <p:nvPr/>
        </p:nvSpPr>
        <p:spPr>
          <a:xfrm>
            <a:off x="598529" y="6474366"/>
            <a:ext cx="720000" cy="12311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000" b="1">
                <a:solidFill>
                  <a:srgbClr val="FDBA2F"/>
                </a:solidFill>
              </a:rPr>
              <a:t>Page </a:t>
            </a:r>
            <a:fld id="{C0069AEE-D70F-4F66-B615-13FB9818742B}" type="slidenum">
              <a:rPr lang="en-US" sz="1000" b="1" smtClean="0">
                <a:solidFill>
                  <a:srgbClr val="FDBA2F"/>
                </a:solidFill>
              </a:rPr>
              <a:pPr>
                <a:spcAft>
                  <a:spcPts val="600"/>
                </a:spcAft>
              </a:pPr>
              <a:t>26</a:t>
            </a:fld>
            <a:endParaRPr lang="en-US" sz="1000" b="1">
              <a:solidFill>
                <a:srgbClr val="FDBA2F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4F916DD-E231-4381-B7EA-5D297AAF5474}"/>
              </a:ext>
            </a:extLst>
          </p:cNvPr>
          <p:cNvCxnSpPr/>
          <p:nvPr/>
        </p:nvCxnSpPr>
        <p:spPr>
          <a:xfrm>
            <a:off x="699420" y="6174557"/>
            <a:ext cx="10961535" cy="0"/>
          </a:xfrm>
          <a:prstGeom prst="line">
            <a:avLst/>
          </a:prstGeom>
          <a:ln>
            <a:solidFill>
              <a:srgbClr val="FDBA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bject 11">
            <a:extLst>
              <a:ext uri="{FF2B5EF4-FFF2-40B4-BE49-F238E27FC236}">
                <a16:creationId xmlns:a16="http://schemas.microsoft.com/office/drawing/2014/main" id="{4A45D447-BBEF-43A1-A660-429AD9E6E77D}"/>
              </a:ext>
            </a:extLst>
          </p:cNvPr>
          <p:cNvSpPr txBox="1"/>
          <p:nvPr/>
        </p:nvSpPr>
        <p:spPr>
          <a:xfrm>
            <a:off x="841837" y="1494514"/>
            <a:ext cx="10882357" cy="33752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b="1" spc="-35" dirty="0">
                <a:solidFill>
                  <a:srgbClr val="0070C0"/>
                </a:solidFill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Actions sent to Store:</a:t>
            </a: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The dispatched action is sent to the NGXS store. </a:t>
            </a: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This store acts as a centralized location for the application's state.</a:t>
            </a: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pc="-35" dirty="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b="1" spc="-35" dirty="0">
                <a:solidFill>
                  <a:srgbClr val="0070C0"/>
                </a:solidFill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State Update Logic:</a:t>
            </a: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The store identifies the appropriate state class based on the action type. </a:t>
            </a: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A handler function defined within this state class is then invoked with the action's payload (if any). </a:t>
            </a: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This handler function performs the logic required to update the state based on the action.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CAE7867-9555-4EE6-8D12-6B3504135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833"/>
            <a:ext cx="65" cy="363534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34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A326BB-9227-480A-BB34-377D5EE5A23B}"/>
              </a:ext>
            </a:extLst>
          </p:cNvPr>
          <p:cNvSpPr/>
          <p:nvPr/>
        </p:nvSpPr>
        <p:spPr>
          <a:xfrm>
            <a:off x="0" y="209951"/>
            <a:ext cx="12192000" cy="1052329"/>
          </a:xfrm>
          <a:prstGeom prst="rect">
            <a:avLst/>
          </a:prstGeom>
          <a:solidFill>
            <a:srgbClr val="FDBA2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E77A95-E095-4412-95AF-26EB893F33A6}"/>
              </a:ext>
            </a:extLst>
          </p:cNvPr>
          <p:cNvSpPr/>
          <p:nvPr/>
        </p:nvSpPr>
        <p:spPr>
          <a:xfrm flipV="1">
            <a:off x="0" y="0"/>
            <a:ext cx="87984" cy="6858000"/>
          </a:xfrm>
          <a:prstGeom prst="rect">
            <a:avLst/>
          </a:prstGeom>
          <a:solidFill>
            <a:srgbClr val="FDBA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044B53-EA0D-4F74-A463-8B2DCE00A002}"/>
              </a:ext>
            </a:extLst>
          </p:cNvPr>
          <p:cNvSpPr/>
          <p:nvPr/>
        </p:nvSpPr>
        <p:spPr>
          <a:xfrm>
            <a:off x="698813" y="442185"/>
            <a:ext cx="1102538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dirty="0">
                <a:ln w="0"/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</a:rPr>
              <a:t>How State Management Works? </a:t>
            </a:r>
            <a:endParaRPr lang="en-US" sz="3600" b="1" cap="none" spc="0" dirty="0">
              <a:ln w="0"/>
              <a:latin typeface="Cambria" panose="02040503050406030204" pitchFamily="18" charset="0"/>
              <a:ea typeface="Cambria" panose="02040503050406030204" pitchFamily="18" charset="0"/>
              <a:cs typeface="Segoe UI" panose="020B0502040204020203" pitchFamily="34" charset="0"/>
            </a:endParaRP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71CD3DB9-511A-42D6-B5EF-59F6F7B29122}"/>
              </a:ext>
            </a:extLst>
          </p:cNvPr>
          <p:cNvSpPr txBox="1">
            <a:spLocks/>
          </p:cNvSpPr>
          <p:nvPr/>
        </p:nvSpPr>
        <p:spPr>
          <a:xfrm>
            <a:off x="598529" y="6474366"/>
            <a:ext cx="720000" cy="12311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000" b="1">
                <a:solidFill>
                  <a:srgbClr val="FDBA2F"/>
                </a:solidFill>
              </a:rPr>
              <a:t>Page </a:t>
            </a:r>
            <a:fld id="{C0069AEE-D70F-4F66-B615-13FB9818742B}" type="slidenum">
              <a:rPr lang="en-US" sz="1000" b="1" smtClean="0">
                <a:solidFill>
                  <a:srgbClr val="FDBA2F"/>
                </a:solidFill>
              </a:rPr>
              <a:pPr>
                <a:spcAft>
                  <a:spcPts val="600"/>
                </a:spcAft>
              </a:pPr>
              <a:t>27</a:t>
            </a:fld>
            <a:endParaRPr lang="en-US" sz="1000" b="1">
              <a:solidFill>
                <a:srgbClr val="FDBA2F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4F916DD-E231-4381-B7EA-5D297AAF5474}"/>
              </a:ext>
            </a:extLst>
          </p:cNvPr>
          <p:cNvCxnSpPr/>
          <p:nvPr/>
        </p:nvCxnSpPr>
        <p:spPr>
          <a:xfrm>
            <a:off x="699420" y="6174557"/>
            <a:ext cx="10961535" cy="0"/>
          </a:xfrm>
          <a:prstGeom prst="line">
            <a:avLst/>
          </a:prstGeom>
          <a:ln>
            <a:solidFill>
              <a:srgbClr val="FDBA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bject 11">
            <a:extLst>
              <a:ext uri="{FF2B5EF4-FFF2-40B4-BE49-F238E27FC236}">
                <a16:creationId xmlns:a16="http://schemas.microsoft.com/office/drawing/2014/main" id="{4A45D447-BBEF-43A1-A660-429AD9E6E77D}"/>
              </a:ext>
            </a:extLst>
          </p:cNvPr>
          <p:cNvSpPr txBox="1"/>
          <p:nvPr/>
        </p:nvSpPr>
        <p:spPr>
          <a:xfrm>
            <a:off x="841837" y="1494514"/>
            <a:ext cx="10882357" cy="33752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b="1" spc="-35" dirty="0">
                <a:solidFill>
                  <a:srgbClr val="0070C0"/>
                </a:solidFill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Selectors update components:</a:t>
            </a:r>
          </a:p>
          <a:p>
            <a:pPr marL="355600" lvl="0" indent="-342900" fontAlgn="base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Selectors are pure functions decorated with @Selector. </a:t>
            </a:r>
          </a:p>
          <a:p>
            <a:pPr marL="355600" lvl="0" indent="-342900" fontAlgn="base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They cannot modify the state directly, but instead extract data or derived information from the state in the store. </a:t>
            </a:r>
          </a:p>
          <a:p>
            <a:pPr marL="355600" lvl="0" indent="-342900" fontAlgn="base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Components can subscribe to selectors to get notified whenever relevant part of state changes due to an action. </a:t>
            </a: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pc="-35" dirty="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b="1" spc="-35" dirty="0">
                <a:solidFill>
                  <a:srgbClr val="0070C0"/>
                </a:solidFill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Components React to Changes:</a:t>
            </a:r>
          </a:p>
          <a:p>
            <a:pPr marL="355600" indent="-342900" fontAlgn="base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Upon receiving a notification from selector, subscribed components can update their view to reflect new state. </a:t>
            </a:r>
          </a:p>
          <a:p>
            <a:pPr marL="355600" indent="-342900" fontAlgn="base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This unidirectional flow ensures predictable state changes and simplifies debugging.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CAE7867-9555-4EE6-8D12-6B3504135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833"/>
            <a:ext cx="65" cy="363534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10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A326BB-9227-480A-BB34-377D5EE5A23B}"/>
              </a:ext>
            </a:extLst>
          </p:cNvPr>
          <p:cNvSpPr/>
          <p:nvPr/>
        </p:nvSpPr>
        <p:spPr>
          <a:xfrm>
            <a:off x="0" y="209951"/>
            <a:ext cx="12192000" cy="1052329"/>
          </a:xfrm>
          <a:prstGeom prst="rect">
            <a:avLst/>
          </a:prstGeom>
          <a:solidFill>
            <a:srgbClr val="FDBA2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E77A95-E095-4412-95AF-26EB893F33A6}"/>
              </a:ext>
            </a:extLst>
          </p:cNvPr>
          <p:cNvSpPr/>
          <p:nvPr/>
        </p:nvSpPr>
        <p:spPr>
          <a:xfrm flipV="1">
            <a:off x="0" y="0"/>
            <a:ext cx="87984" cy="6858000"/>
          </a:xfrm>
          <a:prstGeom prst="rect">
            <a:avLst/>
          </a:prstGeom>
          <a:solidFill>
            <a:srgbClr val="FDBA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044B53-EA0D-4F74-A463-8B2DCE00A002}"/>
              </a:ext>
            </a:extLst>
          </p:cNvPr>
          <p:cNvSpPr/>
          <p:nvPr/>
        </p:nvSpPr>
        <p:spPr>
          <a:xfrm>
            <a:off x="698813" y="442185"/>
            <a:ext cx="1102538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dirty="0">
                <a:ln w="0"/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</a:rPr>
              <a:t>How State Management Works? </a:t>
            </a:r>
            <a:endParaRPr lang="en-US" sz="3600" b="1" cap="none" spc="0" dirty="0">
              <a:ln w="0"/>
              <a:latin typeface="Cambria" panose="02040503050406030204" pitchFamily="18" charset="0"/>
              <a:ea typeface="Cambria" panose="02040503050406030204" pitchFamily="18" charset="0"/>
              <a:cs typeface="Segoe UI" panose="020B0502040204020203" pitchFamily="34" charset="0"/>
            </a:endParaRP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71CD3DB9-511A-42D6-B5EF-59F6F7B29122}"/>
              </a:ext>
            </a:extLst>
          </p:cNvPr>
          <p:cNvSpPr txBox="1">
            <a:spLocks/>
          </p:cNvSpPr>
          <p:nvPr/>
        </p:nvSpPr>
        <p:spPr>
          <a:xfrm>
            <a:off x="598529" y="6474366"/>
            <a:ext cx="720000" cy="12311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000" b="1">
                <a:solidFill>
                  <a:srgbClr val="FDBA2F"/>
                </a:solidFill>
              </a:rPr>
              <a:t>Page </a:t>
            </a:r>
            <a:fld id="{C0069AEE-D70F-4F66-B615-13FB9818742B}" type="slidenum">
              <a:rPr lang="en-US" sz="1000" b="1" smtClean="0">
                <a:solidFill>
                  <a:srgbClr val="FDBA2F"/>
                </a:solidFill>
              </a:rPr>
              <a:pPr>
                <a:spcAft>
                  <a:spcPts val="600"/>
                </a:spcAft>
              </a:pPr>
              <a:t>28</a:t>
            </a:fld>
            <a:endParaRPr lang="en-US" sz="1000" b="1">
              <a:solidFill>
                <a:srgbClr val="FDBA2F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4F916DD-E231-4381-B7EA-5D297AAF5474}"/>
              </a:ext>
            </a:extLst>
          </p:cNvPr>
          <p:cNvCxnSpPr/>
          <p:nvPr/>
        </p:nvCxnSpPr>
        <p:spPr>
          <a:xfrm>
            <a:off x="699420" y="6174557"/>
            <a:ext cx="10961535" cy="0"/>
          </a:xfrm>
          <a:prstGeom prst="line">
            <a:avLst/>
          </a:prstGeom>
          <a:ln>
            <a:solidFill>
              <a:srgbClr val="FDBA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bject 11">
            <a:extLst>
              <a:ext uri="{FF2B5EF4-FFF2-40B4-BE49-F238E27FC236}">
                <a16:creationId xmlns:a16="http://schemas.microsoft.com/office/drawing/2014/main" id="{4A45D447-BBEF-43A1-A660-429AD9E6E77D}"/>
              </a:ext>
            </a:extLst>
          </p:cNvPr>
          <p:cNvSpPr txBox="1"/>
          <p:nvPr/>
        </p:nvSpPr>
        <p:spPr>
          <a:xfrm>
            <a:off x="841837" y="1494514"/>
            <a:ext cx="10882357" cy="20840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lvl="0" indent="-342900" fontAlgn="base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b="1" spc="-35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Here's an analogy: </a:t>
            </a:r>
          </a:p>
          <a:p>
            <a:pPr marL="355600" lvl="0" indent="-342900" fontAlgn="base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Imagine the state as a container holding all your application's data. </a:t>
            </a:r>
          </a:p>
          <a:p>
            <a:pPr marL="355600" lvl="0" indent="-342900" fontAlgn="base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Actions act like instructions on how to modify the contents of this container. </a:t>
            </a:r>
          </a:p>
          <a:p>
            <a:pPr marL="355600" lvl="0" indent="-342900" fontAlgn="base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The store manages the container and ensures updates follow the defined instructions. </a:t>
            </a:r>
          </a:p>
          <a:p>
            <a:pPr marL="355600" lvl="0" indent="-342900" fontAlgn="base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Selectors act like tools that allow components to peek inside the container and see specific parts of the data.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CAE7867-9555-4EE6-8D12-6B3504135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833"/>
            <a:ext cx="65" cy="363534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DACABA-FA0C-93CF-AB81-399B452D9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89522" y="3679251"/>
            <a:ext cx="4789203" cy="239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96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CC1F061A-0F17-4A14-9C43-384F0B0A2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538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E1B0E7F-EE61-4F81-8137-7C0A8C3A0999}"/>
              </a:ext>
            </a:extLst>
          </p:cNvPr>
          <p:cNvSpPr/>
          <p:nvPr/>
        </p:nvSpPr>
        <p:spPr>
          <a:xfrm>
            <a:off x="0" y="5386240"/>
            <a:ext cx="12192000" cy="1471760"/>
          </a:xfrm>
          <a:prstGeom prst="rect">
            <a:avLst/>
          </a:prstGeom>
          <a:solidFill>
            <a:srgbClr val="FDBA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7976B5-05AA-457D-BA8E-F97394D0C9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F1CAFA-884B-48A5-9ECD-29543C5761A8}"/>
              </a:ext>
            </a:extLst>
          </p:cNvPr>
          <p:cNvSpPr/>
          <p:nvPr/>
        </p:nvSpPr>
        <p:spPr>
          <a:xfrm flipV="1">
            <a:off x="0" y="4048033"/>
            <a:ext cx="12192000" cy="2379785"/>
          </a:xfrm>
          <a:prstGeom prst="rect">
            <a:avLst/>
          </a:prstGeom>
          <a:solidFill>
            <a:srgbClr val="FDBA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353E27-FCD6-42CF-BFF8-AFA65BBB4AE2}"/>
              </a:ext>
            </a:extLst>
          </p:cNvPr>
          <p:cNvSpPr/>
          <p:nvPr/>
        </p:nvSpPr>
        <p:spPr>
          <a:xfrm>
            <a:off x="456709" y="4619459"/>
            <a:ext cx="11129726" cy="10627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Action Handler and Action Life Cycle</a:t>
            </a:r>
          </a:p>
        </p:txBody>
      </p:sp>
    </p:spTree>
    <p:extLst>
      <p:ext uri="{BB962C8B-B14F-4D97-AF65-F5344CB8AC3E}">
        <p14:creationId xmlns:p14="http://schemas.microsoft.com/office/powerpoint/2010/main" val="3404307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A326BB-9227-480A-BB34-377D5EE5A23B}"/>
              </a:ext>
            </a:extLst>
          </p:cNvPr>
          <p:cNvSpPr/>
          <p:nvPr/>
        </p:nvSpPr>
        <p:spPr>
          <a:xfrm>
            <a:off x="0" y="209951"/>
            <a:ext cx="12192000" cy="1052329"/>
          </a:xfrm>
          <a:prstGeom prst="rect">
            <a:avLst/>
          </a:prstGeom>
          <a:solidFill>
            <a:srgbClr val="FDBA2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E77A95-E095-4412-95AF-26EB893F33A6}"/>
              </a:ext>
            </a:extLst>
          </p:cNvPr>
          <p:cNvSpPr/>
          <p:nvPr/>
        </p:nvSpPr>
        <p:spPr>
          <a:xfrm flipV="1">
            <a:off x="0" y="0"/>
            <a:ext cx="87984" cy="6858000"/>
          </a:xfrm>
          <a:prstGeom prst="rect">
            <a:avLst/>
          </a:prstGeom>
          <a:solidFill>
            <a:srgbClr val="FDBA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044B53-EA0D-4F74-A463-8B2DCE00A002}"/>
              </a:ext>
            </a:extLst>
          </p:cNvPr>
          <p:cNvSpPr/>
          <p:nvPr/>
        </p:nvSpPr>
        <p:spPr>
          <a:xfrm>
            <a:off x="698813" y="442185"/>
            <a:ext cx="1102538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dirty="0">
                <a:ln w="0"/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</a:rPr>
              <a:t>NGRX vs. NGSX</a:t>
            </a:r>
            <a:endParaRPr lang="en-US" sz="3600" b="1" cap="none" spc="0" dirty="0">
              <a:ln w="0"/>
              <a:latin typeface="Cambria" panose="02040503050406030204" pitchFamily="18" charset="0"/>
              <a:ea typeface="Cambria" panose="02040503050406030204" pitchFamily="18" charset="0"/>
              <a:cs typeface="Segoe UI" panose="020B0502040204020203" pitchFamily="34" charset="0"/>
            </a:endParaRP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71CD3DB9-511A-42D6-B5EF-59F6F7B29122}"/>
              </a:ext>
            </a:extLst>
          </p:cNvPr>
          <p:cNvSpPr txBox="1">
            <a:spLocks/>
          </p:cNvSpPr>
          <p:nvPr/>
        </p:nvSpPr>
        <p:spPr>
          <a:xfrm>
            <a:off x="598529" y="6474366"/>
            <a:ext cx="720000" cy="12311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000" b="1">
                <a:solidFill>
                  <a:srgbClr val="FDBA2F"/>
                </a:solidFill>
              </a:rPr>
              <a:t>Page </a:t>
            </a:r>
            <a:fld id="{C0069AEE-D70F-4F66-B615-13FB9818742B}" type="slidenum">
              <a:rPr lang="en-US" sz="1000" b="1" smtClean="0">
                <a:solidFill>
                  <a:srgbClr val="FDBA2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sz="1000" b="1">
              <a:solidFill>
                <a:srgbClr val="FDBA2F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4F916DD-E231-4381-B7EA-5D297AAF5474}"/>
              </a:ext>
            </a:extLst>
          </p:cNvPr>
          <p:cNvCxnSpPr/>
          <p:nvPr/>
        </p:nvCxnSpPr>
        <p:spPr>
          <a:xfrm>
            <a:off x="699420" y="6174557"/>
            <a:ext cx="10961535" cy="0"/>
          </a:xfrm>
          <a:prstGeom prst="line">
            <a:avLst/>
          </a:prstGeom>
          <a:ln>
            <a:solidFill>
              <a:srgbClr val="FDBA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bject 11">
            <a:extLst>
              <a:ext uri="{FF2B5EF4-FFF2-40B4-BE49-F238E27FC236}">
                <a16:creationId xmlns:a16="http://schemas.microsoft.com/office/drawing/2014/main" id="{4A45D447-BBEF-43A1-A660-429AD9E6E77D}"/>
              </a:ext>
            </a:extLst>
          </p:cNvPr>
          <p:cNvSpPr txBox="1"/>
          <p:nvPr/>
        </p:nvSpPr>
        <p:spPr>
          <a:xfrm>
            <a:off x="841837" y="1436931"/>
            <a:ext cx="10882357" cy="4219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50000"/>
              </a:lnSpc>
              <a:spcBef>
                <a:spcPts val="100"/>
              </a:spcBef>
            </a:pPr>
            <a:r>
              <a:rPr lang="en-US" b="1" spc="-35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The big question on everybody’s mind is how does NGXS compare to NgRx?</a:t>
            </a: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If we compare NGXS and NGRX, both are state management libraries that can use Angular applications. </a:t>
            </a: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There are certain advantages of NGXS when working on the development of the Angular application and we want to point them out to you in the first place.</a:t>
            </a:r>
          </a:p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b="1" u="sng" spc="-35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Similarities</a:t>
            </a: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Both libraries…</a:t>
            </a: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use a unidirectional data flow (Redux, CQRS)</a:t>
            </a: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use a single immutable data store</a:t>
            </a: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are compatible with Redux dev tools</a:t>
            </a: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pc="-35" dirty="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91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A326BB-9227-480A-BB34-377D5EE5A23B}"/>
              </a:ext>
            </a:extLst>
          </p:cNvPr>
          <p:cNvSpPr/>
          <p:nvPr/>
        </p:nvSpPr>
        <p:spPr>
          <a:xfrm>
            <a:off x="0" y="209951"/>
            <a:ext cx="12192000" cy="1052329"/>
          </a:xfrm>
          <a:prstGeom prst="rect">
            <a:avLst/>
          </a:prstGeom>
          <a:solidFill>
            <a:srgbClr val="FDBA2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E77A95-E095-4412-95AF-26EB893F33A6}"/>
              </a:ext>
            </a:extLst>
          </p:cNvPr>
          <p:cNvSpPr/>
          <p:nvPr/>
        </p:nvSpPr>
        <p:spPr>
          <a:xfrm flipV="1">
            <a:off x="0" y="0"/>
            <a:ext cx="87984" cy="6858000"/>
          </a:xfrm>
          <a:prstGeom prst="rect">
            <a:avLst/>
          </a:prstGeom>
          <a:solidFill>
            <a:srgbClr val="FDBA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044B53-EA0D-4F74-A463-8B2DCE00A002}"/>
              </a:ext>
            </a:extLst>
          </p:cNvPr>
          <p:cNvSpPr/>
          <p:nvPr/>
        </p:nvSpPr>
        <p:spPr>
          <a:xfrm>
            <a:off x="698813" y="442185"/>
            <a:ext cx="1102538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dirty="0">
                <a:ln w="0"/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</a:rPr>
              <a:t>Action Handlers </a:t>
            </a:r>
            <a:endParaRPr lang="en-US" sz="3600" b="1" cap="none" spc="0" dirty="0">
              <a:ln w="0"/>
              <a:latin typeface="Cambria" panose="02040503050406030204" pitchFamily="18" charset="0"/>
              <a:ea typeface="Cambria" panose="02040503050406030204" pitchFamily="18" charset="0"/>
              <a:cs typeface="Segoe UI" panose="020B0502040204020203" pitchFamily="34" charset="0"/>
            </a:endParaRP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71CD3DB9-511A-42D6-B5EF-59F6F7B29122}"/>
              </a:ext>
            </a:extLst>
          </p:cNvPr>
          <p:cNvSpPr txBox="1">
            <a:spLocks/>
          </p:cNvSpPr>
          <p:nvPr/>
        </p:nvSpPr>
        <p:spPr>
          <a:xfrm>
            <a:off x="598529" y="6474366"/>
            <a:ext cx="720000" cy="12311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000" b="1">
                <a:solidFill>
                  <a:srgbClr val="FDBA2F"/>
                </a:solidFill>
              </a:rPr>
              <a:t>Page </a:t>
            </a:r>
            <a:fld id="{C0069AEE-D70F-4F66-B615-13FB9818742B}" type="slidenum">
              <a:rPr lang="en-US" sz="1000" b="1" smtClean="0">
                <a:solidFill>
                  <a:srgbClr val="FDBA2F"/>
                </a:solidFill>
              </a:rPr>
              <a:pPr>
                <a:spcAft>
                  <a:spcPts val="600"/>
                </a:spcAft>
              </a:pPr>
              <a:t>30</a:t>
            </a:fld>
            <a:endParaRPr lang="en-US" sz="1000" b="1">
              <a:solidFill>
                <a:srgbClr val="FDBA2F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4F916DD-E231-4381-B7EA-5D297AAF5474}"/>
              </a:ext>
            </a:extLst>
          </p:cNvPr>
          <p:cNvCxnSpPr/>
          <p:nvPr/>
        </p:nvCxnSpPr>
        <p:spPr>
          <a:xfrm>
            <a:off x="699420" y="6174557"/>
            <a:ext cx="10961535" cy="0"/>
          </a:xfrm>
          <a:prstGeom prst="line">
            <a:avLst/>
          </a:prstGeom>
          <a:ln>
            <a:solidFill>
              <a:srgbClr val="FDBA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bject 11">
            <a:extLst>
              <a:ext uri="{FF2B5EF4-FFF2-40B4-BE49-F238E27FC236}">
                <a16:creationId xmlns:a16="http://schemas.microsoft.com/office/drawing/2014/main" id="{4A45D447-BBEF-43A1-A660-429AD9E6E77D}"/>
              </a:ext>
            </a:extLst>
          </p:cNvPr>
          <p:cNvSpPr txBox="1"/>
          <p:nvPr/>
        </p:nvSpPr>
        <p:spPr>
          <a:xfrm>
            <a:off x="841837" y="1494514"/>
            <a:ext cx="10961535" cy="25057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lvl="0" indent="-342900" fontAlgn="base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Action handlers are Observables defined within your state class. </a:t>
            </a:r>
          </a:p>
          <a:p>
            <a:pPr marL="355600" lvl="0" indent="-342900" fontAlgn="base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They receive all actions dispatched in the application, including those targeting a different state slice. </a:t>
            </a:r>
          </a:p>
          <a:p>
            <a:pPr marL="355600" indent="-342900" fontAlgn="base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This allows for centralized logic or reactions to specific actions across the application.</a:t>
            </a:r>
          </a:p>
          <a:p>
            <a:pPr marL="355600" indent="-342900" fontAlgn="base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Any action in NGXS can be in one of four, these states are </a:t>
            </a:r>
            <a:r>
              <a:rPr lang="en-US" altLang="en-US" b="1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DISPATCHED</a:t>
            </a:r>
            <a:r>
              <a:rPr lang="en-US" alt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, </a:t>
            </a:r>
            <a:r>
              <a:rPr lang="en-US" altLang="en-US" b="1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SUCCESSFUL</a:t>
            </a:r>
            <a:r>
              <a:rPr lang="en-US" alt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, </a:t>
            </a:r>
            <a:r>
              <a:rPr lang="en-US" altLang="en-US" b="1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ERRORED</a:t>
            </a:r>
            <a:r>
              <a:rPr lang="en-US" alt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, </a:t>
            </a:r>
            <a:r>
              <a:rPr lang="en-US" altLang="en-US" b="1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CANCELED</a:t>
            </a:r>
            <a:r>
              <a:rPr lang="en-US" alt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.</a:t>
            </a:r>
          </a:p>
          <a:p>
            <a:pPr marL="355600" indent="-342900" fontAlgn="base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You can think of it as a finite state machine. </a:t>
            </a:r>
          </a:p>
          <a:p>
            <a:pPr marL="355600" lvl="0" indent="-342900" fontAlgn="base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pc="-35" dirty="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CAE7867-9555-4EE6-8D12-6B3504135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833"/>
            <a:ext cx="65" cy="363534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38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A326BB-9227-480A-BB34-377D5EE5A23B}"/>
              </a:ext>
            </a:extLst>
          </p:cNvPr>
          <p:cNvSpPr/>
          <p:nvPr/>
        </p:nvSpPr>
        <p:spPr>
          <a:xfrm>
            <a:off x="0" y="209951"/>
            <a:ext cx="12192000" cy="1052329"/>
          </a:xfrm>
          <a:prstGeom prst="rect">
            <a:avLst/>
          </a:prstGeom>
          <a:solidFill>
            <a:srgbClr val="FDBA2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E77A95-E095-4412-95AF-26EB893F33A6}"/>
              </a:ext>
            </a:extLst>
          </p:cNvPr>
          <p:cNvSpPr/>
          <p:nvPr/>
        </p:nvSpPr>
        <p:spPr>
          <a:xfrm flipV="1">
            <a:off x="0" y="0"/>
            <a:ext cx="87984" cy="6858000"/>
          </a:xfrm>
          <a:prstGeom prst="rect">
            <a:avLst/>
          </a:prstGeom>
          <a:solidFill>
            <a:srgbClr val="FDBA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044B53-EA0D-4F74-A463-8B2DCE00A002}"/>
              </a:ext>
            </a:extLst>
          </p:cNvPr>
          <p:cNvSpPr/>
          <p:nvPr/>
        </p:nvSpPr>
        <p:spPr>
          <a:xfrm>
            <a:off x="698813" y="442185"/>
            <a:ext cx="1102538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dirty="0">
                <a:ln w="0"/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</a:rPr>
              <a:t>Action Handlers </a:t>
            </a:r>
            <a:endParaRPr lang="en-US" sz="3600" b="1" cap="none" spc="0" dirty="0">
              <a:ln w="0"/>
              <a:latin typeface="Cambria" panose="02040503050406030204" pitchFamily="18" charset="0"/>
              <a:ea typeface="Cambria" panose="02040503050406030204" pitchFamily="18" charset="0"/>
              <a:cs typeface="Segoe UI" panose="020B0502040204020203" pitchFamily="34" charset="0"/>
            </a:endParaRP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71CD3DB9-511A-42D6-B5EF-59F6F7B29122}"/>
              </a:ext>
            </a:extLst>
          </p:cNvPr>
          <p:cNvSpPr txBox="1">
            <a:spLocks/>
          </p:cNvSpPr>
          <p:nvPr/>
        </p:nvSpPr>
        <p:spPr>
          <a:xfrm>
            <a:off x="598529" y="6474366"/>
            <a:ext cx="720000" cy="12311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000" b="1">
                <a:solidFill>
                  <a:srgbClr val="FDBA2F"/>
                </a:solidFill>
              </a:rPr>
              <a:t>Page </a:t>
            </a:r>
            <a:fld id="{C0069AEE-D70F-4F66-B615-13FB9818742B}" type="slidenum">
              <a:rPr lang="en-US" sz="1000" b="1" smtClean="0">
                <a:solidFill>
                  <a:srgbClr val="FDBA2F"/>
                </a:solidFill>
              </a:rPr>
              <a:pPr>
                <a:spcAft>
                  <a:spcPts val="600"/>
                </a:spcAft>
              </a:pPr>
              <a:t>31</a:t>
            </a:fld>
            <a:endParaRPr lang="en-US" sz="1000" b="1">
              <a:solidFill>
                <a:srgbClr val="FDBA2F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4F916DD-E231-4381-B7EA-5D297AAF5474}"/>
              </a:ext>
            </a:extLst>
          </p:cNvPr>
          <p:cNvCxnSpPr/>
          <p:nvPr/>
        </p:nvCxnSpPr>
        <p:spPr>
          <a:xfrm>
            <a:off x="699420" y="6174557"/>
            <a:ext cx="10961535" cy="0"/>
          </a:xfrm>
          <a:prstGeom prst="line">
            <a:avLst/>
          </a:prstGeom>
          <a:ln>
            <a:solidFill>
              <a:srgbClr val="FDBA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bject 11">
            <a:extLst>
              <a:ext uri="{FF2B5EF4-FFF2-40B4-BE49-F238E27FC236}">
                <a16:creationId xmlns:a16="http://schemas.microsoft.com/office/drawing/2014/main" id="{4A45D447-BBEF-43A1-A660-429AD9E6E77D}"/>
              </a:ext>
            </a:extLst>
          </p:cNvPr>
          <p:cNvSpPr txBox="1"/>
          <p:nvPr/>
        </p:nvSpPr>
        <p:spPr>
          <a:xfrm>
            <a:off x="841837" y="1494514"/>
            <a:ext cx="10961535" cy="37907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lvl="0" fontAlgn="base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altLang="en-US" b="1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Since it's an Observable, we can use the following pipes:</a:t>
            </a:r>
          </a:p>
          <a:p>
            <a:pPr marL="355600" lvl="0" indent="-342900" fontAlgn="base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en-US" b="1" spc="-3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ofAction</a:t>
            </a:r>
            <a:r>
              <a:rPr lang="en-US" altLang="en-US" b="1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: </a:t>
            </a:r>
            <a:r>
              <a:rPr lang="en-US" alt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triggers when any of the below lifecycle events happen</a:t>
            </a:r>
          </a:p>
          <a:p>
            <a:pPr marL="355600" lvl="0" indent="-342900" fontAlgn="base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en-US" b="1" spc="-3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ofActionDispatched</a:t>
            </a:r>
            <a:r>
              <a:rPr lang="en-US" altLang="en-US" b="1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: </a:t>
            </a:r>
            <a:r>
              <a:rPr lang="en-US" alt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triggers when an action has been dispatched</a:t>
            </a:r>
          </a:p>
          <a:p>
            <a:pPr marL="355600" lvl="0" indent="-342900" fontAlgn="base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en-US" b="1" spc="-3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ofActionSuccessful</a:t>
            </a:r>
            <a:r>
              <a:rPr lang="en-US" altLang="en-US" b="1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: </a:t>
            </a:r>
            <a:r>
              <a:rPr lang="en-US" alt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triggers when an action has been completed successfully</a:t>
            </a:r>
          </a:p>
          <a:p>
            <a:pPr marL="355600" lvl="0" indent="-342900" fontAlgn="base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en-US" b="1" spc="-3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ofActionCanceled</a:t>
            </a:r>
            <a:r>
              <a:rPr lang="en-US" altLang="en-US" b="1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: </a:t>
            </a:r>
            <a:r>
              <a:rPr lang="en-US" alt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triggers when an action has been canceled</a:t>
            </a:r>
          </a:p>
          <a:p>
            <a:pPr marL="355600" lvl="0" indent="-342900" fontAlgn="base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en-US" b="1" spc="-3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ofActionErrored</a:t>
            </a:r>
            <a:r>
              <a:rPr lang="en-US" altLang="en-US" b="1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: </a:t>
            </a:r>
            <a:r>
              <a:rPr lang="en-US" alt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triggers when an action has caused an error to be thrown</a:t>
            </a:r>
          </a:p>
          <a:p>
            <a:pPr marL="355600" lvl="0" indent="-342900" fontAlgn="base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en-US" b="1" spc="-3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ofActionCompleted</a:t>
            </a:r>
            <a:r>
              <a:rPr lang="en-US" altLang="en-US" b="1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: </a:t>
            </a:r>
            <a:r>
              <a:rPr lang="en-US" alt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triggers when an action has been completed whether it was successful or not (returns completion summary)</a:t>
            </a:r>
          </a:p>
          <a:p>
            <a:pPr marL="355600" lvl="0" indent="-342900" fontAlgn="base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pc="-35" dirty="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CAE7867-9555-4EE6-8D12-6B3504135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833"/>
            <a:ext cx="65" cy="363534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2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A326BB-9227-480A-BB34-377D5EE5A23B}"/>
              </a:ext>
            </a:extLst>
          </p:cNvPr>
          <p:cNvSpPr/>
          <p:nvPr/>
        </p:nvSpPr>
        <p:spPr>
          <a:xfrm>
            <a:off x="0" y="209951"/>
            <a:ext cx="12192000" cy="1052329"/>
          </a:xfrm>
          <a:prstGeom prst="rect">
            <a:avLst/>
          </a:prstGeom>
          <a:solidFill>
            <a:srgbClr val="FDBA2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E77A95-E095-4412-95AF-26EB893F33A6}"/>
              </a:ext>
            </a:extLst>
          </p:cNvPr>
          <p:cNvSpPr/>
          <p:nvPr/>
        </p:nvSpPr>
        <p:spPr>
          <a:xfrm flipV="1">
            <a:off x="0" y="0"/>
            <a:ext cx="87984" cy="6858000"/>
          </a:xfrm>
          <a:prstGeom prst="rect">
            <a:avLst/>
          </a:prstGeom>
          <a:solidFill>
            <a:srgbClr val="FDBA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044B53-EA0D-4F74-A463-8B2DCE00A002}"/>
              </a:ext>
            </a:extLst>
          </p:cNvPr>
          <p:cNvSpPr/>
          <p:nvPr/>
        </p:nvSpPr>
        <p:spPr>
          <a:xfrm>
            <a:off x="698813" y="442185"/>
            <a:ext cx="1102538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dirty="0">
                <a:ln w="0"/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</a:rPr>
              <a:t>Action Lifecycle </a:t>
            </a:r>
            <a:endParaRPr lang="en-US" sz="3600" b="1" cap="none" spc="0" dirty="0">
              <a:ln w="0"/>
              <a:latin typeface="Cambria" panose="02040503050406030204" pitchFamily="18" charset="0"/>
              <a:ea typeface="Cambria" panose="02040503050406030204" pitchFamily="18" charset="0"/>
              <a:cs typeface="Segoe UI" panose="020B0502040204020203" pitchFamily="34" charset="0"/>
            </a:endParaRP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71CD3DB9-511A-42D6-B5EF-59F6F7B29122}"/>
              </a:ext>
            </a:extLst>
          </p:cNvPr>
          <p:cNvSpPr txBox="1">
            <a:spLocks/>
          </p:cNvSpPr>
          <p:nvPr/>
        </p:nvSpPr>
        <p:spPr>
          <a:xfrm>
            <a:off x="598529" y="6474366"/>
            <a:ext cx="720000" cy="12311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000" b="1">
                <a:solidFill>
                  <a:srgbClr val="FDBA2F"/>
                </a:solidFill>
              </a:rPr>
              <a:t>Page </a:t>
            </a:r>
            <a:fld id="{C0069AEE-D70F-4F66-B615-13FB9818742B}" type="slidenum">
              <a:rPr lang="en-US" sz="1000" b="1" smtClean="0">
                <a:solidFill>
                  <a:srgbClr val="FDBA2F"/>
                </a:solidFill>
              </a:rPr>
              <a:pPr>
                <a:spcAft>
                  <a:spcPts val="600"/>
                </a:spcAft>
              </a:pPr>
              <a:t>32</a:t>
            </a:fld>
            <a:endParaRPr lang="en-US" sz="1000" b="1">
              <a:solidFill>
                <a:srgbClr val="FDBA2F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4F916DD-E231-4381-B7EA-5D297AAF5474}"/>
              </a:ext>
            </a:extLst>
          </p:cNvPr>
          <p:cNvCxnSpPr/>
          <p:nvPr/>
        </p:nvCxnSpPr>
        <p:spPr>
          <a:xfrm>
            <a:off x="699420" y="6174557"/>
            <a:ext cx="10961535" cy="0"/>
          </a:xfrm>
          <a:prstGeom prst="line">
            <a:avLst/>
          </a:prstGeom>
          <a:ln>
            <a:solidFill>
              <a:srgbClr val="FDBA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bject 11">
            <a:extLst>
              <a:ext uri="{FF2B5EF4-FFF2-40B4-BE49-F238E27FC236}">
                <a16:creationId xmlns:a16="http://schemas.microsoft.com/office/drawing/2014/main" id="{4A45D447-BBEF-43A1-A660-429AD9E6E77D}"/>
              </a:ext>
            </a:extLst>
          </p:cNvPr>
          <p:cNvSpPr txBox="1"/>
          <p:nvPr/>
        </p:nvSpPr>
        <p:spPr>
          <a:xfrm>
            <a:off x="841837" y="1494514"/>
            <a:ext cx="10961535" cy="16491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 fontAlgn="base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Actions in NGXS also have a lifecycle. </a:t>
            </a:r>
          </a:p>
          <a:p>
            <a:pPr marL="355600" indent="-342900" fontAlgn="base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Since any potential action can be async we tag actions showing when they are "</a:t>
            </a:r>
            <a:r>
              <a:rPr lang="en-US" b="1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DISPATCHED</a:t>
            </a:r>
            <a:r>
              <a:rPr 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", "</a:t>
            </a:r>
            <a:r>
              <a:rPr lang="en-US" b="1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SUCCESSFUL</a:t>
            </a:r>
            <a:r>
              <a:rPr 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", "</a:t>
            </a:r>
            <a:r>
              <a:rPr lang="en-US" b="1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CANCELED</a:t>
            </a:r>
            <a:r>
              <a:rPr 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" or "</a:t>
            </a:r>
            <a:r>
              <a:rPr lang="en-US" b="1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ERRORED</a:t>
            </a:r>
            <a:r>
              <a:rPr 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". </a:t>
            </a:r>
          </a:p>
          <a:p>
            <a:pPr marL="355600" indent="-342900" fontAlgn="base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This gives you the ability to react to actions at different points in their existence.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CAE7867-9555-4EE6-8D12-6B3504135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833"/>
            <a:ext cx="65" cy="363534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13C3154-03A0-E462-9DDF-F9754ABC81D5}"/>
              </a:ext>
            </a:extLst>
          </p:cNvPr>
          <p:cNvGrpSpPr/>
          <p:nvPr/>
        </p:nvGrpSpPr>
        <p:grpSpPr>
          <a:xfrm>
            <a:off x="2163732" y="3670335"/>
            <a:ext cx="8095541" cy="1942212"/>
            <a:chOff x="1917405" y="3785191"/>
            <a:chExt cx="7882267" cy="185474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9BF920-C158-09CC-B8BA-BAD35218C1CC}"/>
                </a:ext>
              </a:extLst>
            </p:cNvPr>
            <p:cNvSpPr/>
            <p:nvPr/>
          </p:nvSpPr>
          <p:spPr>
            <a:xfrm>
              <a:off x="4667693" y="3785191"/>
              <a:ext cx="2381693" cy="55289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pc="-35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 panose="020F0502020204030204" pitchFamily="34" charset="0"/>
                </a:rPr>
                <a:t>Dispatched</a:t>
              </a:r>
              <a:endParaRPr lang="en-IN" b="1" spc="-3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0ADE4F9-6B53-D7FF-A7C0-3E62DA38EA53}"/>
                </a:ext>
              </a:extLst>
            </p:cNvPr>
            <p:cNvSpPr/>
            <p:nvPr/>
          </p:nvSpPr>
          <p:spPr>
            <a:xfrm>
              <a:off x="1917405" y="5087040"/>
              <a:ext cx="2381693" cy="552892"/>
            </a:xfrm>
            <a:prstGeom prst="rect">
              <a:avLst/>
            </a:prstGeom>
            <a:solidFill>
              <a:srgbClr val="FF818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pc="-35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 panose="020F0502020204030204" pitchFamily="34" charset="0"/>
                </a:rPr>
                <a:t>ERRORED</a:t>
              </a:r>
              <a:endParaRPr lang="en-IN" b="1" spc="-3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3C69D7F-D4C4-D162-BC5D-52492B60111F}"/>
                </a:ext>
              </a:extLst>
            </p:cNvPr>
            <p:cNvSpPr/>
            <p:nvPr/>
          </p:nvSpPr>
          <p:spPr>
            <a:xfrm>
              <a:off x="4667692" y="5087040"/>
              <a:ext cx="2381693" cy="552892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pc="-35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 panose="020F0502020204030204" pitchFamily="34" charset="0"/>
                </a:rPr>
                <a:t>CANCELED </a:t>
              </a:r>
              <a:endParaRPr lang="en-IN" b="1" spc="-3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BD1083C-3CDF-B0F3-D82D-F1CA660284D3}"/>
                </a:ext>
              </a:extLst>
            </p:cNvPr>
            <p:cNvSpPr/>
            <p:nvPr/>
          </p:nvSpPr>
          <p:spPr>
            <a:xfrm>
              <a:off x="7417979" y="5077907"/>
              <a:ext cx="2381693" cy="5528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pc="-35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libri" panose="020F0502020204030204" pitchFamily="34" charset="0"/>
                </a:rPr>
                <a:t>SUCCESSFUL </a:t>
              </a:r>
              <a:endParaRPr lang="en-IN" b="1" spc="-3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CB571A2-8A0A-0BF7-5FD7-FEAFF5201AA8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7049386" y="4061637"/>
              <a:ext cx="152754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C41DC8D-AC1C-79ED-AF26-84544178D8AA}"/>
                </a:ext>
              </a:extLst>
            </p:cNvPr>
            <p:cNvCxnSpPr>
              <a:cxnSpLocks/>
            </p:cNvCxnSpPr>
            <p:nvPr/>
          </p:nvCxnSpPr>
          <p:spPr>
            <a:xfrm>
              <a:off x="3108251" y="4065181"/>
              <a:ext cx="1559441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66245FF-2B45-C85A-4B6D-6F689C02EABB}"/>
                </a:ext>
              </a:extLst>
            </p:cNvPr>
            <p:cNvCxnSpPr/>
            <p:nvPr/>
          </p:nvCxnSpPr>
          <p:spPr>
            <a:xfrm>
              <a:off x="8576926" y="4061637"/>
              <a:ext cx="0" cy="101627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CB9E1E6-5F24-4DD9-7F99-5B599330F3CE}"/>
                </a:ext>
              </a:extLst>
            </p:cNvPr>
            <p:cNvCxnSpPr/>
            <p:nvPr/>
          </p:nvCxnSpPr>
          <p:spPr>
            <a:xfrm>
              <a:off x="3111795" y="4061637"/>
              <a:ext cx="0" cy="101627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B4D1C07-A6DF-5AF5-A9FD-BE46C2C87C4F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>
              <a:off x="5858538" y="4338083"/>
              <a:ext cx="2" cy="748957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2697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CC1F061A-0F17-4A14-9C43-384F0B0A2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538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E1B0E7F-EE61-4F81-8137-7C0A8C3A0999}"/>
              </a:ext>
            </a:extLst>
          </p:cNvPr>
          <p:cNvSpPr/>
          <p:nvPr/>
        </p:nvSpPr>
        <p:spPr>
          <a:xfrm>
            <a:off x="0" y="5386240"/>
            <a:ext cx="12192000" cy="1471760"/>
          </a:xfrm>
          <a:prstGeom prst="rect">
            <a:avLst/>
          </a:prstGeom>
          <a:solidFill>
            <a:srgbClr val="FDBA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7976B5-05AA-457D-BA8E-F97394D0C9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F1CAFA-884B-48A5-9ECD-29543C5761A8}"/>
              </a:ext>
            </a:extLst>
          </p:cNvPr>
          <p:cNvSpPr/>
          <p:nvPr/>
        </p:nvSpPr>
        <p:spPr>
          <a:xfrm flipV="1">
            <a:off x="0" y="4048033"/>
            <a:ext cx="12192000" cy="2379785"/>
          </a:xfrm>
          <a:prstGeom prst="rect">
            <a:avLst/>
          </a:prstGeom>
          <a:solidFill>
            <a:srgbClr val="FDBA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353E27-FCD6-42CF-BFF8-AFA65BBB4AE2}"/>
              </a:ext>
            </a:extLst>
          </p:cNvPr>
          <p:cNvSpPr/>
          <p:nvPr/>
        </p:nvSpPr>
        <p:spPr>
          <a:xfrm>
            <a:off x="456709" y="4619459"/>
            <a:ext cx="11129726" cy="10627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Cancellation and Composition</a:t>
            </a:r>
          </a:p>
        </p:txBody>
      </p:sp>
    </p:spTree>
    <p:extLst>
      <p:ext uri="{BB962C8B-B14F-4D97-AF65-F5344CB8AC3E}">
        <p14:creationId xmlns:p14="http://schemas.microsoft.com/office/powerpoint/2010/main" val="36633560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A326BB-9227-480A-BB34-377D5EE5A23B}"/>
              </a:ext>
            </a:extLst>
          </p:cNvPr>
          <p:cNvSpPr/>
          <p:nvPr/>
        </p:nvSpPr>
        <p:spPr>
          <a:xfrm>
            <a:off x="0" y="209951"/>
            <a:ext cx="12192000" cy="1052329"/>
          </a:xfrm>
          <a:prstGeom prst="rect">
            <a:avLst/>
          </a:prstGeom>
          <a:solidFill>
            <a:srgbClr val="FDBA2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E77A95-E095-4412-95AF-26EB893F33A6}"/>
              </a:ext>
            </a:extLst>
          </p:cNvPr>
          <p:cNvSpPr/>
          <p:nvPr/>
        </p:nvSpPr>
        <p:spPr>
          <a:xfrm flipV="1">
            <a:off x="0" y="0"/>
            <a:ext cx="87984" cy="6858000"/>
          </a:xfrm>
          <a:prstGeom prst="rect">
            <a:avLst/>
          </a:prstGeom>
          <a:solidFill>
            <a:srgbClr val="FDBA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044B53-EA0D-4F74-A463-8B2DCE00A002}"/>
              </a:ext>
            </a:extLst>
          </p:cNvPr>
          <p:cNvSpPr/>
          <p:nvPr/>
        </p:nvSpPr>
        <p:spPr>
          <a:xfrm>
            <a:off x="698813" y="442185"/>
            <a:ext cx="1102538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dirty="0">
                <a:ln w="0"/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</a:rPr>
              <a:t>Cancellation and Composition</a:t>
            </a:r>
            <a:endParaRPr lang="en-US" sz="3600" b="1" cap="none" spc="0" dirty="0">
              <a:ln w="0"/>
              <a:latin typeface="Cambria" panose="02040503050406030204" pitchFamily="18" charset="0"/>
              <a:ea typeface="Cambria" panose="02040503050406030204" pitchFamily="18" charset="0"/>
              <a:cs typeface="Segoe UI" panose="020B0502040204020203" pitchFamily="34" charset="0"/>
            </a:endParaRP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71CD3DB9-511A-42D6-B5EF-59F6F7B29122}"/>
              </a:ext>
            </a:extLst>
          </p:cNvPr>
          <p:cNvSpPr txBox="1">
            <a:spLocks/>
          </p:cNvSpPr>
          <p:nvPr/>
        </p:nvSpPr>
        <p:spPr>
          <a:xfrm>
            <a:off x="598529" y="6474366"/>
            <a:ext cx="720000" cy="12311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000" b="1">
                <a:solidFill>
                  <a:srgbClr val="FDBA2F"/>
                </a:solidFill>
              </a:rPr>
              <a:t>Page </a:t>
            </a:r>
            <a:fld id="{C0069AEE-D70F-4F66-B615-13FB9818742B}" type="slidenum">
              <a:rPr lang="en-US" sz="1000" b="1" smtClean="0">
                <a:solidFill>
                  <a:srgbClr val="FDBA2F"/>
                </a:solidFill>
              </a:rPr>
              <a:pPr>
                <a:spcAft>
                  <a:spcPts val="600"/>
                </a:spcAft>
              </a:pPr>
              <a:t>34</a:t>
            </a:fld>
            <a:endParaRPr lang="en-US" sz="1000" b="1">
              <a:solidFill>
                <a:srgbClr val="FDBA2F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4F916DD-E231-4381-B7EA-5D297AAF5474}"/>
              </a:ext>
            </a:extLst>
          </p:cNvPr>
          <p:cNvCxnSpPr/>
          <p:nvPr/>
        </p:nvCxnSpPr>
        <p:spPr>
          <a:xfrm>
            <a:off x="699420" y="6174557"/>
            <a:ext cx="10961535" cy="0"/>
          </a:xfrm>
          <a:prstGeom prst="line">
            <a:avLst/>
          </a:prstGeom>
          <a:ln>
            <a:solidFill>
              <a:srgbClr val="FDBA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bject 11">
            <a:extLst>
              <a:ext uri="{FF2B5EF4-FFF2-40B4-BE49-F238E27FC236}">
                <a16:creationId xmlns:a16="http://schemas.microsoft.com/office/drawing/2014/main" id="{4A45D447-BBEF-43A1-A660-429AD9E6E77D}"/>
              </a:ext>
            </a:extLst>
          </p:cNvPr>
          <p:cNvSpPr txBox="1"/>
          <p:nvPr/>
        </p:nvSpPr>
        <p:spPr>
          <a:xfrm>
            <a:off x="841837" y="1494514"/>
            <a:ext cx="10961535" cy="16491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lvl="0" indent="-342900" fontAlgn="base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In NGXS, These are the techniques used to manage side effects, particularly in scenarios involving asynchronous operations triggered by dispatched actions. </a:t>
            </a:r>
          </a:p>
          <a:p>
            <a:pPr marL="355600" lvl="0" indent="-342900" fontAlgn="base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While NGXS itself doesn't provide built-in support for cancellation or composition.</a:t>
            </a:r>
          </a:p>
          <a:p>
            <a:pPr marL="355600" lvl="0" indent="-342900" fontAlgn="base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Developers can implement these patterns using middleware and effects. 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CAE7867-9555-4EE6-8D12-6B3504135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833"/>
            <a:ext cx="65" cy="363534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1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A326BB-9227-480A-BB34-377D5EE5A23B}"/>
              </a:ext>
            </a:extLst>
          </p:cNvPr>
          <p:cNvSpPr/>
          <p:nvPr/>
        </p:nvSpPr>
        <p:spPr>
          <a:xfrm>
            <a:off x="0" y="209951"/>
            <a:ext cx="12192000" cy="1052329"/>
          </a:xfrm>
          <a:prstGeom prst="rect">
            <a:avLst/>
          </a:prstGeom>
          <a:solidFill>
            <a:srgbClr val="FDBA2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E77A95-E095-4412-95AF-26EB893F33A6}"/>
              </a:ext>
            </a:extLst>
          </p:cNvPr>
          <p:cNvSpPr/>
          <p:nvPr/>
        </p:nvSpPr>
        <p:spPr>
          <a:xfrm flipV="1">
            <a:off x="0" y="0"/>
            <a:ext cx="87984" cy="6858000"/>
          </a:xfrm>
          <a:prstGeom prst="rect">
            <a:avLst/>
          </a:prstGeom>
          <a:solidFill>
            <a:srgbClr val="FDBA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044B53-EA0D-4F74-A463-8B2DCE00A002}"/>
              </a:ext>
            </a:extLst>
          </p:cNvPr>
          <p:cNvSpPr/>
          <p:nvPr/>
        </p:nvSpPr>
        <p:spPr>
          <a:xfrm>
            <a:off x="698813" y="442185"/>
            <a:ext cx="1102538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dirty="0">
                <a:ln w="0"/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</a:rPr>
              <a:t>Cancellation</a:t>
            </a:r>
            <a:endParaRPr lang="en-US" sz="3600" b="1" cap="none" spc="0" dirty="0">
              <a:ln w="0"/>
              <a:latin typeface="Cambria" panose="02040503050406030204" pitchFamily="18" charset="0"/>
              <a:ea typeface="Cambria" panose="02040503050406030204" pitchFamily="18" charset="0"/>
              <a:cs typeface="Segoe UI" panose="020B0502040204020203" pitchFamily="34" charset="0"/>
            </a:endParaRP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71CD3DB9-511A-42D6-B5EF-59F6F7B29122}"/>
              </a:ext>
            </a:extLst>
          </p:cNvPr>
          <p:cNvSpPr txBox="1">
            <a:spLocks/>
          </p:cNvSpPr>
          <p:nvPr/>
        </p:nvSpPr>
        <p:spPr>
          <a:xfrm>
            <a:off x="598529" y="6474366"/>
            <a:ext cx="720000" cy="12311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000" b="1">
                <a:solidFill>
                  <a:srgbClr val="FDBA2F"/>
                </a:solidFill>
              </a:rPr>
              <a:t>Page </a:t>
            </a:r>
            <a:fld id="{C0069AEE-D70F-4F66-B615-13FB9818742B}" type="slidenum">
              <a:rPr lang="en-US" sz="1000" b="1" smtClean="0">
                <a:solidFill>
                  <a:srgbClr val="FDBA2F"/>
                </a:solidFill>
              </a:rPr>
              <a:pPr>
                <a:spcAft>
                  <a:spcPts val="600"/>
                </a:spcAft>
              </a:pPr>
              <a:t>35</a:t>
            </a:fld>
            <a:endParaRPr lang="en-US" sz="1000" b="1">
              <a:solidFill>
                <a:srgbClr val="FDBA2F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4F916DD-E231-4381-B7EA-5D297AAF5474}"/>
              </a:ext>
            </a:extLst>
          </p:cNvPr>
          <p:cNvCxnSpPr/>
          <p:nvPr/>
        </p:nvCxnSpPr>
        <p:spPr>
          <a:xfrm>
            <a:off x="699420" y="6174557"/>
            <a:ext cx="10961535" cy="0"/>
          </a:xfrm>
          <a:prstGeom prst="line">
            <a:avLst/>
          </a:prstGeom>
          <a:ln>
            <a:solidFill>
              <a:srgbClr val="FDBA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bject 11">
            <a:extLst>
              <a:ext uri="{FF2B5EF4-FFF2-40B4-BE49-F238E27FC236}">
                <a16:creationId xmlns:a16="http://schemas.microsoft.com/office/drawing/2014/main" id="{4A45D447-BBEF-43A1-A660-429AD9E6E77D}"/>
              </a:ext>
            </a:extLst>
          </p:cNvPr>
          <p:cNvSpPr txBox="1"/>
          <p:nvPr/>
        </p:nvSpPr>
        <p:spPr>
          <a:xfrm>
            <a:off x="841837" y="1494514"/>
            <a:ext cx="10961535" cy="2908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 fontAlgn="base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To implement cancellation, developers can leverage middleware to intercept actions before they reach reducers. </a:t>
            </a:r>
          </a:p>
          <a:p>
            <a:pPr marL="355600" indent="-342900" fontAlgn="base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Middleware functions can check for certain conditions or criteria and decide whether to allow the action to proceed or cancel it.</a:t>
            </a:r>
          </a:p>
          <a:p>
            <a:pPr marL="355600" indent="-342900" fontAlgn="base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b="1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Example: </a:t>
            </a:r>
            <a:r>
              <a:rPr 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Suppose you have an action that triggers an asynchronous operation, such as fetching data from an API.</a:t>
            </a:r>
          </a:p>
          <a:p>
            <a:pPr marL="355600" indent="-342900" fontAlgn="base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Before dispatching the action, you can intercept it with middleware and check if there's already a similar pending request. If there is, you can cancel the new action or queue it for later processing.</a:t>
            </a:r>
          </a:p>
          <a:p>
            <a:pPr marL="355600" indent="-342900" fontAlgn="base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pc="-35" dirty="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CAE7867-9555-4EE6-8D12-6B3504135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833"/>
            <a:ext cx="65" cy="363534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60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A326BB-9227-480A-BB34-377D5EE5A23B}"/>
              </a:ext>
            </a:extLst>
          </p:cNvPr>
          <p:cNvSpPr/>
          <p:nvPr/>
        </p:nvSpPr>
        <p:spPr>
          <a:xfrm>
            <a:off x="0" y="209951"/>
            <a:ext cx="12192000" cy="1052329"/>
          </a:xfrm>
          <a:prstGeom prst="rect">
            <a:avLst/>
          </a:prstGeom>
          <a:solidFill>
            <a:srgbClr val="FDBA2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E77A95-E095-4412-95AF-26EB893F33A6}"/>
              </a:ext>
            </a:extLst>
          </p:cNvPr>
          <p:cNvSpPr/>
          <p:nvPr/>
        </p:nvSpPr>
        <p:spPr>
          <a:xfrm flipV="1">
            <a:off x="0" y="0"/>
            <a:ext cx="87984" cy="6858000"/>
          </a:xfrm>
          <a:prstGeom prst="rect">
            <a:avLst/>
          </a:prstGeom>
          <a:solidFill>
            <a:srgbClr val="FDBA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044B53-EA0D-4F74-A463-8B2DCE00A002}"/>
              </a:ext>
            </a:extLst>
          </p:cNvPr>
          <p:cNvSpPr/>
          <p:nvPr/>
        </p:nvSpPr>
        <p:spPr>
          <a:xfrm>
            <a:off x="698813" y="442185"/>
            <a:ext cx="1102538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dirty="0">
                <a:ln w="0"/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</a:rPr>
              <a:t>Cancellation</a:t>
            </a:r>
            <a:endParaRPr lang="en-US" sz="3600" b="1" cap="none" spc="0" dirty="0">
              <a:ln w="0"/>
              <a:latin typeface="Cambria" panose="02040503050406030204" pitchFamily="18" charset="0"/>
              <a:ea typeface="Cambria" panose="02040503050406030204" pitchFamily="18" charset="0"/>
              <a:cs typeface="Segoe UI" panose="020B0502040204020203" pitchFamily="34" charset="0"/>
            </a:endParaRP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71CD3DB9-511A-42D6-B5EF-59F6F7B29122}"/>
              </a:ext>
            </a:extLst>
          </p:cNvPr>
          <p:cNvSpPr txBox="1">
            <a:spLocks/>
          </p:cNvSpPr>
          <p:nvPr/>
        </p:nvSpPr>
        <p:spPr>
          <a:xfrm>
            <a:off x="598529" y="6474366"/>
            <a:ext cx="720000" cy="12311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000" b="1">
                <a:solidFill>
                  <a:srgbClr val="FDBA2F"/>
                </a:solidFill>
              </a:rPr>
              <a:t>Page </a:t>
            </a:r>
            <a:fld id="{C0069AEE-D70F-4F66-B615-13FB9818742B}" type="slidenum">
              <a:rPr lang="en-US" sz="1000" b="1" smtClean="0">
                <a:solidFill>
                  <a:srgbClr val="FDBA2F"/>
                </a:solidFill>
              </a:rPr>
              <a:pPr>
                <a:spcAft>
                  <a:spcPts val="600"/>
                </a:spcAft>
              </a:pPr>
              <a:t>36</a:t>
            </a:fld>
            <a:endParaRPr lang="en-US" sz="1000" b="1">
              <a:solidFill>
                <a:srgbClr val="FDBA2F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4F916DD-E231-4381-B7EA-5D297AAF5474}"/>
              </a:ext>
            </a:extLst>
          </p:cNvPr>
          <p:cNvCxnSpPr/>
          <p:nvPr/>
        </p:nvCxnSpPr>
        <p:spPr>
          <a:xfrm>
            <a:off x="699420" y="6174557"/>
            <a:ext cx="10961535" cy="0"/>
          </a:xfrm>
          <a:prstGeom prst="line">
            <a:avLst/>
          </a:prstGeom>
          <a:ln>
            <a:solidFill>
              <a:srgbClr val="FDBA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">
            <a:extLst>
              <a:ext uri="{FF2B5EF4-FFF2-40B4-BE49-F238E27FC236}">
                <a16:creationId xmlns:a16="http://schemas.microsoft.com/office/drawing/2014/main" id="{2CAE7867-9555-4EE6-8D12-6B3504135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833"/>
            <a:ext cx="65" cy="363534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C845F1-3D52-B3FA-E881-508AD2FACCD2}"/>
              </a:ext>
            </a:extLst>
          </p:cNvPr>
          <p:cNvSpPr txBox="1"/>
          <p:nvPr/>
        </p:nvSpPr>
        <p:spPr>
          <a:xfrm>
            <a:off x="819329" y="1676913"/>
            <a:ext cx="9982107" cy="2501519"/>
          </a:xfrm>
          <a:prstGeom prst="rect">
            <a:avLst/>
          </a:prstGeom>
          <a:solidFill>
            <a:srgbClr val="1F1F1F"/>
          </a:solidFill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en-US" sz="1600" b="0" dirty="0">
                <a:solidFill>
                  <a:srgbClr val="57A64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// Sample middleware for cancellation</a:t>
            </a:r>
            <a:endParaRPr lang="en-US" sz="16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r>
              <a:rPr lang="en-US" sz="1600" b="0" dirty="0">
                <a:solidFill>
                  <a:srgbClr val="D8A0D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export</a:t>
            </a:r>
            <a:r>
              <a:rPr lang="en-US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cancelDuplicateRequestsMiddleware</a:t>
            </a:r>
            <a:r>
              <a:rPr lang="en-US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A9A9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ctx</a:t>
            </a:r>
            <a:r>
              <a:rPr lang="en-US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StateContext</a:t>
            </a:r>
            <a:r>
              <a:rPr lang="en-US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any</a:t>
            </a:r>
            <a:r>
              <a:rPr lang="en-US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&gt;,</a:t>
            </a:r>
            <a:r>
              <a:rPr lang="en-US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A9A9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action</a:t>
            </a:r>
            <a:r>
              <a:rPr lang="en-US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any</a:t>
            </a:r>
            <a:r>
              <a:rPr lang="en-US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A9A9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next</a:t>
            </a:r>
            <a:r>
              <a:rPr lang="en-US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any</a:t>
            </a:r>
            <a:r>
              <a:rPr lang="en-US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sz="16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r>
              <a:rPr lang="en-US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isDuplicateRequest</a:t>
            </a:r>
            <a:r>
              <a:rPr lang="en-US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7A64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/* Check if there's already a similar pending request */</a:t>
            </a:r>
            <a:r>
              <a:rPr lang="en-US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r>
              <a:rPr lang="en-US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D8A0D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isDuplicateRequest</a:t>
            </a:r>
            <a:r>
              <a:rPr lang="en-US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sz="16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r>
              <a:rPr lang="en-US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</a:t>
            </a:r>
            <a:r>
              <a:rPr lang="en-US" sz="1600" b="0" dirty="0">
                <a:solidFill>
                  <a:srgbClr val="57A64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// Cancel the action</a:t>
            </a:r>
            <a:endParaRPr lang="en-US" sz="16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r>
              <a:rPr lang="en-US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</a:t>
            </a:r>
            <a:r>
              <a:rPr lang="en-US" sz="1600" b="0" dirty="0">
                <a:solidFill>
                  <a:srgbClr val="D8A0D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EMPTY</a:t>
            </a:r>
            <a:r>
              <a:rPr lang="en-US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DADAD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r>
              <a:rPr lang="en-US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D8A0D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next</a:t>
            </a:r>
            <a:r>
              <a:rPr lang="en-US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A9A9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ctx</a:t>
            </a:r>
            <a:r>
              <a:rPr lang="en-US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A9A9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action</a:t>
            </a:r>
            <a:r>
              <a:rPr lang="en-US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r>
              <a:rPr lang="en-US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sp>
        <p:nvSpPr>
          <p:cNvPr id="2" name="object 11">
            <a:extLst>
              <a:ext uri="{FF2B5EF4-FFF2-40B4-BE49-F238E27FC236}">
                <a16:creationId xmlns:a16="http://schemas.microsoft.com/office/drawing/2014/main" id="{D565A879-8713-012C-CD7C-32359D9D7CD1}"/>
              </a:ext>
            </a:extLst>
          </p:cNvPr>
          <p:cNvSpPr txBox="1"/>
          <p:nvPr/>
        </p:nvSpPr>
        <p:spPr>
          <a:xfrm>
            <a:off x="762659" y="4315465"/>
            <a:ext cx="10961535" cy="16491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fontAlgn="base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</a:pPr>
            <a:r>
              <a:rPr lang="en-US" b="1" spc="-35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Applying Middleware: </a:t>
            </a:r>
          </a:p>
          <a:p>
            <a:pPr marL="355600" indent="-342900" fontAlgn="base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Middleware functions can be applied globally to intercept all dispatched actions or selectively to actions.</a:t>
            </a:r>
          </a:p>
          <a:p>
            <a:pPr marL="355600" indent="-342900" fontAlgn="base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By applying cancellation middleware, developers can prevent unnecessary or duplicate side effects triggered by actions.</a:t>
            </a:r>
          </a:p>
        </p:txBody>
      </p:sp>
    </p:spTree>
    <p:extLst>
      <p:ext uri="{BB962C8B-B14F-4D97-AF65-F5344CB8AC3E}">
        <p14:creationId xmlns:p14="http://schemas.microsoft.com/office/powerpoint/2010/main" val="202935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A326BB-9227-480A-BB34-377D5EE5A23B}"/>
              </a:ext>
            </a:extLst>
          </p:cNvPr>
          <p:cNvSpPr/>
          <p:nvPr/>
        </p:nvSpPr>
        <p:spPr>
          <a:xfrm>
            <a:off x="0" y="209951"/>
            <a:ext cx="12192000" cy="1052329"/>
          </a:xfrm>
          <a:prstGeom prst="rect">
            <a:avLst/>
          </a:prstGeom>
          <a:solidFill>
            <a:srgbClr val="FDBA2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E77A95-E095-4412-95AF-26EB893F33A6}"/>
              </a:ext>
            </a:extLst>
          </p:cNvPr>
          <p:cNvSpPr/>
          <p:nvPr/>
        </p:nvSpPr>
        <p:spPr>
          <a:xfrm flipV="1">
            <a:off x="0" y="0"/>
            <a:ext cx="87984" cy="6858000"/>
          </a:xfrm>
          <a:prstGeom prst="rect">
            <a:avLst/>
          </a:prstGeom>
          <a:solidFill>
            <a:srgbClr val="FDBA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044B53-EA0D-4F74-A463-8B2DCE00A002}"/>
              </a:ext>
            </a:extLst>
          </p:cNvPr>
          <p:cNvSpPr/>
          <p:nvPr/>
        </p:nvSpPr>
        <p:spPr>
          <a:xfrm>
            <a:off x="698813" y="442185"/>
            <a:ext cx="1102538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dirty="0">
                <a:ln w="0"/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</a:rPr>
              <a:t>Composition</a:t>
            </a:r>
            <a:endParaRPr lang="en-US" sz="3600" b="1" cap="none" spc="0" dirty="0">
              <a:ln w="0"/>
              <a:latin typeface="Cambria" panose="02040503050406030204" pitchFamily="18" charset="0"/>
              <a:ea typeface="Cambria" panose="02040503050406030204" pitchFamily="18" charset="0"/>
              <a:cs typeface="Segoe UI" panose="020B0502040204020203" pitchFamily="34" charset="0"/>
            </a:endParaRP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71CD3DB9-511A-42D6-B5EF-59F6F7B29122}"/>
              </a:ext>
            </a:extLst>
          </p:cNvPr>
          <p:cNvSpPr txBox="1">
            <a:spLocks/>
          </p:cNvSpPr>
          <p:nvPr/>
        </p:nvSpPr>
        <p:spPr>
          <a:xfrm>
            <a:off x="598529" y="6474366"/>
            <a:ext cx="720000" cy="12311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000" b="1">
                <a:solidFill>
                  <a:srgbClr val="FDBA2F"/>
                </a:solidFill>
              </a:rPr>
              <a:t>Page </a:t>
            </a:r>
            <a:fld id="{C0069AEE-D70F-4F66-B615-13FB9818742B}" type="slidenum">
              <a:rPr lang="en-US" sz="1000" b="1" smtClean="0">
                <a:solidFill>
                  <a:srgbClr val="FDBA2F"/>
                </a:solidFill>
              </a:rPr>
              <a:pPr>
                <a:spcAft>
                  <a:spcPts val="600"/>
                </a:spcAft>
              </a:pPr>
              <a:t>37</a:t>
            </a:fld>
            <a:endParaRPr lang="en-US" sz="1000" b="1">
              <a:solidFill>
                <a:srgbClr val="FDBA2F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4F916DD-E231-4381-B7EA-5D297AAF5474}"/>
              </a:ext>
            </a:extLst>
          </p:cNvPr>
          <p:cNvCxnSpPr/>
          <p:nvPr/>
        </p:nvCxnSpPr>
        <p:spPr>
          <a:xfrm>
            <a:off x="699420" y="6174557"/>
            <a:ext cx="10961535" cy="0"/>
          </a:xfrm>
          <a:prstGeom prst="line">
            <a:avLst/>
          </a:prstGeom>
          <a:ln>
            <a:solidFill>
              <a:srgbClr val="FDBA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bject 11">
            <a:extLst>
              <a:ext uri="{FF2B5EF4-FFF2-40B4-BE49-F238E27FC236}">
                <a16:creationId xmlns:a16="http://schemas.microsoft.com/office/drawing/2014/main" id="{4A45D447-BBEF-43A1-A660-429AD9E6E77D}"/>
              </a:ext>
            </a:extLst>
          </p:cNvPr>
          <p:cNvSpPr txBox="1"/>
          <p:nvPr/>
        </p:nvSpPr>
        <p:spPr>
          <a:xfrm>
            <a:off x="841837" y="1494514"/>
            <a:ext cx="10961535" cy="41933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 fontAlgn="base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Composition refers to combining multiple side effects into a single coherent operation. </a:t>
            </a:r>
          </a:p>
          <a:p>
            <a:pPr marL="355600" indent="-342900" fontAlgn="base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Developers can achieve this by using effects (functions that handle side effects triggered by dispatched actions).</a:t>
            </a:r>
          </a:p>
          <a:p>
            <a:pPr marL="355600" indent="-342900" fontAlgn="base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b="1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Example:</a:t>
            </a:r>
            <a:r>
              <a:rPr 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Suppose you have multiple actions that trigger different asynchronous operations, such as fetching user data, fetching product data, and updating user preferences. </a:t>
            </a:r>
          </a:p>
          <a:p>
            <a:pPr marL="355600" indent="-342900" fontAlgn="base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Instead of handling each operation separately, you can compose them into a single effect that orchestrates the sequence of operations.</a:t>
            </a:r>
          </a:p>
          <a:p>
            <a:pPr marL="12700" fontAlgn="base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</a:pPr>
            <a:r>
              <a:rPr lang="en-US" b="1" spc="-35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Applying Effects: </a:t>
            </a:r>
          </a:p>
          <a:p>
            <a:pPr marL="355600" lvl="0" indent="-342900" fontAlgn="base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Effects are applied to specific actions using the @Effect() decorator and registered with NGXS module providers. </a:t>
            </a:r>
          </a:p>
          <a:p>
            <a:pPr marL="355600" lvl="0" indent="-342900" fontAlgn="base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By composing effects, developers can encapsulate complex sequences of side effects and maintain better control over the application's behavior. 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CAE7867-9555-4EE6-8D12-6B3504135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833"/>
            <a:ext cx="65" cy="363534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26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A326BB-9227-480A-BB34-377D5EE5A23B}"/>
              </a:ext>
            </a:extLst>
          </p:cNvPr>
          <p:cNvSpPr/>
          <p:nvPr/>
        </p:nvSpPr>
        <p:spPr>
          <a:xfrm>
            <a:off x="0" y="209951"/>
            <a:ext cx="12192000" cy="1052329"/>
          </a:xfrm>
          <a:prstGeom prst="rect">
            <a:avLst/>
          </a:prstGeom>
          <a:solidFill>
            <a:srgbClr val="FDBA2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E77A95-E095-4412-95AF-26EB893F33A6}"/>
              </a:ext>
            </a:extLst>
          </p:cNvPr>
          <p:cNvSpPr/>
          <p:nvPr/>
        </p:nvSpPr>
        <p:spPr>
          <a:xfrm flipV="1">
            <a:off x="0" y="0"/>
            <a:ext cx="87984" cy="6858000"/>
          </a:xfrm>
          <a:prstGeom prst="rect">
            <a:avLst/>
          </a:prstGeom>
          <a:solidFill>
            <a:srgbClr val="FDBA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044B53-EA0D-4F74-A463-8B2DCE00A002}"/>
              </a:ext>
            </a:extLst>
          </p:cNvPr>
          <p:cNvSpPr/>
          <p:nvPr/>
        </p:nvSpPr>
        <p:spPr>
          <a:xfrm>
            <a:off x="698813" y="442185"/>
            <a:ext cx="1102538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dirty="0">
                <a:ln w="0"/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</a:rPr>
              <a:t>Composition</a:t>
            </a:r>
            <a:endParaRPr lang="en-US" sz="3600" b="1" cap="none" spc="0" dirty="0">
              <a:ln w="0"/>
              <a:latin typeface="Cambria" panose="02040503050406030204" pitchFamily="18" charset="0"/>
              <a:ea typeface="Cambria" panose="02040503050406030204" pitchFamily="18" charset="0"/>
              <a:cs typeface="Segoe UI" panose="020B0502040204020203" pitchFamily="34" charset="0"/>
            </a:endParaRP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71CD3DB9-511A-42D6-B5EF-59F6F7B29122}"/>
              </a:ext>
            </a:extLst>
          </p:cNvPr>
          <p:cNvSpPr txBox="1">
            <a:spLocks/>
          </p:cNvSpPr>
          <p:nvPr/>
        </p:nvSpPr>
        <p:spPr>
          <a:xfrm>
            <a:off x="598529" y="6474366"/>
            <a:ext cx="720000" cy="12311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000" b="1">
                <a:solidFill>
                  <a:srgbClr val="FDBA2F"/>
                </a:solidFill>
              </a:rPr>
              <a:t>Page </a:t>
            </a:r>
            <a:fld id="{C0069AEE-D70F-4F66-B615-13FB9818742B}" type="slidenum">
              <a:rPr lang="en-US" sz="1000" b="1" smtClean="0">
                <a:solidFill>
                  <a:srgbClr val="FDBA2F"/>
                </a:solidFill>
              </a:rPr>
              <a:pPr>
                <a:spcAft>
                  <a:spcPts val="600"/>
                </a:spcAft>
              </a:pPr>
              <a:t>38</a:t>
            </a:fld>
            <a:endParaRPr lang="en-US" sz="1000" b="1">
              <a:solidFill>
                <a:srgbClr val="FDBA2F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4F916DD-E231-4381-B7EA-5D297AAF5474}"/>
              </a:ext>
            </a:extLst>
          </p:cNvPr>
          <p:cNvCxnSpPr/>
          <p:nvPr/>
        </p:nvCxnSpPr>
        <p:spPr>
          <a:xfrm>
            <a:off x="699420" y="6174557"/>
            <a:ext cx="10961535" cy="0"/>
          </a:xfrm>
          <a:prstGeom prst="line">
            <a:avLst/>
          </a:prstGeom>
          <a:ln>
            <a:solidFill>
              <a:srgbClr val="FDBA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">
            <a:extLst>
              <a:ext uri="{FF2B5EF4-FFF2-40B4-BE49-F238E27FC236}">
                <a16:creationId xmlns:a16="http://schemas.microsoft.com/office/drawing/2014/main" id="{2CAE7867-9555-4EE6-8D12-6B3504135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833"/>
            <a:ext cx="65" cy="363534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02E960-17BC-7CCF-B4A5-5CABCD620DC8}"/>
              </a:ext>
            </a:extLst>
          </p:cNvPr>
          <p:cNvSpPr txBox="1"/>
          <p:nvPr/>
        </p:nvSpPr>
        <p:spPr>
          <a:xfrm>
            <a:off x="840064" y="1562088"/>
            <a:ext cx="9286137" cy="4024371"/>
          </a:xfrm>
          <a:prstGeom prst="rect">
            <a:avLst/>
          </a:prstGeom>
          <a:solidFill>
            <a:srgbClr val="1F1F1F"/>
          </a:solidFill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IN" sz="1600" b="0" dirty="0">
                <a:solidFill>
                  <a:srgbClr val="57A64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// Sample effect for composition</a:t>
            </a:r>
            <a:endParaRPr lang="en-IN" sz="16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IN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@</a:t>
            </a:r>
            <a:r>
              <a:rPr lang="en-IN" sz="1600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Injectable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2200"/>
              </a:lnSpc>
            </a:pPr>
            <a:r>
              <a:rPr lang="en-IN" sz="1600" b="0" dirty="0">
                <a:solidFill>
                  <a:srgbClr val="D8A0D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export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class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UserDataEffects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IN" sz="16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</a:t>
            </a:r>
            <a:r>
              <a:rPr lang="en-IN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constructor</a:t>
            </a:r>
            <a:r>
              <a:rPr lang="en-IN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private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9A9A9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userService</a:t>
            </a:r>
            <a:r>
              <a:rPr lang="en-IN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UserService</a:t>
            </a:r>
            <a:r>
              <a:rPr lang="en-IN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private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9A9A9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actions$</a:t>
            </a:r>
            <a:r>
              <a:rPr lang="en-IN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Actions</a:t>
            </a:r>
            <a:r>
              <a:rPr lang="en-IN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{}</a:t>
            </a:r>
          </a:p>
          <a:p>
            <a:pPr>
              <a:lnSpc>
                <a:spcPts val="2200"/>
              </a:lnSpc>
            </a:pPr>
            <a:endParaRPr lang="en-IN" sz="16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</a:t>
            </a:r>
            <a:r>
              <a:rPr lang="en-IN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@</a:t>
            </a:r>
            <a:r>
              <a:rPr lang="en-IN" sz="1600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Effect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2200"/>
              </a:lnSpc>
            </a:pP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</a:t>
            </a:r>
            <a:r>
              <a:rPr lang="en-IN" sz="1600" b="0" dirty="0" err="1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loadUserData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$</a:t>
            </a:r>
            <a:r>
              <a:rPr lang="en-IN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Observable</a:t>
            </a:r>
            <a:r>
              <a:rPr lang="en-IN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IN" sz="1600" b="0" dirty="0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any</a:t>
            </a:r>
            <a:r>
              <a:rPr lang="en-IN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this</a:t>
            </a:r>
            <a:r>
              <a:rPr lang="en-IN" sz="1600" b="0" dirty="0" err="1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actions$</a:t>
            </a:r>
            <a:r>
              <a:rPr lang="en-IN" sz="1600" b="0" dirty="0" err="1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pipe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2200"/>
              </a:lnSpc>
            </a:pP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IN" sz="16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ofType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IN" sz="16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UserActions</a:t>
            </a:r>
            <a:r>
              <a:rPr lang="en-IN" sz="1600" b="0" dirty="0" err="1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LoadUserData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r>
              <a:rPr lang="en-IN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endParaRPr lang="en-IN" sz="16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IN" sz="16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switchMap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()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=&gt;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this</a:t>
            </a:r>
            <a:r>
              <a:rPr lang="en-IN" sz="1600" b="0" dirty="0" err="1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userService</a:t>
            </a:r>
            <a:r>
              <a:rPr lang="en-IN" sz="1600" b="0" dirty="0" err="1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getUserData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())</a:t>
            </a:r>
            <a:r>
              <a:rPr lang="en-IN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endParaRPr lang="en-IN" sz="16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map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IN" sz="1600" b="0" dirty="0" err="1">
                <a:solidFill>
                  <a:srgbClr val="9A9A9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userData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=&gt;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UserActions</a:t>
            </a:r>
            <a:r>
              <a:rPr lang="en-IN" sz="1600" b="0" dirty="0" err="1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LoadUserDataSuccess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userData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))</a:t>
            </a:r>
            <a:r>
              <a:rPr lang="en-IN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endParaRPr lang="en-IN" sz="16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IN" sz="16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catchError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9A9A9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error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=&gt;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of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IN" sz="16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UserActions</a:t>
            </a:r>
            <a:r>
              <a:rPr lang="en-IN" sz="1600" b="0" dirty="0" err="1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LoadUserDataFailure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error </a:t>
            </a:r>
            <a:r>
              <a:rPr lang="en-IN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)))</a:t>
            </a:r>
          </a:p>
          <a:p>
            <a:pPr>
              <a:lnSpc>
                <a:spcPts val="2200"/>
              </a:lnSpc>
            </a:pP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)</a:t>
            </a:r>
            <a:r>
              <a:rPr lang="en-IN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IN" sz="16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IN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b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endParaRPr lang="en-IN" sz="16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9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CC1F061A-0F17-4A14-9C43-384F0B0A2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538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E1B0E7F-EE61-4F81-8137-7C0A8C3A0999}"/>
              </a:ext>
            </a:extLst>
          </p:cNvPr>
          <p:cNvSpPr/>
          <p:nvPr/>
        </p:nvSpPr>
        <p:spPr>
          <a:xfrm>
            <a:off x="0" y="5386240"/>
            <a:ext cx="12192000" cy="1471760"/>
          </a:xfrm>
          <a:prstGeom prst="rect">
            <a:avLst/>
          </a:prstGeom>
          <a:solidFill>
            <a:srgbClr val="FDBA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7976B5-05AA-457D-BA8E-F97394D0C9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F1CAFA-884B-48A5-9ECD-29543C5761A8}"/>
              </a:ext>
            </a:extLst>
          </p:cNvPr>
          <p:cNvSpPr/>
          <p:nvPr/>
        </p:nvSpPr>
        <p:spPr>
          <a:xfrm flipV="1">
            <a:off x="0" y="4048033"/>
            <a:ext cx="12192000" cy="2379785"/>
          </a:xfrm>
          <a:prstGeom prst="rect">
            <a:avLst/>
          </a:prstGeom>
          <a:solidFill>
            <a:srgbClr val="FDBA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353E27-FCD6-42CF-BFF8-AFA65BBB4AE2}"/>
              </a:ext>
            </a:extLst>
          </p:cNvPr>
          <p:cNvSpPr/>
          <p:nvPr/>
        </p:nvSpPr>
        <p:spPr>
          <a:xfrm>
            <a:off x="456709" y="4619459"/>
            <a:ext cx="11129726" cy="10627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Error Handling</a:t>
            </a:r>
          </a:p>
        </p:txBody>
      </p:sp>
    </p:spTree>
    <p:extLst>
      <p:ext uri="{BB962C8B-B14F-4D97-AF65-F5344CB8AC3E}">
        <p14:creationId xmlns:p14="http://schemas.microsoft.com/office/powerpoint/2010/main" val="249580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A326BB-9227-480A-BB34-377D5EE5A23B}"/>
              </a:ext>
            </a:extLst>
          </p:cNvPr>
          <p:cNvSpPr/>
          <p:nvPr/>
        </p:nvSpPr>
        <p:spPr>
          <a:xfrm>
            <a:off x="0" y="209951"/>
            <a:ext cx="12192000" cy="1052329"/>
          </a:xfrm>
          <a:prstGeom prst="rect">
            <a:avLst/>
          </a:prstGeom>
          <a:solidFill>
            <a:srgbClr val="FDBA2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E77A95-E095-4412-95AF-26EB893F33A6}"/>
              </a:ext>
            </a:extLst>
          </p:cNvPr>
          <p:cNvSpPr/>
          <p:nvPr/>
        </p:nvSpPr>
        <p:spPr>
          <a:xfrm flipV="1">
            <a:off x="0" y="0"/>
            <a:ext cx="87984" cy="6858000"/>
          </a:xfrm>
          <a:prstGeom prst="rect">
            <a:avLst/>
          </a:prstGeom>
          <a:solidFill>
            <a:srgbClr val="FDBA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044B53-EA0D-4F74-A463-8B2DCE00A002}"/>
              </a:ext>
            </a:extLst>
          </p:cNvPr>
          <p:cNvSpPr/>
          <p:nvPr/>
        </p:nvSpPr>
        <p:spPr>
          <a:xfrm>
            <a:off x="698813" y="442185"/>
            <a:ext cx="1102538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dirty="0">
                <a:ln w="0"/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</a:rPr>
              <a:t>NGRX vs. NGSX</a:t>
            </a:r>
            <a:endParaRPr lang="en-US" sz="3600" b="1" cap="none" spc="0" dirty="0">
              <a:ln w="0"/>
              <a:latin typeface="Cambria" panose="02040503050406030204" pitchFamily="18" charset="0"/>
              <a:ea typeface="Cambria" panose="02040503050406030204" pitchFamily="18" charset="0"/>
              <a:cs typeface="Segoe UI" panose="020B0502040204020203" pitchFamily="34" charset="0"/>
            </a:endParaRP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71CD3DB9-511A-42D6-B5EF-59F6F7B29122}"/>
              </a:ext>
            </a:extLst>
          </p:cNvPr>
          <p:cNvSpPr txBox="1">
            <a:spLocks/>
          </p:cNvSpPr>
          <p:nvPr/>
        </p:nvSpPr>
        <p:spPr>
          <a:xfrm>
            <a:off x="598529" y="6474366"/>
            <a:ext cx="720000" cy="12311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000" b="1">
                <a:solidFill>
                  <a:srgbClr val="FDBA2F"/>
                </a:solidFill>
              </a:rPr>
              <a:t>Page </a:t>
            </a:r>
            <a:fld id="{C0069AEE-D70F-4F66-B615-13FB9818742B}" type="slidenum">
              <a:rPr lang="en-US" sz="1000" b="1" smtClean="0">
                <a:solidFill>
                  <a:srgbClr val="FDBA2F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sz="1000" b="1">
              <a:solidFill>
                <a:srgbClr val="FDBA2F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4F916DD-E231-4381-B7EA-5D297AAF5474}"/>
              </a:ext>
            </a:extLst>
          </p:cNvPr>
          <p:cNvCxnSpPr/>
          <p:nvPr/>
        </p:nvCxnSpPr>
        <p:spPr>
          <a:xfrm>
            <a:off x="699420" y="6174557"/>
            <a:ext cx="10961535" cy="0"/>
          </a:xfrm>
          <a:prstGeom prst="line">
            <a:avLst/>
          </a:prstGeom>
          <a:ln>
            <a:solidFill>
              <a:srgbClr val="FDBA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bject 11">
            <a:extLst>
              <a:ext uri="{FF2B5EF4-FFF2-40B4-BE49-F238E27FC236}">
                <a16:creationId xmlns:a16="http://schemas.microsoft.com/office/drawing/2014/main" id="{4A45D447-BBEF-43A1-A660-429AD9E6E77D}"/>
              </a:ext>
            </a:extLst>
          </p:cNvPr>
          <p:cNvSpPr txBox="1"/>
          <p:nvPr/>
        </p:nvSpPr>
        <p:spPr>
          <a:xfrm>
            <a:off x="841837" y="1436931"/>
            <a:ext cx="10882357" cy="3639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b="1" u="sng" spc="-35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Differences</a:t>
            </a:r>
          </a:p>
          <a:p>
            <a:pPr marL="355600" indent="-342900" fontAlgn="base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NGXS does not use switch-style reducers, but gives you a </a:t>
            </a:r>
            <a:r>
              <a:rPr lang="en-US" altLang="en-US" b="1" i="1" spc="-3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StateContext</a:t>
            </a:r>
            <a:r>
              <a:rPr lang="en-US" alt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 object to mutate the store in response to an action.</a:t>
            </a:r>
          </a:p>
          <a:p>
            <a:pPr marL="355600" lvl="0" indent="-342900" fontAlgn="base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It allows you to perform async operations within the state context (as opposed to listening to an Action stream).</a:t>
            </a:r>
          </a:p>
          <a:p>
            <a:pPr marL="355600" lvl="0" indent="-342900" fontAlgn="base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NGSX uses a @</a:t>
            </a:r>
            <a:r>
              <a:rPr lang="en-US" altLang="en-US" b="1" i="1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select</a:t>
            </a:r>
            <a:r>
              <a:rPr lang="en-US" alt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 decorator to slice state.</a:t>
            </a:r>
          </a:p>
          <a:p>
            <a:pPr marL="355600" lvl="0" indent="-342900" fontAlgn="base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This can pluck a snapshot of the state as a plain JS object.</a:t>
            </a:r>
          </a:p>
          <a:p>
            <a:pPr marL="355600" lvl="0" indent="-342900" fontAlgn="base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NGSX supports plugins.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pc="-35" dirty="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0F3061-A761-18C5-16B6-5DC5D1B84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0211"/>
            <a:ext cx="65" cy="677623"/>
          </a:xfrm>
          <a:prstGeom prst="rect">
            <a:avLst/>
          </a:prstGeom>
          <a:solidFill>
            <a:srgbClr val="1218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20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A326BB-9227-480A-BB34-377D5EE5A23B}"/>
              </a:ext>
            </a:extLst>
          </p:cNvPr>
          <p:cNvSpPr/>
          <p:nvPr/>
        </p:nvSpPr>
        <p:spPr>
          <a:xfrm>
            <a:off x="0" y="209951"/>
            <a:ext cx="12192000" cy="1052329"/>
          </a:xfrm>
          <a:prstGeom prst="rect">
            <a:avLst/>
          </a:prstGeom>
          <a:solidFill>
            <a:srgbClr val="FDBA2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E77A95-E095-4412-95AF-26EB893F33A6}"/>
              </a:ext>
            </a:extLst>
          </p:cNvPr>
          <p:cNvSpPr/>
          <p:nvPr/>
        </p:nvSpPr>
        <p:spPr>
          <a:xfrm flipV="1">
            <a:off x="0" y="0"/>
            <a:ext cx="87984" cy="6858000"/>
          </a:xfrm>
          <a:prstGeom prst="rect">
            <a:avLst/>
          </a:prstGeom>
          <a:solidFill>
            <a:srgbClr val="FDBA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044B53-EA0D-4F74-A463-8B2DCE00A002}"/>
              </a:ext>
            </a:extLst>
          </p:cNvPr>
          <p:cNvSpPr/>
          <p:nvPr/>
        </p:nvSpPr>
        <p:spPr>
          <a:xfrm>
            <a:off x="698813" y="442185"/>
            <a:ext cx="1102538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dirty="0">
                <a:ln w="0"/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</a:rPr>
              <a:t>Error Handling</a:t>
            </a:r>
            <a:endParaRPr lang="en-US" sz="3600" b="1" cap="none" spc="0" dirty="0">
              <a:ln w="0"/>
              <a:latin typeface="Cambria" panose="02040503050406030204" pitchFamily="18" charset="0"/>
              <a:ea typeface="Cambria" panose="02040503050406030204" pitchFamily="18" charset="0"/>
              <a:cs typeface="Segoe UI" panose="020B0502040204020203" pitchFamily="34" charset="0"/>
            </a:endParaRP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71CD3DB9-511A-42D6-B5EF-59F6F7B29122}"/>
              </a:ext>
            </a:extLst>
          </p:cNvPr>
          <p:cNvSpPr txBox="1">
            <a:spLocks/>
          </p:cNvSpPr>
          <p:nvPr/>
        </p:nvSpPr>
        <p:spPr>
          <a:xfrm>
            <a:off x="598529" y="6474366"/>
            <a:ext cx="720000" cy="12311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000" b="1">
                <a:solidFill>
                  <a:srgbClr val="FDBA2F"/>
                </a:solidFill>
              </a:rPr>
              <a:t>Page </a:t>
            </a:r>
            <a:fld id="{C0069AEE-D70F-4F66-B615-13FB9818742B}" type="slidenum">
              <a:rPr lang="en-US" sz="1000" b="1" smtClean="0">
                <a:solidFill>
                  <a:srgbClr val="FDBA2F"/>
                </a:solidFill>
              </a:rPr>
              <a:pPr>
                <a:spcAft>
                  <a:spcPts val="600"/>
                </a:spcAft>
              </a:pPr>
              <a:t>40</a:t>
            </a:fld>
            <a:endParaRPr lang="en-US" sz="1000" b="1">
              <a:solidFill>
                <a:srgbClr val="FDBA2F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4F916DD-E231-4381-B7EA-5D297AAF5474}"/>
              </a:ext>
            </a:extLst>
          </p:cNvPr>
          <p:cNvCxnSpPr/>
          <p:nvPr/>
        </p:nvCxnSpPr>
        <p:spPr>
          <a:xfrm>
            <a:off x="699420" y="6174557"/>
            <a:ext cx="10961535" cy="0"/>
          </a:xfrm>
          <a:prstGeom prst="line">
            <a:avLst/>
          </a:prstGeom>
          <a:ln>
            <a:solidFill>
              <a:srgbClr val="FDBA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bject 11">
            <a:extLst>
              <a:ext uri="{FF2B5EF4-FFF2-40B4-BE49-F238E27FC236}">
                <a16:creationId xmlns:a16="http://schemas.microsoft.com/office/drawing/2014/main" id="{4A45D447-BBEF-43A1-A660-429AD9E6E77D}"/>
              </a:ext>
            </a:extLst>
          </p:cNvPr>
          <p:cNvSpPr txBox="1"/>
          <p:nvPr/>
        </p:nvSpPr>
        <p:spPr>
          <a:xfrm>
            <a:off x="841837" y="1494514"/>
            <a:ext cx="10961535" cy="16491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lvl="0" indent="-342900" fontAlgn="base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NGXS uses </a:t>
            </a:r>
            <a:r>
              <a:rPr lang="en-US" altLang="en-US" spc="-3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Angular's</a:t>
            </a:r>
            <a:r>
              <a:rPr lang="en-US" alt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default </a:t>
            </a:r>
            <a:r>
              <a:rPr lang="en-US" altLang="en-US" b="1" i="1" spc="-3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ErrorHandler</a:t>
            </a:r>
            <a:r>
              <a:rPr lang="en-US" alt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class, so if an action throws an error, </a:t>
            </a:r>
            <a:r>
              <a:rPr lang="en-US" altLang="en-US" spc="-3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Angular's</a:t>
            </a:r>
            <a:r>
              <a:rPr lang="en-US" alt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altLang="en-US" spc="-3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ErrorHandler</a:t>
            </a:r>
            <a:r>
              <a:rPr lang="en-US" alt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is called.</a:t>
            </a:r>
          </a:p>
          <a:p>
            <a:pPr marL="355600" lvl="0" indent="-342900" fontAlgn="base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You can easily override this flow by providing your own handler like so: </a:t>
            </a:r>
          </a:p>
          <a:p>
            <a:pPr marL="355600" indent="-342900" fontAlgn="base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pc="-35" dirty="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355600" indent="-342900" fontAlgn="base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pc="-35" dirty="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CAE7867-9555-4EE6-8D12-6B3504135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833"/>
            <a:ext cx="65" cy="363534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9A5091-4B17-C6CC-AA31-33159A4BD38D}"/>
              </a:ext>
            </a:extLst>
          </p:cNvPr>
          <p:cNvSpPr txBox="1"/>
          <p:nvPr/>
        </p:nvSpPr>
        <p:spPr>
          <a:xfrm>
            <a:off x="698813" y="2639111"/>
            <a:ext cx="6097772" cy="3385542"/>
          </a:xfrm>
          <a:prstGeom prst="rect">
            <a:avLst/>
          </a:prstGeom>
          <a:solidFill>
            <a:srgbClr val="1F1F1F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IN" sz="1600" b="0" dirty="0">
                <a:solidFill>
                  <a:srgbClr val="D8A0D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import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NgModule</a:t>
            </a:r>
            <a:r>
              <a:rPr lang="en-IN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ErrorHandler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D8A0D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from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E8C9BB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IN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@angular/core</a:t>
            </a:r>
            <a:r>
              <a:rPr lang="en-IN" sz="1600" b="0" dirty="0">
                <a:solidFill>
                  <a:srgbClr val="E8C9BB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IN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IN" sz="16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b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@</a:t>
            </a:r>
            <a:r>
              <a:rPr lang="en-IN" sz="1600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Injectable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IN" sz="1600" b="0" dirty="0">
                <a:solidFill>
                  <a:srgbClr val="D8A0D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export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class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MyErrorHandler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implements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ErrorHandler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IN" sz="16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</a:t>
            </a:r>
            <a:r>
              <a:rPr lang="en-IN" sz="16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handleError</a:t>
            </a:r>
            <a:r>
              <a:rPr lang="en-IN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9A9A9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error</a:t>
            </a:r>
            <a:r>
              <a:rPr lang="en-IN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any</a:t>
            </a:r>
            <a:r>
              <a:rPr lang="en-IN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IN" sz="16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console</a:t>
            </a:r>
            <a:r>
              <a:rPr lang="en-IN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IN" sz="1600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log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E8C9BB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IN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ERROR! </a:t>
            </a:r>
            <a:r>
              <a:rPr lang="en-IN" sz="1600" b="0" dirty="0">
                <a:solidFill>
                  <a:srgbClr val="E8C9BB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IN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9A9A9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error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r>
              <a:rPr lang="en-IN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IN" sz="16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b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57A64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// Make sure to rethrow the error so Angular can pick it up</a:t>
            </a:r>
            <a:endParaRPr lang="en-IN" sz="16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D8A0D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throw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9A9A9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error</a:t>
            </a:r>
            <a:r>
              <a:rPr lang="en-IN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IN" sz="16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</a:t>
            </a:r>
            <a:r>
              <a:rPr lang="en-IN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en-IN" sz="16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en-IN" sz="16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5D18F6-9F64-0CBD-A645-4A8DEDC7512D}"/>
              </a:ext>
            </a:extLst>
          </p:cNvPr>
          <p:cNvSpPr txBox="1"/>
          <p:nvPr/>
        </p:nvSpPr>
        <p:spPr>
          <a:xfrm>
            <a:off x="6875465" y="3023831"/>
            <a:ext cx="5012192" cy="2616101"/>
          </a:xfrm>
          <a:prstGeom prst="rect">
            <a:avLst/>
          </a:prstGeom>
          <a:solidFill>
            <a:srgbClr val="1F1F1F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IN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@</a:t>
            </a:r>
            <a:r>
              <a:rPr lang="en-IN" sz="1600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NgModule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IN" sz="16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imports</a:t>
            </a:r>
            <a:r>
              <a:rPr lang="en-IN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[</a:t>
            </a:r>
            <a:r>
              <a:rPr lang="en-IN" sz="16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AppComponent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</a:t>
            </a:r>
            <a:r>
              <a:rPr lang="en-IN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endParaRPr lang="en-IN" sz="16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providers</a:t>
            </a:r>
            <a:r>
              <a:rPr lang="en-IN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[</a:t>
            </a:r>
          </a:p>
          <a:p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IN" sz="16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provide</a:t>
            </a:r>
            <a:r>
              <a:rPr lang="en-IN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ErrorHandler</a:t>
            </a:r>
            <a:r>
              <a:rPr lang="en-IN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endParaRPr lang="en-IN" sz="16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</a:t>
            </a:r>
            <a:r>
              <a:rPr lang="en-IN" sz="1600" b="0" dirty="0" err="1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useClass</a:t>
            </a:r>
            <a:r>
              <a:rPr lang="en-IN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MyErrorHandler</a:t>
            </a:r>
            <a:endParaRPr lang="en-IN" sz="16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en-IN" sz="16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]</a:t>
            </a:r>
          </a:p>
          <a:p>
            <a:r>
              <a:rPr lang="en-IN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sz="1600" b="0" dirty="0">
                <a:solidFill>
                  <a:srgbClr val="D8A0D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export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class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AppModule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{}</a:t>
            </a:r>
            <a:endParaRPr lang="en-IN" sz="16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43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CC1F061A-0F17-4A14-9C43-384F0B0A2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538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E1B0E7F-EE61-4F81-8137-7C0A8C3A0999}"/>
              </a:ext>
            </a:extLst>
          </p:cNvPr>
          <p:cNvSpPr/>
          <p:nvPr/>
        </p:nvSpPr>
        <p:spPr>
          <a:xfrm>
            <a:off x="0" y="5386240"/>
            <a:ext cx="12192000" cy="1471760"/>
          </a:xfrm>
          <a:prstGeom prst="rect">
            <a:avLst/>
          </a:prstGeom>
          <a:solidFill>
            <a:srgbClr val="FDBA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7976B5-05AA-457D-BA8E-F97394D0C9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F1CAFA-884B-48A5-9ECD-29543C5761A8}"/>
              </a:ext>
            </a:extLst>
          </p:cNvPr>
          <p:cNvSpPr/>
          <p:nvPr/>
        </p:nvSpPr>
        <p:spPr>
          <a:xfrm flipV="1">
            <a:off x="0" y="4048033"/>
            <a:ext cx="12192000" cy="2379785"/>
          </a:xfrm>
          <a:prstGeom prst="rect">
            <a:avLst/>
          </a:prstGeom>
          <a:solidFill>
            <a:srgbClr val="FDBA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353E27-FCD6-42CF-BFF8-AFA65BBB4AE2}"/>
              </a:ext>
            </a:extLst>
          </p:cNvPr>
          <p:cNvSpPr/>
          <p:nvPr/>
        </p:nvSpPr>
        <p:spPr>
          <a:xfrm>
            <a:off x="456709" y="4619459"/>
            <a:ext cx="11129726" cy="10627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Lazy Loading</a:t>
            </a:r>
          </a:p>
        </p:txBody>
      </p:sp>
    </p:spTree>
    <p:extLst>
      <p:ext uri="{BB962C8B-B14F-4D97-AF65-F5344CB8AC3E}">
        <p14:creationId xmlns:p14="http://schemas.microsoft.com/office/powerpoint/2010/main" val="31625787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A326BB-9227-480A-BB34-377D5EE5A23B}"/>
              </a:ext>
            </a:extLst>
          </p:cNvPr>
          <p:cNvSpPr/>
          <p:nvPr/>
        </p:nvSpPr>
        <p:spPr>
          <a:xfrm>
            <a:off x="0" y="209951"/>
            <a:ext cx="12192000" cy="1052329"/>
          </a:xfrm>
          <a:prstGeom prst="rect">
            <a:avLst/>
          </a:prstGeom>
          <a:solidFill>
            <a:srgbClr val="FDBA2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E77A95-E095-4412-95AF-26EB893F33A6}"/>
              </a:ext>
            </a:extLst>
          </p:cNvPr>
          <p:cNvSpPr/>
          <p:nvPr/>
        </p:nvSpPr>
        <p:spPr>
          <a:xfrm flipV="1">
            <a:off x="0" y="0"/>
            <a:ext cx="87984" cy="6858000"/>
          </a:xfrm>
          <a:prstGeom prst="rect">
            <a:avLst/>
          </a:prstGeom>
          <a:solidFill>
            <a:srgbClr val="FDBA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044B53-EA0D-4F74-A463-8B2DCE00A002}"/>
              </a:ext>
            </a:extLst>
          </p:cNvPr>
          <p:cNvSpPr/>
          <p:nvPr/>
        </p:nvSpPr>
        <p:spPr>
          <a:xfrm>
            <a:off x="698813" y="442185"/>
            <a:ext cx="1102538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dirty="0">
                <a:ln w="0"/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</a:rPr>
              <a:t>Lazy Loading </a:t>
            </a:r>
            <a:endParaRPr lang="en-US" sz="3600" b="1" cap="none" spc="0" dirty="0">
              <a:ln w="0"/>
              <a:latin typeface="Cambria" panose="02040503050406030204" pitchFamily="18" charset="0"/>
              <a:ea typeface="Cambria" panose="02040503050406030204" pitchFamily="18" charset="0"/>
              <a:cs typeface="Segoe UI" panose="020B0502040204020203" pitchFamily="34" charset="0"/>
            </a:endParaRP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71CD3DB9-511A-42D6-B5EF-59F6F7B29122}"/>
              </a:ext>
            </a:extLst>
          </p:cNvPr>
          <p:cNvSpPr txBox="1">
            <a:spLocks/>
          </p:cNvSpPr>
          <p:nvPr/>
        </p:nvSpPr>
        <p:spPr>
          <a:xfrm>
            <a:off x="598529" y="6474366"/>
            <a:ext cx="720000" cy="12311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000" b="1">
                <a:solidFill>
                  <a:srgbClr val="FDBA2F"/>
                </a:solidFill>
              </a:rPr>
              <a:t>Page </a:t>
            </a:r>
            <a:fld id="{C0069AEE-D70F-4F66-B615-13FB9818742B}" type="slidenum">
              <a:rPr lang="en-US" sz="1000" b="1" smtClean="0">
                <a:solidFill>
                  <a:srgbClr val="FDBA2F"/>
                </a:solidFill>
              </a:rPr>
              <a:pPr>
                <a:spcAft>
                  <a:spcPts val="600"/>
                </a:spcAft>
              </a:pPr>
              <a:t>42</a:t>
            </a:fld>
            <a:endParaRPr lang="en-US" sz="1000" b="1">
              <a:solidFill>
                <a:srgbClr val="FDBA2F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4F916DD-E231-4381-B7EA-5D297AAF5474}"/>
              </a:ext>
            </a:extLst>
          </p:cNvPr>
          <p:cNvCxnSpPr/>
          <p:nvPr/>
        </p:nvCxnSpPr>
        <p:spPr>
          <a:xfrm>
            <a:off x="699420" y="6174557"/>
            <a:ext cx="10961535" cy="0"/>
          </a:xfrm>
          <a:prstGeom prst="line">
            <a:avLst/>
          </a:prstGeom>
          <a:ln>
            <a:solidFill>
              <a:srgbClr val="FDBA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bject 11">
            <a:extLst>
              <a:ext uri="{FF2B5EF4-FFF2-40B4-BE49-F238E27FC236}">
                <a16:creationId xmlns:a16="http://schemas.microsoft.com/office/drawing/2014/main" id="{4A45D447-BBEF-43A1-A660-429AD9E6E77D}"/>
              </a:ext>
            </a:extLst>
          </p:cNvPr>
          <p:cNvSpPr txBox="1"/>
          <p:nvPr/>
        </p:nvSpPr>
        <p:spPr>
          <a:xfrm>
            <a:off x="841837" y="1494514"/>
            <a:ext cx="10961535" cy="33495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 fontAlgn="base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Lazy loading involves dynamically loading state modules and registering them with the NGXS store when they are needed, typically as part of lazy-loaded feature modules in Angular applications. </a:t>
            </a:r>
          </a:p>
          <a:p>
            <a:pPr marL="355600" indent="-342900" fontAlgn="base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While NGXS itself doesn't provide built-in support for lazy loading.</a:t>
            </a:r>
          </a:p>
          <a:p>
            <a:pPr marL="355600" indent="-342900" fontAlgn="base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You can implement lazy loading of state modules using standard Angular lazy loading techniques along with NGXS state management. </a:t>
            </a:r>
          </a:p>
          <a:p>
            <a:pPr marL="355600" indent="-342900" fontAlgn="base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Stores can be lazy-loaded easily by importing the </a:t>
            </a:r>
            <a:r>
              <a:rPr lang="en-US" altLang="en-US" b="1" i="1" spc="-3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NgxsModule</a:t>
            </a:r>
            <a:r>
              <a:rPr lang="en-US" alt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using the </a:t>
            </a:r>
            <a:r>
              <a:rPr lang="en-US" altLang="en-US" b="1" i="1" spc="-3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forFeature</a:t>
            </a:r>
            <a:r>
              <a:rPr lang="en-US" alt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method. </a:t>
            </a:r>
          </a:p>
          <a:p>
            <a:pPr marL="355600" indent="-342900" fontAlgn="base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pc="-35" dirty="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355600" indent="-342900" fontAlgn="base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pc="-35" dirty="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CAE7867-9555-4EE6-8D12-6B3504135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833"/>
            <a:ext cx="65" cy="363534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B936E4-E9F3-9C93-2180-E8A1371E2F3E}"/>
              </a:ext>
            </a:extLst>
          </p:cNvPr>
          <p:cNvSpPr txBox="1"/>
          <p:nvPr/>
        </p:nvSpPr>
        <p:spPr>
          <a:xfrm>
            <a:off x="1209453" y="4209159"/>
            <a:ext cx="6097772" cy="1569660"/>
          </a:xfrm>
          <a:prstGeom prst="rect">
            <a:avLst/>
          </a:prstGeom>
          <a:solidFill>
            <a:srgbClr val="1F1F1F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en-IN" sz="1600" b="0" dirty="0">
              <a:solidFill>
                <a:srgbClr val="B4B4B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@</a:t>
            </a:r>
            <a:r>
              <a:rPr lang="en-IN" sz="1600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NgModule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IN" sz="16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imports</a:t>
            </a:r>
            <a:r>
              <a:rPr lang="en-IN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[</a:t>
            </a:r>
            <a:r>
              <a:rPr lang="en-IN" sz="16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NgxsModule</a:t>
            </a:r>
            <a:r>
              <a:rPr lang="en-IN" sz="1600" b="0" dirty="0" err="1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forFeature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([</a:t>
            </a:r>
            <a:r>
              <a:rPr lang="en-IN" sz="16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LazyState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])]</a:t>
            </a:r>
          </a:p>
          <a:p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</a:t>
            </a:r>
            <a:r>
              <a:rPr lang="en-IN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</a:t>
            </a:r>
            <a:r>
              <a:rPr lang="en-IN" sz="1600" b="0" dirty="0">
                <a:solidFill>
                  <a:srgbClr val="D8A0D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export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class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LazyModule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{}</a:t>
            </a:r>
          </a:p>
          <a:p>
            <a:endParaRPr lang="en-IN" sz="16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0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CC1F061A-0F17-4A14-9C43-384F0B0A2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538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E1B0E7F-EE61-4F81-8137-7C0A8C3A0999}"/>
              </a:ext>
            </a:extLst>
          </p:cNvPr>
          <p:cNvSpPr/>
          <p:nvPr/>
        </p:nvSpPr>
        <p:spPr>
          <a:xfrm>
            <a:off x="0" y="5386240"/>
            <a:ext cx="12192000" cy="1471760"/>
          </a:xfrm>
          <a:prstGeom prst="rect">
            <a:avLst/>
          </a:prstGeom>
          <a:solidFill>
            <a:srgbClr val="FDBA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7976B5-05AA-457D-BA8E-F97394D0C9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F1CAFA-884B-48A5-9ECD-29543C5761A8}"/>
              </a:ext>
            </a:extLst>
          </p:cNvPr>
          <p:cNvSpPr/>
          <p:nvPr/>
        </p:nvSpPr>
        <p:spPr>
          <a:xfrm flipV="1">
            <a:off x="0" y="4048033"/>
            <a:ext cx="12192000" cy="2379785"/>
          </a:xfrm>
          <a:prstGeom prst="rect">
            <a:avLst/>
          </a:prstGeom>
          <a:solidFill>
            <a:srgbClr val="FDBA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353E27-FCD6-42CF-BFF8-AFA65BBB4AE2}"/>
              </a:ext>
            </a:extLst>
          </p:cNvPr>
          <p:cNvSpPr/>
          <p:nvPr/>
        </p:nvSpPr>
        <p:spPr>
          <a:xfrm>
            <a:off x="456709" y="4619459"/>
            <a:ext cx="11129726" cy="10627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Mapped Sub States</a:t>
            </a:r>
          </a:p>
        </p:txBody>
      </p:sp>
    </p:spTree>
    <p:extLst>
      <p:ext uri="{BB962C8B-B14F-4D97-AF65-F5344CB8AC3E}">
        <p14:creationId xmlns:p14="http://schemas.microsoft.com/office/powerpoint/2010/main" val="25348003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A326BB-9227-480A-BB34-377D5EE5A23B}"/>
              </a:ext>
            </a:extLst>
          </p:cNvPr>
          <p:cNvSpPr/>
          <p:nvPr/>
        </p:nvSpPr>
        <p:spPr>
          <a:xfrm>
            <a:off x="0" y="209951"/>
            <a:ext cx="12192000" cy="1052329"/>
          </a:xfrm>
          <a:prstGeom prst="rect">
            <a:avLst/>
          </a:prstGeom>
          <a:solidFill>
            <a:srgbClr val="FDBA2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E77A95-E095-4412-95AF-26EB893F33A6}"/>
              </a:ext>
            </a:extLst>
          </p:cNvPr>
          <p:cNvSpPr/>
          <p:nvPr/>
        </p:nvSpPr>
        <p:spPr>
          <a:xfrm flipV="1">
            <a:off x="0" y="0"/>
            <a:ext cx="87984" cy="6858000"/>
          </a:xfrm>
          <a:prstGeom prst="rect">
            <a:avLst/>
          </a:prstGeom>
          <a:solidFill>
            <a:srgbClr val="FDBA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044B53-EA0D-4F74-A463-8B2DCE00A002}"/>
              </a:ext>
            </a:extLst>
          </p:cNvPr>
          <p:cNvSpPr/>
          <p:nvPr/>
        </p:nvSpPr>
        <p:spPr>
          <a:xfrm>
            <a:off x="698813" y="442185"/>
            <a:ext cx="1102538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dirty="0">
                <a:ln w="0"/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</a:rPr>
              <a:t>Mapped Sub States </a:t>
            </a:r>
            <a:endParaRPr lang="en-US" sz="3600" b="1" cap="none" spc="0" dirty="0">
              <a:ln w="0"/>
              <a:latin typeface="Cambria" panose="02040503050406030204" pitchFamily="18" charset="0"/>
              <a:ea typeface="Cambria" panose="02040503050406030204" pitchFamily="18" charset="0"/>
              <a:cs typeface="Segoe UI" panose="020B0502040204020203" pitchFamily="34" charset="0"/>
            </a:endParaRP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71CD3DB9-511A-42D6-B5EF-59F6F7B29122}"/>
              </a:ext>
            </a:extLst>
          </p:cNvPr>
          <p:cNvSpPr txBox="1">
            <a:spLocks/>
          </p:cNvSpPr>
          <p:nvPr/>
        </p:nvSpPr>
        <p:spPr>
          <a:xfrm>
            <a:off x="598529" y="6474366"/>
            <a:ext cx="720000" cy="12311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000" b="1">
                <a:solidFill>
                  <a:srgbClr val="FDBA2F"/>
                </a:solidFill>
              </a:rPr>
              <a:t>Page </a:t>
            </a:r>
            <a:fld id="{C0069AEE-D70F-4F66-B615-13FB9818742B}" type="slidenum">
              <a:rPr lang="en-US" sz="1000" b="1" smtClean="0">
                <a:solidFill>
                  <a:srgbClr val="FDBA2F"/>
                </a:solidFill>
              </a:rPr>
              <a:pPr>
                <a:spcAft>
                  <a:spcPts val="600"/>
                </a:spcAft>
              </a:pPr>
              <a:t>44</a:t>
            </a:fld>
            <a:endParaRPr lang="en-US" sz="1000" b="1">
              <a:solidFill>
                <a:srgbClr val="FDBA2F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4F916DD-E231-4381-B7EA-5D297AAF5474}"/>
              </a:ext>
            </a:extLst>
          </p:cNvPr>
          <p:cNvCxnSpPr/>
          <p:nvPr/>
        </p:nvCxnSpPr>
        <p:spPr>
          <a:xfrm>
            <a:off x="699420" y="6174557"/>
            <a:ext cx="10961535" cy="0"/>
          </a:xfrm>
          <a:prstGeom prst="line">
            <a:avLst/>
          </a:prstGeom>
          <a:ln>
            <a:solidFill>
              <a:srgbClr val="FDBA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bject 11">
            <a:extLst>
              <a:ext uri="{FF2B5EF4-FFF2-40B4-BE49-F238E27FC236}">
                <a16:creationId xmlns:a16="http://schemas.microsoft.com/office/drawing/2014/main" id="{4A45D447-BBEF-43A1-A660-429AD9E6E77D}"/>
              </a:ext>
            </a:extLst>
          </p:cNvPr>
          <p:cNvSpPr txBox="1"/>
          <p:nvPr/>
        </p:nvSpPr>
        <p:spPr>
          <a:xfrm>
            <a:off x="841837" y="1494514"/>
            <a:ext cx="10961535" cy="33495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 fontAlgn="base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Mapped sub states provide a way to combine or merge multiple dynamic selectors into a single selector. </a:t>
            </a:r>
          </a:p>
          <a:p>
            <a:pPr marL="355600" indent="-342900" fontAlgn="base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This can be useful for situations where you need to combine data from different parts of your state tree to display it in your component or perform further calculations.</a:t>
            </a:r>
          </a:p>
          <a:p>
            <a:pPr marL="12700" fontAlgn="base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</a:pPr>
            <a:r>
              <a:rPr lang="en-US" b="1" spc="-35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How it Works?</a:t>
            </a:r>
          </a:p>
          <a:p>
            <a:pPr marL="355600" indent="-342900" fontAlgn="base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b="1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Define Dynamic Selectors: </a:t>
            </a:r>
          </a:p>
          <a:p>
            <a:pPr marL="812800" lvl="1" indent="-342900" fontAlgn="base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You create individual selectors for each slice of state you want to combine. </a:t>
            </a:r>
          </a:p>
          <a:p>
            <a:pPr marL="812800" lvl="1" indent="-342900" fontAlgn="base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These selectors are typically functions decorated with @Selector that retrieve specific data from the state.</a:t>
            </a:r>
          </a:p>
          <a:p>
            <a:pPr marL="12700" fontAlgn="base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</a:pPr>
            <a:endParaRPr lang="en-US" b="1" spc="-35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CAE7867-9555-4EE6-8D12-6B3504135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833"/>
            <a:ext cx="65" cy="363534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FFEC3DA-F40E-DFDF-A966-95B8C7154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02639"/>
            <a:ext cx="65" cy="60527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5392" rIns="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83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A326BB-9227-480A-BB34-377D5EE5A23B}"/>
              </a:ext>
            </a:extLst>
          </p:cNvPr>
          <p:cNvSpPr/>
          <p:nvPr/>
        </p:nvSpPr>
        <p:spPr>
          <a:xfrm>
            <a:off x="0" y="209951"/>
            <a:ext cx="12192000" cy="1052329"/>
          </a:xfrm>
          <a:prstGeom prst="rect">
            <a:avLst/>
          </a:prstGeom>
          <a:solidFill>
            <a:srgbClr val="FDBA2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E77A95-E095-4412-95AF-26EB893F33A6}"/>
              </a:ext>
            </a:extLst>
          </p:cNvPr>
          <p:cNvSpPr/>
          <p:nvPr/>
        </p:nvSpPr>
        <p:spPr>
          <a:xfrm flipV="1">
            <a:off x="0" y="0"/>
            <a:ext cx="87984" cy="6858000"/>
          </a:xfrm>
          <a:prstGeom prst="rect">
            <a:avLst/>
          </a:prstGeom>
          <a:solidFill>
            <a:srgbClr val="FDBA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044B53-EA0D-4F74-A463-8B2DCE00A002}"/>
              </a:ext>
            </a:extLst>
          </p:cNvPr>
          <p:cNvSpPr/>
          <p:nvPr/>
        </p:nvSpPr>
        <p:spPr>
          <a:xfrm>
            <a:off x="698813" y="442185"/>
            <a:ext cx="1102538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dirty="0">
                <a:ln w="0"/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</a:rPr>
              <a:t>Mapped Sub States </a:t>
            </a:r>
            <a:endParaRPr lang="en-US" sz="3600" b="1" cap="none" spc="0" dirty="0">
              <a:ln w="0"/>
              <a:latin typeface="Cambria" panose="02040503050406030204" pitchFamily="18" charset="0"/>
              <a:ea typeface="Cambria" panose="02040503050406030204" pitchFamily="18" charset="0"/>
              <a:cs typeface="Segoe UI" panose="020B0502040204020203" pitchFamily="34" charset="0"/>
            </a:endParaRP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71CD3DB9-511A-42D6-B5EF-59F6F7B29122}"/>
              </a:ext>
            </a:extLst>
          </p:cNvPr>
          <p:cNvSpPr txBox="1">
            <a:spLocks/>
          </p:cNvSpPr>
          <p:nvPr/>
        </p:nvSpPr>
        <p:spPr>
          <a:xfrm>
            <a:off x="598529" y="6474366"/>
            <a:ext cx="720000" cy="12311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000" b="1">
                <a:solidFill>
                  <a:srgbClr val="FDBA2F"/>
                </a:solidFill>
              </a:rPr>
              <a:t>Page </a:t>
            </a:r>
            <a:fld id="{C0069AEE-D70F-4F66-B615-13FB9818742B}" type="slidenum">
              <a:rPr lang="en-US" sz="1000" b="1" smtClean="0">
                <a:solidFill>
                  <a:srgbClr val="FDBA2F"/>
                </a:solidFill>
              </a:rPr>
              <a:pPr>
                <a:spcAft>
                  <a:spcPts val="600"/>
                </a:spcAft>
              </a:pPr>
              <a:t>45</a:t>
            </a:fld>
            <a:endParaRPr lang="en-US" sz="1000" b="1">
              <a:solidFill>
                <a:srgbClr val="FDBA2F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4F916DD-E231-4381-B7EA-5D297AAF5474}"/>
              </a:ext>
            </a:extLst>
          </p:cNvPr>
          <p:cNvCxnSpPr/>
          <p:nvPr/>
        </p:nvCxnSpPr>
        <p:spPr>
          <a:xfrm>
            <a:off x="699420" y="6174557"/>
            <a:ext cx="10961535" cy="0"/>
          </a:xfrm>
          <a:prstGeom prst="line">
            <a:avLst/>
          </a:prstGeom>
          <a:ln>
            <a:solidFill>
              <a:srgbClr val="FDBA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bject 11">
            <a:extLst>
              <a:ext uri="{FF2B5EF4-FFF2-40B4-BE49-F238E27FC236}">
                <a16:creationId xmlns:a16="http://schemas.microsoft.com/office/drawing/2014/main" id="{4A45D447-BBEF-43A1-A660-429AD9E6E77D}"/>
              </a:ext>
            </a:extLst>
          </p:cNvPr>
          <p:cNvSpPr txBox="1"/>
          <p:nvPr/>
        </p:nvSpPr>
        <p:spPr>
          <a:xfrm>
            <a:off x="841837" y="1494514"/>
            <a:ext cx="10961535" cy="37778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 fontAlgn="base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 typeface="+mj-lt"/>
              <a:buAutoNum type="arabicPeriod" startAt="2"/>
            </a:pPr>
            <a:r>
              <a:rPr lang="en-US" altLang="en-US" b="1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Create Mapped Sub State: </a:t>
            </a:r>
          </a:p>
          <a:p>
            <a:pPr marL="812800" lvl="1" indent="-342900" fontAlgn="base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Use the </a:t>
            </a:r>
            <a:r>
              <a:rPr lang="en-US" altLang="en-US" b="1" i="1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@Selector </a:t>
            </a:r>
            <a:r>
              <a:rPr lang="en-US" alt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decorator with the props option to define a mapped sub state. </a:t>
            </a:r>
          </a:p>
          <a:p>
            <a:pPr marL="812800" lvl="1" indent="-342900" fontAlgn="base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This decorator takes an array of the dynamic selectors you want to combine as arguments. </a:t>
            </a:r>
          </a:p>
          <a:p>
            <a:pPr marL="12700" fontAlgn="base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</a:pPr>
            <a:endParaRPr lang="en-US" b="1" spc="-35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355600" indent="-342900" fontAlgn="base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 typeface="+mj-lt"/>
              <a:buAutoNum type="arabicPeriod" startAt="3"/>
            </a:pPr>
            <a:r>
              <a:rPr lang="en-US" altLang="en-US" b="1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Combine Data: </a:t>
            </a:r>
          </a:p>
          <a:p>
            <a:pPr marL="812800" lvl="1" indent="-342900" fontAlgn="base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Within the mapped sub state function, you can access the results of the provided dynamic selectors using their property names defined in the props option. </a:t>
            </a:r>
          </a:p>
          <a:p>
            <a:pPr marL="812800" lvl="1" indent="-342900" fontAlgn="base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You can then combine or transform this data as needed using plain JavaScript or </a:t>
            </a:r>
            <a:r>
              <a:rPr lang="en-US" altLang="en-US" spc="-3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RxJS</a:t>
            </a:r>
            <a:r>
              <a:rPr lang="en-US" alt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operators. </a:t>
            </a:r>
          </a:p>
          <a:p>
            <a:pPr marL="12700" fontAlgn="base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</a:pPr>
            <a:endParaRPr lang="en-US" b="1" spc="-35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CAE7867-9555-4EE6-8D12-6B3504135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833"/>
            <a:ext cx="65" cy="363534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FFEC3DA-F40E-DFDF-A966-95B8C7154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02639"/>
            <a:ext cx="65" cy="60527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5392" rIns="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94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A326BB-9227-480A-BB34-377D5EE5A23B}"/>
              </a:ext>
            </a:extLst>
          </p:cNvPr>
          <p:cNvSpPr/>
          <p:nvPr/>
        </p:nvSpPr>
        <p:spPr>
          <a:xfrm>
            <a:off x="0" y="209951"/>
            <a:ext cx="12192000" cy="1052329"/>
          </a:xfrm>
          <a:prstGeom prst="rect">
            <a:avLst/>
          </a:prstGeom>
          <a:solidFill>
            <a:srgbClr val="FDBA2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E77A95-E095-4412-95AF-26EB893F33A6}"/>
              </a:ext>
            </a:extLst>
          </p:cNvPr>
          <p:cNvSpPr/>
          <p:nvPr/>
        </p:nvSpPr>
        <p:spPr>
          <a:xfrm flipV="1">
            <a:off x="0" y="0"/>
            <a:ext cx="87984" cy="6858000"/>
          </a:xfrm>
          <a:prstGeom prst="rect">
            <a:avLst/>
          </a:prstGeom>
          <a:solidFill>
            <a:srgbClr val="FDBA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044B53-EA0D-4F74-A463-8B2DCE00A002}"/>
              </a:ext>
            </a:extLst>
          </p:cNvPr>
          <p:cNvSpPr/>
          <p:nvPr/>
        </p:nvSpPr>
        <p:spPr>
          <a:xfrm>
            <a:off x="698813" y="296795"/>
            <a:ext cx="1102538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dirty="0">
                <a:ln w="0"/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</a:rPr>
              <a:t>Mapped Sub States Example </a:t>
            </a:r>
            <a:endParaRPr lang="en-US" sz="3600" b="1" cap="none" spc="0" dirty="0">
              <a:ln w="0"/>
              <a:latin typeface="Cambria" panose="02040503050406030204" pitchFamily="18" charset="0"/>
              <a:ea typeface="Cambria" panose="02040503050406030204" pitchFamily="18" charset="0"/>
              <a:cs typeface="Segoe UI" panose="020B0502040204020203" pitchFamily="34" charset="0"/>
            </a:endParaRP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71CD3DB9-511A-42D6-B5EF-59F6F7B29122}"/>
              </a:ext>
            </a:extLst>
          </p:cNvPr>
          <p:cNvSpPr txBox="1">
            <a:spLocks/>
          </p:cNvSpPr>
          <p:nvPr/>
        </p:nvSpPr>
        <p:spPr>
          <a:xfrm>
            <a:off x="598529" y="6474366"/>
            <a:ext cx="720000" cy="12311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000" b="1">
                <a:solidFill>
                  <a:srgbClr val="FDBA2F"/>
                </a:solidFill>
              </a:rPr>
              <a:t>Page </a:t>
            </a:r>
            <a:fld id="{C0069AEE-D70F-4F66-B615-13FB9818742B}" type="slidenum">
              <a:rPr lang="en-US" sz="1000" b="1" smtClean="0">
                <a:solidFill>
                  <a:srgbClr val="FDBA2F"/>
                </a:solidFill>
              </a:rPr>
              <a:pPr>
                <a:spcAft>
                  <a:spcPts val="600"/>
                </a:spcAft>
              </a:pPr>
              <a:t>46</a:t>
            </a:fld>
            <a:endParaRPr lang="en-US" sz="1000" b="1">
              <a:solidFill>
                <a:srgbClr val="FDBA2F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4F916DD-E231-4381-B7EA-5D297AAF5474}"/>
              </a:ext>
            </a:extLst>
          </p:cNvPr>
          <p:cNvCxnSpPr/>
          <p:nvPr/>
        </p:nvCxnSpPr>
        <p:spPr>
          <a:xfrm>
            <a:off x="699420" y="6174557"/>
            <a:ext cx="10961535" cy="0"/>
          </a:xfrm>
          <a:prstGeom prst="line">
            <a:avLst/>
          </a:prstGeom>
          <a:ln>
            <a:solidFill>
              <a:srgbClr val="FDBA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">
            <a:extLst>
              <a:ext uri="{FF2B5EF4-FFF2-40B4-BE49-F238E27FC236}">
                <a16:creationId xmlns:a16="http://schemas.microsoft.com/office/drawing/2014/main" id="{2CAE7867-9555-4EE6-8D12-6B3504135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833"/>
            <a:ext cx="65" cy="363534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FFEC3DA-F40E-DFDF-A966-95B8C7154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02639"/>
            <a:ext cx="65" cy="60527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5392" rIns="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5401DA-4CB6-5CF3-606B-6A0FA7493A08}"/>
              </a:ext>
            </a:extLst>
          </p:cNvPr>
          <p:cNvSpPr txBox="1"/>
          <p:nvPr/>
        </p:nvSpPr>
        <p:spPr>
          <a:xfrm>
            <a:off x="698813" y="1286487"/>
            <a:ext cx="10231179" cy="4893647"/>
          </a:xfrm>
          <a:prstGeom prst="rect">
            <a:avLst/>
          </a:prstGeom>
          <a:solidFill>
            <a:srgbClr val="1F1F1F"/>
          </a:solidFill>
        </p:spPr>
        <p:txBody>
          <a:bodyPr wrap="square">
            <a:spAutoFit/>
          </a:bodyPr>
          <a:lstStyle/>
          <a:p>
            <a:r>
              <a:rPr lang="en-IN" sz="1300" b="0" dirty="0">
                <a:solidFill>
                  <a:srgbClr val="D8A0D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import</a:t>
            </a:r>
            <a:r>
              <a:rPr lang="en-IN" sz="13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3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r>
              <a:rPr lang="en-IN" sz="13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300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Injectable</a:t>
            </a:r>
            <a:r>
              <a:rPr lang="en-IN" sz="13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3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r>
              <a:rPr lang="en-IN" sz="13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300" b="0" dirty="0">
                <a:solidFill>
                  <a:srgbClr val="D8A0D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from</a:t>
            </a:r>
            <a:r>
              <a:rPr lang="en-IN" sz="13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300" b="0" dirty="0">
                <a:solidFill>
                  <a:srgbClr val="E8C9BB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IN" sz="13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@angular/core</a:t>
            </a:r>
            <a:r>
              <a:rPr lang="en-IN" sz="1300" b="0" dirty="0">
                <a:solidFill>
                  <a:srgbClr val="E8C9BB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IN" sz="13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IN" sz="13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IN" sz="1300" b="0" dirty="0">
                <a:solidFill>
                  <a:srgbClr val="D8A0D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import</a:t>
            </a:r>
            <a:r>
              <a:rPr lang="en-IN" sz="13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3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r>
              <a:rPr lang="en-IN" sz="13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300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Selector</a:t>
            </a:r>
            <a:r>
              <a:rPr lang="en-IN" sz="13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IN" sz="13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3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StateContext</a:t>
            </a:r>
            <a:r>
              <a:rPr lang="en-IN" sz="13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IN" sz="13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3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createSelector</a:t>
            </a:r>
            <a:r>
              <a:rPr lang="en-IN" sz="13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3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r>
              <a:rPr lang="en-IN" sz="13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300" b="0" dirty="0">
                <a:solidFill>
                  <a:srgbClr val="D8A0D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from</a:t>
            </a:r>
            <a:r>
              <a:rPr lang="en-IN" sz="13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300" b="0" dirty="0">
                <a:solidFill>
                  <a:srgbClr val="E8C9BB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IN" sz="13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@</a:t>
            </a:r>
            <a:r>
              <a:rPr lang="en-IN" sz="1300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ngxs</a:t>
            </a:r>
            <a:r>
              <a:rPr lang="en-IN" sz="13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/store</a:t>
            </a:r>
            <a:r>
              <a:rPr lang="en-IN" sz="1300" b="0" dirty="0">
                <a:solidFill>
                  <a:srgbClr val="E8C9BB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IN" sz="13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br>
              <a:rPr lang="en-IN" sz="13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IN" sz="1300" b="0" dirty="0">
                <a:solidFill>
                  <a:srgbClr val="D8A0D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export</a:t>
            </a:r>
            <a:r>
              <a:rPr lang="en-IN" sz="13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3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interface</a:t>
            </a:r>
            <a:r>
              <a:rPr lang="en-IN" sz="13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300" b="0" dirty="0" err="1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UserState</a:t>
            </a:r>
            <a:r>
              <a:rPr lang="en-IN" sz="13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3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IN" sz="13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IN" sz="13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name</a:t>
            </a:r>
            <a:r>
              <a:rPr lang="en-IN" sz="13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IN" sz="13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300" b="0" dirty="0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string</a:t>
            </a:r>
            <a:r>
              <a:rPr lang="en-IN" sz="13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IN" sz="13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IN" sz="13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en-IN" sz="13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IN" sz="1300" b="0" dirty="0">
                <a:solidFill>
                  <a:srgbClr val="D8A0D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export</a:t>
            </a:r>
            <a:r>
              <a:rPr lang="en-IN" sz="13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3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interface</a:t>
            </a:r>
            <a:r>
              <a:rPr lang="en-IN" sz="13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300" b="0" dirty="0" err="1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CartState</a:t>
            </a:r>
            <a:r>
              <a:rPr lang="en-IN" sz="13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3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IN" sz="13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IN" sz="13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items</a:t>
            </a:r>
            <a:r>
              <a:rPr lang="en-IN" sz="13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IN" sz="13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300" b="0" dirty="0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number</a:t>
            </a:r>
            <a:r>
              <a:rPr lang="en-IN" sz="13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r>
              <a:rPr lang="en-IN" sz="1300" dirty="0">
                <a:solidFill>
                  <a:srgbClr val="DADAD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3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en-IN" sz="13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IN" sz="13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@</a:t>
            </a:r>
            <a:r>
              <a:rPr lang="en-IN" sz="1300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State</a:t>
            </a:r>
            <a:r>
              <a:rPr lang="en-IN" sz="13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IN" sz="1300" b="0" dirty="0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UserState</a:t>
            </a:r>
            <a:r>
              <a:rPr lang="en-IN" sz="13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en-IN" sz="13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IN" sz="13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IN" sz="13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IN" sz="13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</a:t>
            </a:r>
            <a:r>
              <a:rPr lang="en-IN" sz="1300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name</a:t>
            </a:r>
            <a:r>
              <a:rPr lang="en-IN" sz="13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IN" sz="13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300" b="0" dirty="0">
                <a:solidFill>
                  <a:srgbClr val="E8C9BB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IN" sz="13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user</a:t>
            </a:r>
            <a:r>
              <a:rPr lang="en-IN" sz="1300" b="0" dirty="0">
                <a:solidFill>
                  <a:srgbClr val="E8C9BB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IN" sz="13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endParaRPr lang="en-IN" sz="13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IN" sz="13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</a:t>
            </a:r>
            <a:r>
              <a:rPr lang="en-IN" sz="1300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defaults</a:t>
            </a:r>
            <a:r>
              <a:rPr lang="en-IN" sz="13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IN" sz="13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3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r>
              <a:rPr lang="en-IN" sz="13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300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name</a:t>
            </a:r>
            <a:r>
              <a:rPr lang="en-IN" sz="13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IN" sz="13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300" b="0" dirty="0">
                <a:solidFill>
                  <a:srgbClr val="E8C9BB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''</a:t>
            </a:r>
            <a:r>
              <a:rPr lang="en-IN" sz="13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3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},</a:t>
            </a:r>
            <a:endParaRPr lang="en-IN" sz="13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IN" sz="13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r>
              <a:rPr lang="en-IN" sz="13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sz="13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@</a:t>
            </a:r>
            <a:r>
              <a:rPr lang="en-IN" sz="1300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Injectable</a:t>
            </a:r>
            <a:r>
              <a:rPr lang="en-IN" sz="13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IN" sz="1300" b="0" dirty="0">
                <a:solidFill>
                  <a:srgbClr val="D8A0D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export</a:t>
            </a:r>
            <a:r>
              <a:rPr lang="en-IN" sz="13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3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class</a:t>
            </a:r>
            <a:r>
              <a:rPr lang="en-IN" sz="13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300" b="0" dirty="0" err="1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UserState</a:t>
            </a:r>
            <a:r>
              <a:rPr lang="en-IN" sz="13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3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{}</a:t>
            </a:r>
            <a:endParaRPr lang="en-IN" sz="13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IN" sz="13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@</a:t>
            </a:r>
            <a:r>
              <a:rPr lang="en-IN" sz="1300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State</a:t>
            </a:r>
            <a:r>
              <a:rPr lang="en-IN" sz="13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IN" sz="1300" b="0" dirty="0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CartState</a:t>
            </a:r>
            <a:r>
              <a:rPr lang="en-IN" sz="13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en-IN" sz="13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IN" sz="13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IN" sz="13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IN" sz="13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</a:t>
            </a:r>
            <a:r>
              <a:rPr lang="en-IN" sz="1300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name</a:t>
            </a:r>
            <a:r>
              <a:rPr lang="en-IN" sz="13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IN" sz="13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300" b="0" dirty="0">
                <a:solidFill>
                  <a:srgbClr val="E8C9BB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IN" sz="13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cart</a:t>
            </a:r>
            <a:r>
              <a:rPr lang="en-IN" sz="1300" b="0" dirty="0">
                <a:solidFill>
                  <a:srgbClr val="E8C9BB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IN" sz="13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endParaRPr lang="en-IN" sz="13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IN" sz="13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</a:t>
            </a:r>
            <a:r>
              <a:rPr lang="en-IN" sz="1300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defaults</a:t>
            </a:r>
            <a:r>
              <a:rPr lang="en-IN" sz="13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IN" sz="13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3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r>
              <a:rPr lang="en-IN" sz="13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300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items</a:t>
            </a:r>
            <a:r>
              <a:rPr lang="en-IN" sz="13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IN" sz="13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300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r>
              <a:rPr lang="en-IN" sz="13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3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},</a:t>
            </a:r>
            <a:endParaRPr lang="en-IN" sz="13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IN" sz="13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r>
              <a:rPr lang="en-IN" sz="13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sz="13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@</a:t>
            </a:r>
            <a:r>
              <a:rPr lang="en-IN" sz="1300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Injectable</a:t>
            </a:r>
            <a:r>
              <a:rPr lang="en-IN" sz="13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IN" sz="1300" b="0" dirty="0">
                <a:solidFill>
                  <a:srgbClr val="D8A0D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export</a:t>
            </a:r>
            <a:r>
              <a:rPr lang="en-IN" sz="13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3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class</a:t>
            </a:r>
            <a:r>
              <a:rPr lang="en-IN" sz="13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300" b="0" dirty="0" err="1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CartState</a:t>
            </a:r>
            <a:r>
              <a:rPr lang="en-IN" sz="13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3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{}</a:t>
            </a:r>
            <a:endParaRPr lang="en-IN" sz="13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IN" sz="1300" b="0" dirty="0">
                <a:solidFill>
                  <a:srgbClr val="D8A0D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export</a:t>
            </a:r>
            <a:r>
              <a:rPr lang="en-IN" sz="13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300" b="0" dirty="0" err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const</a:t>
            </a:r>
            <a:r>
              <a:rPr lang="en-IN" sz="13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300" b="0" dirty="0" err="1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getUserName</a:t>
            </a:r>
            <a:r>
              <a:rPr lang="en-IN" sz="13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3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IN" sz="13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3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createSelector</a:t>
            </a:r>
            <a:r>
              <a:rPr lang="en-IN" sz="13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([</a:t>
            </a:r>
            <a:r>
              <a:rPr lang="en-IN" sz="13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UserState</a:t>
            </a:r>
            <a:r>
              <a:rPr lang="en-IN" sz="13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</a:t>
            </a:r>
            <a:r>
              <a:rPr lang="en-IN" sz="13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IN" sz="13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3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IN" sz="1300" b="0" dirty="0">
                <a:solidFill>
                  <a:srgbClr val="9A9A9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state</a:t>
            </a:r>
            <a:r>
              <a:rPr lang="en-IN" sz="13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IN" sz="13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300" b="0" dirty="0" err="1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UserState</a:t>
            </a:r>
            <a:r>
              <a:rPr lang="en-IN" sz="13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r>
              <a:rPr lang="en-IN" sz="13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3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=&gt;</a:t>
            </a:r>
            <a:r>
              <a:rPr lang="en-IN" sz="13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300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state</a:t>
            </a:r>
            <a:r>
              <a:rPr lang="en-IN" sz="13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IN" sz="13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name)</a:t>
            </a:r>
            <a:r>
              <a:rPr lang="en-IN" sz="13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IN" sz="13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IN" sz="1300" b="0" dirty="0">
                <a:solidFill>
                  <a:srgbClr val="D8A0D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export</a:t>
            </a:r>
            <a:r>
              <a:rPr lang="en-IN" sz="13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300" b="0" dirty="0" err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const</a:t>
            </a:r>
            <a:r>
              <a:rPr lang="en-IN" sz="13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300" b="0" dirty="0" err="1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getCartItems</a:t>
            </a:r>
            <a:r>
              <a:rPr lang="en-IN" sz="13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3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IN" sz="13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3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createSelector</a:t>
            </a:r>
            <a:r>
              <a:rPr lang="en-IN" sz="13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([</a:t>
            </a:r>
            <a:r>
              <a:rPr lang="en-IN" sz="13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CartState</a:t>
            </a:r>
            <a:r>
              <a:rPr lang="en-IN" sz="13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</a:t>
            </a:r>
            <a:r>
              <a:rPr lang="en-IN" sz="13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IN" sz="13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3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IN" sz="1300" b="0" dirty="0">
                <a:solidFill>
                  <a:srgbClr val="9A9A9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state</a:t>
            </a:r>
            <a:r>
              <a:rPr lang="en-IN" sz="13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IN" sz="13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300" b="0" dirty="0" err="1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CartState</a:t>
            </a:r>
            <a:r>
              <a:rPr lang="en-IN" sz="13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r>
              <a:rPr lang="en-IN" sz="13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3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=&gt;</a:t>
            </a:r>
            <a:r>
              <a:rPr lang="en-IN" sz="13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3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state</a:t>
            </a:r>
            <a:r>
              <a:rPr lang="en-IN" sz="1300" b="0" dirty="0" err="1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IN" sz="1300" b="0" dirty="0" err="1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items</a:t>
            </a:r>
            <a:r>
              <a:rPr lang="en-IN" sz="13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r>
              <a:rPr lang="en-IN" sz="13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IN" sz="13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IN" sz="1300" b="0" dirty="0">
                <a:solidFill>
                  <a:srgbClr val="D8A0D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export</a:t>
            </a:r>
            <a:r>
              <a:rPr lang="en-IN" sz="13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300" b="0" dirty="0" err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const</a:t>
            </a:r>
            <a:r>
              <a:rPr lang="en-IN" sz="13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300" b="0" dirty="0" err="1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getUserAndCartInfo</a:t>
            </a:r>
            <a:r>
              <a:rPr lang="en-IN" sz="13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3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IN" sz="13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3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createSelector</a:t>
            </a:r>
            <a:r>
              <a:rPr lang="en-IN" sz="13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([</a:t>
            </a:r>
            <a:r>
              <a:rPr lang="en-IN" sz="13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getUserName</a:t>
            </a:r>
            <a:r>
              <a:rPr lang="en-IN" sz="13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IN" sz="13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3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getCartItems</a:t>
            </a:r>
            <a:r>
              <a:rPr lang="en-IN" sz="13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</a:t>
            </a:r>
            <a:r>
              <a:rPr lang="en-IN" sz="13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IN" sz="13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3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IN" sz="1300" b="0" dirty="0" err="1">
                <a:solidFill>
                  <a:srgbClr val="9A9A9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userName</a:t>
            </a:r>
            <a:r>
              <a:rPr lang="en-IN" sz="13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IN" sz="13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300" b="0" dirty="0" err="1">
                <a:solidFill>
                  <a:srgbClr val="9A9A9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cartItems</a:t>
            </a:r>
            <a:r>
              <a:rPr lang="en-IN" sz="13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r>
              <a:rPr lang="en-IN" sz="13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3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=&gt;</a:t>
            </a:r>
            <a:r>
              <a:rPr lang="en-IN" sz="13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(</a:t>
            </a:r>
            <a:r>
              <a:rPr lang="en-IN" sz="13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IN" sz="13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IN" sz="13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</a:t>
            </a:r>
            <a:r>
              <a:rPr lang="en-IN" sz="13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userName</a:t>
            </a:r>
            <a:r>
              <a:rPr lang="en-IN" sz="13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IN" sz="1300" dirty="0">
                <a:solidFill>
                  <a:srgbClr val="DADAD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3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cartItems</a:t>
            </a:r>
            <a:r>
              <a:rPr lang="en-IN" sz="13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endParaRPr lang="en-IN" sz="13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IN" sz="13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r>
              <a:rPr lang="en-IN" sz="13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))</a:t>
            </a:r>
            <a:r>
              <a:rPr lang="en-IN" sz="13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IN" sz="13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03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A326BB-9227-480A-BB34-377D5EE5A23B}"/>
              </a:ext>
            </a:extLst>
          </p:cNvPr>
          <p:cNvSpPr/>
          <p:nvPr/>
        </p:nvSpPr>
        <p:spPr>
          <a:xfrm>
            <a:off x="0" y="209951"/>
            <a:ext cx="12192000" cy="1052329"/>
          </a:xfrm>
          <a:prstGeom prst="rect">
            <a:avLst/>
          </a:prstGeom>
          <a:solidFill>
            <a:srgbClr val="FDBA2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E77A95-E095-4412-95AF-26EB893F33A6}"/>
              </a:ext>
            </a:extLst>
          </p:cNvPr>
          <p:cNvSpPr/>
          <p:nvPr/>
        </p:nvSpPr>
        <p:spPr>
          <a:xfrm flipV="1">
            <a:off x="0" y="0"/>
            <a:ext cx="87984" cy="6858000"/>
          </a:xfrm>
          <a:prstGeom prst="rect">
            <a:avLst/>
          </a:prstGeom>
          <a:solidFill>
            <a:srgbClr val="FDBA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044B53-EA0D-4F74-A463-8B2DCE00A002}"/>
              </a:ext>
            </a:extLst>
          </p:cNvPr>
          <p:cNvSpPr/>
          <p:nvPr/>
        </p:nvSpPr>
        <p:spPr>
          <a:xfrm>
            <a:off x="698813" y="442185"/>
            <a:ext cx="1102538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dirty="0">
                <a:ln w="0"/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</a:rPr>
              <a:t>Mapped Sub States Example </a:t>
            </a:r>
            <a:endParaRPr lang="en-US" sz="3600" b="1" cap="none" spc="0" dirty="0">
              <a:ln w="0"/>
              <a:latin typeface="Cambria" panose="02040503050406030204" pitchFamily="18" charset="0"/>
              <a:ea typeface="Cambria" panose="02040503050406030204" pitchFamily="18" charset="0"/>
              <a:cs typeface="Segoe UI" panose="020B0502040204020203" pitchFamily="34" charset="0"/>
            </a:endParaRP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71CD3DB9-511A-42D6-B5EF-59F6F7B29122}"/>
              </a:ext>
            </a:extLst>
          </p:cNvPr>
          <p:cNvSpPr txBox="1">
            <a:spLocks/>
          </p:cNvSpPr>
          <p:nvPr/>
        </p:nvSpPr>
        <p:spPr>
          <a:xfrm>
            <a:off x="598529" y="6474366"/>
            <a:ext cx="720000" cy="12311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000" b="1">
                <a:solidFill>
                  <a:srgbClr val="FDBA2F"/>
                </a:solidFill>
              </a:rPr>
              <a:t>Page </a:t>
            </a:r>
            <a:fld id="{C0069AEE-D70F-4F66-B615-13FB9818742B}" type="slidenum">
              <a:rPr lang="en-US" sz="1000" b="1" smtClean="0">
                <a:solidFill>
                  <a:srgbClr val="FDBA2F"/>
                </a:solidFill>
              </a:rPr>
              <a:pPr>
                <a:spcAft>
                  <a:spcPts val="600"/>
                </a:spcAft>
              </a:pPr>
              <a:t>47</a:t>
            </a:fld>
            <a:endParaRPr lang="en-US" sz="1000" b="1">
              <a:solidFill>
                <a:srgbClr val="FDBA2F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4F916DD-E231-4381-B7EA-5D297AAF5474}"/>
              </a:ext>
            </a:extLst>
          </p:cNvPr>
          <p:cNvCxnSpPr/>
          <p:nvPr/>
        </p:nvCxnSpPr>
        <p:spPr>
          <a:xfrm>
            <a:off x="699420" y="6174557"/>
            <a:ext cx="10961535" cy="0"/>
          </a:xfrm>
          <a:prstGeom prst="line">
            <a:avLst/>
          </a:prstGeom>
          <a:ln>
            <a:solidFill>
              <a:srgbClr val="FDBA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bject 11">
            <a:extLst>
              <a:ext uri="{FF2B5EF4-FFF2-40B4-BE49-F238E27FC236}">
                <a16:creationId xmlns:a16="http://schemas.microsoft.com/office/drawing/2014/main" id="{4A45D447-BBEF-43A1-A660-429AD9E6E77D}"/>
              </a:ext>
            </a:extLst>
          </p:cNvPr>
          <p:cNvSpPr txBox="1"/>
          <p:nvPr/>
        </p:nvSpPr>
        <p:spPr>
          <a:xfrm>
            <a:off x="841837" y="1494514"/>
            <a:ext cx="10961535" cy="23672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spc="-35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In this example:</a:t>
            </a:r>
          </a:p>
          <a:p>
            <a:pPr marL="812800" lvl="1" indent="-342900" fontAlgn="base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i="1" spc="-3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getUserName</a:t>
            </a:r>
            <a:r>
              <a:rPr lang="en-US" alt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 and </a:t>
            </a:r>
            <a:r>
              <a:rPr lang="en-US" altLang="en-US" b="1" i="1" spc="-3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getCartItems</a:t>
            </a:r>
            <a:r>
              <a:rPr lang="en-US" alt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 are individual selectors for each state slice.</a:t>
            </a:r>
          </a:p>
          <a:p>
            <a:pPr marL="812800" lvl="1" indent="-342900" fontAlgn="base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i="1" spc="-3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getUserAndCartInfo</a:t>
            </a:r>
            <a:r>
              <a:rPr lang="en-US" alt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 is a mapped sub state that combines the results of the previous two selectors into a single object.</a:t>
            </a:r>
          </a:p>
          <a:p>
            <a:pPr marL="812800" lvl="1" indent="-342900" fontAlgn="base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pc="-35" dirty="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12700" fontAlgn="base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</a:pPr>
            <a:endParaRPr lang="en-US" b="1" spc="-35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CAE7867-9555-4EE6-8D12-6B3504135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833"/>
            <a:ext cx="65" cy="363534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FFEC3DA-F40E-DFDF-A966-95B8C7154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02639"/>
            <a:ext cx="65" cy="60527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5392" rIns="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467701FA-F05F-03F2-31F9-44C404C03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460"/>
            <a:ext cx="65" cy="3282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5392" rIns="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30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CC1F061A-0F17-4A14-9C43-384F0B0A2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538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E1B0E7F-EE61-4F81-8137-7C0A8C3A0999}"/>
              </a:ext>
            </a:extLst>
          </p:cNvPr>
          <p:cNvSpPr/>
          <p:nvPr/>
        </p:nvSpPr>
        <p:spPr>
          <a:xfrm>
            <a:off x="0" y="5386240"/>
            <a:ext cx="12192000" cy="1471760"/>
          </a:xfrm>
          <a:prstGeom prst="rect">
            <a:avLst/>
          </a:prstGeom>
          <a:solidFill>
            <a:srgbClr val="FDBA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7976B5-05AA-457D-BA8E-F97394D0C9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F1CAFA-884B-48A5-9ECD-29543C5761A8}"/>
              </a:ext>
            </a:extLst>
          </p:cNvPr>
          <p:cNvSpPr/>
          <p:nvPr/>
        </p:nvSpPr>
        <p:spPr>
          <a:xfrm flipV="1">
            <a:off x="0" y="4048033"/>
            <a:ext cx="12192000" cy="2379785"/>
          </a:xfrm>
          <a:prstGeom prst="rect">
            <a:avLst/>
          </a:prstGeom>
          <a:solidFill>
            <a:srgbClr val="FDBA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353E27-FCD6-42CF-BFF8-AFA65BBB4AE2}"/>
              </a:ext>
            </a:extLst>
          </p:cNvPr>
          <p:cNvSpPr/>
          <p:nvPr/>
        </p:nvSpPr>
        <p:spPr>
          <a:xfrm>
            <a:off x="456709" y="4619459"/>
            <a:ext cx="11129726" cy="10627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Meta Reducers</a:t>
            </a:r>
          </a:p>
        </p:txBody>
      </p:sp>
    </p:spTree>
    <p:extLst>
      <p:ext uri="{BB962C8B-B14F-4D97-AF65-F5344CB8AC3E}">
        <p14:creationId xmlns:p14="http://schemas.microsoft.com/office/powerpoint/2010/main" val="24915425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A326BB-9227-480A-BB34-377D5EE5A23B}"/>
              </a:ext>
            </a:extLst>
          </p:cNvPr>
          <p:cNvSpPr/>
          <p:nvPr/>
        </p:nvSpPr>
        <p:spPr>
          <a:xfrm>
            <a:off x="0" y="209951"/>
            <a:ext cx="12192000" cy="1052329"/>
          </a:xfrm>
          <a:prstGeom prst="rect">
            <a:avLst/>
          </a:prstGeom>
          <a:solidFill>
            <a:srgbClr val="FDBA2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E77A95-E095-4412-95AF-26EB893F33A6}"/>
              </a:ext>
            </a:extLst>
          </p:cNvPr>
          <p:cNvSpPr/>
          <p:nvPr/>
        </p:nvSpPr>
        <p:spPr>
          <a:xfrm flipV="1">
            <a:off x="0" y="0"/>
            <a:ext cx="87984" cy="6858000"/>
          </a:xfrm>
          <a:prstGeom prst="rect">
            <a:avLst/>
          </a:prstGeom>
          <a:solidFill>
            <a:srgbClr val="FDBA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044B53-EA0D-4F74-A463-8B2DCE00A002}"/>
              </a:ext>
            </a:extLst>
          </p:cNvPr>
          <p:cNvSpPr/>
          <p:nvPr/>
        </p:nvSpPr>
        <p:spPr>
          <a:xfrm>
            <a:off x="698813" y="442185"/>
            <a:ext cx="1102538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dirty="0">
                <a:ln w="0"/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</a:rPr>
              <a:t>Meta Reducers</a:t>
            </a:r>
            <a:endParaRPr lang="en-US" sz="3600" b="1" cap="none" spc="0" dirty="0">
              <a:ln w="0"/>
              <a:latin typeface="Cambria" panose="02040503050406030204" pitchFamily="18" charset="0"/>
              <a:ea typeface="Cambria" panose="02040503050406030204" pitchFamily="18" charset="0"/>
              <a:cs typeface="Segoe UI" panose="020B0502040204020203" pitchFamily="34" charset="0"/>
            </a:endParaRP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71CD3DB9-511A-42D6-B5EF-59F6F7B29122}"/>
              </a:ext>
            </a:extLst>
          </p:cNvPr>
          <p:cNvSpPr txBox="1">
            <a:spLocks/>
          </p:cNvSpPr>
          <p:nvPr/>
        </p:nvSpPr>
        <p:spPr>
          <a:xfrm>
            <a:off x="598529" y="6474366"/>
            <a:ext cx="720000" cy="12311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000" b="1">
                <a:solidFill>
                  <a:srgbClr val="FDBA2F"/>
                </a:solidFill>
              </a:rPr>
              <a:t>Page </a:t>
            </a:r>
            <a:fld id="{C0069AEE-D70F-4F66-B615-13FB9818742B}" type="slidenum">
              <a:rPr lang="en-US" sz="1000" b="1" smtClean="0">
                <a:solidFill>
                  <a:srgbClr val="FDBA2F"/>
                </a:solidFill>
              </a:rPr>
              <a:pPr>
                <a:spcAft>
                  <a:spcPts val="600"/>
                </a:spcAft>
              </a:pPr>
              <a:t>49</a:t>
            </a:fld>
            <a:endParaRPr lang="en-US" sz="1000" b="1">
              <a:solidFill>
                <a:srgbClr val="FDBA2F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4F916DD-E231-4381-B7EA-5D297AAF5474}"/>
              </a:ext>
            </a:extLst>
          </p:cNvPr>
          <p:cNvCxnSpPr/>
          <p:nvPr/>
        </p:nvCxnSpPr>
        <p:spPr>
          <a:xfrm>
            <a:off x="699420" y="6174557"/>
            <a:ext cx="10961535" cy="0"/>
          </a:xfrm>
          <a:prstGeom prst="line">
            <a:avLst/>
          </a:prstGeom>
          <a:ln>
            <a:solidFill>
              <a:srgbClr val="FDBA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bject 11">
            <a:extLst>
              <a:ext uri="{FF2B5EF4-FFF2-40B4-BE49-F238E27FC236}">
                <a16:creationId xmlns:a16="http://schemas.microsoft.com/office/drawing/2014/main" id="{4A45D447-BBEF-43A1-A660-429AD9E6E77D}"/>
              </a:ext>
            </a:extLst>
          </p:cNvPr>
          <p:cNvSpPr txBox="1"/>
          <p:nvPr/>
        </p:nvSpPr>
        <p:spPr>
          <a:xfrm>
            <a:off x="841837" y="1494514"/>
            <a:ext cx="10961535" cy="42318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 fontAlgn="base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b="1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Meta reducers are higher-order reducer functions.</a:t>
            </a:r>
          </a:p>
          <a:p>
            <a:pPr marL="355600" indent="-342900" fontAlgn="base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They intercept the action -&gt; reducer pipeline in NgRx (the library upon which NGXS is built). </a:t>
            </a:r>
          </a:p>
          <a:p>
            <a:pPr marL="355600" indent="-342900" fontAlgn="base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They operate on the state and action objects before they reach the actual reducers responsible for state updates.</a:t>
            </a:r>
          </a:p>
          <a:p>
            <a:pPr marL="355600" indent="-342900" fontAlgn="base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This allows for global modifications or side effects to be applied before the core state update logic is executed.</a:t>
            </a:r>
          </a:p>
          <a:p>
            <a:pPr marL="355600" indent="-342900" fontAlgn="base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b="1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Below are the reasons to use Meta Reducers (Plugins in NGXS):</a:t>
            </a:r>
          </a:p>
          <a:p>
            <a:pPr marL="812800" lvl="1" indent="-342900" fontAlgn="base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Logging</a:t>
            </a:r>
          </a:p>
          <a:p>
            <a:pPr marL="812800" lvl="1" indent="-342900" fontAlgn="base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Authentication</a:t>
            </a:r>
          </a:p>
          <a:p>
            <a:pPr marL="812800" lvl="1" indent="-342900" fontAlgn="base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Side Effects</a:t>
            </a:r>
          </a:p>
          <a:p>
            <a:pPr marL="812800" lvl="1" indent="-342900" fontAlgn="base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Global State Changes</a:t>
            </a:r>
          </a:p>
          <a:p>
            <a:pPr marL="12700" fontAlgn="base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</a:pPr>
            <a:endParaRPr lang="en-US" b="1" spc="-35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CAE7867-9555-4EE6-8D12-6B3504135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833"/>
            <a:ext cx="65" cy="363534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FFEC3DA-F40E-DFDF-A966-95B8C7154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02639"/>
            <a:ext cx="65" cy="60527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5392" rIns="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43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A326BB-9227-480A-BB34-377D5EE5A23B}"/>
              </a:ext>
            </a:extLst>
          </p:cNvPr>
          <p:cNvSpPr/>
          <p:nvPr/>
        </p:nvSpPr>
        <p:spPr>
          <a:xfrm>
            <a:off x="0" y="209951"/>
            <a:ext cx="12192000" cy="1052329"/>
          </a:xfrm>
          <a:prstGeom prst="rect">
            <a:avLst/>
          </a:prstGeom>
          <a:solidFill>
            <a:srgbClr val="FDBA2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E77A95-E095-4412-95AF-26EB893F33A6}"/>
              </a:ext>
            </a:extLst>
          </p:cNvPr>
          <p:cNvSpPr/>
          <p:nvPr/>
        </p:nvSpPr>
        <p:spPr>
          <a:xfrm flipV="1">
            <a:off x="0" y="0"/>
            <a:ext cx="87984" cy="6858000"/>
          </a:xfrm>
          <a:prstGeom prst="rect">
            <a:avLst/>
          </a:prstGeom>
          <a:solidFill>
            <a:srgbClr val="FDBA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044B53-EA0D-4F74-A463-8B2DCE00A002}"/>
              </a:ext>
            </a:extLst>
          </p:cNvPr>
          <p:cNvSpPr/>
          <p:nvPr/>
        </p:nvSpPr>
        <p:spPr>
          <a:xfrm>
            <a:off x="698813" y="442185"/>
            <a:ext cx="1102538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dirty="0">
                <a:ln w="0"/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</a:rPr>
              <a:t>So which one is better?</a:t>
            </a:r>
            <a:endParaRPr lang="en-US" sz="3600" b="1" cap="none" spc="0" dirty="0">
              <a:ln w="0"/>
              <a:latin typeface="Cambria" panose="02040503050406030204" pitchFamily="18" charset="0"/>
              <a:ea typeface="Cambria" panose="02040503050406030204" pitchFamily="18" charset="0"/>
              <a:cs typeface="Segoe UI" panose="020B0502040204020203" pitchFamily="34" charset="0"/>
            </a:endParaRP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71CD3DB9-511A-42D6-B5EF-59F6F7B29122}"/>
              </a:ext>
            </a:extLst>
          </p:cNvPr>
          <p:cNvSpPr txBox="1">
            <a:spLocks/>
          </p:cNvSpPr>
          <p:nvPr/>
        </p:nvSpPr>
        <p:spPr>
          <a:xfrm>
            <a:off x="598529" y="6474366"/>
            <a:ext cx="720000" cy="12311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000" b="1">
                <a:solidFill>
                  <a:srgbClr val="FDBA2F"/>
                </a:solidFill>
              </a:rPr>
              <a:t>Page </a:t>
            </a:r>
            <a:fld id="{C0069AEE-D70F-4F66-B615-13FB9818742B}" type="slidenum">
              <a:rPr lang="en-US" sz="1000" b="1" smtClean="0">
                <a:solidFill>
                  <a:srgbClr val="FDBA2F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sz="1000" b="1">
              <a:solidFill>
                <a:srgbClr val="FDBA2F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4F916DD-E231-4381-B7EA-5D297AAF5474}"/>
              </a:ext>
            </a:extLst>
          </p:cNvPr>
          <p:cNvCxnSpPr/>
          <p:nvPr/>
        </p:nvCxnSpPr>
        <p:spPr>
          <a:xfrm>
            <a:off x="699420" y="6174557"/>
            <a:ext cx="10961535" cy="0"/>
          </a:xfrm>
          <a:prstGeom prst="line">
            <a:avLst/>
          </a:prstGeom>
          <a:ln>
            <a:solidFill>
              <a:srgbClr val="FDBA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bject 11">
            <a:extLst>
              <a:ext uri="{FF2B5EF4-FFF2-40B4-BE49-F238E27FC236}">
                <a16:creationId xmlns:a16="http://schemas.microsoft.com/office/drawing/2014/main" id="{4A45D447-BBEF-43A1-A660-429AD9E6E77D}"/>
              </a:ext>
            </a:extLst>
          </p:cNvPr>
          <p:cNvSpPr txBox="1"/>
          <p:nvPr/>
        </p:nvSpPr>
        <p:spPr>
          <a:xfrm>
            <a:off x="841837" y="1436931"/>
            <a:ext cx="10882357" cy="24929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 fontAlgn="base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There’s no right answer here. </a:t>
            </a:r>
          </a:p>
          <a:p>
            <a:pPr marL="355600" indent="-342900" fontAlgn="base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NgRx is a well-maintained and stable library with a track record in the wild;</a:t>
            </a:r>
          </a:p>
          <a:p>
            <a:pPr marL="355600" indent="-342900" fontAlgn="base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But NGXS offers significant advantages in boilerplate reduction, code readability, and extendibility. </a:t>
            </a:r>
          </a:p>
          <a:p>
            <a:pPr marL="355600" indent="-342900" fontAlgn="base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Give both of them a test drive and choose the one feels right - or none at all - state management libraries are optional after all.</a:t>
            </a:r>
            <a:endParaRPr lang="en-US" altLang="en-US" spc="-35" dirty="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pc="-35" dirty="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0F3061-A761-18C5-16B6-5DC5D1B84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0211"/>
            <a:ext cx="65" cy="677623"/>
          </a:xfrm>
          <a:prstGeom prst="rect">
            <a:avLst/>
          </a:prstGeom>
          <a:solidFill>
            <a:srgbClr val="1218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98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A326BB-9227-480A-BB34-377D5EE5A23B}"/>
              </a:ext>
            </a:extLst>
          </p:cNvPr>
          <p:cNvSpPr/>
          <p:nvPr/>
        </p:nvSpPr>
        <p:spPr>
          <a:xfrm>
            <a:off x="0" y="209951"/>
            <a:ext cx="12192000" cy="1052329"/>
          </a:xfrm>
          <a:prstGeom prst="rect">
            <a:avLst/>
          </a:prstGeom>
          <a:solidFill>
            <a:srgbClr val="FDBA2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E77A95-E095-4412-95AF-26EB893F33A6}"/>
              </a:ext>
            </a:extLst>
          </p:cNvPr>
          <p:cNvSpPr/>
          <p:nvPr/>
        </p:nvSpPr>
        <p:spPr>
          <a:xfrm flipV="1">
            <a:off x="0" y="0"/>
            <a:ext cx="87984" cy="6858000"/>
          </a:xfrm>
          <a:prstGeom prst="rect">
            <a:avLst/>
          </a:prstGeom>
          <a:solidFill>
            <a:srgbClr val="FDBA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044B53-EA0D-4F74-A463-8B2DCE00A002}"/>
              </a:ext>
            </a:extLst>
          </p:cNvPr>
          <p:cNvSpPr/>
          <p:nvPr/>
        </p:nvSpPr>
        <p:spPr>
          <a:xfrm>
            <a:off x="698813" y="442185"/>
            <a:ext cx="1102538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dirty="0">
                <a:ln w="0"/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</a:rPr>
              <a:t>Meta Reducers</a:t>
            </a:r>
            <a:endParaRPr lang="en-US" sz="3600" b="1" cap="none" spc="0" dirty="0">
              <a:ln w="0"/>
              <a:latin typeface="Cambria" panose="02040503050406030204" pitchFamily="18" charset="0"/>
              <a:ea typeface="Cambria" panose="02040503050406030204" pitchFamily="18" charset="0"/>
              <a:cs typeface="Segoe UI" panose="020B0502040204020203" pitchFamily="34" charset="0"/>
            </a:endParaRP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71CD3DB9-511A-42D6-B5EF-59F6F7B29122}"/>
              </a:ext>
            </a:extLst>
          </p:cNvPr>
          <p:cNvSpPr txBox="1">
            <a:spLocks/>
          </p:cNvSpPr>
          <p:nvPr/>
        </p:nvSpPr>
        <p:spPr>
          <a:xfrm>
            <a:off x="598529" y="6474366"/>
            <a:ext cx="720000" cy="12311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000" b="1">
                <a:solidFill>
                  <a:srgbClr val="FDBA2F"/>
                </a:solidFill>
              </a:rPr>
              <a:t>Page </a:t>
            </a:r>
            <a:fld id="{C0069AEE-D70F-4F66-B615-13FB9818742B}" type="slidenum">
              <a:rPr lang="en-US" sz="1000" b="1" smtClean="0">
                <a:solidFill>
                  <a:srgbClr val="FDBA2F"/>
                </a:solidFill>
              </a:rPr>
              <a:pPr>
                <a:spcAft>
                  <a:spcPts val="600"/>
                </a:spcAft>
              </a:pPr>
              <a:t>50</a:t>
            </a:fld>
            <a:endParaRPr lang="en-US" sz="1000" b="1">
              <a:solidFill>
                <a:srgbClr val="FDBA2F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4F916DD-E231-4381-B7EA-5D297AAF5474}"/>
              </a:ext>
            </a:extLst>
          </p:cNvPr>
          <p:cNvCxnSpPr/>
          <p:nvPr/>
        </p:nvCxnSpPr>
        <p:spPr>
          <a:xfrm>
            <a:off x="699420" y="6174557"/>
            <a:ext cx="10961535" cy="0"/>
          </a:xfrm>
          <a:prstGeom prst="line">
            <a:avLst/>
          </a:prstGeom>
          <a:ln>
            <a:solidFill>
              <a:srgbClr val="FDBA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bject 11">
            <a:extLst>
              <a:ext uri="{FF2B5EF4-FFF2-40B4-BE49-F238E27FC236}">
                <a16:creationId xmlns:a16="http://schemas.microsoft.com/office/drawing/2014/main" id="{4A45D447-BBEF-43A1-A660-429AD9E6E77D}"/>
              </a:ext>
            </a:extLst>
          </p:cNvPr>
          <p:cNvSpPr txBox="1"/>
          <p:nvPr/>
        </p:nvSpPr>
        <p:spPr>
          <a:xfrm>
            <a:off x="841837" y="1494514"/>
            <a:ext cx="10961535" cy="8118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 fontAlgn="base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An example of a meta reducer might be to clear the entire state when a user logs out. </a:t>
            </a:r>
          </a:p>
          <a:p>
            <a:pPr marL="355600" indent="-342900" fontAlgn="base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b="1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An example implementation would be: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CAE7867-9555-4EE6-8D12-6B3504135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833"/>
            <a:ext cx="65" cy="363534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FFEC3DA-F40E-DFDF-A966-95B8C7154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02639"/>
            <a:ext cx="65" cy="60527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5392" rIns="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3C2FB4-C47C-08E8-E66F-1523E65FFCA0}"/>
              </a:ext>
            </a:extLst>
          </p:cNvPr>
          <p:cNvSpPr txBox="1"/>
          <p:nvPr/>
        </p:nvSpPr>
        <p:spPr>
          <a:xfrm>
            <a:off x="1177556" y="2470386"/>
            <a:ext cx="8213292" cy="2893100"/>
          </a:xfrm>
          <a:prstGeom prst="rect">
            <a:avLst/>
          </a:prstGeom>
          <a:solidFill>
            <a:srgbClr val="1F1F1F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D8A0D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getActionTypeFromInstance</a:t>
            </a:r>
            <a:r>
              <a:rPr lang="en-US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8A0D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8C9BB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@</a:t>
            </a:r>
            <a:r>
              <a:rPr lang="en-US" sz="1600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ngxs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/store</a:t>
            </a:r>
            <a:r>
              <a:rPr lang="en-US" sz="1600" b="0" dirty="0">
                <a:solidFill>
                  <a:srgbClr val="E8C9BB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D8A0D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export</a:t>
            </a:r>
            <a:r>
              <a:rPr lang="en-US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logoutPlugin</a:t>
            </a:r>
            <a:r>
              <a:rPr lang="en-US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A9A9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state</a:t>
            </a:r>
            <a:r>
              <a:rPr lang="en-US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A9A9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action</a:t>
            </a:r>
            <a:r>
              <a:rPr lang="en-US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A9A9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next</a:t>
            </a:r>
            <a:r>
              <a:rPr lang="en-US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sz="16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57A64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// Use the get action type helper to determine the type</a:t>
            </a:r>
            <a:endParaRPr lang="en-US" sz="16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D8A0D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getActionTypeFromInstance</a:t>
            </a:r>
            <a:r>
              <a:rPr lang="en-US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A9A9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action</a:t>
            </a:r>
            <a:r>
              <a:rPr lang="en-US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===</a:t>
            </a:r>
            <a:r>
              <a:rPr lang="en-US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Logout</a:t>
            </a:r>
            <a:r>
              <a:rPr lang="en-US" sz="1600" b="0" dirty="0" err="1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type</a:t>
            </a:r>
            <a:r>
              <a:rPr lang="en-US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sz="16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7A64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// if we are a logout type, lets erase all the state</a:t>
            </a:r>
            <a:endParaRPr lang="en-US" sz="16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A9A9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state</a:t>
            </a:r>
            <a:r>
              <a:rPr lang="en-US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{};</a:t>
            </a:r>
            <a:endParaRPr lang="en-US" sz="16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57A64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// return the next function with the empty state</a:t>
            </a:r>
            <a:endParaRPr lang="en-US" sz="16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D8A0D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next</a:t>
            </a:r>
            <a:r>
              <a:rPr lang="en-US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A9A9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state</a:t>
            </a:r>
            <a:r>
              <a:rPr lang="en-US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A9A9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action</a:t>
            </a:r>
            <a:r>
              <a:rPr lang="en-US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77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A326BB-9227-480A-BB34-377D5EE5A23B}"/>
              </a:ext>
            </a:extLst>
          </p:cNvPr>
          <p:cNvSpPr/>
          <p:nvPr/>
        </p:nvSpPr>
        <p:spPr>
          <a:xfrm>
            <a:off x="0" y="209951"/>
            <a:ext cx="12192000" cy="1052329"/>
          </a:xfrm>
          <a:prstGeom prst="rect">
            <a:avLst/>
          </a:prstGeom>
          <a:solidFill>
            <a:srgbClr val="FDBA2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E77A95-E095-4412-95AF-26EB893F33A6}"/>
              </a:ext>
            </a:extLst>
          </p:cNvPr>
          <p:cNvSpPr/>
          <p:nvPr/>
        </p:nvSpPr>
        <p:spPr>
          <a:xfrm flipV="1">
            <a:off x="0" y="0"/>
            <a:ext cx="87984" cy="6858000"/>
          </a:xfrm>
          <a:prstGeom prst="rect">
            <a:avLst/>
          </a:prstGeom>
          <a:solidFill>
            <a:srgbClr val="FDBA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044B53-EA0D-4F74-A463-8B2DCE00A002}"/>
              </a:ext>
            </a:extLst>
          </p:cNvPr>
          <p:cNvSpPr/>
          <p:nvPr/>
        </p:nvSpPr>
        <p:spPr>
          <a:xfrm>
            <a:off x="698813" y="442185"/>
            <a:ext cx="1102538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dirty="0">
                <a:ln w="0"/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</a:rPr>
              <a:t>Meta Reducers</a:t>
            </a:r>
            <a:endParaRPr lang="en-US" sz="3600" b="1" cap="none" spc="0" dirty="0">
              <a:ln w="0"/>
              <a:latin typeface="Cambria" panose="02040503050406030204" pitchFamily="18" charset="0"/>
              <a:ea typeface="Cambria" panose="02040503050406030204" pitchFamily="18" charset="0"/>
              <a:cs typeface="Segoe UI" panose="020B0502040204020203" pitchFamily="34" charset="0"/>
            </a:endParaRP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71CD3DB9-511A-42D6-B5EF-59F6F7B29122}"/>
              </a:ext>
            </a:extLst>
          </p:cNvPr>
          <p:cNvSpPr txBox="1">
            <a:spLocks/>
          </p:cNvSpPr>
          <p:nvPr/>
        </p:nvSpPr>
        <p:spPr>
          <a:xfrm>
            <a:off x="598529" y="6474366"/>
            <a:ext cx="720000" cy="12311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000" b="1">
                <a:solidFill>
                  <a:srgbClr val="FDBA2F"/>
                </a:solidFill>
              </a:rPr>
              <a:t>Page </a:t>
            </a:r>
            <a:fld id="{C0069AEE-D70F-4F66-B615-13FB9818742B}" type="slidenum">
              <a:rPr lang="en-US" sz="1000" b="1" smtClean="0">
                <a:solidFill>
                  <a:srgbClr val="FDBA2F"/>
                </a:solidFill>
              </a:rPr>
              <a:pPr>
                <a:spcAft>
                  <a:spcPts val="600"/>
                </a:spcAft>
              </a:pPr>
              <a:t>51</a:t>
            </a:fld>
            <a:endParaRPr lang="en-US" sz="1000" b="1">
              <a:solidFill>
                <a:srgbClr val="FDBA2F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4F916DD-E231-4381-B7EA-5D297AAF5474}"/>
              </a:ext>
            </a:extLst>
          </p:cNvPr>
          <p:cNvCxnSpPr/>
          <p:nvPr/>
        </p:nvCxnSpPr>
        <p:spPr>
          <a:xfrm>
            <a:off x="699420" y="6174557"/>
            <a:ext cx="10961535" cy="0"/>
          </a:xfrm>
          <a:prstGeom prst="line">
            <a:avLst/>
          </a:prstGeom>
          <a:ln>
            <a:solidFill>
              <a:srgbClr val="FDBA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bject 11">
            <a:extLst>
              <a:ext uri="{FF2B5EF4-FFF2-40B4-BE49-F238E27FC236}">
                <a16:creationId xmlns:a16="http://schemas.microsoft.com/office/drawing/2014/main" id="{4A45D447-BBEF-43A1-A660-429AD9E6E77D}"/>
              </a:ext>
            </a:extLst>
          </p:cNvPr>
          <p:cNvSpPr txBox="1"/>
          <p:nvPr/>
        </p:nvSpPr>
        <p:spPr>
          <a:xfrm>
            <a:off x="841837" y="1494514"/>
            <a:ext cx="10961535" cy="3769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 fontAlgn="base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b="1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Then we import that like: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CAE7867-9555-4EE6-8D12-6B3504135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833"/>
            <a:ext cx="65" cy="363534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FFEC3DA-F40E-DFDF-A966-95B8C7154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02639"/>
            <a:ext cx="65" cy="60527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5392" rIns="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DB84C3-6891-BBEA-352C-B9180B64A07E}"/>
              </a:ext>
            </a:extLst>
          </p:cNvPr>
          <p:cNvSpPr txBox="1"/>
          <p:nvPr/>
        </p:nvSpPr>
        <p:spPr>
          <a:xfrm>
            <a:off x="1156291" y="2037052"/>
            <a:ext cx="7775058" cy="3662541"/>
          </a:xfrm>
          <a:prstGeom prst="rect">
            <a:avLst/>
          </a:prstGeom>
          <a:solidFill>
            <a:srgbClr val="1F1F1F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IN" sz="1600" b="0" dirty="0">
                <a:solidFill>
                  <a:srgbClr val="D8A0D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import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NgModule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D8A0D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from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E8C9BB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IN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@angular/core</a:t>
            </a:r>
            <a:r>
              <a:rPr lang="en-IN" sz="1600" b="0" dirty="0">
                <a:solidFill>
                  <a:srgbClr val="E8C9BB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IN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IN" sz="16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D8A0D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import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NGXS_PLUGINS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D8A0D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from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E8C9BB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IN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@</a:t>
            </a:r>
            <a:r>
              <a:rPr lang="en-IN" sz="1600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ngxs</a:t>
            </a:r>
            <a:r>
              <a:rPr lang="en-IN" sz="16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/store</a:t>
            </a:r>
            <a:r>
              <a:rPr lang="en-IN" sz="1600" b="0" dirty="0">
                <a:solidFill>
                  <a:srgbClr val="E8C9BB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IN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IN" sz="16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b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@</a:t>
            </a:r>
            <a:r>
              <a:rPr lang="en-IN" sz="1600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NgModule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IN" sz="16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imports</a:t>
            </a:r>
            <a:r>
              <a:rPr lang="en-IN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[</a:t>
            </a:r>
            <a:r>
              <a:rPr lang="en-IN" sz="16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NgxsModule</a:t>
            </a:r>
            <a:r>
              <a:rPr lang="en-IN" sz="1600" b="0" dirty="0" err="1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forRoot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([])]</a:t>
            </a:r>
            <a:r>
              <a:rPr lang="en-IN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endParaRPr lang="en-IN" sz="16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providers</a:t>
            </a:r>
            <a:r>
              <a:rPr lang="en-IN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[</a:t>
            </a:r>
          </a:p>
          <a:p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IN" sz="16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provide</a:t>
            </a:r>
            <a:r>
              <a:rPr lang="en-IN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C8C8C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NGXS_PLUGINS</a:t>
            </a:r>
            <a:r>
              <a:rPr lang="en-IN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endParaRPr lang="en-IN" sz="16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</a:t>
            </a:r>
            <a:r>
              <a:rPr lang="en-IN" sz="1600" b="0" dirty="0" err="1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useValue</a:t>
            </a:r>
            <a:r>
              <a:rPr lang="en-IN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logoutPlugin</a:t>
            </a:r>
            <a:r>
              <a:rPr lang="en-IN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endParaRPr lang="en-IN" sz="16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multi</a:t>
            </a:r>
            <a:r>
              <a:rPr lang="en-IN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true</a:t>
            </a:r>
            <a:endParaRPr lang="en-IN" sz="16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en-IN" sz="1600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]</a:t>
            </a:r>
          </a:p>
          <a:p>
            <a:r>
              <a:rPr lang="en-IN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sz="1600" b="0" dirty="0">
                <a:solidFill>
                  <a:srgbClr val="D8A0DF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export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class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AppModule</a:t>
            </a:r>
            <a:r>
              <a:rPr lang="en-IN" sz="1600" b="0" dirty="0">
                <a:solidFill>
                  <a:srgbClr val="DADAD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B4B4B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{}</a:t>
            </a:r>
            <a:endParaRPr lang="en-IN" b="0" dirty="0">
              <a:solidFill>
                <a:srgbClr val="DADADA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34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ta Engineering / Unity Group">
            <a:extLst>
              <a:ext uri="{FF2B5EF4-FFF2-40B4-BE49-F238E27FC236}">
                <a16:creationId xmlns:a16="http://schemas.microsoft.com/office/drawing/2014/main" id="{22A847F4-42E7-408D-A289-6900AF699D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71"/>
          <a:stretch/>
        </p:blipFill>
        <p:spPr bwMode="auto">
          <a:xfrm>
            <a:off x="0" y="-1"/>
            <a:ext cx="1219199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DEA9E9D-62E8-4311-8484-8583AF377803}"/>
              </a:ext>
            </a:extLst>
          </p:cNvPr>
          <p:cNvSpPr/>
          <p:nvPr/>
        </p:nvSpPr>
        <p:spPr>
          <a:xfrm>
            <a:off x="482229" y="392406"/>
            <a:ext cx="11227541" cy="608033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301E33-D53A-40B8-906F-B88AC5BBECF7}"/>
              </a:ext>
            </a:extLst>
          </p:cNvPr>
          <p:cNvSpPr/>
          <p:nvPr/>
        </p:nvSpPr>
        <p:spPr>
          <a:xfrm>
            <a:off x="3519184" y="2711748"/>
            <a:ext cx="499388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dirty="0">
                <a:ln w="0"/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  <a:endParaRPr lang="en-US" sz="6600" cap="none" spc="0" dirty="0">
              <a:ln w="0"/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78A4DB57-EC96-4A17-B70E-8FB7BFEA9F49}"/>
              </a:ext>
            </a:extLst>
          </p:cNvPr>
          <p:cNvSpPr txBox="1">
            <a:spLocks/>
          </p:cNvSpPr>
          <p:nvPr/>
        </p:nvSpPr>
        <p:spPr>
          <a:xfrm>
            <a:off x="203887" y="6472743"/>
            <a:ext cx="720000" cy="12311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000" b="1">
                <a:solidFill>
                  <a:schemeClr val="bg1"/>
                </a:solidFill>
              </a:rPr>
              <a:t>Page </a:t>
            </a:r>
            <a:fld id="{C0069AEE-D70F-4F66-B615-13FB9818742B}" type="slidenum">
              <a:rPr lang="en-US" sz="1000" b="1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52</a:t>
            </a:fld>
            <a:endParaRPr lang="en-US" sz="1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197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CC1F061A-0F17-4A14-9C43-384F0B0A2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538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E1B0E7F-EE61-4F81-8137-7C0A8C3A0999}"/>
              </a:ext>
            </a:extLst>
          </p:cNvPr>
          <p:cNvSpPr/>
          <p:nvPr/>
        </p:nvSpPr>
        <p:spPr>
          <a:xfrm>
            <a:off x="0" y="5386240"/>
            <a:ext cx="12192000" cy="1471760"/>
          </a:xfrm>
          <a:prstGeom prst="rect">
            <a:avLst/>
          </a:prstGeom>
          <a:solidFill>
            <a:srgbClr val="FDBA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7976B5-05AA-457D-BA8E-F97394D0C9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F1CAFA-884B-48A5-9ECD-29543C5761A8}"/>
              </a:ext>
            </a:extLst>
          </p:cNvPr>
          <p:cNvSpPr/>
          <p:nvPr/>
        </p:nvSpPr>
        <p:spPr>
          <a:xfrm flipV="1">
            <a:off x="0" y="4207521"/>
            <a:ext cx="12192000" cy="2379785"/>
          </a:xfrm>
          <a:prstGeom prst="rect">
            <a:avLst/>
          </a:prstGeom>
          <a:solidFill>
            <a:srgbClr val="FDBA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353E27-FCD6-42CF-BFF8-AFA65BBB4AE2}"/>
              </a:ext>
            </a:extLst>
          </p:cNvPr>
          <p:cNvSpPr/>
          <p:nvPr/>
        </p:nvSpPr>
        <p:spPr>
          <a:xfrm>
            <a:off x="531137" y="4777084"/>
            <a:ext cx="11129726" cy="10627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What is NGXS?</a:t>
            </a:r>
            <a:endParaRPr lang="en-US" sz="4000" b="1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339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A326BB-9227-480A-BB34-377D5EE5A23B}"/>
              </a:ext>
            </a:extLst>
          </p:cNvPr>
          <p:cNvSpPr/>
          <p:nvPr/>
        </p:nvSpPr>
        <p:spPr>
          <a:xfrm>
            <a:off x="0" y="209951"/>
            <a:ext cx="12192000" cy="1052329"/>
          </a:xfrm>
          <a:prstGeom prst="rect">
            <a:avLst/>
          </a:prstGeom>
          <a:solidFill>
            <a:srgbClr val="FDBA2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E77A95-E095-4412-95AF-26EB893F33A6}"/>
              </a:ext>
            </a:extLst>
          </p:cNvPr>
          <p:cNvSpPr/>
          <p:nvPr/>
        </p:nvSpPr>
        <p:spPr>
          <a:xfrm flipV="1">
            <a:off x="0" y="0"/>
            <a:ext cx="87984" cy="6858000"/>
          </a:xfrm>
          <a:prstGeom prst="rect">
            <a:avLst/>
          </a:prstGeom>
          <a:solidFill>
            <a:srgbClr val="FDBA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044B53-EA0D-4F74-A463-8B2DCE00A002}"/>
              </a:ext>
            </a:extLst>
          </p:cNvPr>
          <p:cNvSpPr/>
          <p:nvPr/>
        </p:nvSpPr>
        <p:spPr>
          <a:xfrm>
            <a:off x="698813" y="442185"/>
            <a:ext cx="1102538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dirty="0">
                <a:ln w="0"/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</a:rPr>
              <a:t>What is State?</a:t>
            </a:r>
            <a:endParaRPr lang="en-US" sz="3600" b="1" cap="none" spc="0" dirty="0">
              <a:ln w="0"/>
              <a:latin typeface="Cambria" panose="02040503050406030204" pitchFamily="18" charset="0"/>
              <a:ea typeface="Cambria" panose="02040503050406030204" pitchFamily="18" charset="0"/>
              <a:cs typeface="Segoe UI" panose="020B0502040204020203" pitchFamily="34" charset="0"/>
            </a:endParaRP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71CD3DB9-511A-42D6-B5EF-59F6F7B29122}"/>
              </a:ext>
            </a:extLst>
          </p:cNvPr>
          <p:cNvSpPr txBox="1">
            <a:spLocks/>
          </p:cNvSpPr>
          <p:nvPr/>
        </p:nvSpPr>
        <p:spPr>
          <a:xfrm>
            <a:off x="598529" y="6474366"/>
            <a:ext cx="720000" cy="12311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000" b="1">
                <a:solidFill>
                  <a:srgbClr val="FDBA2F"/>
                </a:solidFill>
              </a:rPr>
              <a:t>Page </a:t>
            </a:r>
            <a:fld id="{C0069AEE-D70F-4F66-B615-13FB9818742B}" type="slidenum">
              <a:rPr lang="en-US" sz="1000" b="1" smtClean="0">
                <a:solidFill>
                  <a:srgbClr val="FDBA2F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sz="1000" b="1">
              <a:solidFill>
                <a:srgbClr val="FDBA2F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4F916DD-E231-4381-B7EA-5D297AAF5474}"/>
              </a:ext>
            </a:extLst>
          </p:cNvPr>
          <p:cNvCxnSpPr/>
          <p:nvPr/>
        </p:nvCxnSpPr>
        <p:spPr>
          <a:xfrm>
            <a:off x="699420" y="6174557"/>
            <a:ext cx="10961535" cy="0"/>
          </a:xfrm>
          <a:prstGeom prst="line">
            <a:avLst/>
          </a:prstGeom>
          <a:ln>
            <a:solidFill>
              <a:srgbClr val="FDBA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bject 11">
            <a:extLst>
              <a:ext uri="{FF2B5EF4-FFF2-40B4-BE49-F238E27FC236}">
                <a16:creationId xmlns:a16="http://schemas.microsoft.com/office/drawing/2014/main" id="{4A45D447-BBEF-43A1-A660-429AD9E6E77D}"/>
              </a:ext>
            </a:extLst>
          </p:cNvPr>
          <p:cNvSpPr txBox="1"/>
          <p:nvPr/>
        </p:nvSpPr>
        <p:spPr>
          <a:xfrm>
            <a:off x="841837" y="1436931"/>
            <a:ext cx="10882357" cy="2915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In the bigger apps, managing the data states is very complicated. </a:t>
            </a: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In angular, each component has its own state, to share the data/state between the components.</a:t>
            </a: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Normally, we use </a:t>
            </a:r>
            <a:r>
              <a:rPr lang="en-US" b="1" i="1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@Input </a:t>
            </a:r>
            <a:r>
              <a:rPr 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and </a:t>
            </a:r>
            <a:r>
              <a:rPr lang="en-US" b="1" i="1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@Output </a:t>
            </a:r>
            <a:r>
              <a:rPr 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decorators, but when the application goes bigger, its challenging to maintain the data consistency. </a:t>
            </a: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So to solve this problem, redux was introduced. </a:t>
            </a: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It provides a central store that holds all states of your application. </a:t>
            </a: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Each component can access the stored state without sending it from one component to another.</a:t>
            </a:r>
          </a:p>
        </p:txBody>
      </p:sp>
    </p:spTree>
    <p:extLst>
      <p:ext uri="{BB962C8B-B14F-4D97-AF65-F5344CB8AC3E}">
        <p14:creationId xmlns:p14="http://schemas.microsoft.com/office/powerpoint/2010/main" val="365889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A326BB-9227-480A-BB34-377D5EE5A23B}"/>
              </a:ext>
            </a:extLst>
          </p:cNvPr>
          <p:cNvSpPr/>
          <p:nvPr/>
        </p:nvSpPr>
        <p:spPr>
          <a:xfrm>
            <a:off x="0" y="209951"/>
            <a:ext cx="12192000" cy="1052329"/>
          </a:xfrm>
          <a:prstGeom prst="rect">
            <a:avLst/>
          </a:prstGeom>
          <a:solidFill>
            <a:srgbClr val="FDBA2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E77A95-E095-4412-95AF-26EB893F33A6}"/>
              </a:ext>
            </a:extLst>
          </p:cNvPr>
          <p:cNvSpPr/>
          <p:nvPr/>
        </p:nvSpPr>
        <p:spPr>
          <a:xfrm flipV="1">
            <a:off x="0" y="0"/>
            <a:ext cx="87984" cy="6858000"/>
          </a:xfrm>
          <a:prstGeom prst="rect">
            <a:avLst/>
          </a:prstGeom>
          <a:solidFill>
            <a:srgbClr val="FDBA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044B53-EA0D-4F74-A463-8B2DCE00A002}"/>
              </a:ext>
            </a:extLst>
          </p:cNvPr>
          <p:cNvSpPr/>
          <p:nvPr/>
        </p:nvSpPr>
        <p:spPr>
          <a:xfrm>
            <a:off x="698813" y="442185"/>
            <a:ext cx="1102538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dirty="0">
                <a:ln w="0"/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</a:rPr>
              <a:t>What is State?</a:t>
            </a:r>
            <a:endParaRPr lang="en-US" sz="3600" b="1" cap="none" spc="0" dirty="0">
              <a:ln w="0"/>
              <a:latin typeface="Cambria" panose="02040503050406030204" pitchFamily="18" charset="0"/>
              <a:ea typeface="Cambria" panose="02040503050406030204" pitchFamily="18" charset="0"/>
              <a:cs typeface="Segoe UI" panose="020B0502040204020203" pitchFamily="34" charset="0"/>
            </a:endParaRP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71CD3DB9-511A-42D6-B5EF-59F6F7B29122}"/>
              </a:ext>
            </a:extLst>
          </p:cNvPr>
          <p:cNvSpPr txBox="1">
            <a:spLocks/>
          </p:cNvSpPr>
          <p:nvPr/>
        </p:nvSpPr>
        <p:spPr>
          <a:xfrm>
            <a:off x="598529" y="6474366"/>
            <a:ext cx="720000" cy="12311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000" b="1">
                <a:solidFill>
                  <a:srgbClr val="FDBA2F"/>
                </a:solidFill>
              </a:rPr>
              <a:t>Page </a:t>
            </a:r>
            <a:fld id="{C0069AEE-D70F-4F66-B615-13FB9818742B}" type="slidenum">
              <a:rPr lang="en-US" sz="1000" b="1" smtClean="0">
                <a:solidFill>
                  <a:srgbClr val="FDBA2F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sz="1000" b="1">
              <a:solidFill>
                <a:srgbClr val="FDBA2F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4F916DD-E231-4381-B7EA-5D297AAF5474}"/>
              </a:ext>
            </a:extLst>
          </p:cNvPr>
          <p:cNvCxnSpPr/>
          <p:nvPr/>
        </p:nvCxnSpPr>
        <p:spPr>
          <a:xfrm>
            <a:off x="699420" y="6174557"/>
            <a:ext cx="10961535" cy="0"/>
          </a:xfrm>
          <a:prstGeom prst="line">
            <a:avLst/>
          </a:prstGeom>
          <a:ln>
            <a:solidFill>
              <a:srgbClr val="FDBA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52B9CFF-6D16-A9B4-D0C1-F72CC798D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0419" y="1705392"/>
            <a:ext cx="7488371" cy="429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50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A326BB-9227-480A-BB34-377D5EE5A23B}"/>
              </a:ext>
            </a:extLst>
          </p:cNvPr>
          <p:cNvSpPr/>
          <p:nvPr/>
        </p:nvSpPr>
        <p:spPr>
          <a:xfrm>
            <a:off x="0" y="209951"/>
            <a:ext cx="12192000" cy="1052329"/>
          </a:xfrm>
          <a:prstGeom prst="rect">
            <a:avLst/>
          </a:prstGeom>
          <a:solidFill>
            <a:srgbClr val="FDBA2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E77A95-E095-4412-95AF-26EB893F33A6}"/>
              </a:ext>
            </a:extLst>
          </p:cNvPr>
          <p:cNvSpPr/>
          <p:nvPr/>
        </p:nvSpPr>
        <p:spPr>
          <a:xfrm flipV="1">
            <a:off x="0" y="0"/>
            <a:ext cx="87984" cy="6858000"/>
          </a:xfrm>
          <a:prstGeom prst="rect">
            <a:avLst/>
          </a:prstGeom>
          <a:solidFill>
            <a:srgbClr val="FDBA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044B53-EA0D-4F74-A463-8B2DCE00A002}"/>
              </a:ext>
            </a:extLst>
          </p:cNvPr>
          <p:cNvSpPr/>
          <p:nvPr/>
        </p:nvSpPr>
        <p:spPr>
          <a:xfrm>
            <a:off x="698813" y="442185"/>
            <a:ext cx="1102538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dirty="0">
                <a:ln w="0"/>
                <a:latin typeface="Cambria" panose="02040503050406030204" pitchFamily="18" charset="0"/>
                <a:ea typeface="Cambria" panose="02040503050406030204" pitchFamily="18" charset="0"/>
                <a:cs typeface="Segoe UI" panose="020B0502040204020203" pitchFamily="34" charset="0"/>
              </a:rPr>
              <a:t>What is NGXS?</a:t>
            </a:r>
            <a:endParaRPr lang="en-US" sz="3600" b="1" cap="none" spc="0" dirty="0">
              <a:ln w="0"/>
              <a:latin typeface="Cambria" panose="02040503050406030204" pitchFamily="18" charset="0"/>
              <a:ea typeface="Cambria" panose="02040503050406030204" pitchFamily="18" charset="0"/>
              <a:cs typeface="Segoe UI" panose="020B0502040204020203" pitchFamily="34" charset="0"/>
            </a:endParaRP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71CD3DB9-511A-42D6-B5EF-59F6F7B29122}"/>
              </a:ext>
            </a:extLst>
          </p:cNvPr>
          <p:cNvSpPr txBox="1">
            <a:spLocks/>
          </p:cNvSpPr>
          <p:nvPr/>
        </p:nvSpPr>
        <p:spPr>
          <a:xfrm>
            <a:off x="598529" y="6474366"/>
            <a:ext cx="720000" cy="12311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000" b="1">
                <a:solidFill>
                  <a:srgbClr val="FDBA2F"/>
                </a:solidFill>
              </a:rPr>
              <a:t>Page </a:t>
            </a:r>
            <a:fld id="{C0069AEE-D70F-4F66-B615-13FB9818742B}" type="slidenum">
              <a:rPr lang="en-US" sz="1000" b="1" smtClean="0">
                <a:solidFill>
                  <a:srgbClr val="FDBA2F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 sz="1000" b="1">
              <a:solidFill>
                <a:srgbClr val="FDBA2F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4F916DD-E231-4381-B7EA-5D297AAF5474}"/>
              </a:ext>
            </a:extLst>
          </p:cNvPr>
          <p:cNvCxnSpPr/>
          <p:nvPr/>
        </p:nvCxnSpPr>
        <p:spPr>
          <a:xfrm>
            <a:off x="699420" y="6174557"/>
            <a:ext cx="10961535" cy="0"/>
          </a:xfrm>
          <a:prstGeom prst="line">
            <a:avLst/>
          </a:prstGeom>
          <a:ln>
            <a:solidFill>
              <a:srgbClr val="FDBA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bject 11">
            <a:extLst>
              <a:ext uri="{FF2B5EF4-FFF2-40B4-BE49-F238E27FC236}">
                <a16:creationId xmlns:a16="http://schemas.microsoft.com/office/drawing/2014/main" id="{4A45D447-BBEF-43A1-A660-429AD9E6E77D}"/>
              </a:ext>
            </a:extLst>
          </p:cNvPr>
          <p:cNvSpPr txBox="1"/>
          <p:nvPr/>
        </p:nvSpPr>
        <p:spPr>
          <a:xfrm>
            <a:off x="841837" y="2497635"/>
            <a:ext cx="10882357" cy="20840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It provides a predictable state management solution inspired by Redux.</a:t>
            </a: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NGXS is modeled after the CQRS pattern popularly implemented in libraries like Redux and NgRx.</a:t>
            </a: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It reduces boilerplate by using modern TypeScript features such as classes and decorators. </a:t>
            </a: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NGXS provides built-in support for TypeScript decorators, state snapshots, time-travel debugging, and async actions.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16CE2C-7415-A504-6094-D3D5C5EF3D07}"/>
              </a:ext>
            </a:extLst>
          </p:cNvPr>
          <p:cNvSpPr/>
          <p:nvPr/>
        </p:nvSpPr>
        <p:spPr>
          <a:xfrm>
            <a:off x="778597" y="1450018"/>
            <a:ext cx="10882357" cy="8330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en-US" sz="2000" b="1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NGXS is a state management pattern + library. </a:t>
            </a:r>
            <a:endParaRPr lang="en-IN" sz="2000" b="1" spc="-35" dirty="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ngxs-labs/data - npm">
            <a:extLst>
              <a:ext uri="{FF2B5EF4-FFF2-40B4-BE49-F238E27FC236}">
                <a16:creationId xmlns:a16="http://schemas.microsoft.com/office/drawing/2014/main" id="{BD031F67-0EB7-7B5B-B3D7-04F90F438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993" y="4916897"/>
            <a:ext cx="3288783" cy="982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703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594B50F2E30D4090D4B689A484B831" ma:contentTypeVersion="6" ma:contentTypeDescription="Create a new document." ma:contentTypeScope="" ma:versionID="eca662c172f6decba73de42530d94f97">
  <xsd:schema xmlns:xsd="http://www.w3.org/2001/XMLSchema" xmlns:xs="http://www.w3.org/2001/XMLSchema" xmlns:p="http://schemas.microsoft.com/office/2006/metadata/properties" xmlns:ns2="de2b659b-f1ca-4ae9-b29e-a216170b8760" xmlns:ns3="dfd75a31-8c6b-43df-9873-e733b60416ca" targetNamespace="http://schemas.microsoft.com/office/2006/metadata/properties" ma:root="true" ma:fieldsID="e55a06020dbf482d04dd1b109ec6ef79" ns2:_="" ns3:_="">
    <xsd:import namespace="de2b659b-f1ca-4ae9-b29e-a216170b8760"/>
    <xsd:import namespace="dfd75a31-8c6b-43df-9873-e733b60416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2b659b-f1ca-4ae9-b29e-a216170b87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d75a31-8c6b-43df-9873-e733b60416c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7FB59A7-19E1-42BF-8F24-6B4C168950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2b659b-f1ca-4ae9-b29e-a216170b8760"/>
    <ds:schemaRef ds:uri="dfd75a31-8c6b-43df-9873-e733b60416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3E2A6D0-9D04-4101-9BF6-147B94C7926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E34C1F-FED4-4DDA-98F5-BA99ECB82DB1}">
  <ds:schemaRefs>
    <ds:schemaRef ds:uri="de2b659b-f1ca-4ae9-b29e-a216170b8760"/>
    <ds:schemaRef ds:uri="http://schemas.openxmlformats.org/package/2006/metadata/core-properties"/>
    <ds:schemaRef ds:uri="http://purl.org/dc/dcmitype/"/>
    <ds:schemaRef ds:uri="http://purl.org/dc/terms/"/>
    <ds:schemaRef ds:uri="dfd75a31-8c6b-43df-9873-e733b60416ca"/>
    <ds:schemaRef ds:uri="http://purl.org/dc/elements/1.1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5553</TotalTime>
  <Words>3034</Words>
  <Application>Microsoft Office PowerPoint</Application>
  <PresentationFormat>Widescreen</PresentationFormat>
  <Paragraphs>432</Paragraphs>
  <Slides>52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Arial</vt:lpstr>
      <vt:lpstr>Calibri</vt:lpstr>
      <vt:lpstr>Calibri Light</vt:lpstr>
      <vt:lpstr>Cambria</vt:lpstr>
      <vt:lpstr>Consolas</vt:lpstr>
      <vt:lpstr>Lato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Shubhangi Kumar</dc:creator>
  <cp:lastModifiedBy>Bhawna Gunwani</cp:lastModifiedBy>
  <cp:revision>924</cp:revision>
  <dcterms:created xsi:type="dcterms:W3CDTF">2022-04-26T11:14:54Z</dcterms:created>
  <dcterms:modified xsi:type="dcterms:W3CDTF">2024-04-19T11:29:37Z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0x01010006594B50F2E30D4090D4B689A484B831</vt:lpwstr>
  </property>
</Properties>
</file>