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Schoolbook" panose="02040604050505020304" pitchFamily="18" charset="0"/>
      <p:regular r:id="rId21"/>
      <p:bold r:id="rId22"/>
      <p:italic r:id="rId23"/>
      <p:boldItalic r:id="rId24"/>
    </p:embeddedFont>
    <p:embeddedFont>
      <p:font typeface="Quattrocen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ZPPpd5FD9COcd+cOKMpO6Sl4z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Saha" userId="b2c7ff4c015900d7" providerId="LiveId" clId="{AE456349-E776-4BC0-8BFD-1F297EEF1CAB}"/>
    <pc:docChg chg="modSld">
      <pc:chgData name="S Saha" userId="b2c7ff4c015900d7" providerId="LiveId" clId="{AE456349-E776-4BC0-8BFD-1F297EEF1CAB}" dt="2021-06-10T03:54:03.157" v="14" actId="20577"/>
      <pc:docMkLst>
        <pc:docMk/>
      </pc:docMkLst>
      <pc:sldChg chg="modSp">
        <pc:chgData name="S Saha" userId="b2c7ff4c015900d7" providerId="LiveId" clId="{AE456349-E776-4BC0-8BFD-1F297EEF1CAB}" dt="2021-06-10T03:54:03.157" v="14" actId="20577"/>
        <pc:sldMkLst>
          <pc:docMk/>
          <pc:sldMk cId="0" sldId="258"/>
        </pc:sldMkLst>
        <pc:spChg chg="mod">
          <ac:chgData name="S Saha" userId="b2c7ff4c015900d7" providerId="LiveId" clId="{AE456349-E776-4BC0-8BFD-1F297EEF1CAB}" dt="2021-06-10T03:54:03.157" v="14" actId="20577"/>
          <ac:spMkLst>
            <pc:docMk/>
            <pc:sldMk cId="0" sldId="258"/>
            <ac:spMk id="172" creationId="{00000000-0000-0000-0000-000000000000}"/>
          </ac:spMkLst>
        </pc:spChg>
      </pc:sldChg>
    </pc:docChg>
  </pc:docChgLst>
  <pc:docChgLst>
    <pc:chgData name="S Saha" userId="b2c7ff4c015900d7" providerId="LiveId" clId="{E72F49E7-3BD1-4A2E-943D-792FCA5699A0}"/>
    <pc:docChg chg="custSel modSld sldOrd">
      <pc:chgData name="S Saha" userId="b2c7ff4c015900d7" providerId="LiveId" clId="{E72F49E7-3BD1-4A2E-943D-792FCA5699A0}" dt="2021-09-09T15:42:12.998" v="13" actId="1076"/>
      <pc:docMkLst>
        <pc:docMk/>
      </pc:docMkLst>
      <pc:sldChg chg="modSp mod">
        <pc:chgData name="S Saha" userId="b2c7ff4c015900d7" providerId="LiveId" clId="{E72F49E7-3BD1-4A2E-943D-792FCA5699A0}" dt="2021-09-09T15:40:55.062" v="6" actId="6549"/>
        <pc:sldMkLst>
          <pc:docMk/>
          <pc:sldMk cId="0" sldId="256"/>
        </pc:sldMkLst>
        <pc:spChg chg="mod">
          <ac:chgData name="S Saha" userId="b2c7ff4c015900d7" providerId="LiveId" clId="{E72F49E7-3BD1-4A2E-943D-792FCA5699A0}" dt="2021-09-09T15:40:55.062" v="6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S Saha" userId="b2c7ff4c015900d7" providerId="LiveId" clId="{E72F49E7-3BD1-4A2E-943D-792FCA5699A0}" dt="2021-09-09T15:42:12.998" v="13" actId="1076"/>
        <pc:sldMkLst>
          <pc:docMk/>
          <pc:sldMk cId="0" sldId="264"/>
        </pc:sldMkLst>
        <pc:picChg chg="mod modCrop">
          <ac:chgData name="S Saha" userId="b2c7ff4c015900d7" providerId="LiveId" clId="{E72F49E7-3BD1-4A2E-943D-792FCA5699A0}" dt="2021-09-09T15:42:12.998" v="13" actId="1076"/>
          <ac:picMkLst>
            <pc:docMk/>
            <pc:sldMk cId="0" sldId="264"/>
            <ac:picMk id="249" creationId="{00000000-0000-0000-0000-000000000000}"/>
          </ac:picMkLst>
        </pc:picChg>
      </pc:sldChg>
      <pc:sldChg chg="ord">
        <pc:chgData name="S Saha" userId="b2c7ff4c015900d7" providerId="LiveId" clId="{E72F49E7-3BD1-4A2E-943D-792FCA5699A0}" dt="2021-09-09T15:41:14.433" v="8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abadbc1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dabadbc1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dabadbc19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ac0e274f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dac0e274f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7" name="Google Shape;217;gdac0e274f0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abadbc1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dabadbc1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dabadbc194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abadbc19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dabadbc19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dabadbc194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ac0e274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dac0e274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dac0e274f0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1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1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1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1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1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11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11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29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352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568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" name="Google Shape;67;p1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1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?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?"/>
              <a:defRPr/>
            </a:lvl4pPr>
            <a:lvl5pPr marL="2286000" lvl="4" indent="-30632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?"/>
              <a:defRPr sz="1000"/>
            </a:lvl3pPr>
            <a:lvl4pPr marL="1828800" lvl="3" indent="-26288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40"/>
              <a:buChar char="?"/>
              <a:defRPr sz="900"/>
            </a:lvl4pPr>
            <a:lvl5pPr marL="2286000" lvl="4" indent="-267461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FEC2AC">
                <a:alpha val="92549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5" name="Google Shape;15;p10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27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data-sheet/LPC2141_42_44_46_48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key.be/htmldatasheets/production/1845166/0/0/1/LED-RGB-Disk.pdf" TargetMode="External"/><Relationship Id="rId4" Type="http://schemas.openxmlformats.org/officeDocument/2006/relationships/hyperlink" Target="https://cdn-learn.adafruit.com/downloads/pdf/pir-passive-infrared-proximity-motion-sensor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" descr="Image result for stage"/>
          <p:cNvPicPr preferRelativeResize="0"/>
          <p:nvPr/>
        </p:nvPicPr>
        <p:blipFill rotWithShape="1">
          <a:blip r:embed="rId3">
            <a:alphaModFix amt="73000"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2214546" y="-24"/>
            <a:ext cx="6786610" cy="228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entury Schoolbook"/>
              <a:buNone/>
            </a:pPr>
            <a:r>
              <a:rPr lang="en-US" sz="4000" b="1">
                <a:solidFill>
                  <a:srgbClr val="FF0000"/>
                </a:solidFill>
              </a:rPr>
              <a:t>Pune Institute of Computer Technology, Pune</a:t>
            </a:r>
            <a:br>
              <a:rPr lang="en-US" sz="4000" b="1">
                <a:solidFill>
                  <a:srgbClr val="FF0000"/>
                </a:solidFill>
              </a:rPr>
            </a:br>
            <a:r>
              <a:rPr lang="en-US" sz="3600" b="1"/>
              <a:t>Dept. of E&amp;TC</a:t>
            </a:r>
            <a:endParaRPr b="1"/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2000232" y="491151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sz="2600" b="1" dirty="0">
                <a:solidFill>
                  <a:srgbClr val="0C0C0C"/>
                </a:solidFill>
              </a:rPr>
              <a:t>By:</a:t>
            </a:r>
            <a:endParaRPr b="1" dirty="0">
              <a:solidFill>
                <a:srgbClr val="0C0C0C"/>
              </a:solidFill>
            </a:endParaRPr>
          </a:p>
          <a:p>
            <a:pPr marL="914400" lvl="2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1560"/>
              <a:buNone/>
            </a:pPr>
            <a:r>
              <a:rPr lang="en-US" sz="2600" b="1" dirty="0" err="1">
                <a:solidFill>
                  <a:srgbClr val="0C0C0C"/>
                </a:solidFill>
              </a:rPr>
              <a:t>Sampreeti</a:t>
            </a:r>
            <a:r>
              <a:rPr lang="en-US" sz="2600" b="1" dirty="0">
                <a:solidFill>
                  <a:srgbClr val="0C0C0C"/>
                </a:solidFill>
              </a:rPr>
              <a:t> Saha(32255)</a:t>
            </a:r>
            <a:endParaRPr b="1" dirty="0">
              <a:solidFill>
                <a:srgbClr val="0C0C0C"/>
              </a:solidFill>
            </a:endParaRPr>
          </a:p>
          <a:p>
            <a:pPr marL="914400" lvl="2" indent="0" algn="l" rtl="0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1560"/>
              <a:buNone/>
            </a:pPr>
            <a:endParaRPr sz="2600" b="1" dirty="0">
              <a:solidFill>
                <a:srgbClr val="0C0C0C"/>
              </a:solidFill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2428861" y="3169400"/>
            <a:ext cx="581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Stage Lighting System</a:t>
            </a:r>
            <a:endParaRPr sz="3600" b="1" i="0" u="none" strike="noStrike" cap="non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2428860" y="4319606"/>
            <a:ext cx="6400800" cy="46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675"/>
              <a:buFont typeface="Noto Sans Symbols"/>
              <a:buNone/>
            </a:pPr>
            <a:r>
              <a:rPr lang="en-US" sz="2800" b="1" i="0" u="none" strike="noStrike" cap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Guided By: Mr.V.B.Vaijapurkar </a:t>
            </a:r>
            <a:endParaRPr sz="2600" b="0" i="0" u="none" strike="noStrike" cap="none">
              <a:solidFill>
                <a:srgbClr val="0070C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5" name="Google Shape;145;p1" descr="pict_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20" y="21429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"/>
          <p:cNvSpPr txBox="1"/>
          <p:nvPr/>
        </p:nvSpPr>
        <p:spPr>
          <a:xfrm>
            <a:off x="1357290" y="2285992"/>
            <a:ext cx="812959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304196: Employability Skills and Mini Project (ESMP)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(2015 Course)</a:t>
            </a:r>
            <a:endParaRPr sz="20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/>
              <a:t>Using motion sensor input microcontroller can control the movement of spotlight mounted on gear assembly </a:t>
            </a:r>
            <a:endParaRPr/>
          </a:p>
          <a:p>
            <a:pPr marL="457200" lvl="0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/>
              <a:t>Spotlight can traverse across the stage in a fixed horizontal path according to rotation of stepper motor</a:t>
            </a:r>
            <a:endParaRPr/>
          </a:p>
          <a:p>
            <a:pPr marL="457200" lvl="0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Char char="❑"/>
            </a:pPr>
            <a:r>
              <a:rPr lang="en-US"/>
              <a:t>This system helps in saving power used by the theatre lights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64" name="Google Shape;26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/>
              <a:t>The color of the spotlight may be changed from 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/>
              <a:t>the fixed white tone , according to the scene on 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/>
              <a:t>stage</a:t>
            </a:r>
            <a:endParaRPr/>
          </a:p>
          <a:p>
            <a:pPr marL="457200" lvl="0" indent="-3086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Char char="❑"/>
            </a:pPr>
            <a:r>
              <a:rPr lang="en-US"/>
              <a:t>The change of color may be automatic using camera as a sensor to detect the facial expressions of the main actor.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71" name="Google Shape;27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859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Through this project we learnt about the LPC2148 microcontroller and its interfacing with switches, stepper motor and ULN2003 and most importantly about the PIR Sensor which helps in motion detection.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148590" indent="0">
              <a:buNone/>
            </a:pPr>
            <a:endParaRPr dirty="0">
              <a:latin typeface="Century Schoolbook" panose="02040604050505020304" pitchFamily="18" charset="0"/>
            </a:endParaRPr>
          </a:p>
          <a:p>
            <a:pPr marL="14859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dirty="0"/>
              <a:t>We hope that this project will help improve the experience of actors as well as production houses in the theatre business and be a visual treat for the theatre audience in the future.</a:t>
            </a:r>
            <a:endParaRPr dirty="0"/>
          </a:p>
          <a:p>
            <a:pPr marL="14859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 dirty="0"/>
          </a:p>
        </p:txBody>
      </p:sp>
      <p:sp>
        <p:nvSpPr>
          <p:cNvPr id="272" name="Google Shape;272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78" name="Google Shape;278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dirty="0"/>
              <a:t>Books </a:t>
            </a:r>
            <a:endParaRPr dirty="0"/>
          </a:p>
          <a:p>
            <a:pPr marL="14859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52500"/>
              <a:buNone/>
            </a:pPr>
            <a:r>
              <a:rPr lang="en-US" b="0" i="0" dirty="0">
                <a:solidFill>
                  <a:srgbClr val="0F1111"/>
                </a:solidFill>
                <a:latin typeface="Arial"/>
                <a:ea typeface="Arial"/>
                <a:cs typeface="Arial"/>
                <a:sym typeface="Arial"/>
              </a:rPr>
              <a:t>ARM Simplified: with LPC2148 by </a:t>
            </a:r>
            <a:r>
              <a:rPr lang="en-US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 K Subramani</a:t>
            </a:r>
            <a:endParaRPr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lvl="0" indent="-27432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dirty="0"/>
              <a:t>Websites</a:t>
            </a:r>
            <a:endParaRPr dirty="0"/>
          </a:p>
          <a:p>
            <a:pPr marL="457200" lvl="0" indent="-302609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Noto Sans Symbols"/>
              <a:buChar char="❑"/>
            </a:pPr>
            <a:r>
              <a:rPr lang="en-US" sz="1800" b="0" i="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https://www.nxp.com/docs/en/data-sheet/LPC2141_42_44_46_48.pdf</a:t>
            </a:r>
            <a:r>
              <a:rPr lang="en-US" sz="1800" b="0" i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2609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Noto Sans Symbols"/>
              <a:buChar char="❑"/>
            </a:pPr>
            <a:r>
              <a:rPr lang="en-US" sz="1800" b="0" i="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https://cdn-learn.adafruit.com/downloads/pdf/pir-passive-infrared-proximity-motion-sensor.pdf</a:t>
            </a:r>
            <a:r>
              <a:rPr lang="en-US" sz="1800" b="0" i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02609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Noto Sans Symbols"/>
              <a:buChar char="❑"/>
            </a:pPr>
            <a:r>
              <a:rPr lang="en-US" sz="1800" b="0" i="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https://www.digikey.be/htmldatasheets/production/1845166/0/0/1/LED-RGB-Disk.pdf</a:t>
            </a:r>
            <a:r>
              <a:rPr lang="en-US" sz="1800" b="0" i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 b="0" i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" lvl="0" indent="-27432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dirty="0"/>
          </a:p>
        </p:txBody>
      </p:sp>
      <p:sp>
        <p:nvSpPr>
          <p:cNvPr id="279" name="Google Shape;27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1" name="Google Shape;281;p8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 txBox="1">
            <a:spLocks noGrp="1"/>
          </p:cNvSpPr>
          <p:nvPr>
            <p:ph type="title"/>
          </p:nvPr>
        </p:nvSpPr>
        <p:spPr>
          <a:xfrm>
            <a:off x="661416" y="267239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6000"/>
            </a:br>
            <a:endParaRPr sz="2400"/>
          </a:p>
        </p:txBody>
      </p:sp>
      <p:sp>
        <p:nvSpPr>
          <p:cNvPr id="287" name="Google Shape;287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A58FF6-EE23-4C1E-B2A1-3023360BC599}"/>
              </a:ext>
            </a:extLst>
          </p:cNvPr>
          <p:cNvSpPr/>
          <p:nvPr/>
        </p:nvSpPr>
        <p:spPr>
          <a:xfrm>
            <a:off x="2021840" y="1783080"/>
            <a:ext cx="5100320" cy="329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Schoolbook" panose="020406040505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Block Schematic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4" name="Google Shape;154;p2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2410526" y="3538718"/>
            <a:ext cx="1845600" cy="72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Microcontroller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56" name="Google Shape;156;p2"/>
          <p:cNvCxnSpPr>
            <a:stCxn id="157" idx="3"/>
            <a:endCxn id="155" idx="1"/>
          </p:cNvCxnSpPr>
          <p:nvPr/>
        </p:nvCxnSpPr>
        <p:spPr>
          <a:xfrm>
            <a:off x="2064850" y="3898764"/>
            <a:ext cx="345600" cy="0"/>
          </a:xfrm>
          <a:prstGeom prst="straightConnector1">
            <a:avLst/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8" name="Google Shape;158;p2"/>
          <p:cNvCxnSpPr>
            <a:stCxn id="155" idx="3"/>
            <a:endCxn id="159" idx="1"/>
          </p:cNvCxnSpPr>
          <p:nvPr/>
        </p:nvCxnSpPr>
        <p:spPr>
          <a:xfrm>
            <a:off x="4256126" y="3898718"/>
            <a:ext cx="403500" cy="0"/>
          </a:xfrm>
          <a:prstGeom prst="straightConnector1">
            <a:avLst/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9" name="Google Shape;159;p2"/>
          <p:cNvSpPr/>
          <p:nvPr/>
        </p:nvSpPr>
        <p:spPr>
          <a:xfrm>
            <a:off x="4659751" y="3567268"/>
            <a:ext cx="1441200" cy="663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Driver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874635" y="3538724"/>
            <a:ext cx="1190215" cy="7200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Motion Sensor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6652281" y="4878978"/>
            <a:ext cx="1441200" cy="72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Stage lamp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6561965" y="3392533"/>
            <a:ext cx="1645863" cy="101237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Gear Assembly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Motor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3678475" y="2094595"/>
            <a:ext cx="1441200" cy="720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Power Supply </a:t>
            </a: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63" name="Google Shape;163;p2"/>
          <p:cNvCxnSpPr>
            <a:stCxn id="162" idx="2"/>
          </p:cNvCxnSpPr>
          <p:nvPr/>
        </p:nvCxnSpPr>
        <p:spPr>
          <a:xfrm rot="-5400000" flipH="1">
            <a:off x="4329925" y="2883745"/>
            <a:ext cx="765300" cy="627000"/>
          </a:xfrm>
          <a:prstGeom prst="bentConnector3">
            <a:avLst>
              <a:gd name="adj1" fmla="val 50000"/>
            </a:avLst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4" name="Google Shape;164;p2"/>
          <p:cNvCxnSpPr/>
          <p:nvPr/>
        </p:nvCxnSpPr>
        <p:spPr>
          <a:xfrm rot="5400000">
            <a:off x="3702925" y="2883745"/>
            <a:ext cx="765300" cy="627000"/>
          </a:xfrm>
          <a:prstGeom prst="bentConnector3">
            <a:avLst>
              <a:gd name="adj1" fmla="val 50000"/>
            </a:avLst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5" name="Google Shape;165;p2"/>
          <p:cNvCxnSpPr>
            <a:stCxn id="159" idx="3"/>
            <a:endCxn id="161" idx="1"/>
          </p:cNvCxnSpPr>
          <p:nvPr/>
        </p:nvCxnSpPr>
        <p:spPr>
          <a:xfrm>
            <a:off x="6100951" y="3898768"/>
            <a:ext cx="461100" cy="0"/>
          </a:xfrm>
          <a:prstGeom prst="straightConnector1">
            <a:avLst/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6" name="Google Shape;166;p2"/>
          <p:cNvCxnSpPr>
            <a:stCxn id="161" idx="2"/>
            <a:endCxn id="160" idx="0"/>
          </p:cNvCxnSpPr>
          <p:nvPr/>
        </p:nvCxnSpPr>
        <p:spPr>
          <a:xfrm flipH="1">
            <a:off x="7372896" y="4404903"/>
            <a:ext cx="12000" cy="474000"/>
          </a:xfrm>
          <a:prstGeom prst="straightConnector1">
            <a:avLst/>
          </a:prstGeom>
          <a:noFill/>
          <a:ln w="34925" cap="flat" cmpd="sng">
            <a:solidFill>
              <a:srgbClr val="FF680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Resources Required</a:t>
            </a:r>
            <a:endParaRPr/>
          </a:p>
        </p:txBody>
      </p:sp>
      <p:sp>
        <p:nvSpPr>
          <p:cNvPr id="172" name="Google Shape;172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7432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-US" sz="9750" b="1" dirty="0">
                <a:solidFill>
                  <a:srgbClr val="FFC000"/>
                </a:solidFill>
              </a:rPr>
              <a:t>Hardware</a:t>
            </a:r>
            <a:endParaRPr sz="9750" b="1" dirty="0">
              <a:solidFill>
                <a:srgbClr val="FFC000"/>
              </a:solidFill>
            </a:endParaRPr>
          </a:p>
          <a:p>
            <a:pPr marL="274320" lvl="0" indent="-32242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/>
              <a:t>Microcontroller</a:t>
            </a:r>
            <a:endParaRPr sz="9750" dirty="0"/>
          </a:p>
          <a:p>
            <a:pPr marL="274320" lvl="0" indent="-32242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/>
              <a:t>RGB LED</a:t>
            </a:r>
            <a:endParaRPr sz="9750" dirty="0"/>
          </a:p>
          <a:p>
            <a:pPr marL="274320" lvl="0" indent="-32242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/>
              <a:t>Stepper Motor</a:t>
            </a:r>
            <a:endParaRPr sz="9750" dirty="0"/>
          </a:p>
          <a:p>
            <a:pPr marL="274320" lvl="0" indent="-34909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/>
              <a:t>Motion Sensor</a:t>
            </a:r>
            <a:endParaRPr sz="9750" dirty="0"/>
          </a:p>
          <a:p>
            <a:pPr marL="274320" lvl="0" indent="-34909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>
                <a:solidFill>
                  <a:srgbClr val="000000"/>
                </a:solidFill>
              </a:rPr>
              <a:t>Rack and Pinion Gear Set</a:t>
            </a:r>
            <a:endParaRPr sz="9750" dirty="0"/>
          </a:p>
          <a:p>
            <a:pPr marL="274320" lvl="0" indent="-34909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US" sz="9750" dirty="0">
                <a:solidFill>
                  <a:srgbClr val="000000"/>
                </a:solidFill>
              </a:rPr>
              <a:t>Driver Motor</a:t>
            </a:r>
            <a:endParaRPr sz="975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1"/>
              <a:buNone/>
            </a:pPr>
            <a:r>
              <a:rPr lang="en-US" sz="9750" b="1" dirty="0">
                <a:solidFill>
                  <a:srgbClr val="FFC000"/>
                </a:solidFill>
              </a:rPr>
              <a:t>    Software</a:t>
            </a:r>
            <a:endParaRPr sz="9750" dirty="0"/>
          </a:p>
          <a:p>
            <a:pPr marL="342900" lvl="0" indent="-41767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9750" dirty="0"/>
              <a:t>Proteus : </a:t>
            </a:r>
            <a:r>
              <a:rPr lang="en-US" sz="9750"/>
              <a:t>Circuit Simulation</a:t>
            </a:r>
            <a:endParaRPr sz="9750" dirty="0"/>
          </a:p>
          <a:p>
            <a:pPr marL="342900" lvl="0" indent="-41767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US" sz="9750" dirty="0"/>
              <a:t>Kiel 4.0 : Microcontroller Programming</a:t>
            </a:r>
            <a:endParaRPr sz="9750" dirty="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1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756"/>
              <a:buNone/>
            </a:pPr>
            <a:endParaRPr dirty="0"/>
          </a:p>
          <a:p>
            <a:pPr marL="27432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756"/>
              <a:buNone/>
            </a:pPr>
            <a:endParaRPr dirty="0"/>
          </a:p>
          <a:p>
            <a:pPr marL="27432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756"/>
              <a:buNone/>
            </a:pPr>
            <a:endParaRPr dirty="0"/>
          </a:p>
        </p:txBody>
      </p:sp>
      <p:sp>
        <p:nvSpPr>
          <p:cNvPr id="173" name="Google Shape;173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5" name="Google Shape;175;p3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Working model Animation</a:t>
            </a:r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4" name="Google Shape;184;p4"/>
          <p:cNvSpPr txBox="1">
            <a:spLocks noGrp="1"/>
          </p:cNvSpPr>
          <p:nvPr>
            <p:ph type="ftr" idx="11"/>
          </p:nvPr>
        </p:nvSpPr>
        <p:spPr>
          <a:xfrm rot="5400000">
            <a:off x="6990216" y="3737270"/>
            <a:ext cx="320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5" name="Google Shape;185;p4"/>
          <p:cNvSpPr/>
          <p:nvPr/>
        </p:nvSpPr>
        <p:spPr>
          <a:xfrm rot="5400000">
            <a:off x="1971463" y="2228104"/>
            <a:ext cx="2310879" cy="765833"/>
          </a:xfrm>
          <a:prstGeom prst="rect">
            <a:avLst/>
          </a:prstGeom>
          <a:gradFill>
            <a:gsLst>
              <a:gs pos="0">
                <a:schemeClr val="dk1"/>
              </a:gs>
              <a:gs pos="30000">
                <a:schemeClr val="dk1"/>
              </a:gs>
              <a:gs pos="75000">
                <a:schemeClr val="dk1"/>
              </a:gs>
              <a:gs pos="100000">
                <a:schemeClr val="dk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Microcontroller</a:t>
            </a:r>
            <a:endParaRPr sz="1800" b="0" i="0" u="none" strike="noStrike" cap="none" dirty="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021839" y="1848425"/>
            <a:ext cx="722147" cy="2445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530752" y="1848425"/>
            <a:ext cx="657682" cy="24453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709057" y="5833661"/>
            <a:ext cx="6215743" cy="636062"/>
          </a:xfrm>
          <a:prstGeom prst="rect">
            <a:avLst/>
          </a:prstGeom>
          <a:solidFill>
            <a:srgbClr val="2B2F36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880305" y="5571541"/>
            <a:ext cx="5805567" cy="255488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25400" cap="flat" cmpd="sng">
            <a:solidFill>
              <a:srgbClr val="B961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Rack and Pinion Arrangement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9865" y="1834881"/>
            <a:ext cx="3286185" cy="3685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8C79E07-3170-456F-A89D-2C5828F337A4}"/>
              </a:ext>
            </a:extLst>
          </p:cNvPr>
          <p:cNvGrpSpPr/>
          <p:nvPr/>
        </p:nvGrpSpPr>
        <p:grpSpPr>
          <a:xfrm>
            <a:off x="1745776" y="3908935"/>
            <a:ext cx="2997305" cy="1640450"/>
            <a:chOff x="1927129" y="3902303"/>
            <a:chExt cx="2997305" cy="1640450"/>
          </a:xfrm>
        </p:grpSpPr>
        <p:grpSp>
          <p:nvGrpSpPr>
            <p:cNvPr id="192" name="Google Shape;192;p4"/>
            <p:cNvGrpSpPr/>
            <p:nvPr/>
          </p:nvGrpSpPr>
          <p:grpSpPr>
            <a:xfrm>
              <a:off x="1927129" y="4558350"/>
              <a:ext cx="930282" cy="984403"/>
              <a:chOff x="5319722" y="4160634"/>
              <a:chExt cx="930282" cy="984403"/>
            </a:xfrm>
          </p:grpSpPr>
          <p:sp>
            <p:nvSpPr>
              <p:cNvPr id="193" name="Google Shape;193;p4"/>
              <p:cNvSpPr/>
              <p:nvPr/>
            </p:nvSpPr>
            <p:spPr>
              <a:xfrm>
                <a:off x="5573682" y="4725284"/>
                <a:ext cx="444496" cy="419753"/>
              </a:xfrm>
              <a:prstGeom prst="flowChartAlternateProcess">
                <a:avLst/>
              </a:prstGeom>
              <a:solidFill>
                <a:schemeClr val="accent1"/>
              </a:solidFill>
              <a:ln w="25400" cap="flat" cmpd="sng">
                <a:solidFill>
                  <a:srgbClr val="B961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rot="6811113">
                <a:off x="5427406" y="4277032"/>
                <a:ext cx="714913" cy="703432"/>
              </a:xfrm>
              <a:prstGeom prst="chord">
                <a:avLst>
                  <a:gd name="adj1" fmla="val 2700000"/>
                  <a:gd name="adj2" fmla="val 16200000"/>
                </a:avLst>
              </a:prstGeom>
              <a:gradFill>
                <a:gsLst>
                  <a:gs pos="0">
                    <a:srgbClr val="FF9D97"/>
                  </a:gs>
                  <a:gs pos="35000">
                    <a:srgbClr val="FDBBB8"/>
                  </a:gs>
                  <a:gs pos="100000">
                    <a:srgbClr val="FFE3E3"/>
                  </a:gs>
                </a:gsLst>
                <a:lin ang="16200000" scaled="0"/>
              </a:gradFill>
              <a:ln w="9525" cap="flat" cmpd="sng">
                <a:solidFill>
                  <a:srgbClr val="B1271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0000" dir="5400000" rotWithShape="0">
                  <a:srgbClr val="000000">
                    <a:alpha val="37647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6" name="Google Shape;196;p4"/>
            <p:cNvSpPr/>
            <p:nvPr/>
          </p:nvSpPr>
          <p:spPr>
            <a:xfrm rot="-6541078">
              <a:off x="3384889" y="3110661"/>
              <a:ext cx="747903" cy="2331187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25400" cap="flat" cmpd="sng">
              <a:solidFill>
                <a:srgbClr val="C6D5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F72280-55FB-4A35-91A0-47C93E21AA0C}"/>
              </a:ext>
            </a:extLst>
          </p:cNvPr>
          <p:cNvGrpSpPr/>
          <p:nvPr/>
        </p:nvGrpSpPr>
        <p:grpSpPr>
          <a:xfrm>
            <a:off x="489436" y="1417638"/>
            <a:ext cx="1831156" cy="1873859"/>
            <a:chOff x="489436" y="1417638"/>
            <a:chExt cx="1831156" cy="1873859"/>
          </a:xfrm>
        </p:grpSpPr>
        <p:pic>
          <p:nvPicPr>
            <p:cNvPr id="189" name="Google Shape;18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0029" y="1417638"/>
              <a:ext cx="1464198" cy="109240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CA8E951-DA4D-4AA1-8D61-F67F67C4BC18}"/>
                </a:ext>
              </a:extLst>
            </p:cNvPr>
            <p:cNvGrpSpPr/>
            <p:nvPr/>
          </p:nvGrpSpPr>
          <p:grpSpPr>
            <a:xfrm>
              <a:off x="489436" y="2476189"/>
              <a:ext cx="1831156" cy="815308"/>
              <a:chOff x="276607" y="2757058"/>
              <a:chExt cx="1831156" cy="815308"/>
            </a:xfrm>
          </p:grpSpPr>
          <p:sp>
            <p:nvSpPr>
              <p:cNvPr id="180" name="Google Shape;180;p4"/>
              <p:cNvSpPr/>
              <p:nvPr/>
            </p:nvSpPr>
            <p:spPr>
              <a:xfrm>
                <a:off x="276607" y="2757058"/>
                <a:ext cx="1831156" cy="815308"/>
              </a:xfrm>
              <a:prstGeom prst="rect">
                <a:avLst/>
              </a:prstGeom>
              <a:solidFill>
                <a:schemeClr val="dk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57200" y="2950755"/>
                <a:ext cx="381000" cy="402771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B961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967088" y="2947723"/>
                <a:ext cx="381000" cy="402771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B961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476976" y="2947724"/>
                <a:ext cx="381000" cy="402771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B961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 txBox="1"/>
              <p:nvPr/>
            </p:nvSpPr>
            <p:spPr>
              <a:xfrm>
                <a:off x="570046" y="3202669"/>
                <a:ext cx="457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 txBox="1"/>
              <p:nvPr/>
            </p:nvSpPr>
            <p:spPr>
              <a:xfrm>
                <a:off x="457201" y="2979419"/>
                <a:ext cx="3602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 txBox="1"/>
              <p:nvPr/>
            </p:nvSpPr>
            <p:spPr>
              <a:xfrm>
                <a:off x="977462" y="2979418"/>
                <a:ext cx="3602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203" name="Google Shape;203;p4"/>
              <p:cNvSpPr txBox="1"/>
              <p:nvPr/>
            </p:nvSpPr>
            <p:spPr>
              <a:xfrm>
                <a:off x="1517447" y="2963570"/>
                <a:ext cx="3602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626621-D8EF-4445-9309-E937852528A9}"/>
              </a:ext>
            </a:extLst>
          </p:cNvPr>
          <p:cNvSpPr txBox="1"/>
          <p:nvPr/>
        </p:nvSpPr>
        <p:spPr>
          <a:xfrm>
            <a:off x="4368800" y="5903992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Stage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4 0.00463 L 0.06216 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25 -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abadbc194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Testing the PIR Sensor</a:t>
            </a:r>
            <a:endParaRPr/>
          </a:p>
        </p:txBody>
      </p:sp>
      <p:sp>
        <p:nvSpPr>
          <p:cNvPr id="211" name="Google Shape;211;gdabadbc194_0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12" name="Google Shape;212;gdabadbc194_0_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13" name="Google Shape;213;gdabadbc19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199" y="1600200"/>
            <a:ext cx="7299325" cy="450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ac0e274f0_0_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Observations</a:t>
            </a:r>
            <a:endParaRPr/>
          </a:p>
        </p:txBody>
      </p:sp>
      <p:sp>
        <p:nvSpPr>
          <p:cNvPr id="220" name="Google Shape;220;gdac0e274f0_0_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21" name="Google Shape;221;gdac0e274f0_0_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22" name="Google Shape;222;gdac0e274f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0" y="1748335"/>
            <a:ext cx="6949440" cy="421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abadbc194_0_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Graphs</a:t>
            </a:r>
            <a:endParaRPr/>
          </a:p>
        </p:txBody>
      </p:sp>
      <p:sp>
        <p:nvSpPr>
          <p:cNvPr id="229" name="Google Shape;229;gdabadbc194_0_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30" name="Google Shape;230;gdabadbc194_0_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31" name="Google Shape;231;gdabadbc19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310" y="104140"/>
            <a:ext cx="3948630" cy="299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2FA2B0-CC30-4FEC-9522-9E278F97A3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68" y="3192055"/>
            <a:ext cx="5823783" cy="32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abadbc194_0_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238" name="Google Shape;238;gdabadbc194_0_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39" name="Google Shape;239;gdabadbc194_0_3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40" name="Google Shape;240;gdabadbc19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5" y="1600200"/>
            <a:ext cx="7229796" cy="46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ac0e274f0_0_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Simulation</a:t>
            </a:r>
            <a:endParaRPr/>
          </a:p>
        </p:txBody>
      </p:sp>
      <p:sp>
        <p:nvSpPr>
          <p:cNvPr id="247" name="Google Shape;247;gdac0e274f0_0_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  <p:sp>
        <p:nvSpPr>
          <p:cNvPr id="248" name="Google Shape;248;gdac0e274f0_0_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49" name="Google Shape;249;gdac0e274f0_0_11"/>
          <p:cNvPicPr preferRelativeResize="0"/>
          <p:nvPr/>
        </p:nvPicPr>
        <p:blipFill rotWithShape="1">
          <a:blip r:embed="rId3">
            <a:alphaModFix/>
          </a:blip>
          <a:srcRect l="1113" r="34599"/>
          <a:stretch/>
        </p:blipFill>
        <p:spPr>
          <a:xfrm>
            <a:off x="1107439" y="1510875"/>
            <a:ext cx="6817361" cy="4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350</Words>
  <Application>Microsoft Office PowerPoint</Application>
  <PresentationFormat>On-screen Show (4:3)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Schoolbook</vt:lpstr>
      <vt:lpstr>Calibri</vt:lpstr>
      <vt:lpstr>Noto Sans Symbols</vt:lpstr>
      <vt:lpstr>Arial</vt:lpstr>
      <vt:lpstr>Quattrocento Sans</vt:lpstr>
      <vt:lpstr>Oriel</vt:lpstr>
      <vt:lpstr>Pune Institute of Computer Technology, Pune Dept. of E&amp;TC</vt:lpstr>
      <vt:lpstr>Block Schematic</vt:lpstr>
      <vt:lpstr>Resources Required</vt:lpstr>
      <vt:lpstr>Working model Animation</vt:lpstr>
      <vt:lpstr>Testing the PIR Sensor</vt:lpstr>
      <vt:lpstr>Observations</vt:lpstr>
      <vt:lpstr>Graphs</vt:lpstr>
      <vt:lpstr>Analysis</vt:lpstr>
      <vt:lpstr>Simulation</vt:lpstr>
      <vt:lpstr>Features</vt:lpstr>
      <vt:lpstr>Future Scope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Institute of Computer Technology, Pune Dept. of E&amp;TC</dc:title>
  <cp:lastModifiedBy>S Saha</cp:lastModifiedBy>
  <cp:revision>9</cp:revision>
  <dcterms:modified xsi:type="dcterms:W3CDTF">2021-09-09T15:42:39Z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0x0101007DB04185EF2A1943A4128A13A69DDCE7</vt:lpwstr>
  </property>
</Properties>
</file>